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24"/>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382E4645-A4DF-411F-A579-188430849FEC}" v="21" dt="2018-09-05T20:11:35.739"/>
  </p1510:revLst>
</p1510:revInfo>
</file>

<file path=ppt/tableStyles.xml><?xml version="1.0" encoding="utf-8"?>
<a:tblStyleLst xmlns:a="http://schemas.openxmlformats.org/drawingml/2006/main" def="{521E23C4-C3AD-4E2D-833C-C87C04FB9EDA}">
  <a:tblStyle styleId="{521E23C4-C3AD-4E2D-833C-C87C04FB9EDA}"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5394" autoAdjust="0"/>
  </p:normalViewPr>
  <p:slideViewPr>
    <p:cSldViewPr snapToGrid="0">
      <p:cViewPr varScale="1">
        <p:scale>
          <a:sx n="127" d="100"/>
          <a:sy n="127" d="100"/>
        </p:scale>
        <p:origin x="1164" y="11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font" Target="fonts/font2.fntdata"/><Relationship Id="rId3" Type="http://schemas.openxmlformats.org/officeDocument/2006/relationships/customXml" Target="../customXml/item3.xml"/><Relationship Id="rId21" Type="http://schemas.openxmlformats.org/officeDocument/2006/relationships/slide" Target="slides/slide16.xml"/><Relationship Id="rId34" Type="http://schemas.openxmlformats.org/officeDocument/2006/relationships/viewProps" Target="view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1.fntdata"/><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font" Target="fonts/font5.fntdata"/><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font" Target="fonts/font7.fntdata"/><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382E4645-A4DF-411F-A579-188430849FEC}"/>
    <pc:docChg chg="modSld modMainMaster">
      <pc:chgData name="Natalie Ivey" userId="2c81a4b0-7596-4a42-b4da-e7aac4dfeff9" providerId="ADAL" clId="{382E4645-A4DF-411F-A579-188430849FEC}" dt="2018-09-05T20:11:35.739" v="20" actId="14100"/>
      <pc:docMkLst>
        <pc:docMk/>
      </pc:docMkLst>
      <pc:sldChg chg="modSp">
        <pc:chgData name="Natalie Ivey" userId="2c81a4b0-7596-4a42-b4da-e7aac4dfeff9" providerId="ADAL" clId="{382E4645-A4DF-411F-A579-188430849FEC}" dt="2018-09-05T20:11:35.739" v="20" actId="14100"/>
        <pc:sldMkLst>
          <pc:docMk/>
          <pc:sldMk cId="0" sldId="258"/>
        </pc:sldMkLst>
        <pc:spChg chg="mod">
          <ac:chgData name="Natalie Ivey" userId="2c81a4b0-7596-4a42-b4da-e7aac4dfeff9" providerId="ADAL" clId="{382E4645-A4DF-411F-A579-188430849FEC}" dt="2018-09-05T20:11:35.739" v="20" actId="14100"/>
          <ac:spMkLst>
            <pc:docMk/>
            <pc:sldMk cId="0" sldId="258"/>
            <ac:spMk id="142" creationId="{00000000-0000-0000-0000-000000000000}"/>
          </ac:spMkLst>
        </pc:spChg>
        <pc:picChg chg="mod">
          <ac:chgData name="Natalie Ivey" userId="2c81a4b0-7596-4a42-b4da-e7aac4dfeff9" providerId="ADAL" clId="{382E4645-A4DF-411F-A579-188430849FEC}" dt="2018-09-05T20:11:28.859" v="19" actId="14100"/>
          <ac:picMkLst>
            <pc:docMk/>
            <pc:sldMk cId="0" sldId="258"/>
            <ac:picMk id="143" creationId="{00000000-0000-0000-0000-000000000000}"/>
          </ac:picMkLst>
        </pc:picChg>
        <pc:picChg chg="mod">
          <ac:chgData name="Natalie Ivey" userId="2c81a4b0-7596-4a42-b4da-e7aac4dfeff9" providerId="ADAL" clId="{382E4645-A4DF-411F-A579-188430849FEC}" dt="2018-09-05T20:11:24.763" v="18" actId="14100"/>
          <ac:picMkLst>
            <pc:docMk/>
            <pc:sldMk cId="0" sldId="258"/>
            <ac:picMk id="145" creationId="{00000000-0000-0000-0000-000000000000}"/>
          </ac:picMkLst>
        </pc:picChg>
      </pc:sldChg>
      <pc:sldChg chg="addSp modSp">
        <pc:chgData name="Natalie Ivey" userId="2c81a4b0-7596-4a42-b4da-e7aac4dfeff9" providerId="ADAL" clId="{382E4645-A4DF-411F-A579-188430849FEC}" dt="2018-09-05T20:11:06.891" v="17" actId="1076"/>
        <pc:sldMkLst>
          <pc:docMk/>
          <pc:sldMk cId="0" sldId="260"/>
        </pc:sldMkLst>
        <pc:picChg chg="add mod">
          <ac:chgData name="Natalie Ivey" userId="2c81a4b0-7596-4a42-b4da-e7aac4dfeff9" providerId="ADAL" clId="{382E4645-A4DF-411F-A579-188430849FEC}" dt="2018-09-05T20:11:06.891" v="17" actId="1076"/>
          <ac:picMkLst>
            <pc:docMk/>
            <pc:sldMk cId="0" sldId="260"/>
            <ac:picMk id="3" creationId="{1AB11E5D-0393-4237-AB53-B454E59E3B16}"/>
          </ac:picMkLst>
        </pc:picChg>
      </pc:sldChg>
      <pc:sldMasterChg chg="addSp modSp">
        <pc:chgData name="Natalie Ivey" userId="2c81a4b0-7596-4a42-b4da-e7aac4dfeff9" providerId="ADAL" clId="{382E4645-A4DF-411F-A579-188430849FEC}" dt="2018-09-05T20:09:58.690" v="6" actId="1076"/>
        <pc:sldMasterMkLst>
          <pc:docMk/>
          <pc:sldMasterMk cId="0" sldId="2147483670"/>
        </pc:sldMasterMkLst>
        <pc:picChg chg="add mod">
          <ac:chgData name="Natalie Ivey" userId="2c81a4b0-7596-4a42-b4da-e7aac4dfeff9" providerId="ADAL" clId="{382E4645-A4DF-411F-A579-188430849FEC}" dt="2018-09-05T20:09:37.290" v="1" actId="1076"/>
          <ac:picMkLst>
            <pc:docMk/>
            <pc:sldMasterMk cId="0" sldId="2147483670"/>
            <ac:picMk id="3" creationId="{534F0DC0-5BF0-4195-A9CA-04C929FD1FEA}"/>
          </ac:picMkLst>
        </pc:picChg>
        <pc:picChg chg="add mod">
          <ac:chgData name="Natalie Ivey" userId="2c81a4b0-7596-4a42-b4da-e7aac4dfeff9" providerId="ADAL" clId="{382E4645-A4DF-411F-A579-188430849FEC}" dt="2018-09-05T20:09:49.126" v="4" actId="1076"/>
          <ac:picMkLst>
            <pc:docMk/>
            <pc:sldMasterMk cId="0" sldId="2147483670"/>
            <ac:picMk id="5" creationId="{B97A4EC5-58F3-4860-8697-63D48DD6C232}"/>
          </ac:picMkLst>
        </pc:picChg>
        <pc:picChg chg="add mod">
          <ac:chgData name="Natalie Ivey" userId="2c81a4b0-7596-4a42-b4da-e7aac4dfeff9" providerId="ADAL" clId="{382E4645-A4DF-411F-A579-188430849FEC}" dt="2018-09-05T20:09:58.690" v="6" actId="1076"/>
          <ac:picMkLst>
            <pc:docMk/>
            <pc:sldMasterMk cId="0" sldId="2147483670"/>
            <ac:picMk id="10" creationId="{54283953-D538-49D5-A235-C7940F32CA8F}"/>
          </ac:picMkLst>
        </pc:picChg>
      </pc:sldMasterChg>
      <pc:sldMasterChg chg="addSp modSp">
        <pc:chgData name="Natalie Ivey" userId="2c81a4b0-7596-4a42-b4da-e7aac4dfeff9" providerId="ADAL" clId="{382E4645-A4DF-411F-A579-188430849FEC}" dt="2018-09-05T20:10:41.907" v="13" actId="1076"/>
        <pc:sldMasterMkLst>
          <pc:docMk/>
          <pc:sldMasterMk cId="0" sldId="2147483671"/>
        </pc:sldMasterMkLst>
        <pc:picChg chg="add mod">
          <ac:chgData name="Natalie Ivey" userId="2c81a4b0-7596-4a42-b4da-e7aac4dfeff9" providerId="ADAL" clId="{382E4645-A4DF-411F-A579-188430849FEC}" dt="2018-09-05T20:10:21.539" v="8" actId="1076"/>
          <ac:picMkLst>
            <pc:docMk/>
            <pc:sldMasterMk cId="0" sldId="2147483671"/>
            <ac:picMk id="3" creationId="{EBCCDE98-8C6D-4E61-8D1B-C75234086290}"/>
          </ac:picMkLst>
        </pc:picChg>
        <pc:picChg chg="add mod">
          <ac:chgData name="Natalie Ivey" userId="2c81a4b0-7596-4a42-b4da-e7aac4dfeff9" providerId="ADAL" clId="{382E4645-A4DF-411F-A579-188430849FEC}" dt="2018-09-05T20:10:32.723" v="11" actId="1076"/>
          <ac:picMkLst>
            <pc:docMk/>
            <pc:sldMasterMk cId="0" sldId="2147483671"/>
            <ac:picMk id="5" creationId="{6313A040-D4D1-4151-AA25-26B571DF7E13}"/>
          </ac:picMkLst>
        </pc:picChg>
        <pc:picChg chg="add mod">
          <ac:chgData name="Natalie Ivey" userId="2c81a4b0-7596-4a42-b4da-e7aac4dfeff9" providerId="ADAL" clId="{382E4645-A4DF-411F-A579-188430849FEC}" dt="2018-09-05T20:10:41.907" v="13" actId="1076"/>
          <ac:picMkLst>
            <pc:docMk/>
            <pc:sldMasterMk cId="0" sldId="2147483671"/>
            <ac:picMk id="7" creationId="{E80C5BBD-80CE-4C67-A94F-E8165616B80B}"/>
          </ac:picMkLst>
        </pc:pic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57428315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5"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5" TargetMode="External"/><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eleducation.org/resources/general-protocols-and-strategies-from-management-in-the-active-classro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9755772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3d94b06933_0_1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3" name="Google Shape;193;g3d94b06933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Give students specific, positive feedback on wrapping up their reading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Tell them they now have some background knowledge about what poems are and why some people are inspired to write poetry.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students the inside front covers. If you have a dust cover on your book, display and read the words on the flap inside the front of the book aloud, inviting students to read along silently in their heads.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What does this piece of writing tell us?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(This tells the reader a little about William Carlos Williams and gives us an idea of what the book is about.)</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this is often called the </a:t>
            </a:r>
            <a:r>
              <a:rPr lang="en" sz="1200" i="0" dirty="0">
                <a:solidFill>
                  <a:schemeClr val="dk1"/>
                </a:solidFill>
                <a:latin typeface="Calibri"/>
                <a:ea typeface="Calibri"/>
                <a:cs typeface="Calibri"/>
                <a:sym typeface="Calibri"/>
              </a:rPr>
              <a:t>synopsis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rest of the writing on the inside front cover. Ask students to identify what it is. Students should recognize this as some of William Carlos Williams’ poems.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Show them the inside back cover and again ask students to identify the writing. Listen for them to recognize the writing as some more of William Carlos Williams’ poems.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you have a dust cover on your book, read the words on the back inside flap of the book aloud for the group. If possible, display this on a document camera so students can read along silently in their heads.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What does this piece of writing tell us?”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gives us information about the author and illustrator of the book.)</a:t>
            </a:r>
            <a:endParaRPr sz="1200" b="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classroom discussion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physically engaging with the book. Consider providing time after you explore the text for students to look through the book themselves to see the different elements.</a:t>
            </a:r>
            <a:endParaRPr dirty="0"/>
          </a:p>
        </p:txBody>
      </p:sp>
    </p:spTree>
    <p:extLst>
      <p:ext uri="{BB962C8B-B14F-4D97-AF65-F5344CB8AC3E}">
        <p14:creationId xmlns:p14="http://schemas.microsoft.com/office/powerpoint/2010/main" val="360092675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d94b06933_0_22: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1" name="Google Shape;201;g3d94b06933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Give students specific, positive feedback on wrapping up their reading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Tell them they now have some background knowledge about what poems are and why some people are inspired to write poetry.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focus students on page 2, beginning with “When I was younger …” Invite students to follow along, reading silently in their heads as you read the text aloud.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Who said this quotation?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(William Carlos Williams)</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What do you already know about William Carlos Williams?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He is a poet. Jack from Love That Dog read one of his poems.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illustration on page 1 and tell students that this is the illustrator’s interpretation of what William Carlos Williams looked like.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Flip through the first five or six pages of the book with the students, but don’t read any of it. Using a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What do you see?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 title page with illustrations, and all the other pages contain writing with illustrations)</a:t>
            </a:r>
            <a:endParaRPr sz="1200" b="1"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classroom discussion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physically engaging with the book. Consider providing time after you explore the text for students to look through the book themselves to see the different elements.</a:t>
            </a:r>
            <a:endParaRPr dirty="0"/>
          </a:p>
        </p:txBody>
      </p:sp>
    </p:spTree>
    <p:extLst>
      <p:ext uri="{BB962C8B-B14F-4D97-AF65-F5344CB8AC3E}">
        <p14:creationId xmlns:p14="http://schemas.microsoft.com/office/powerpoint/2010/main" val="21404264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3d94b06933_0_29: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9" name="Google Shape;209;g3d94b06933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Give students specific, positive feedback on wrapping up their reading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Tell them they now have some background knowledge about what poems are and why some people are inspired to write poetry.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 timeline on pages 27–28. Point out the photograph in the top left corner of page 27 and tell students that this is a photograph of William Carlos Williams. Read the headings for the three columns of information on page 27 and invite students to skim the pages.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What kind of information is the author sharing on these pages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(important dates in William Carlos Williams’s life, events that happened at the same time, and dates of when his poetry was published)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 you think it might be useful for the reader?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It is useful for readers because they can see when the most important things happened in his life and what was going on in the United States and some European countries at the time.</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Based on what you noticed when we flipped through the book and the information on this timeline, what do you think this book will be about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may include: It will be about the life of William Carlos Williams, or it will be about the poetry that William Carlos Williams wrote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to the Author’s Note and the Illustrator’s Note on pages 29–30. Invite a student to read the titles. Tell students that sometimes in a book, an author and illustrator may write things they would like the reader to know about the book. For example, if a book is fiction but based on a real event, the author may explain that in the Author’s Note.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to the final two pages. Invite a student to read the “Further Reading” title. Tell students that the author may have referred to these books listed to help her write the story of William Carlos Williams, and if a reader is really interested in learning more about him, they know where to look next.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final page explains to whom the author has dedicated the book. Briefly tell students that to dedicate means to recognize someone special by making a special gift of your work, like dedicating a song to a friend or family member on a special day, such as a song for your mother on Mother’s Day.</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classroom discussion</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physically engaging with the book. Consider providing time after you explore the text for students to look through the book themselves to see the different elements.</a:t>
            </a:r>
            <a:endParaRPr dirty="0"/>
          </a:p>
        </p:txBody>
      </p:sp>
    </p:spTree>
    <p:extLst>
      <p:ext uri="{BB962C8B-B14F-4D97-AF65-F5344CB8AC3E}">
        <p14:creationId xmlns:p14="http://schemas.microsoft.com/office/powerpoint/2010/main" val="249024717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7" name="Google Shape;217;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pages 1–2 in </a:t>
            </a:r>
            <a:r>
              <a:rPr lang="en" sz="1200" i="1" dirty="0">
                <a:solidFill>
                  <a:schemeClr val="dk1"/>
                </a:solidFill>
                <a:latin typeface="Calibri"/>
                <a:ea typeface="Calibri"/>
                <a:cs typeface="Calibri"/>
                <a:sym typeface="Calibri"/>
              </a:rPr>
              <a:t>A River of Words</a:t>
            </a:r>
            <a:r>
              <a:rPr lang="en" sz="1200" dirty="0">
                <a:solidFill>
                  <a:schemeClr val="dk1"/>
                </a:solidFill>
                <a:latin typeface="Calibri"/>
                <a:ea typeface="Calibri"/>
                <a:cs typeface="Calibri"/>
                <a:sym typeface="Calibri"/>
              </a:rPr>
              <a:t>. Tell students that over the next two lessons they will be using this book to learn more about William Carlos Williams and what inspired him to write poetry.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that today they will read the book for the gist, and in Lesson 6 they will reread an excerpt from the book more closely.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t>
            </a:r>
            <a:r>
              <a:rPr lang="en" sz="1200" i="1" dirty="0">
                <a:solidFill>
                  <a:schemeClr val="dk1"/>
                </a:solidFill>
                <a:latin typeface="Calibri"/>
                <a:ea typeface="Calibri"/>
                <a:cs typeface="Calibri"/>
                <a:sym typeface="Calibri"/>
              </a:rPr>
              <a:t>A River of Words</a:t>
            </a:r>
            <a:r>
              <a:rPr lang="en" sz="1200" dirty="0">
                <a:solidFill>
                  <a:schemeClr val="dk1"/>
                </a:solidFill>
                <a:latin typeface="Calibri"/>
                <a:ea typeface="Calibri"/>
                <a:cs typeface="Calibri"/>
                <a:sym typeface="Calibri"/>
              </a:rPr>
              <a:t> aloud for students without stopping, as they read along silently in their heads.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and use </a:t>
            </a:r>
            <a:r>
              <a:rPr lang="en" sz="1200" b="0" dirty="0">
                <a:solidFill>
                  <a:schemeClr val="dk1"/>
                </a:solidFill>
                <a:latin typeface="Calibri"/>
                <a:ea typeface="Calibri"/>
                <a:cs typeface="Calibri"/>
                <a:sym typeface="Calibri"/>
              </a:rPr>
              <a:t>total participation techniques </a:t>
            </a:r>
            <a:r>
              <a:rPr lang="en" sz="1200" dirty="0">
                <a:solidFill>
                  <a:schemeClr val="dk1"/>
                </a:solidFill>
                <a:latin typeface="Calibri"/>
                <a:ea typeface="Calibri"/>
                <a:cs typeface="Calibri"/>
                <a:sym typeface="Calibri"/>
              </a:rPr>
              <a:t>to invite students to share their responses with the whole group: “</a:t>
            </a:r>
            <a:r>
              <a:rPr lang="en" sz="1200" i="1" dirty="0">
                <a:solidFill>
                  <a:schemeClr val="dk1"/>
                </a:solidFill>
                <a:latin typeface="Calibri"/>
                <a:ea typeface="Calibri"/>
                <a:cs typeface="Calibri"/>
                <a:sym typeface="Calibri"/>
              </a:rPr>
              <a:t>What is the text about?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Student responses may vary, but could include</a:t>
            </a:r>
            <a:r>
              <a:rPr lang="en-US" sz="1200" b="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it’s about a writer named William Carlos Williams.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and quickly review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and remind them of perseverance. Tell students that the text they will read is challenging and may have unfamiliar words. Reassure them that just as when they read other texts this year, they are not expected to understand all of it the first time they read it. Remind them that one key to being a strong reader of difficult text is being willing to struggle.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Reassure students that what they think the </a:t>
            </a:r>
            <a:r>
              <a:rPr lang="en" sz="1200" i="0" dirty="0">
                <a:solidFill>
                  <a:schemeClr val="dk1"/>
                </a:solidFill>
                <a:latin typeface="Calibri"/>
                <a:ea typeface="Calibri"/>
                <a:cs typeface="Calibri"/>
                <a:sym typeface="Calibri"/>
              </a:rPr>
              <a:t>gist</a:t>
            </a:r>
            <a:r>
              <a:rPr lang="en" sz="1200" i="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of a text is might be a little inaccurate or incomplete after reading a text for the first time, and that this is why we need to read texts more than once. Reading for the gist gives the reader a “big picture” frame that will make it easier to go back and more carefully identify the main idea and key details in the text.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responses to the posed question.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2995196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3d94b06933_0_43: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5" name="Google Shape;225;g3d94b06933_0_4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Finding the Gist and Unfamiliar Vocabulary: A River of Words note-catcher. </a:t>
            </a:r>
            <a:r>
              <a:rPr lang="en" sz="1200" dirty="0">
                <a:solidFill>
                  <a:schemeClr val="dk1"/>
                </a:solidFill>
                <a:latin typeface="Calibri"/>
                <a:ea typeface="Calibri"/>
                <a:cs typeface="Calibri"/>
                <a:sym typeface="Calibri"/>
              </a:rPr>
              <a:t>Tell students that they can draw or write in the gist column or on the sticky notes. These are just notes to help them remember what the section of the text is mostly about.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pages 2–8 of </a:t>
            </a:r>
            <a:r>
              <a:rPr lang="en" sz="1200" i="1" dirty="0">
                <a:solidFill>
                  <a:schemeClr val="dk1"/>
                </a:solidFill>
                <a:latin typeface="Calibri"/>
                <a:ea typeface="Calibri"/>
                <a:cs typeface="Calibri"/>
                <a:sym typeface="Calibri"/>
              </a:rPr>
              <a:t>A River of Words</a:t>
            </a:r>
            <a:r>
              <a:rPr lang="en" sz="1200" dirty="0">
                <a:solidFill>
                  <a:schemeClr val="dk1"/>
                </a:solidFill>
                <a:latin typeface="Calibri"/>
                <a:ea typeface="Calibri"/>
                <a:cs typeface="Calibri"/>
                <a:sym typeface="Calibri"/>
              </a:rPr>
              <a:t>. Invite students to follow along, reading silently in their heads as you read the text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What is the gist of this part of the text? What is it mostly about</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(William Carlos Williams grew up in New Jersey. He noticed and watched everything around him.)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are your neighborhood and experiences like William Carlos Williams’? How are they different?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Are there any words of which you are not sure of the meaning? What are they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Model identifying unfamiliar words as necessary, reminding students that for the first read it is okay to not understand every unfamiliar word. Focus students on the vocabulary strategies listed on the</a:t>
            </a:r>
            <a:r>
              <a:rPr lang="en" sz="1200" b="1" dirty="0">
                <a:solidFill>
                  <a:schemeClr val="dk1"/>
                </a:solidFill>
                <a:latin typeface="Calibri"/>
                <a:ea typeface="Calibri"/>
                <a:cs typeface="Calibri"/>
                <a:sym typeface="Calibri"/>
              </a:rPr>
              <a:t> Close Readers Do These Things anchor chart,</a:t>
            </a:r>
            <a:r>
              <a:rPr lang="en" sz="1200" dirty="0">
                <a:solidFill>
                  <a:schemeClr val="dk1"/>
                </a:solidFill>
                <a:latin typeface="Calibri"/>
                <a:ea typeface="Calibri"/>
                <a:cs typeface="Calibri"/>
                <a:sym typeface="Calibri"/>
              </a:rPr>
              <a:t> and invite students to identify the most effective strategy to determine the meaning of the unfamiliar words they have identified. Remind students to record new vocabulary in their vocabulary logs. Add any new words to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domain specific word wall</a:t>
            </a:r>
            <a:r>
              <a:rPr lang="en" sz="1200" dirty="0">
                <a:solidFill>
                  <a:schemeClr val="dk1"/>
                </a:solidFill>
                <a:latin typeface="Calibri"/>
                <a:ea typeface="Calibri"/>
                <a:cs typeface="Calibri"/>
                <a:sym typeface="Calibri"/>
              </a:rPr>
              <a:t> and invite students to add translations in native languages.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Build on the gist statements students offered, elaborating as necessary and modeling how to record the statement in the appropriate spot on the note-catcher.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Repeat this process for the remainder of the text. </a:t>
            </a:r>
            <a:r>
              <a:rPr lang="en" sz="1200" b="0" dirty="0">
                <a:solidFill>
                  <a:schemeClr val="dk1"/>
                </a:solidFill>
                <a:latin typeface="Calibri"/>
                <a:ea typeface="Calibri"/>
                <a:cs typeface="Calibri"/>
                <a:sym typeface="Calibri"/>
              </a:rPr>
              <a:t>Refer to </a:t>
            </a:r>
            <a:r>
              <a:rPr lang="en" sz="1200" b="1" dirty="0">
                <a:solidFill>
                  <a:schemeClr val="dk1"/>
                </a:solidFill>
                <a:latin typeface="Calibri"/>
                <a:ea typeface="Calibri"/>
                <a:cs typeface="Calibri"/>
                <a:sym typeface="Calibri"/>
              </a:rPr>
              <a:t>Finding the Gist and Unfamiliar Vocabulary: A River of Words note-catcher</a:t>
            </a:r>
            <a:r>
              <a:rPr lang="en" sz="1200" dirty="0">
                <a:solidFill>
                  <a:schemeClr val="dk1"/>
                </a:solidFill>
                <a:latin typeface="Calibri"/>
                <a:ea typeface="Calibri"/>
                <a:cs typeface="Calibri"/>
                <a:sym typeface="Calibri"/>
              </a:rPr>
              <a:t> (answers, for teacher reference) as necessary.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have a chance to reread the Author’s Note on page 29 more closely in the next lesson.</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responses to the note-catcher (for teacher reference in the materials downloads on prep slides)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1442786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3d94b06933_0_5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4" name="Google Shape;234;g3d94b06933_0_5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5-7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Remember to have a world map posted ahead of time for this part of the lesson along with push pins.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world map.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 “</a:t>
            </a:r>
            <a:r>
              <a:rPr lang="en" sz="1200" i="1" dirty="0">
                <a:solidFill>
                  <a:schemeClr val="dk1"/>
                </a:solidFill>
                <a:latin typeface="Calibri"/>
                <a:ea typeface="Calibri"/>
                <a:cs typeface="Calibri"/>
                <a:sym typeface="Calibri"/>
              </a:rPr>
              <a:t>Where did William Carlos Williams live?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(New Jersey)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Where is New Jersey on the map?</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the labeled pin on New Jersey and explain that it is in the United States, on the continent of North America. Show students each of the continents on the map.</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the</a:t>
            </a:r>
            <a:r>
              <a:rPr lang="en" sz="1200" b="1" dirty="0">
                <a:solidFill>
                  <a:schemeClr val="dk1"/>
                </a:solidFill>
                <a:latin typeface="Calibri"/>
                <a:ea typeface="Calibri"/>
                <a:cs typeface="Calibri"/>
                <a:sym typeface="Calibri"/>
              </a:rPr>
              <a:t> Compass Points.</a:t>
            </a:r>
            <a:r>
              <a:rPr lang="en" sz="1200" dirty="0">
                <a:solidFill>
                  <a:schemeClr val="dk1"/>
                </a:solidFill>
                <a:latin typeface="Calibri"/>
                <a:ea typeface="Calibri"/>
                <a:cs typeface="Calibri"/>
                <a:sym typeface="Calibri"/>
              </a:rPr>
              <a:t> Tell students that they can use compass points to explain where places are. Read through each of the compass points.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to the pin marking your location.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a:t>
            </a:r>
            <a:r>
              <a:rPr lang="en" sz="1200" b="0" dirty="0">
                <a:solidFill>
                  <a:schemeClr val="dk1"/>
                </a:solidFill>
                <a:latin typeface="Calibri"/>
                <a:ea typeface="Calibri"/>
                <a:cs typeface="Calibri"/>
                <a:sym typeface="Calibri"/>
              </a:rPr>
              <a:t>turn and talk</a:t>
            </a:r>
            <a:r>
              <a:rPr lang="en" sz="1200" dirty="0">
                <a:solidFill>
                  <a:schemeClr val="dk1"/>
                </a:solidFill>
                <a:latin typeface="Calibri"/>
                <a:ea typeface="Calibri"/>
                <a:cs typeface="Calibri"/>
                <a:sym typeface="Calibri"/>
              </a:rPr>
              <a:t>, and</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cold call </a:t>
            </a:r>
            <a:r>
              <a:rPr lang="en" sz="1200" dirty="0">
                <a:solidFill>
                  <a:schemeClr val="dk1"/>
                </a:solidFill>
                <a:latin typeface="Calibri"/>
                <a:ea typeface="Calibri"/>
                <a:cs typeface="Calibri"/>
                <a:sym typeface="Calibri"/>
              </a:rPr>
              <a:t>students to share their responses with the whole group: “</a:t>
            </a:r>
            <a:r>
              <a:rPr lang="en" sz="1200" i="1" dirty="0">
                <a:solidFill>
                  <a:schemeClr val="dk1"/>
                </a:solidFill>
                <a:latin typeface="Calibri"/>
                <a:ea typeface="Calibri"/>
                <a:cs typeface="Calibri"/>
                <a:sym typeface="Calibri"/>
              </a:rPr>
              <a:t>Which continent do we live on?</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(Responses will vary.) </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Where are we in relation to New Jersey?</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(Responses will vary, but students should use the compass points.)</a:t>
            </a:r>
            <a:r>
              <a:rPr lang="en" sz="120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Has anyone had any experience with New Jersey that you would like to share?</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to their partner, and then use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to select students to share out: </a:t>
            </a:r>
            <a:r>
              <a:rPr lang="en" sz="1200" i="1" dirty="0">
                <a:solidFill>
                  <a:schemeClr val="dk1"/>
                </a:solidFill>
                <a:latin typeface="Calibri"/>
                <a:ea typeface="Calibri"/>
                <a:cs typeface="Calibri"/>
                <a:sym typeface="Calibri"/>
              </a:rPr>
              <a:t>“How did the strategies on the </a:t>
            </a:r>
            <a:r>
              <a:rPr lang="en" sz="1200" b="1" i="1" dirty="0">
                <a:solidFill>
                  <a:schemeClr val="dk1"/>
                </a:solidFill>
                <a:latin typeface="Calibri"/>
                <a:ea typeface="Calibri"/>
                <a:cs typeface="Calibri"/>
                <a:sym typeface="Calibri"/>
              </a:rPr>
              <a:t>Close Readers Do These Things anchor chart </a:t>
            </a:r>
            <a:r>
              <a:rPr lang="en" sz="1200" i="1" dirty="0">
                <a:solidFill>
                  <a:schemeClr val="dk1"/>
                </a:solidFill>
                <a:latin typeface="Calibri"/>
                <a:ea typeface="Calibri"/>
                <a:cs typeface="Calibri"/>
                <a:sym typeface="Calibri"/>
              </a:rPr>
              <a:t>help you to better understand the text?”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now going to use the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to reflect on their progress toward the learning targets.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using the learning targets. Scan student responses and make a note of students who may need more support with this moving forward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responses to the </a:t>
            </a:r>
            <a:r>
              <a:rPr lang="en" sz="1200" b="1" dirty="0">
                <a:solidFill>
                  <a:schemeClr val="dk1"/>
                </a:solidFill>
                <a:latin typeface="Calibri"/>
                <a:ea typeface="Calibri"/>
                <a:cs typeface="Calibri"/>
                <a:sym typeface="Calibri"/>
              </a:rPr>
              <a:t>Compass Points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responses on the Thumb-O-Meter protocol.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7264693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2"/>
        <p:cNvGrpSpPr/>
        <p:nvPr/>
      </p:nvGrpSpPr>
      <p:grpSpPr>
        <a:xfrm>
          <a:off x="0" y="0"/>
          <a:ext cx="0" cy="0"/>
          <a:chOff x="0" y="0"/>
          <a:chExt cx="0" cy="0"/>
        </a:xfrm>
      </p:grpSpPr>
      <p:sp>
        <p:nvSpPr>
          <p:cNvPr id="243" name="Google Shape;243;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4" name="Google Shape;244;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14-15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Independent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Remind them of: I behave with integrity. This means I am honest and do the right thing, even when it’s difficult, because it is the right thing to do.</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this includes doing homework even when there may be other things they want to do after school. Remind them that the purpose of research reading is to build background knowledge and vocabulary on a topic so that they can gradually read more and more complex texts on that topic.</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Refer to the</a:t>
            </a:r>
            <a:r>
              <a:rPr lang="en" sz="1200" b="1" dirty="0">
                <a:solidFill>
                  <a:schemeClr val="dk1"/>
                </a:solidFill>
                <a:latin typeface="Calibri"/>
                <a:ea typeface="Calibri"/>
                <a:cs typeface="Calibri"/>
                <a:sym typeface="Calibri"/>
              </a:rPr>
              <a:t> Independent Reading: Sample Plans</a:t>
            </a:r>
            <a:r>
              <a:rPr lang="en" sz="1200" dirty="0">
                <a:solidFill>
                  <a:schemeClr val="dk1"/>
                </a:solidFill>
                <a:latin typeface="Calibri"/>
                <a:ea typeface="Calibri"/>
                <a:cs typeface="Calibri"/>
                <a:sym typeface="Calibri"/>
              </a:rPr>
              <a:t> to guide students through a research reading review, or use your own routine.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10 minutes to complete research reading using the texts available.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Thumb-O-Meter protocol </a:t>
            </a:r>
            <a:r>
              <a:rPr lang="en" sz="1200" dirty="0">
                <a:solidFill>
                  <a:schemeClr val="dk1"/>
                </a:solidFill>
                <a:latin typeface="Calibri"/>
                <a:ea typeface="Calibri"/>
                <a:cs typeface="Calibri"/>
                <a:sym typeface="Calibri"/>
              </a:rPr>
              <a:t>to self-assess against how well they showed integrity and persevered in this lesson. Scan student responses and make a note of students who may need more support with this moving forward.</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keeping and completing their independent reading logs.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activate students’ memory, review the expectations for a research reading review. Also consider modeling completing one yourself.</a:t>
            </a:r>
            <a:endParaRPr dirty="0"/>
          </a:p>
        </p:txBody>
      </p:sp>
    </p:spTree>
    <p:extLst>
      <p:ext uri="{BB962C8B-B14F-4D97-AF65-F5344CB8AC3E}">
        <p14:creationId xmlns:p14="http://schemas.microsoft.com/office/powerpoint/2010/main" val="11465342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g3d834d5ecf_0_4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1" name="Google Shape;251;g3d834d5ecf_0_4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homework task with students.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aloud the slide or have a fluent student read it aloud.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the second task is optional.  </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note the homework task. </a:t>
            </a: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5560809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g3d834d5ecf_0_9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7" name="Google Shape;257;g3d834d5ecf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http://curriculum.eleducation.org/sites/default/files/g4m1u2_all-block_072017.pdf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58" name="Google Shape;258;g3d834d5ecf_0_9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828326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and resources can be viewed and downloaded at </a:t>
            </a:r>
            <a:r>
              <a:rPr lang="en" sz="1200" u="sng" dirty="0">
                <a:solidFill>
                  <a:schemeClr val="hlink"/>
                </a:solidFill>
                <a:latin typeface="Calibri"/>
                <a:ea typeface="Calibri"/>
                <a:cs typeface="Calibri"/>
                <a:sym typeface="Calibri"/>
                <a:hlinkClick r:id="rId3"/>
              </a:rPr>
              <a:t>http://curriculum.eleducation.org/curriculum/ela/grade-4/module-1/unit-2/lesson-5</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i="0" dirty="0">
                <a:solidFill>
                  <a:schemeClr val="dk1"/>
                </a:solidFill>
                <a:latin typeface="Calibri"/>
                <a:ea typeface="Calibri"/>
                <a:cs typeface="Calibri"/>
                <a:sym typeface="Calibri"/>
              </a:rPr>
              <a:t>A River of Words </a:t>
            </a:r>
            <a:r>
              <a:rPr lang="en" sz="1200" dirty="0">
                <a:solidFill>
                  <a:schemeClr val="dk1"/>
                </a:solidFill>
                <a:latin typeface="Calibri"/>
                <a:ea typeface="Calibri"/>
                <a:cs typeface="Calibri"/>
                <a:sym typeface="Calibri"/>
              </a:rPr>
              <a:t>(one for teacher read-aloud)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Finding the Gist and Unfamiliar Vocabulary: </a:t>
            </a:r>
            <a:r>
              <a:rPr lang="en" sz="1200" b="1" i="1" dirty="0">
                <a:solidFill>
                  <a:schemeClr val="dk1"/>
                </a:solidFill>
                <a:latin typeface="Calibri"/>
                <a:ea typeface="Calibri"/>
                <a:cs typeface="Calibri"/>
                <a:sym typeface="Calibri"/>
              </a:rPr>
              <a:t>A River of Words</a:t>
            </a:r>
            <a:r>
              <a:rPr lang="en" sz="1200" b="1" dirty="0">
                <a:solidFill>
                  <a:schemeClr val="dk1"/>
                </a:solidFill>
                <a:latin typeface="Calibri"/>
                <a:ea typeface="Calibri"/>
                <a:cs typeface="Calibri"/>
                <a:sym typeface="Calibri"/>
              </a:rPr>
              <a:t> note-catcher</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Finding the Gist and Unfamiliar Vocabulary: </a:t>
            </a:r>
            <a:r>
              <a:rPr lang="en" sz="1200" b="1" i="1" dirty="0">
                <a:solidFill>
                  <a:schemeClr val="dk1"/>
                </a:solidFill>
                <a:latin typeface="Calibri"/>
                <a:ea typeface="Calibri"/>
                <a:cs typeface="Calibri"/>
                <a:sym typeface="Calibri"/>
              </a:rPr>
              <a:t>A River of Words</a:t>
            </a:r>
            <a:r>
              <a:rPr lang="en" sz="1200" b="1" dirty="0">
                <a:solidFill>
                  <a:schemeClr val="dk1"/>
                </a:solidFill>
                <a:latin typeface="Calibri"/>
                <a:ea typeface="Calibri"/>
                <a:cs typeface="Calibri"/>
                <a:sym typeface="Calibri"/>
              </a:rPr>
              <a:t> note-catcher</a:t>
            </a:r>
            <a:r>
              <a:rPr lang="en" sz="1200" dirty="0">
                <a:solidFill>
                  <a:schemeClr val="dk1"/>
                </a:solidFill>
                <a:latin typeface="Calibri"/>
                <a:ea typeface="Calibri"/>
                <a:cs typeface="Calibri"/>
                <a:sym typeface="Calibri"/>
              </a:rPr>
              <a:t> (answers, for teacher reference in Module 1 Teacher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World map</a:t>
            </a:r>
            <a:r>
              <a:rPr lang="en" sz="1200" dirty="0">
                <a:solidFill>
                  <a:schemeClr val="dk1"/>
                </a:solidFill>
                <a:latin typeface="Calibri"/>
                <a:ea typeface="Calibri"/>
                <a:cs typeface="Calibri"/>
                <a:sym typeface="Calibri"/>
              </a:rPr>
              <a:t> (one to display)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Labeled pin </a:t>
            </a:r>
            <a:r>
              <a:rPr lang="en" sz="1200" dirty="0">
                <a:solidFill>
                  <a:schemeClr val="dk1"/>
                </a:solidFill>
                <a:latin typeface="Calibri"/>
                <a:ea typeface="Calibri"/>
                <a:cs typeface="Calibri"/>
                <a:sym typeface="Calibri"/>
              </a:rPr>
              <a:t>(one to display; see 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Compass points</a:t>
            </a:r>
            <a:r>
              <a:rPr lang="en" sz="1200" dirty="0">
                <a:solidFill>
                  <a:schemeClr val="dk1"/>
                </a:solidFill>
                <a:latin typeface="Calibri"/>
                <a:ea typeface="Calibri"/>
                <a:cs typeface="Calibri"/>
                <a:sym typeface="Calibri"/>
              </a:rPr>
              <a:t> (one to display)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Module Guiding Questions anchor chart </a:t>
            </a:r>
            <a:r>
              <a:rPr lang="en" sz="1200" dirty="0">
                <a:solidFill>
                  <a:schemeClr val="dk1"/>
                </a:solidFill>
                <a:latin typeface="Calibri"/>
                <a:ea typeface="Calibri"/>
                <a:cs typeface="Calibri"/>
                <a:sym typeface="Calibri"/>
              </a:rPr>
              <a:t>(begun in Unit 1,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Love That Dog </a:t>
            </a:r>
            <a:r>
              <a:rPr lang="en" sz="1200" dirty="0">
                <a:solidFill>
                  <a:schemeClr val="dk1"/>
                </a:solidFill>
                <a:latin typeface="Calibri"/>
                <a:ea typeface="Calibri"/>
                <a:cs typeface="Calibri"/>
                <a:sym typeface="Calibri"/>
              </a:rPr>
              <a:t>(from Unit 1, Lesson 2;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Unit 1, Lesson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Vocabulary logs (from Unit 1, Lesson 3; one per student)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Academic Word Wall </a:t>
            </a:r>
            <a:r>
              <a:rPr lang="en" sz="1200" dirty="0">
                <a:solidFill>
                  <a:schemeClr val="dk1"/>
                </a:solidFill>
                <a:latin typeface="Calibri"/>
                <a:ea typeface="Calibri"/>
                <a:cs typeface="Calibri"/>
                <a:sym typeface="Calibri"/>
              </a:rPr>
              <a:t>(begun in Unit 1,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Domain-Specific Word Wall </a:t>
            </a:r>
            <a:r>
              <a:rPr lang="en" sz="1200" dirty="0">
                <a:solidFill>
                  <a:schemeClr val="dk1"/>
                </a:solidFill>
                <a:latin typeface="Calibri"/>
                <a:ea typeface="Calibri"/>
                <a:cs typeface="Calibri"/>
                <a:sym typeface="Calibri"/>
              </a:rPr>
              <a:t>(begun in Unit 1, Lesson 3)</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(begun in Unit 1, Lesson 2)</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Independent Reading: Sample Plans </a:t>
            </a:r>
            <a:r>
              <a:rPr lang="en" sz="1200" dirty="0">
                <a:solidFill>
                  <a:schemeClr val="dk1"/>
                </a:solidFill>
                <a:latin typeface="Calibri"/>
                <a:ea typeface="Calibri"/>
                <a:cs typeface="Calibri"/>
                <a:sym typeface="Calibri"/>
              </a:rPr>
              <a:t>(see Module 1 Appendix; for teacher reference)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Get students interested in learning about William Carlos Williams biography by connecting it to</a:t>
            </a:r>
            <a:r>
              <a:rPr lang="en" sz="1200" i="1" dirty="0">
                <a:solidFill>
                  <a:schemeClr val="dk1"/>
                </a:solidFill>
                <a:latin typeface="Calibri"/>
                <a:ea typeface="Calibri"/>
                <a:cs typeface="Calibri"/>
                <a:sym typeface="Calibri"/>
              </a:rPr>
              <a:t> Love That Dog</a:t>
            </a:r>
            <a:r>
              <a:rPr lang="en" sz="1200" dirty="0">
                <a:solidFill>
                  <a:schemeClr val="dk1"/>
                </a:solidFill>
                <a:latin typeface="Calibri"/>
                <a:ea typeface="Calibri"/>
                <a:cs typeface="Calibri"/>
                <a:sym typeface="Calibri"/>
              </a:rPr>
              <a:t>. Tell them in this lesson we will get to find out how and why this poet was so inspirational to Jack.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Show a brief video or a series of photographs to set the stage for the reading. Example: Display photos of life in a small town in the late 1800s on the East Coast. Briefly discuss the similarities and differences between this community and the community in which the school is situated.</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3996727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g3d94b06933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9" name="Google Shape;139;g3d94b0693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Materials and resources can be viewed and downloaded at </a:t>
            </a:r>
            <a:r>
              <a:rPr lang="en" sz="1200" u="sng" dirty="0">
                <a:solidFill>
                  <a:schemeClr val="hlink"/>
                </a:solidFill>
                <a:latin typeface="Calibri"/>
                <a:ea typeface="Calibri"/>
                <a:cs typeface="Calibri"/>
                <a:sym typeface="Calibri"/>
                <a:hlinkClick r:id="rId3"/>
              </a:rPr>
              <a:t>http://curriculum.eleducation.org/curriculum/ela/grade-4/module-1/unit-2/lesson-5</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8204530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8" name="Google Shape;148;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(introduced)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Thumb-O-Meter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u="sng" dirty="0">
                <a:solidFill>
                  <a:schemeClr val="accent5"/>
                </a:solidFill>
                <a:latin typeface="Calibri"/>
                <a:ea typeface="Calibri"/>
                <a:cs typeface="Calibri"/>
                <a:sym typeface="Calibri"/>
                <a:hlinkClick r:id="rId3"/>
              </a:rPr>
              <a:t>https://eleducation.org/resources/general-protocols-and-strategies-from-management-in-the-active-classroom</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9432924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5"/>
        <p:cNvGrpSpPr/>
        <p:nvPr/>
      </p:nvGrpSpPr>
      <p:grpSpPr>
        <a:xfrm>
          <a:off x="0" y="0"/>
          <a:ext cx="0" cy="0"/>
          <a:chOff x="0" y="0"/>
          <a:chExt cx="0" cy="0"/>
        </a:xfrm>
      </p:grpSpPr>
      <p:sp>
        <p:nvSpPr>
          <p:cNvPr id="156" name="Google Shape;156;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7" name="Google Shape;157;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59231443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1"/>
        <p:cNvGrpSpPr/>
        <p:nvPr/>
      </p:nvGrpSpPr>
      <p:grpSpPr>
        <a:xfrm>
          <a:off x="0" y="0"/>
          <a:ext cx="0" cy="0"/>
          <a:chOff x="0" y="0"/>
          <a:chExt cx="0" cy="0"/>
        </a:xfrm>
      </p:grpSpPr>
      <p:sp>
        <p:nvSpPr>
          <p:cNvPr id="162" name="Google Shape;162;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3" name="Google Shape;163;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sz="1200" b="1" dirty="0">
                <a:latin typeface="Calibri" panose="020F0502020204030204" pitchFamily="34" charset="0"/>
                <a:sym typeface="Calibri"/>
              </a:rPr>
              <a:t>Grouping: Whole Group </a:t>
            </a:r>
            <a:endParaRPr sz="1200" b="1"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Teaching Notes: None</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Teacher Actions: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Review the slide with the students and build excitement.</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AutoNum type="arabicPeriod"/>
            </a:pPr>
            <a:r>
              <a:rPr lang="en" sz="1200" dirty="0">
                <a:latin typeface="Calibri" panose="020F0502020204030204" pitchFamily="34" charset="0"/>
                <a:sym typeface="Calibri"/>
              </a:rPr>
              <a:t>Read aloud the agenda on the slide or have a fluent student read it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Student Look-fors/Listen-fors:</a:t>
            </a:r>
            <a:endParaRPr sz="1200" dirty="0">
              <a:latin typeface="Calibri" panose="020F0502020204030204" pitchFamily="34" charset="0"/>
              <a:sym typeface="Calibri"/>
            </a:endParaRPr>
          </a:p>
          <a:p>
            <a:pPr marL="457200" lvl="0" indent="-304800" rtl="0">
              <a:spcBef>
                <a:spcPts val="0"/>
              </a:spcBef>
              <a:spcAft>
                <a:spcPts val="0"/>
              </a:spcAft>
              <a:buClr>
                <a:schemeClr val="dk1"/>
              </a:buClr>
              <a:buSzPts val="1200"/>
              <a:buFont typeface="Calibri"/>
              <a:buChar char="●"/>
            </a:pPr>
            <a:r>
              <a:rPr lang="en" sz="1200" dirty="0">
                <a:latin typeface="Calibri" panose="020F0502020204030204" pitchFamily="34" charset="0"/>
                <a:sym typeface="Calibri"/>
              </a:rPr>
              <a:t>Students listen as the agenda is read aloud. </a:t>
            </a: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endParaRPr sz="1200" dirty="0">
              <a:latin typeface="Calibri" panose="020F0502020204030204" pitchFamily="34" charset="0"/>
              <a:sym typeface="Calibri"/>
            </a:endParaRPr>
          </a:p>
          <a:p>
            <a:pPr marL="0" lvl="0" indent="0" rtl="0">
              <a:spcBef>
                <a:spcPts val="0"/>
              </a:spcBef>
              <a:spcAft>
                <a:spcPts val="0"/>
              </a:spcAft>
              <a:buClr>
                <a:srgbClr val="000000"/>
              </a:buClr>
              <a:buSzPts val="1100"/>
              <a:buFont typeface="Arial"/>
              <a:buNone/>
            </a:pPr>
            <a:r>
              <a:rPr lang="en" sz="1200" dirty="0">
                <a:latin typeface="Calibri" panose="020F0502020204030204" pitchFamily="34" charset="0"/>
                <a:sym typeface="Calibri"/>
              </a:rPr>
              <a:t>Support for Any Students Who Need It: None</a:t>
            </a:r>
            <a:endParaRPr sz="1200" dirty="0">
              <a:latin typeface="Calibri" panose="020F0502020204030204" pitchFamily="34" charset="0"/>
              <a:sym typeface="Calibri"/>
            </a:endParaRPr>
          </a:p>
        </p:txBody>
      </p:sp>
    </p:spTree>
    <p:extLst>
      <p:ext uri="{BB962C8B-B14F-4D97-AF65-F5344CB8AC3E}">
        <p14:creationId xmlns:p14="http://schemas.microsoft.com/office/powerpoint/2010/main" val="33667713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 name="Google Shape;17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7-8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Pairs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Ensure students are grouped in pairs ahead of time.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predetermined reading partnerships. Tell them that during the next few lessons, they will be working in pairs as readers.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Module Guiding Questions anchor chart</a:t>
            </a:r>
            <a:r>
              <a:rPr lang="en" sz="1200" dirty="0">
                <a:solidFill>
                  <a:schemeClr val="dk1"/>
                </a:solidFill>
                <a:latin typeface="Calibri"/>
                <a:ea typeface="Calibri"/>
                <a:cs typeface="Calibri"/>
                <a:sym typeface="Calibri"/>
              </a:rPr>
              <a:t> and point out the following question: </a:t>
            </a:r>
            <a:r>
              <a:rPr lang="en" sz="1200" i="1" dirty="0">
                <a:solidFill>
                  <a:schemeClr val="dk1"/>
                </a:solidFill>
                <a:latin typeface="Calibri"/>
                <a:ea typeface="Calibri"/>
                <a:cs typeface="Calibri"/>
                <a:sym typeface="Calibri"/>
              </a:rPr>
              <a:t>“What inspires writers to write poetry?”</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continue thinking about this question throughout the rest of this unit.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retrieve their copies of the text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and turn to page 1. Tell students you would like to revisit what inspired Jack to write his first poem.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as you read pages 1–5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and talk with their reading partner. Then, using a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a:t>
            </a:r>
            <a:r>
              <a:rPr lang="en" sz="1200" i="1" dirty="0">
                <a:solidFill>
                  <a:schemeClr val="dk1"/>
                </a:solidFill>
                <a:latin typeface="Calibri"/>
                <a:ea typeface="Calibri"/>
                <a:cs typeface="Calibri"/>
                <a:sym typeface="Calibri"/>
              </a:rPr>
              <a:t>“How do you think Jack was inspired to write his first poem about the blue car? What evidence in the text supports your thinking?”</a:t>
            </a:r>
            <a:r>
              <a:rPr lang="en" sz="1200" b="1" dirty="0">
                <a:solidFill>
                  <a:schemeClr val="dk1"/>
                </a:solidFill>
                <a:latin typeface="Calibri"/>
                <a:ea typeface="Calibri"/>
                <a:cs typeface="Calibri"/>
                <a:sym typeface="Calibri"/>
              </a:rPr>
              <a:t> (Jack may have been inspired by reading William Carlos Williams’s poem “The Red Wheelbarrow” because his poem about the blue car had very similar characteristics.)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productive, cue students to expand the conversation by saying more: “</a:t>
            </a:r>
            <a:r>
              <a:rPr lang="en" sz="1200" i="1" dirty="0">
                <a:solidFill>
                  <a:schemeClr val="dk1"/>
                </a:solidFill>
                <a:latin typeface="Calibri"/>
                <a:ea typeface="Calibri"/>
                <a:cs typeface="Calibri"/>
                <a:sym typeface="Calibri"/>
              </a:rPr>
              <a:t>Can you say more about that?</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(Responses will vary.)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on the text and continue to read “The Red Wheelbarrow” aloud as students follow along.</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a:t>
            </a:r>
            <a:r>
              <a:rPr lang="en" sz="1200" i="1" dirty="0">
                <a:solidFill>
                  <a:schemeClr val="dk1"/>
                </a:solidFill>
                <a:latin typeface="Calibri"/>
                <a:ea typeface="Calibri"/>
                <a:cs typeface="Calibri"/>
                <a:sym typeface="Calibri"/>
              </a:rPr>
              <a:t>What do you think inspired William Carlos Williams to write his poem ‘The Red Wheelbarrow’?</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(Responses will vary; note that it is fine if students don’t have a solid response or theory.)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other than the content of the poem, students currently don’t have much that helps them infer what might have inspired Williams. Tell them that in the second half of this unit, they will learn more about different poets Jack studied and what may have inspired them as writers.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responses to what they think inspired William Carlos Williams to write his poem ‘The Red Wheelbarrow’....responses will vary and it is fine if students don’t have a solid response at this point.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 Jack’s blue car poem and “The Red Wheelbarrow” side by-side. Say: </a:t>
            </a:r>
            <a:r>
              <a:rPr lang="en" sz="1200" i="1" dirty="0">
                <a:solidFill>
                  <a:schemeClr val="dk1"/>
                </a:solidFill>
                <a:latin typeface="Calibri"/>
                <a:ea typeface="Calibri"/>
                <a:cs typeface="Calibri"/>
                <a:sym typeface="Calibri"/>
              </a:rPr>
              <a:t>“Color-code the two poems to show and discuss how Jack was inspired by ‘The Red Wheelbarrow.’”</a:t>
            </a:r>
            <a:r>
              <a:rPr lang="en" sz="1200" dirty="0">
                <a:solidFill>
                  <a:schemeClr val="dk1"/>
                </a:solidFill>
                <a:latin typeface="Calibri"/>
                <a:ea typeface="Calibri"/>
                <a:cs typeface="Calibri"/>
                <a:sym typeface="Calibri"/>
              </a:rPr>
              <a:t> (Example: splattered with mud / glazed with rain water)</a:t>
            </a:r>
            <a:endParaRPr dirty="0"/>
          </a:p>
        </p:txBody>
      </p:sp>
    </p:spTree>
    <p:extLst>
      <p:ext uri="{BB962C8B-B14F-4D97-AF65-F5344CB8AC3E}">
        <p14:creationId xmlns:p14="http://schemas.microsoft.com/office/powerpoint/2010/main" val="388668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d94b06933_0_8: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Google Shape;178;g3d94b06933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learning targets and select volunteers to read them aloud.</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total participation technique, </a:t>
            </a:r>
            <a:r>
              <a:rPr lang="en" sz="1200" dirty="0">
                <a:solidFill>
                  <a:schemeClr val="dk1"/>
                </a:solidFill>
                <a:latin typeface="Calibri"/>
                <a:ea typeface="Calibri"/>
                <a:cs typeface="Calibri"/>
                <a:sym typeface="Calibri"/>
              </a:rPr>
              <a:t>invite responses from the group:  “</a:t>
            </a:r>
            <a:r>
              <a:rPr lang="en" sz="1200" i="1" dirty="0">
                <a:solidFill>
                  <a:schemeClr val="dk1"/>
                </a:solidFill>
                <a:latin typeface="Calibri"/>
                <a:ea typeface="Calibri"/>
                <a:cs typeface="Calibri"/>
                <a:sym typeface="Calibri"/>
              </a:rPr>
              <a:t>What does it mean to find the gist of a text?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based on students’ experience with finding the gist from previous grades.)</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when they are reading informational texts, determining the gist means thinking about what the text is mostly about, or the general topic of the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as they read </a:t>
            </a:r>
            <a:r>
              <a:rPr lang="en" sz="1200" i="1" dirty="0">
                <a:solidFill>
                  <a:schemeClr val="dk1"/>
                </a:solidFill>
                <a:latin typeface="Calibri"/>
                <a:ea typeface="Calibri"/>
                <a:cs typeface="Calibri"/>
                <a:sym typeface="Calibri"/>
              </a:rPr>
              <a:t>A River of Words</a:t>
            </a:r>
            <a:r>
              <a:rPr lang="en" sz="1200" dirty="0">
                <a:solidFill>
                  <a:schemeClr val="dk1"/>
                </a:solidFill>
                <a:latin typeface="Calibri"/>
                <a:ea typeface="Calibri"/>
                <a:cs typeface="Calibri"/>
                <a:sym typeface="Calibri"/>
              </a:rPr>
              <a:t> and think about the gist, they will also identify and try to figure out the meaning of words they are unfamiliar with in the text</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respond with their understanding of the gist of the text.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60748632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g3a425ba50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5" name="Google Shape;185;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4-5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Partners/Groups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Give students specific, positive feedback on wrapping up their reading of </a:t>
            </a:r>
            <a:r>
              <a:rPr lang="en" sz="1200" i="1" dirty="0">
                <a:solidFill>
                  <a:schemeClr val="dk1"/>
                </a:solidFill>
                <a:latin typeface="Calibri"/>
                <a:ea typeface="Calibri"/>
                <a:cs typeface="Calibri"/>
                <a:sym typeface="Calibri"/>
              </a:rPr>
              <a:t>Love That Dog</a:t>
            </a:r>
            <a:r>
              <a:rPr lang="en" sz="1200" dirty="0">
                <a:solidFill>
                  <a:schemeClr val="dk1"/>
                </a:solidFill>
                <a:latin typeface="Calibri"/>
                <a:ea typeface="Calibri"/>
                <a:cs typeface="Calibri"/>
                <a:sym typeface="Calibri"/>
              </a:rPr>
              <a:t>. Tell them they now have some background knowledge about what poems are and why some people are inspired to write poetry.</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Gather students and display the cover of </a:t>
            </a:r>
            <a:r>
              <a:rPr lang="en" sz="1200" i="1" dirty="0">
                <a:solidFill>
                  <a:schemeClr val="dk1"/>
                </a:solidFill>
                <a:latin typeface="Calibri"/>
                <a:ea typeface="Calibri"/>
                <a:cs typeface="Calibri"/>
                <a:sym typeface="Calibri"/>
              </a:rPr>
              <a:t>A River of Words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read this book and continue to learn about what inspires people to write.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t>
            </a:r>
            <a:r>
              <a:rPr lang="en" sz="1200" b="0" dirty="0">
                <a:solidFill>
                  <a:schemeClr val="dk1"/>
                </a:solidFill>
                <a:latin typeface="Calibri"/>
                <a:ea typeface="Calibri"/>
                <a:cs typeface="Calibri"/>
                <a:sym typeface="Calibri"/>
              </a:rPr>
              <a:t>a total participation technique, </a:t>
            </a:r>
            <a:r>
              <a:rPr lang="en" sz="1200" dirty="0">
                <a:solidFill>
                  <a:schemeClr val="dk1"/>
                </a:solidFill>
                <a:latin typeface="Calibri"/>
                <a:ea typeface="Calibri"/>
                <a:cs typeface="Calibri"/>
                <a:sym typeface="Calibri"/>
              </a:rPr>
              <a:t>invite responses from the group: “</a:t>
            </a:r>
            <a:r>
              <a:rPr lang="en" sz="1200" i="1" dirty="0">
                <a:solidFill>
                  <a:schemeClr val="dk1"/>
                </a:solidFill>
                <a:latin typeface="Calibri"/>
                <a:ea typeface="Calibri"/>
                <a:cs typeface="Calibri"/>
                <a:sym typeface="Calibri"/>
              </a:rPr>
              <a:t>How do you feel about writing? Is writing important to you? Why or why not?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spend the next few minutes looking through this book to get an idea of some of the information they might find in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front and back cover of </a:t>
            </a:r>
            <a:r>
              <a:rPr lang="en" sz="1200" i="1" dirty="0">
                <a:solidFill>
                  <a:schemeClr val="dk1"/>
                </a:solidFill>
                <a:latin typeface="Calibri"/>
                <a:ea typeface="Calibri"/>
                <a:cs typeface="Calibri"/>
                <a:sym typeface="Calibri"/>
              </a:rPr>
              <a:t>A River of Words</a:t>
            </a:r>
            <a:r>
              <a:rPr lang="en" sz="1200" dirty="0">
                <a:solidFill>
                  <a:schemeClr val="dk1"/>
                </a:solidFill>
                <a:latin typeface="Calibri"/>
                <a:ea typeface="Calibri"/>
                <a:cs typeface="Calibri"/>
                <a:sym typeface="Calibri"/>
              </a:rPr>
              <a:t>. Select a student to read aloud the writing on the cover.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a:t>
            </a:r>
            <a:r>
              <a:rPr lang="en" sz="1200" b="0" dirty="0">
                <a:solidFill>
                  <a:schemeClr val="dk1"/>
                </a:solidFill>
                <a:latin typeface="Calibri"/>
                <a:ea typeface="Calibri"/>
                <a:cs typeface="Calibri"/>
                <a:sym typeface="Calibri"/>
              </a:rPr>
              <a:t>turn and talk </a:t>
            </a:r>
            <a:r>
              <a:rPr lang="en" sz="1200" dirty="0">
                <a:solidFill>
                  <a:schemeClr val="dk1"/>
                </a:solidFill>
                <a:latin typeface="Calibri"/>
                <a:ea typeface="Calibri"/>
                <a:cs typeface="Calibri"/>
                <a:sym typeface="Calibri"/>
              </a:rPr>
              <a:t>to their reading partner: “</a:t>
            </a:r>
            <a:r>
              <a:rPr lang="en" sz="1200" i="1" dirty="0">
                <a:solidFill>
                  <a:schemeClr val="dk1"/>
                </a:solidFill>
                <a:latin typeface="Calibri"/>
                <a:ea typeface="Calibri"/>
                <a:cs typeface="Calibri"/>
                <a:sym typeface="Calibri"/>
              </a:rPr>
              <a:t>What do you think the book is going to be about? Why do you think that?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1–2 minutes, refocus whole group and select volunteers to share out.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this text is a </a:t>
            </a:r>
            <a:r>
              <a:rPr lang="en" sz="1200" b="0" dirty="0">
                <a:solidFill>
                  <a:schemeClr val="dk1"/>
                </a:solidFill>
                <a:latin typeface="Calibri"/>
                <a:ea typeface="Calibri"/>
                <a:cs typeface="Calibri"/>
                <a:sym typeface="Calibri"/>
              </a:rPr>
              <a:t>biography</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write this word on the board. Note the underlined root </a:t>
            </a:r>
            <a:r>
              <a:rPr lang="en" sz="1200" i="1" dirty="0">
                <a:solidFill>
                  <a:schemeClr val="dk1"/>
                </a:solidFill>
                <a:latin typeface="Calibri"/>
                <a:ea typeface="Calibri"/>
                <a:cs typeface="Calibri"/>
                <a:sym typeface="Calibri"/>
              </a:rPr>
              <a:t>bio</a:t>
            </a:r>
            <a:r>
              <a:rPr lang="en" sz="1200" dirty="0">
                <a:solidFill>
                  <a:schemeClr val="dk1"/>
                </a:solidFill>
                <a:latin typeface="Calibri"/>
                <a:ea typeface="Calibri"/>
                <a:cs typeface="Calibri"/>
                <a:sym typeface="Calibri"/>
              </a:rPr>
              <a:t> and tell students that this means life. Note the bolded root graph and tell students that this means write.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a:t>
            </a:r>
            <a:r>
              <a:rPr lang="en" sz="1200" b="0" dirty="0">
                <a:solidFill>
                  <a:schemeClr val="dk1"/>
                </a:solidFill>
                <a:latin typeface="Calibri"/>
                <a:ea typeface="Calibri"/>
                <a:cs typeface="Calibri"/>
                <a:sym typeface="Calibri"/>
              </a:rPr>
              <a:t>total participation technique</a:t>
            </a:r>
            <a:r>
              <a:rPr lang="en" sz="1200" dirty="0">
                <a:solidFill>
                  <a:schemeClr val="dk1"/>
                </a:solidFill>
                <a:latin typeface="Calibri"/>
                <a:ea typeface="Calibri"/>
                <a:cs typeface="Calibri"/>
                <a:sym typeface="Calibri"/>
              </a:rPr>
              <a:t>, invite responses from the group: “</a:t>
            </a:r>
            <a:r>
              <a:rPr lang="en" sz="1200" i="1" dirty="0">
                <a:solidFill>
                  <a:schemeClr val="dk1"/>
                </a:solidFill>
                <a:latin typeface="Calibri"/>
                <a:ea typeface="Calibri"/>
                <a:cs typeface="Calibri"/>
                <a:sym typeface="Calibri"/>
              </a:rPr>
              <a:t>What do you think this word might mean?</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(writing about someone’s life)</a:t>
            </a:r>
            <a:endParaRPr sz="1200" b="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Clarify as needed that a biography is an informational text about someone’s life. At this stage, you might also distinguish between biographies and autobiographies (the story of someone’s life written by that person himself/herself ). Point out that the root auto in the word autobiography means self. Give students the following example: if William Carlos Williams had written this book about his life, it would be an autobiography. Point out that </a:t>
            </a:r>
            <a:r>
              <a:rPr lang="en" sz="1200" i="1" dirty="0">
                <a:solidFill>
                  <a:schemeClr val="dk1"/>
                </a:solidFill>
                <a:latin typeface="Calibri"/>
                <a:ea typeface="Calibri"/>
                <a:cs typeface="Calibri"/>
                <a:sym typeface="Calibri"/>
              </a:rPr>
              <a:t>A River of Words </a:t>
            </a:r>
            <a:r>
              <a:rPr lang="en" sz="1200" dirty="0">
                <a:solidFill>
                  <a:schemeClr val="dk1"/>
                </a:solidFill>
                <a:latin typeface="Calibri"/>
                <a:ea typeface="Calibri"/>
                <a:cs typeface="Calibri"/>
                <a:sym typeface="Calibri"/>
              </a:rPr>
              <a:t>is written by Jen Bryant, and therefore it is a biography about Williams.</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participation in classroom discussion</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may benefit from physically engaging with the book. Consider providing time after you explore the text for students to look through the book themselves to see the different elements.</a:t>
            </a:r>
            <a:endParaRPr dirty="0"/>
          </a:p>
        </p:txBody>
      </p:sp>
    </p:spTree>
    <p:extLst>
      <p:ext uri="{BB962C8B-B14F-4D97-AF65-F5344CB8AC3E}">
        <p14:creationId xmlns:p14="http://schemas.microsoft.com/office/powerpoint/2010/main" val="235502607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534F0DC0-5BF0-4195-A9CA-04C929FD1FEA}"/>
              </a:ext>
            </a:extLst>
          </p:cNvPr>
          <p:cNvPicPr>
            <a:picLocks noChangeAspect="1"/>
          </p:cNvPicPr>
          <p:nvPr userDrawn="1"/>
        </p:nvPicPr>
        <p:blipFill>
          <a:blip r:embed="rId13"/>
          <a:stretch>
            <a:fillRect/>
          </a:stretch>
        </p:blipFill>
        <p:spPr>
          <a:xfrm>
            <a:off x="8365808" y="4960698"/>
            <a:ext cx="762000" cy="142875"/>
          </a:xfrm>
          <a:prstGeom prst="rect">
            <a:avLst/>
          </a:prstGeom>
        </p:spPr>
      </p:pic>
      <p:pic>
        <p:nvPicPr>
          <p:cNvPr id="5" name="Picture 4">
            <a:extLst>
              <a:ext uri="{FF2B5EF4-FFF2-40B4-BE49-F238E27FC236}">
                <a16:creationId xmlns:a16="http://schemas.microsoft.com/office/drawing/2014/main" id="{B97A4EC5-58F3-4860-8697-63D48DD6C232}"/>
              </a:ext>
            </a:extLst>
          </p:cNvPr>
          <p:cNvPicPr>
            <a:picLocks noChangeAspect="1"/>
          </p:cNvPicPr>
          <p:nvPr userDrawn="1"/>
        </p:nvPicPr>
        <p:blipFill>
          <a:blip r:embed="rId14"/>
          <a:stretch>
            <a:fillRect/>
          </a:stretch>
        </p:blipFill>
        <p:spPr>
          <a:xfrm>
            <a:off x="4197628" y="4497348"/>
            <a:ext cx="748744" cy="623953"/>
          </a:xfrm>
          <a:prstGeom prst="rect">
            <a:avLst/>
          </a:prstGeom>
        </p:spPr>
      </p:pic>
      <p:pic>
        <p:nvPicPr>
          <p:cNvPr id="10" name="Picture 9">
            <a:extLst>
              <a:ext uri="{FF2B5EF4-FFF2-40B4-BE49-F238E27FC236}">
                <a16:creationId xmlns:a16="http://schemas.microsoft.com/office/drawing/2014/main" id="{54283953-D538-49D5-A235-C7940F32CA8F}"/>
              </a:ext>
            </a:extLst>
          </p:cNvPr>
          <p:cNvPicPr>
            <a:picLocks noChangeAspect="1"/>
          </p:cNvPicPr>
          <p:nvPr userDrawn="1"/>
        </p:nvPicPr>
        <p:blipFill>
          <a:blip r:embed="rId15"/>
          <a:stretch>
            <a:fillRect/>
          </a:stretch>
        </p:blipFill>
        <p:spPr>
          <a:xfrm>
            <a:off x="0" y="4582625"/>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dirty="0"/>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EBCCDE98-8C6D-4E61-8D1B-C75234086290}"/>
              </a:ext>
            </a:extLst>
          </p:cNvPr>
          <p:cNvPicPr>
            <a:picLocks noChangeAspect="1"/>
          </p:cNvPicPr>
          <p:nvPr userDrawn="1"/>
        </p:nvPicPr>
        <p:blipFill>
          <a:blip r:embed="rId13"/>
          <a:stretch>
            <a:fillRect/>
          </a:stretch>
        </p:blipFill>
        <p:spPr>
          <a:xfrm>
            <a:off x="7967597" y="4960698"/>
            <a:ext cx="762000" cy="142875"/>
          </a:xfrm>
          <a:prstGeom prst="rect">
            <a:avLst/>
          </a:prstGeom>
        </p:spPr>
      </p:pic>
      <p:pic>
        <p:nvPicPr>
          <p:cNvPr id="5" name="Picture 4">
            <a:extLst>
              <a:ext uri="{FF2B5EF4-FFF2-40B4-BE49-F238E27FC236}">
                <a16:creationId xmlns:a16="http://schemas.microsoft.com/office/drawing/2014/main" id="{6313A040-D4D1-4151-AA25-26B571DF7E13}"/>
              </a:ext>
            </a:extLst>
          </p:cNvPr>
          <p:cNvPicPr>
            <a:picLocks noChangeAspect="1"/>
          </p:cNvPicPr>
          <p:nvPr userDrawn="1"/>
        </p:nvPicPr>
        <p:blipFill>
          <a:blip r:embed="rId14"/>
          <a:stretch>
            <a:fillRect/>
          </a:stretch>
        </p:blipFill>
        <p:spPr>
          <a:xfrm>
            <a:off x="4246323" y="4586169"/>
            <a:ext cx="651353" cy="542794"/>
          </a:xfrm>
          <a:prstGeom prst="rect">
            <a:avLst/>
          </a:prstGeom>
        </p:spPr>
      </p:pic>
      <p:pic>
        <p:nvPicPr>
          <p:cNvPr id="7" name="Picture 6">
            <a:extLst>
              <a:ext uri="{FF2B5EF4-FFF2-40B4-BE49-F238E27FC236}">
                <a16:creationId xmlns:a16="http://schemas.microsoft.com/office/drawing/2014/main" id="{E80C5BBD-80CE-4C67-A94F-E8165616B80B}"/>
              </a:ext>
            </a:extLst>
          </p:cNvPr>
          <p:cNvPicPr>
            <a:picLocks noChangeAspect="1"/>
          </p:cNvPicPr>
          <p:nvPr userDrawn="1"/>
        </p:nvPicPr>
        <p:blipFill>
          <a:blip r:embed="rId15"/>
          <a:stretch>
            <a:fillRect/>
          </a:stretch>
        </p:blipFill>
        <p:spPr>
          <a:xfrm>
            <a:off x="13000" y="4615671"/>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1.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2.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3.xml"/><Relationship Id="rId1" Type="http://schemas.openxmlformats.org/officeDocument/2006/relationships/slideLayout" Target="../slideLayouts/slideLayout3.xml"/><Relationship Id="rId4" Type="http://schemas.openxmlformats.org/officeDocument/2006/relationships/image" Target="../media/image8.png"/></Relationships>
</file>

<file path=ppt/slides/_rels/slide1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8.png"/><Relationship Id="rId4" Type="http://schemas.openxmlformats.org/officeDocument/2006/relationships/image" Target="../media/image13.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image" Target="../media/image8.png"/><Relationship Id="rId5" Type="http://schemas.openxmlformats.org/officeDocument/2006/relationships/image" Target="../media/image9.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3.xml"/><Relationship Id="rId5" Type="http://schemas.openxmlformats.org/officeDocument/2006/relationships/image" Target="../media/image6.png"/><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8.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2</a:t>
            </a:r>
            <a:r>
              <a:rPr lang="en" sz="3400"/>
              <a:t>: Lesson </a:t>
            </a:r>
            <a:r>
              <a:rPr lang="en"/>
              <a:t>5</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dirty="0">
                <a:solidFill>
                  <a:schemeClr val="dk1"/>
                </a:solidFill>
              </a:rPr>
              <a:t>This lesson will take approximately 60-80 minutes to complete. </a:t>
            </a:r>
            <a:endParaRPr sz="1600" dirty="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purpose of today’s lesson is to:</a:t>
            </a:r>
            <a:endParaRPr sz="1600" dirty="0">
              <a:solidFill>
                <a:schemeClr val="dk1"/>
              </a:solidFill>
            </a:endParaRPr>
          </a:p>
          <a:p>
            <a:pPr marL="457200" lvl="0" indent="-330200" rtl="0">
              <a:lnSpc>
                <a:spcPct val="90000"/>
              </a:lnSpc>
              <a:spcBef>
                <a:spcPts val="0"/>
              </a:spcBef>
              <a:spcAft>
                <a:spcPts val="0"/>
              </a:spcAft>
              <a:buClr>
                <a:schemeClr val="dk1"/>
              </a:buClr>
              <a:buSzPts val="1600"/>
              <a:buChar char="●"/>
            </a:pPr>
            <a:r>
              <a:rPr lang="en" sz="1600" dirty="0">
                <a:solidFill>
                  <a:schemeClr val="dk1"/>
                </a:solidFill>
              </a:rPr>
              <a:t>Students revisit the question asking what inspires poets to write poetry by reading “The Red Wheelbarrow” and seeing how Jack responds.  They are then moved into another form of text, biographies</a:t>
            </a:r>
            <a:r>
              <a:rPr lang="en-US" sz="1600" dirty="0">
                <a:solidFill>
                  <a:schemeClr val="dk1"/>
                </a:solidFill>
              </a:rPr>
              <a:t>,</a:t>
            </a:r>
            <a:r>
              <a:rPr lang="en" sz="1600" dirty="0">
                <a:solidFill>
                  <a:schemeClr val="dk1"/>
                </a:solidFill>
              </a:rPr>
              <a:t> where we look at William Carlos Williams: </a:t>
            </a:r>
            <a:r>
              <a:rPr lang="en" sz="1600" i="1" dirty="0">
                <a:solidFill>
                  <a:schemeClr val="dk1"/>
                </a:solidFill>
              </a:rPr>
              <a:t>A River of Words...</a:t>
            </a:r>
            <a:endParaRPr sz="1600" i="1" dirty="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dirty="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dirty="0">
                <a:solidFill>
                  <a:schemeClr val="dk1"/>
                </a:solidFill>
              </a:rPr>
              <a:t>The Learning Targets for students today are:</a:t>
            </a:r>
            <a:endParaRPr sz="1600" dirty="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dirty="0">
                <a:solidFill>
                  <a:schemeClr val="dk1"/>
                </a:solidFill>
              </a:rPr>
              <a:t>I can determine the gist of </a:t>
            </a:r>
            <a:r>
              <a:rPr lang="en" sz="1600" i="1" dirty="0">
                <a:solidFill>
                  <a:schemeClr val="dk1"/>
                </a:solidFill>
              </a:rPr>
              <a:t>A River of Words</a:t>
            </a:r>
            <a:r>
              <a:rPr lang="en" sz="1600" dirty="0">
                <a:solidFill>
                  <a:schemeClr val="dk1"/>
                </a:solidFill>
              </a:rPr>
              <a:t>.</a:t>
            </a:r>
            <a:endParaRPr sz="1600" dirty="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dirty="0">
                <a:solidFill>
                  <a:schemeClr val="dk1"/>
                </a:solidFill>
              </a:rPr>
              <a:t>I can determine the meaning of unfamiliar vocabulary from </a:t>
            </a:r>
            <a:r>
              <a:rPr lang="en" sz="1600" i="1" dirty="0">
                <a:solidFill>
                  <a:schemeClr val="dk1"/>
                </a:solidFill>
              </a:rPr>
              <a:t>A River of Words</a:t>
            </a:r>
            <a:r>
              <a:rPr lang="en" sz="1600" dirty="0">
                <a:solidFill>
                  <a:schemeClr val="dk1"/>
                </a:solidFill>
              </a:rPr>
              <a:t>.</a:t>
            </a:r>
            <a:endParaRPr sz="1600" b="1"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i="1"/>
              <a:t>A River of Words</a:t>
            </a:r>
            <a:endParaRPr i="1"/>
          </a:p>
        </p:txBody>
      </p:sp>
      <p:sp>
        <p:nvSpPr>
          <p:cNvPr id="196" name="Google Shape;196;p34"/>
          <p:cNvSpPr txBox="1">
            <a:spLocks noGrp="1"/>
          </p:cNvSpPr>
          <p:nvPr>
            <p:ph type="body" idx="1"/>
          </p:nvPr>
        </p:nvSpPr>
        <p:spPr>
          <a:xfrm>
            <a:off x="3257700" y="1152475"/>
            <a:ext cx="5574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a:solidFill>
                <a:schemeClr val="dk1"/>
              </a:solidFill>
            </a:endParaRPr>
          </a:p>
          <a:p>
            <a:pPr marL="0" lvl="0" indent="0" rtl="0">
              <a:spcBef>
                <a:spcPts val="0"/>
              </a:spcBef>
              <a:spcAft>
                <a:spcPts val="0"/>
              </a:spcAft>
              <a:buNone/>
            </a:pPr>
            <a:endParaRPr sz="2400">
              <a:solidFill>
                <a:schemeClr val="dk1"/>
              </a:solidFill>
            </a:endParaRPr>
          </a:p>
          <a:p>
            <a:pPr marL="0" lvl="0" indent="0" rtl="0">
              <a:spcBef>
                <a:spcPts val="0"/>
              </a:spcBef>
              <a:spcAft>
                <a:spcPts val="0"/>
              </a:spcAft>
              <a:buNone/>
            </a:pPr>
            <a:endParaRPr sz="2400">
              <a:solidFill>
                <a:schemeClr val="dk1"/>
              </a:solidFill>
            </a:endParaRPr>
          </a:p>
          <a:p>
            <a:pPr marL="0" lvl="0" indent="0" rtl="0">
              <a:spcBef>
                <a:spcPts val="0"/>
              </a:spcBef>
              <a:spcAft>
                <a:spcPts val="0"/>
              </a:spcAft>
              <a:buNone/>
            </a:pPr>
            <a:r>
              <a:rPr lang="en" sz="2400">
                <a:solidFill>
                  <a:schemeClr val="dk1"/>
                </a:solidFill>
              </a:rPr>
              <a:t>What does this piece of writing tell us? </a:t>
            </a:r>
            <a:endParaRPr sz="2400">
              <a:solidFill>
                <a:schemeClr val="dk1"/>
              </a:solidFill>
            </a:endParaRPr>
          </a:p>
          <a:p>
            <a:pPr marL="457200" lvl="0" indent="0" rtl="0">
              <a:spcBef>
                <a:spcPts val="0"/>
              </a:spcBef>
              <a:spcAft>
                <a:spcPts val="0"/>
              </a:spcAft>
              <a:buNone/>
            </a:pPr>
            <a:endParaRPr>
              <a:solidFill>
                <a:schemeClr val="dk1"/>
              </a:solidFill>
            </a:endParaRPr>
          </a:p>
        </p:txBody>
      </p:sp>
      <p:pic>
        <p:nvPicPr>
          <p:cNvPr id="6" name="Google Shape;190;p33"/>
          <p:cNvPicPr preferRelativeResize="0"/>
          <p:nvPr/>
        </p:nvPicPr>
        <p:blipFill>
          <a:blip r:embed="rId3">
            <a:alphaModFix/>
          </a:blip>
          <a:stretch>
            <a:fillRect/>
          </a:stretch>
        </p:blipFill>
        <p:spPr>
          <a:xfrm>
            <a:off x="8259600" y="4429286"/>
            <a:ext cx="572700" cy="572700"/>
          </a:xfrm>
          <a:prstGeom prst="rect">
            <a:avLst/>
          </a:prstGeom>
          <a:noFill/>
          <a:ln>
            <a:noFill/>
          </a:ln>
        </p:spPr>
      </p:pic>
      <p:pic>
        <p:nvPicPr>
          <p:cNvPr id="7" name="Google Shape;189;p33"/>
          <p:cNvPicPr preferRelativeResize="0"/>
          <p:nvPr/>
        </p:nvPicPr>
        <p:blipFill>
          <a:blip r:embed="rId4">
            <a:alphaModFix/>
          </a:blip>
          <a:stretch>
            <a:fillRect/>
          </a:stretch>
        </p:blipFill>
        <p:spPr>
          <a:xfrm>
            <a:off x="311700" y="1348500"/>
            <a:ext cx="2721925" cy="3024350"/>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i="1" dirty="0"/>
              <a:t>A River of Words,</a:t>
            </a:r>
            <a:r>
              <a:rPr lang="en" dirty="0"/>
              <a:t> pages 1-2</a:t>
            </a:r>
            <a:endParaRPr dirty="0"/>
          </a:p>
        </p:txBody>
      </p:sp>
      <p:sp>
        <p:nvSpPr>
          <p:cNvPr id="204" name="Google Shape;204;p35"/>
          <p:cNvSpPr txBox="1">
            <a:spLocks noGrp="1"/>
          </p:cNvSpPr>
          <p:nvPr>
            <p:ph type="body" idx="1"/>
          </p:nvPr>
        </p:nvSpPr>
        <p:spPr>
          <a:xfrm>
            <a:off x="3257700" y="1152475"/>
            <a:ext cx="5574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a:solidFill>
                <a:schemeClr val="dk1"/>
              </a:solidFill>
            </a:endParaRPr>
          </a:p>
          <a:p>
            <a:pPr marL="457200" lvl="0" indent="-381000" rtl="0">
              <a:spcBef>
                <a:spcPts val="0"/>
              </a:spcBef>
              <a:spcAft>
                <a:spcPts val="0"/>
              </a:spcAft>
              <a:buClr>
                <a:schemeClr val="dk1"/>
              </a:buClr>
              <a:buSzPts val="2400"/>
              <a:buChar char="●"/>
            </a:pPr>
            <a:r>
              <a:rPr lang="en" sz="2400">
                <a:solidFill>
                  <a:schemeClr val="dk1"/>
                </a:solidFill>
              </a:rPr>
              <a:t>Who said this quotation?</a:t>
            </a:r>
            <a:endParaRPr sz="2400">
              <a:solidFill>
                <a:schemeClr val="dk1"/>
              </a:solidFill>
            </a:endParaRPr>
          </a:p>
          <a:p>
            <a:pPr marL="457200" lvl="0" indent="0" rtl="0">
              <a:spcBef>
                <a:spcPts val="0"/>
              </a:spcBef>
              <a:spcAft>
                <a:spcPts val="0"/>
              </a:spcAft>
              <a:buNone/>
            </a:pPr>
            <a:endParaRPr sz="2400">
              <a:solidFill>
                <a:schemeClr val="dk1"/>
              </a:solidFill>
            </a:endParaRPr>
          </a:p>
          <a:p>
            <a:pPr marL="457200" lvl="0" indent="-381000" rtl="0">
              <a:spcBef>
                <a:spcPts val="0"/>
              </a:spcBef>
              <a:spcAft>
                <a:spcPts val="0"/>
              </a:spcAft>
              <a:buClr>
                <a:schemeClr val="dk1"/>
              </a:buClr>
              <a:buSzPts val="2400"/>
              <a:buChar char="●"/>
            </a:pPr>
            <a:r>
              <a:rPr lang="en" sz="2400">
                <a:solidFill>
                  <a:schemeClr val="dk1"/>
                </a:solidFill>
              </a:rPr>
              <a:t>What do you already know about William Carlos Williams? </a:t>
            </a:r>
            <a:endParaRPr sz="2400">
              <a:solidFill>
                <a:schemeClr val="dk1"/>
              </a:solidFill>
            </a:endParaRPr>
          </a:p>
          <a:p>
            <a:pPr marL="457200" lvl="0" indent="0" rtl="0">
              <a:spcBef>
                <a:spcPts val="0"/>
              </a:spcBef>
              <a:spcAft>
                <a:spcPts val="0"/>
              </a:spcAft>
              <a:buNone/>
            </a:pPr>
            <a:endParaRPr sz="2400">
              <a:solidFill>
                <a:schemeClr val="dk1"/>
              </a:solidFill>
            </a:endParaRPr>
          </a:p>
          <a:p>
            <a:pPr marL="457200" lvl="0" indent="-381000" rtl="0">
              <a:spcBef>
                <a:spcPts val="0"/>
              </a:spcBef>
              <a:spcAft>
                <a:spcPts val="0"/>
              </a:spcAft>
              <a:buClr>
                <a:schemeClr val="dk1"/>
              </a:buClr>
              <a:buSzPts val="2400"/>
              <a:buChar char="●"/>
            </a:pPr>
            <a:r>
              <a:rPr lang="en" sz="2400">
                <a:solidFill>
                  <a:schemeClr val="dk1"/>
                </a:solidFill>
              </a:rPr>
              <a:t>What do you see on page 1? </a:t>
            </a:r>
            <a:endParaRPr sz="2400">
              <a:solidFill>
                <a:schemeClr val="dk1"/>
              </a:solidFill>
            </a:endParaRPr>
          </a:p>
          <a:p>
            <a:pPr marL="457200" lvl="0" indent="0" rtl="0">
              <a:spcBef>
                <a:spcPts val="0"/>
              </a:spcBef>
              <a:spcAft>
                <a:spcPts val="0"/>
              </a:spcAft>
              <a:buNone/>
            </a:pPr>
            <a:endParaRPr>
              <a:solidFill>
                <a:schemeClr val="dk1"/>
              </a:solidFill>
            </a:endParaRPr>
          </a:p>
        </p:txBody>
      </p:sp>
      <p:pic>
        <p:nvPicPr>
          <p:cNvPr id="6" name="Google Shape;190;p33"/>
          <p:cNvPicPr preferRelativeResize="0"/>
          <p:nvPr/>
        </p:nvPicPr>
        <p:blipFill>
          <a:blip r:embed="rId3">
            <a:alphaModFix/>
          </a:blip>
          <a:stretch>
            <a:fillRect/>
          </a:stretch>
        </p:blipFill>
        <p:spPr>
          <a:xfrm>
            <a:off x="8259600" y="4429286"/>
            <a:ext cx="572700" cy="572700"/>
          </a:xfrm>
          <a:prstGeom prst="rect">
            <a:avLst/>
          </a:prstGeom>
          <a:noFill/>
          <a:ln>
            <a:noFill/>
          </a:ln>
        </p:spPr>
      </p:pic>
      <p:pic>
        <p:nvPicPr>
          <p:cNvPr id="7" name="Google Shape;189;p33"/>
          <p:cNvPicPr preferRelativeResize="0"/>
          <p:nvPr/>
        </p:nvPicPr>
        <p:blipFill>
          <a:blip r:embed="rId4">
            <a:alphaModFix/>
          </a:blip>
          <a:stretch>
            <a:fillRect/>
          </a:stretch>
        </p:blipFill>
        <p:spPr>
          <a:xfrm>
            <a:off x="311700" y="1348500"/>
            <a:ext cx="2721925" cy="3024350"/>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i="1" dirty="0"/>
              <a:t>A River of Words,</a:t>
            </a:r>
            <a:r>
              <a:rPr lang="en" dirty="0"/>
              <a:t> pages 27-30</a:t>
            </a:r>
            <a:endParaRPr dirty="0"/>
          </a:p>
        </p:txBody>
      </p:sp>
      <p:sp>
        <p:nvSpPr>
          <p:cNvPr id="212" name="Google Shape;212;p36"/>
          <p:cNvSpPr txBox="1">
            <a:spLocks noGrp="1"/>
          </p:cNvSpPr>
          <p:nvPr>
            <p:ph type="body" idx="1"/>
          </p:nvPr>
        </p:nvSpPr>
        <p:spPr>
          <a:xfrm>
            <a:off x="3257700" y="1152475"/>
            <a:ext cx="5574600" cy="3416400"/>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Clr>
                <a:schemeClr val="dk1"/>
              </a:buClr>
              <a:buSzPts val="2400"/>
              <a:buChar char="●"/>
            </a:pPr>
            <a:r>
              <a:rPr lang="en" sz="2400" dirty="0">
                <a:solidFill>
                  <a:schemeClr val="dk1"/>
                </a:solidFill>
              </a:rPr>
              <a:t>What kind of information is the author sharing on these pages? </a:t>
            </a:r>
            <a:endParaRPr sz="2400" dirty="0">
              <a:solidFill>
                <a:schemeClr val="dk1"/>
              </a:solidFill>
            </a:endParaRPr>
          </a:p>
          <a:p>
            <a:pPr marL="457200" lvl="0" indent="-381000" rtl="0">
              <a:spcBef>
                <a:spcPts val="0"/>
              </a:spcBef>
              <a:spcAft>
                <a:spcPts val="0"/>
              </a:spcAft>
              <a:buClr>
                <a:schemeClr val="dk1"/>
              </a:buClr>
              <a:buSzPts val="2400"/>
              <a:buChar char="●"/>
            </a:pPr>
            <a:r>
              <a:rPr lang="en" sz="2400" dirty="0">
                <a:solidFill>
                  <a:schemeClr val="dk1"/>
                </a:solidFill>
              </a:rPr>
              <a:t>How do you think it might be useful for the reader?</a:t>
            </a:r>
            <a:endParaRPr sz="2400" dirty="0">
              <a:solidFill>
                <a:schemeClr val="dk1"/>
              </a:solidFill>
            </a:endParaRPr>
          </a:p>
          <a:p>
            <a:pPr marL="457200" lvl="0" indent="-381000" rtl="0">
              <a:spcBef>
                <a:spcPts val="0"/>
              </a:spcBef>
              <a:spcAft>
                <a:spcPts val="0"/>
              </a:spcAft>
              <a:buClr>
                <a:schemeClr val="dk1"/>
              </a:buClr>
              <a:buSzPts val="2400"/>
              <a:buChar char="●"/>
            </a:pPr>
            <a:r>
              <a:rPr lang="en" sz="2400" dirty="0">
                <a:solidFill>
                  <a:schemeClr val="dk1"/>
                </a:solidFill>
              </a:rPr>
              <a:t>Based on what you noticed when we flipped through the book and the information on this timeline, what do you think this book will be about?</a:t>
            </a:r>
            <a:endParaRPr sz="2400" dirty="0">
              <a:solidFill>
                <a:schemeClr val="dk1"/>
              </a:solidFill>
            </a:endParaRPr>
          </a:p>
          <a:p>
            <a:pPr marL="457200" lvl="0" indent="0" rtl="0">
              <a:spcBef>
                <a:spcPts val="0"/>
              </a:spcBef>
              <a:spcAft>
                <a:spcPts val="0"/>
              </a:spcAft>
              <a:buNone/>
            </a:pPr>
            <a:endParaRPr dirty="0">
              <a:solidFill>
                <a:schemeClr val="dk1"/>
              </a:solidFill>
            </a:endParaRPr>
          </a:p>
        </p:txBody>
      </p:sp>
      <p:pic>
        <p:nvPicPr>
          <p:cNvPr id="6" name="Google Shape;190;p33"/>
          <p:cNvPicPr preferRelativeResize="0"/>
          <p:nvPr/>
        </p:nvPicPr>
        <p:blipFill>
          <a:blip r:embed="rId3">
            <a:alphaModFix/>
          </a:blip>
          <a:stretch>
            <a:fillRect/>
          </a:stretch>
        </p:blipFill>
        <p:spPr>
          <a:xfrm>
            <a:off x="8259600" y="4429286"/>
            <a:ext cx="572700" cy="572700"/>
          </a:xfrm>
          <a:prstGeom prst="rect">
            <a:avLst/>
          </a:prstGeom>
          <a:noFill/>
          <a:ln>
            <a:noFill/>
          </a:ln>
        </p:spPr>
      </p:pic>
      <p:pic>
        <p:nvPicPr>
          <p:cNvPr id="7" name="Google Shape;189;p33"/>
          <p:cNvPicPr preferRelativeResize="0"/>
          <p:nvPr/>
        </p:nvPicPr>
        <p:blipFill>
          <a:blip r:embed="rId4">
            <a:alphaModFix/>
          </a:blip>
          <a:stretch>
            <a:fillRect/>
          </a:stretch>
        </p:blipFill>
        <p:spPr>
          <a:xfrm>
            <a:off x="311700" y="1348500"/>
            <a:ext cx="2721925" cy="3024350"/>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Reading for the gist of </a:t>
            </a:r>
            <a:r>
              <a:rPr lang="en" i="1"/>
              <a:t>A River of Words</a:t>
            </a:r>
            <a:endParaRPr i="1"/>
          </a:p>
        </p:txBody>
      </p:sp>
      <p:sp>
        <p:nvSpPr>
          <p:cNvPr id="220" name="Google Shape;220;p37"/>
          <p:cNvSpPr txBox="1">
            <a:spLocks noGrp="1"/>
          </p:cNvSpPr>
          <p:nvPr>
            <p:ph type="body" idx="1"/>
          </p:nvPr>
        </p:nvSpPr>
        <p:spPr>
          <a:xfrm>
            <a:off x="3368950" y="1152475"/>
            <a:ext cx="54633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a:t>As I read aloud and you follow along in your heads, think about this:</a:t>
            </a:r>
            <a:endParaRPr/>
          </a:p>
          <a:p>
            <a:pPr marL="0" lvl="0" indent="0">
              <a:spcBef>
                <a:spcPts val="0"/>
              </a:spcBef>
              <a:spcAft>
                <a:spcPts val="0"/>
              </a:spcAft>
              <a:buNone/>
            </a:pPr>
            <a:endParaRPr/>
          </a:p>
          <a:p>
            <a:pPr marL="457200" lvl="0" indent="-342900" rtl="0">
              <a:spcBef>
                <a:spcPts val="0"/>
              </a:spcBef>
              <a:spcAft>
                <a:spcPts val="0"/>
              </a:spcAft>
              <a:buClr>
                <a:schemeClr val="dk1"/>
              </a:buClr>
              <a:buSzPts val="1800"/>
              <a:buFont typeface="Century Gothic"/>
              <a:buAutoNum type="arabicPeriod"/>
            </a:pPr>
            <a:r>
              <a:rPr lang="en" i="1">
                <a:solidFill>
                  <a:schemeClr val="dk1"/>
                </a:solidFill>
              </a:rPr>
              <a:t>What is the text about?</a:t>
            </a:r>
            <a:endParaRPr/>
          </a:p>
        </p:txBody>
      </p:sp>
      <p:pic>
        <p:nvPicPr>
          <p:cNvPr id="221" name="Google Shape;221;p37"/>
          <p:cNvPicPr preferRelativeResize="0"/>
          <p:nvPr/>
        </p:nvPicPr>
        <p:blipFill>
          <a:blip r:embed="rId3">
            <a:alphaModFix/>
          </a:blip>
          <a:stretch>
            <a:fillRect/>
          </a:stretch>
        </p:blipFill>
        <p:spPr>
          <a:xfrm>
            <a:off x="311700" y="1348500"/>
            <a:ext cx="2721925" cy="3024350"/>
          </a:xfrm>
          <a:prstGeom prst="rect">
            <a:avLst/>
          </a:prstGeom>
          <a:noFill/>
          <a:ln w="19050" cap="flat" cmpd="sng">
            <a:solidFill>
              <a:schemeClr val="dk2"/>
            </a:solidFill>
            <a:prstDash val="solid"/>
            <a:round/>
            <a:headEnd type="none" w="sm" len="sm"/>
            <a:tailEnd type="none" w="sm" len="sm"/>
          </a:ln>
        </p:spPr>
      </p:pic>
      <p:pic>
        <p:nvPicPr>
          <p:cNvPr id="6" name="Google Shape;190;p33"/>
          <p:cNvPicPr preferRelativeResize="0"/>
          <p:nvPr/>
        </p:nvPicPr>
        <p:blipFill>
          <a:blip r:embed="rId4">
            <a:alphaModFix/>
          </a:blip>
          <a:stretch>
            <a:fillRect/>
          </a:stretch>
        </p:blipFill>
        <p:spPr>
          <a:xfrm>
            <a:off x="8259600" y="4429286"/>
            <a:ext cx="572700" cy="572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Reading for the gist of </a:t>
            </a:r>
            <a:r>
              <a:rPr lang="en" i="1"/>
              <a:t>A River of Words</a:t>
            </a:r>
            <a:endParaRPr i="1"/>
          </a:p>
        </p:txBody>
      </p:sp>
      <p:sp>
        <p:nvSpPr>
          <p:cNvPr id="228" name="Google Shape;228;p38"/>
          <p:cNvSpPr txBox="1">
            <a:spLocks noGrp="1"/>
          </p:cNvSpPr>
          <p:nvPr>
            <p:ph type="body" idx="1"/>
          </p:nvPr>
        </p:nvSpPr>
        <p:spPr>
          <a:xfrm>
            <a:off x="3368950" y="1152475"/>
            <a:ext cx="5463300" cy="34164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SzPts val="1800"/>
              <a:buAutoNum type="arabicPeriod"/>
            </a:pPr>
            <a:r>
              <a:rPr lang="en" dirty="0"/>
              <a:t>What is the gist of this part of the text? What is it mostly about?</a:t>
            </a:r>
            <a:endParaRPr dirty="0"/>
          </a:p>
          <a:p>
            <a:pPr marL="457200" lvl="0" indent="-342900" rtl="0">
              <a:spcBef>
                <a:spcPts val="0"/>
              </a:spcBef>
              <a:spcAft>
                <a:spcPts val="0"/>
              </a:spcAft>
              <a:buSzPts val="1800"/>
              <a:buAutoNum type="arabicPeriod"/>
            </a:pPr>
            <a:r>
              <a:rPr lang="en" dirty="0"/>
              <a:t>How are your neighborhood and experiences like William Carlos Williams’? How are they different? </a:t>
            </a:r>
            <a:endParaRPr dirty="0"/>
          </a:p>
          <a:p>
            <a:pPr marL="457200" lvl="0" indent="-342900" rtl="0">
              <a:spcBef>
                <a:spcPts val="0"/>
              </a:spcBef>
              <a:spcAft>
                <a:spcPts val="0"/>
              </a:spcAft>
              <a:buSzPts val="1800"/>
              <a:buAutoNum type="arabicPeriod"/>
            </a:pPr>
            <a:r>
              <a:rPr lang="en" dirty="0"/>
              <a:t>Are there any words of which you are not sure of the meaning? What are they? </a:t>
            </a:r>
            <a:endParaRPr dirty="0"/>
          </a:p>
        </p:txBody>
      </p:sp>
      <p:pic>
        <p:nvPicPr>
          <p:cNvPr id="230" name="Google Shape;230;p38"/>
          <p:cNvPicPr preferRelativeResize="0"/>
          <p:nvPr/>
        </p:nvPicPr>
        <p:blipFill rotWithShape="1">
          <a:blip r:embed="rId3">
            <a:alphaModFix/>
          </a:blip>
          <a:srcRect l="32350" t="22185" r="32782" b="12773"/>
          <a:stretch/>
        </p:blipFill>
        <p:spPr>
          <a:xfrm>
            <a:off x="405350" y="1152477"/>
            <a:ext cx="2800874" cy="2937469"/>
          </a:xfrm>
          <a:prstGeom prst="rect">
            <a:avLst/>
          </a:prstGeom>
          <a:noFill/>
          <a:ln w="19050" cap="flat" cmpd="sng">
            <a:solidFill>
              <a:schemeClr val="dk2"/>
            </a:solidFill>
            <a:prstDash val="solid"/>
            <a:round/>
            <a:headEnd type="none" w="sm" len="sm"/>
            <a:tailEnd type="none" w="sm" len="sm"/>
          </a:ln>
        </p:spPr>
      </p:pic>
      <p:pic>
        <p:nvPicPr>
          <p:cNvPr id="231" name="Google Shape;231;p38"/>
          <p:cNvPicPr preferRelativeResize="0"/>
          <p:nvPr/>
        </p:nvPicPr>
        <p:blipFill>
          <a:blip r:embed="rId4">
            <a:alphaModFix/>
          </a:blip>
          <a:stretch>
            <a:fillRect/>
          </a:stretch>
        </p:blipFill>
        <p:spPr>
          <a:xfrm>
            <a:off x="7366145" y="4377498"/>
            <a:ext cx="866775" cy="676275"/>
          </a:xfrm>
          <a:prstGeom prst="rect">
            <a:avLst/>
          </a:prstGeom>
          <a:noFill/>
          <a:ln>
            <a:noFill/>
          </a:ln>
        </p:spPr>
      </p:pic>
      <p:pic>
        <p:nvPicPr>
          <p:cNvPr id="7" name="Google Shape;190;p33"/>
          <p:cNvPicPr preferRelativeResize="0"/>
          <p:nvPr/>
        </p:nvPicPr>
        <p:blipFill>
          <a:blip r:embed="rId5">
            <a:alphaModFix/>
          </a:blip>
          <a:stretch>
            <a:fillRect/>
          </a:stretch>
        </p:blipFill>
        <p:spPr>
          <a:xfrm>
            <a:off x="8259600" y="4429286"/>
            <a:ext cx="572700" cy="5727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Reading for the gist of </a:t>
            </a:r>
            <a:r>
              <a:rPr lang="en" i="1"/>
              <a:t>A River of Words</a:t>
            </a:r>
            <a:endParaRPr i="1"/>
          </a:p>
        </p:txBody>
      </p:sp>
      <p:sp>
        <p:nvSpPr>
          <p:cNvPr id="237" name="Google Shape;237;p39"/>
          <p:cNvSpPr txBox="1">
            <a:spLocks noGrp="1"/>
          </p:cNvSpPr>
          <p:nvPr>
            <p:ph type="body" idx="1"/>
          </p:nvPr>
        </p:nvSpPr>
        <p:spPr>
          <a:xfrm>
            <a:off x="3368950" y="1152475"/>
            <a:ext cx="5463300" cy="3416400"/>
          </a:xfrm>
          <a:prstGeom prst="rect">
            <a:avLst/>
          </a:prstGeom>
        </p:spPr>
        <p:txBody>
          <a:bodyPr spcFirstLastPara="1" wrap="square" lIns="91425" tIns="91425" rIns="91425" bIns="91425" anchor="t" anchorCtr="0">
            <a:noAutofit/>
          </a:bodyPr>
          <a:lstStyle/>
          <a:p>
            <a:pPr marL="457200" lvl="0" indent="0" rtl="0">
              <a:spcBef>
                <a:spcPts val="0"/>
              </a:spcBef>
              <a:spcAft>
                <a:spcPts val="0"/>
              </a:spcAft>
              <a:buNone/>
            </a:pPr>
            <a:endParaRPr/>
          </a:p>
          <a:p>
            <a:pPr marL="457200" lvl="0" indent="-342900" rtl="0">
              <a:spcBef>
                <a:spcPts val="0"/>
              </a:spcBef>
              <a:spcAft>
                <a:spcPts val="0"/>
              </a:spcAft>
              <a:buSzPts val="1800"/>
              <a:buAutoNum type="arabicPeriod"/>
            </a:pPr>
            <a:r>
              <a:rPr lang="en"/>
              <a:t>Where did William Carlos Williams live? </a:t>
            </a:r>
            <a:endParaRPr/>
          </a:p>
          <a:p>
            <a:pPr marL="457200" lvl="0" indent="-342900" rtl="0">
              <a:spcBef>
                <a:spcPts val="0"/>
              </a:spcBef>
              <a:spcAft>
                <a:spcPts val="0"/>
              </a:spcAft>
              <a:buSzPts val="1800"/>
              <a:buAutoNum type="arabicPeriod"/>
            </a:pPr>
            <a:r>
              <a:rPr lang="en"/>
              <a:t>Where is New Jersey on a map? </a:t>
            </a:r>
            <a:endParaRPr/>
          </a:p>
          <a:p>
            <a:pPr marL="457200" lvl="0" indent="-342900" rtl="0">
              <a:spcBef>
                <a:spcPts val="0"/>
              </a:spcBef>
              <a:spcAft>
                <a:spcPts val="0"/>
              </a:spcAft>
              <a:buSzPts val="1800"/>
              <a:buAutoNum type="arabicPeriod"/>
            </a:pPr>
            <a:r>
              <a:rPr lang="en"/>
              <a:t>Which continent do we live on?</a:t>
            </a:r>
            <a:endParaRPr/>
          </a:p>
          <a:p>
            <a:pPr marL="457200" lvl="0" indent="-342900" rtl="0">
              <a:spcBef>
                <a:spcPts val="0"/>
              </a:spcBef>
              <a:spcAft>
                <a:spcPts val="0"/>
              </a:spcAft>
              <a:buSzPts val="1800"/>
              <a:buAutoNum type="arabicPeriod"/>
            </a:pPr>
            <a:r>
              <a:rPr lang="en"/>
              <a:t>Where are we in relation to New Jersey?</a:t>
            </a:r>
            <a:endParaRPr/>
          </a:p>
          <a:p>
            <a:pPr marL="457200" lvl="0" indent="-342900" rtl="0">
              <a:spcBef>
                <a:spcPts val="0"/>
              </a:spcBef>
              <a:spcAft>
                <a:spcPts val="0"/>
              </a:spcAft>
              <a:buSzPts val="1800"/>
              <a:buAutoNum type="arabicPeriod"/>
            </a:pPr>
            <a:r>
              <a:rPr lang="en"/>
              <a:t>How did the strategies on the Close Readers Do These Things Anchor Chart help you better understand the text? </a:t>
            </a:r>
            <a:endParaRPr/>
          </a:p>
        </p:txBody>
      </p:sp>
      <p:pic>
        <p:nvPicPr>
          <p:cNvPr id="239" name="Google Shape;239;p39"/>
          <p:cNvPicPr preferRelativeResize="0"/>
          <p:nvPr/>
        </p:nvPicPr>
        <p:blipFill>
          <a:blip r:embed="rId3">
            <a:alphaModFix/>
          </a:blip>
          <a:stretch>
            <a:fillRect/>
          </a:stretch>
        </p:blipFill>
        <p:spPr>
          <a:xfrm>
            <a:off x="574900" y="1148038"/>
            <a:ext cx="2466921" cy="2847423"/>
          </a:xfrm>
          <a:prstGeom prst="rect">
            <a:avLst/>
          </a:prstGeom>
          <a:noFill/>
          <a:ln>
            <a:noFill/>
          </a:ln>
        </p:spPr>
      </p:pic>
      <p:pic>
        <p:nvPicPr>
          <p:cNvPr id="240" name="Google Shape;240;p39"/>
          <p:cNvPicPr preferRelativeResize="0"/>
          <p:nvPr/>
        </p:nvPicPr>
        <p:blipFill>
          <a:blip r:embed="rId4">
            <a:alphaModFix/>
          </a:blip>
          <a:stretch>
            <a:fillRect/>
          </a:stretch>
        </p:blipFill>
        <p:spPr>
          <a:xfrm>
            <a:off x="7179323" y="4432788"/>
            <a:ext cx="614850" cy="569198"/>
          </a:xfrm>
          <a:prstGeom prst="rect">
            <a:avLst/>
          </a:prstGeom>
          <a:noFill/>
          <a:ln>
            <a:noFill/>
          </a:ln>
        </p:spPr>
      </p:pic>
      <p:pic>
        <p:nvPicPr>
          <p:cNvPr id="241" name="Google Shape;241;p39"/>
          <p:cNvPicPr preferRelativeResize="0"/>
          <p:nvPr/>
        </p:nvPicPr>
        <p:blipFill>
          <a:blip r:embed="rId5">
            <a:alphaModFix/>
          </a:blip>
          <a:stretch>
            <a:fillRect/>
          </a:stretch>
        </p:blipFill>
        <p:spPr>
          <a:xfrm>
            <a:off x="7705164" y="4435000"/>
            <a:ext cx="493746" cy="500472"/>
          </a:xfrm>
          <a:prstGeom prst="rect">
            <a:avLst/>
          </a:prstGeom>
          <a:noFill/>
          <a:ln>
            <a:noFill/>
          </a:ln>
        </p:spPr>
      </p:pic>
      <p:pic>
        <p:nvPicPr>
          <p:cNvPr id="8" name="Google Shape;190;p33"/>
          <p:cNvPicPr preferRelativeResize="0"/>
          <p:nvPr/>
        </p:nvPicPr>
        <p:blipFill>
          <a:blip r:embed="rId6">
            <a:alphaModFix/>
          </a:blip>
          <a:stretch>
            <a:fillRect/>
          </a:stretch>
        </p:blipFill>
        <p:spPr>
          <a:xfrm>
            <a:off x="8259600" y="4429286"/>
            <a:ext cx="572700" cy="57270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45"/>
        <p:cNvGrpSpPr/>
        <p:nvPr/>
      </p:nvGrpSpPr>
      <p:grpSpPr>
        <a:xfrm>
          <a:off x="0" y="0"/>
          <a:ext cx="0" cy="0"/>
          <a:chOff x="0" y="0"/>
          <a:chExt cx="0" cy="0"/>
        </a:xfrm>
      </p:grpSpPr>
      <p:sp>
        <p:nvSpPr>
          <p:cNvPr id="246" name="Google Shape;246;p4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Research Reading Share</a:t>
            </a:r>
            <a:endParaRPr/>
          </a:p>
        </p:txBody>
      </p:sp>
      <p:sp>
        <p:nvSpPr>
          <p:cNvPr id="247" name="Google Shape;247;p40"/>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457200" lvl="0" indent="-342900">
              <a:spcBef>
                <a:spcPts val="0"/>
              </a:spcBef>
              <a:spcAft>
                <a:spcPts val="0"/>
              </a:spcAft>
              <a:buSzPts val="1800"/>
              <a:buAutoNum type="arabicPeriod"/>
            </a:pPr>
            <a:r>
              <a:rPr lang="en" sz="2000" dirty="0"/>
              <a:t>Spend 10 minutes doing research reading. </a:t>
            </a:r>
          </a:p>
          <a:p>
            <a:pPr marL="457200" lvl="0" indent="-342900">
              <a:spcBef>
                <a:spcPts val="0"/>
              </a:spcBef>
              <a:spcAft>
                <a:spcPts val="0"/>
              </a:spcAft>
              <a:buSzPts val="1800"/>
              <a:buAutoNum type="arabicPeriod"/>
            </a:pPr>
            <a:endParaRPr lang="en" sz="2000" dirty="0"/>
          </a:p>
          <a:p>
            <a:pPr marL="457200" lvl="0" indent="-342900">
              <a:spcBef>
                <a:spcPts val="0"/>
              </a:spcBef>
              <a:spcAft>
                <a:spcPts val="0"/>
              </a:spcAft>
              <a:buSzPts val="1800"/>
              <a:buAutoNum type="arabicPeriod"/>
            </a:pPr>
            <a:r>
              <a:rPr lang="en" sz="2000" dirty="0"/>
              <a:t>Tell us about your independent research reading.</a:t>
            </a:r>
          </a:p>
          <a:p>
            <a:pPr marL="457200" lvl="0" indent="-342900">
              <a:spcBef>
                <a:spcPts val="0"/>
              </a:spcBef>
              <a:spcAft>
                <a:spcPts val="0"/>
              </a:spcAft>
              <a:buSzPts val="1800"/>
              <a:buAutoNum type="arabicPeriod"/>
            </a:pPr>
            <a:endParaRPr lang="en" sz="2000" dirty="0"/>
          </a:p>
          <a:p>
            <a:pPr marL="457200" lvl="0" indent="-342900">
              <a:spcBef>
                <a:spcPts val="0"/>
              </a:spcBef>
              <a:spcAft>
                <a:spcPts val="0"/>
              </a:spcAft>
              <a:buSzPts val="1800"/>
              <a:buAutoNum type="arabicPeriod"/>
            </a:pPr>
            <a:r>
              <a:rPr lang="en" sz="2000" dirty="0"/>
              <a:t>Think about how you are doing. </a:t>
            </a:r>
            <a:endParaRPr sz="2000" dirty="0"/>
          </a:p>
          <a:p>
            <a:pPr lvl="1"/>
            <a:r>
              <a:rPr lang="en" sz="2000" dirty="0"/>
              <a:t>How is it going?</a:t>
            </a:r>
            <a:endParaRPr sz="2000" dirty="0"/>
          </a:p>
          <a:p>
            <a:pPr lvl="1"/>
            <a:r>
              <a:rPr lang="en" sz="2000" dirty="0"/>
              <a:t>What have you learned?</a:t>
            </a:r>
            <a:endParaRPr sz="2000" dirty="0"/>
          </a:p>
          <a:p>
            <a:pPr lvl="1"/>
            <a:r>
              <a:rPr lang="en" sz="2000" dirty="0"/>
              <a:t>Are you keeping your logs up to date?</a:t>
            </a:r>
            <a:endParaRPr sz="2000" dirty="0"/>
          </a:p>
        </p:txBody>
      </p:sp>
      <p:pic>
        <p:nvPicPr>
          <p:cNvPr id="5" name="Google Shape;241;p39"/>
          <p:cNvPicPr preferRelativeResize="0"/>
          <p:nvPr/>
        </p:nvPicPr>
        <p:blipFill>
          <a:blip r:embed="rId3">
            <a:alphaModFix/>
          </a:blip>
          <a:stretch>
            <a:fillRect/>
          </a:stretch>
        </p:blipFill>
        <p:spPr>
          <a:xfrm>
            <a:off x="8338554" y="4435000"/>
            <a:ext cx="493746" cy="500472"/>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54" name="Google Shape;254;p4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2400"/>
          </a:p>
          <a:p>
            <a:pPr marL="0" lvl="0" indent="0" rtl="0">
              <a:spcBef>
                <a:spcPts val="0"/>
              </a:spcBef>
              <a:spcAft>
                <a:spcPts val="0"/>
              </a:spcAft>
              <a:buNone/>
            </a:pPr>
            <a:r>
              <a:rPr lang="en" sz="2400"/>
              <a:t>Accountable Research Reading. Select a prompt and respond in the front of your independent reading journal. </a:t>
            </a:r>
            <a:endParaRPr sz="2400"/>
          </a:p>
          <a:p>
            <a:pPr marL="0" lvl="0" indent="0" rtl="0">
              <a:spcBef>
                <a:spcPts val="0"/>
              </a:spcBef>
              <a:spcAft>
                <a:spcPts val="0"/>
              </a:spcAft>
              <a:buNone/>
            </a:pPr>
            <a:endParaRPr sz="240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59"/>
        <p:cNvGrpSpPr/>
        <p:nvPr/>
      </p:nvGrpSpPr>
      <p:grpSpPr>
        <a:xfrm>
          <a:off x="0" y="0"/>
          <a:ext cx="0" cy="0"/>
          <a:chOff x="0" y="0"/>
          <a:chExt cx="0" cy="0"/>
        </a:xfrm>
      </p:grpSpPr>
      <p:sp>
        <p:nvSpPr>
          <p:cNvPr id="260" name="Google Shape;260;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61" name="Google Shape;261;p42"/>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62" name="Google Shape;262;p42"/>
          <p:cNvGraphicFramePr/>
          <p:nvPr/>
        </p:nvGraphicFramePr>
        <p:xfrm>
          <a:off x="773775" y="3463850"/>
          <a:ext cx="7239000" cy="1471550"/>
        </p:xfrm>
        <a:graphic>
          <a:graphicData uri="http://schemas.openxmlformats.org/drawingml/2006/table">
            <a:tbl>
              <a:tblPr>
                <a:noFill/>
                <a:tableStyleId>{521E23C4-C3AD-4E2D-833C-C87C04FB9EDA}</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t>Group 1</a:t>
                      </a:r>
                      <a:endParaRPr/>
                    </a:p>
                  </a:txBody>
                  <a:tcPr marL="91425" marR="91425" marT="91425" marB="91425"/>
                </a:tc>
                <a:tc>
                  <a:txBody>
                    <a:bodyPr/>
                    <a:lstStyle/>
                    <a:p>
                      <a:pPr marL="0" lvl="0" indent="0" rtl="0">
                        <a:spcBef>
                          <a:spcPts val="0"/>
                        </a:spcBef>
                        <a:spcAft>
                          <a:spcPts val="0"/>
                        </a:spcAft>
                        <a:buNone/>
                      </a:pPr>
                      <a:r>
                        <a:rPr lang="en"/>
                        <a:t>Group 2</a:t>
                      </a:r>
                      <a:endParaRPr/>
                    </a:p>
                  </a:txBody>
                  <a:tcPr marL="91425" marR="91425" marT="91425" marB="91425"/>
                </a:tc>
                <a:tc>
                  <a:txBody>
                    <a:bodyPr/>
                    <a:lstStyle/>
                    <a:p>
                      <a:pPr marL="0" lvl="0" indent="0" rtl="0">
                        <a:spcBef>
                          <a:spcPts val="0"/>
                        </a:spcBef>
                        <a:spcAft>
                          <a:spcPts val="0"/>
                        </a:spcAft>
                        <a:buNone/>
                      </a:pPr>
                      <a:r>
                        <a:rPr lang="en"/>
                        <a:t>Group 3</a:t>
                      </a:r>
                      <a:endParaRPr/>
                    </a:p>
                  </a:txBody>
                  <a:tcPr marL="91425" marR="91425" marT="91425" marB="91425"/>
                </a:tc>
                <a:tc>
                  <a:txBody>
                    <a:bodyPr/>
                    <a:lstStyle/>
                    <a:p>
                      <a:pPr marL="0" lvl="0" indent="0" rtl="0">
                        <a:spcBef>
                          <a:spcPts val="0"/>
                        </a:spcBef>
                        <a:spcAft>
                          <a:spcPts val="0"/>
                        </a:spcAft>
                        <a:buNone/>
                      </a:pPr>
                      <a:r>
                        <a:rPr lang="en"/>
                        <a:t>Group 4</a:t>
                      </a:r>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5</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5: </a:t>
            </a:r>
            <a:r>
              <a:rPr lang="en" i="1">
                <a:solidFill>
                  <a:schemeClr val="dk1"/>
                </a:solidFill>
              </a:rPr>
              <a:t>Materials and Student Pairings</a:t>
            </a:r>
            <a:endParaRPr i="1">
              <a:solidFill>
                <a:schemeClr val="dk1"/>
              </a:solidFill>
            </a:endParaRPr>
          </a:p>
          <a:p>
            <a:pPr marL="457200" lvl="0" indent="-342900" rtl="0">
              <a:lnSpc>
                <a:spcPct val="90000"/>
              </a:lnSpc>
              <a:spcBef>
                <a:spcPts val="1000"/>
              </a:spcBef>
              <a:spcAft>
                <a:spcPts val="0"/>
              </a:spcAft>
              <a:buClr>
                <a:schemeClr val="dk1"/>
              </a:buClr>
              <a:buSzPts val="1800"/>
              <a:buChar char="●"/>
            </a:pPr>
            <a:r>
              <a:rPr lang="en">
                <a:solidFill>
                  <a:schemeClr val="dk1"/>
                </a:solidFill>
              </a:rPr>
              <a:t>Sample images on next slide</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Anchor charts from previous lessons (see Notes)</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i="1">
                <a:solidFill>
                  <a:schemeClr val="dk1"/>
                </a:solidFill>
              </a:rPr>
              <a:t>River of Words</a:t>
            </a:r>
            <a:endParaRPr i="1">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Finding the Gist and Unfamiliar Vocabulary: </a:t>
            </a:r>
            <a:r>
              <a:rPr lang="en" i="1">
                <a:solidFill>
                  <a:schemeClr val="dk1"/>
                </a:solidFill>
              </a:rPr>
              <a:t>A River of Words</a:t>
            </a:r>
            <a:r>
              <a:rPr lang="en">
                <a:solidFill>
                  <a:schemeClr val="dk1"/>
                </a:solidFill>
              </a:rPr>
              <a:t> note-catcher </a:t>
            </a:r>
            <a:endParaRPr>
              <a:solidFill>
                <a:schemeClr val="dk1"/>
              </a:solidFill>
            </a:endParaRPr>
          </a:p>
          <a:p>
            <a:pPr marL="457200" lvl="0" indent="-342900" rtl="0">
              <a:lnSpc>
                <a:spcPct val="90000"/>
              </a:lnSpc>
              <a:spcBef>
                <a:spcPts val="0"/>
              </a:spcBef>
              <a:spcAft>
                <a:spcPts val="0"/>
              </a:spcAft>
              <a:buClr>
                <a:schemeClr val="dk1"/>
              </a:buClr>
              <a:buSzPts val="1800"/>
              <a:buChar char="●"/>
            </a:pPr>
            <a:r>
              <a:rPr lang="en">
                <a:solidFill>
                  <a:schemeClr val="dk1"/>
                </a:solidFill>
              </a:rPr>
              <a:t>World Map</a:t>
            </a:r>
            <a:endParaRPr>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5</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2" name="Google Shape;142;p27"/>
          <p:cNvSpPr txBox="1">
            <a:spLocks noGrp="1"/>
          </p:cNvSpPr>
          <p:nvPr>
            <p:ph type="body" idx="1"/>
          </p:nvPr>
        </p:nvSpPr>
        <p:spPr>
          <a:xfrm>
            <a:off x="311700" y="1246909"/>
            <a:ext cx="8520600" cy="3618716"/>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5: </a:t>
            </a:r>
            <a:r>
              <a:rPr lang="en" i="1" dirty="0">
                <a:solidFill>
                  <a:schemeClr val="dk1"/>
                </a:solidFill>
              </a:rPr>
              <a:t>Materials and Student Pairings</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Materials and classroom preparation</a:t>
            </a:r>
            <a:endParaRPr dirty="0">
              <a:solidFill>
                <a:schemeClr val="dk1"/>
              </a:solidFill>
            </a:endParaRPr>
          </a:p>
        </p:txBody>
      </p:sp>
      <p:pic>
        <p:nvPicPr>
          <p:cNvPr id="143" name="Google Shape;143;p27"/>
          <p:cNvPicPr preferRelativeResize="0"/>
          <p:nvPr/>
        </p:nvPicPr>
        <p:blipFill rotWithShape="1">
          <a:blip r:embed="rId3">
            <a:alphaModFix/>
          </a:blip>
          <a:srcRect l="32672" t="32181" r="32191" b="12447"/>
          <a:stretch/>
        </p:blipFill>
        <p:spPr>
          <a:xfrm>
            <a:off x="156675" y="1951587"/>
            <a:ext cx="3212924" cy="2786668"/>
          </a:xfrm>
          <a:prstGeom prst="rect">
            <a:avLst/>
          </a:prstGeom>
          <a:noFill/>
          <a:ln w="19050" cap="flat" cmpd="sng">
            <a:solidFill>
              <a:schemeClr val="dk2"/>
            </a:solidFill>
            <a:prstDash val="solid"/>
            <a:round/>
            <a:headEnd type="none" w="sm" len="sm"/>
            <a:tailEnd type="none" w="sm" len="sm"/>
          </a:ln>
        </p:spPr>
      </p:pic>
      <p:pic>
        <p:nvPicPr>
          <p:cNvPr id="144" name="Google Shape;144;p27"/>
          <p:cNvPicPr preferRelativeResize="0"/>
          <p:nvPr/>
        </p:nvPicPr>
        <p:blipFill rotWithShape="1">
          <a:blip r:embed="rId4">
            <a:alphaModFix/>
          </a:blip>
          <a:srcRect l="35167" t="27843" r="34164" b="20898"/>
          <a:stretch/>
        </p:blipFill>
        <p:spPr>
          <a:xfrm>
            <a:off x="3480775" y="1951575"/>
            <a:ext cx="2678224" cy="2516726"/>
          </a:xfrm>
          <a:prstGeom prst="rect">
            <a:avLst/>
          </a:prstGeom>
          <a:noFill/>
          <a:ln w="19050" cap="flat" cmpd="sng">
            <a:solidFill>
              <a:schemeClr val="dk2"/>
            </a:solidFill>
            <a:prstDash val="solid"/>
            <a:round/>
            <a:headEnd type="none" w="sm" len="sm"/>
            <a:tailEnd type="none" w="sm" len="sm"/>
          </a:ln>
        </p:spPr>
      </p:pic>
      <p:pic>
        <p:nvPicPr>
          <p:cNvPr id="145" name="Google Shape;145;p27"/>
          <p:cNvPicPr preferRelativeResize="0"/>
          <p:nvPr/>
        </p:nvPicPr>
        <p:blipFill>
          <a:blip r:embed="rId5">
            <a:alphaModFix/>
          </a:blip>
          <a:stretch>
            <a:fillRect/>
          </a:stretch>
        </p:blipFill>
        <p:spPr>
          <a:xfrm>
            <a:off x="6270175" y="1951575"/>
            <a:ext cx="2721925" cy="2786680"/>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pic>
        <p:nvPicPr>
          <p:cNvPr id="154" name="Google Shape;154;p28"/>
          <p:cNvPicPr preferRelativeResize="0"/>
          <p:nvPr/>
        </p:nvPicPr>
        <p:blipFill>
          <a:blip r:embed="rId3">
            <a:alphaModFix/>
          </a:blip>
          <a:stretch>
            <a:fillRect/>
          </a:stretch>
        </p:blipFill>
        <p:spPr>
          <a:xfrm>
            <a:off x="2560462" y="4028243"/>
            <a:ext cx="689038" cy="587300"/>
          </a:xfrm>
          <a:prstGeom prst="rect">
            <a:avLst/>
          </a:prstGeom>
          <a:noFill/>
          <a:ln>
            <a:noFill/>
          </a:ln>
        </p:spPr>
      </p:pic>
      <p:sp>
        <p:nvSpPr>
          <p:cNvPr id="150" name="Google Shape;150;p28"/>
          <p:cNvSpPr txBox="1">
            <a:spLocks noGrp="1"/>
          </p:cNvSpPr>
          <p:nvPr>
            <p:ph type="title"/>
          </p:nvPr>
        </p:nvSpPr>
        <p:spPr>
          <a:xfrm>
            <a:off x="311700" y="29702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5</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51" name="Google Shape;151;p28"/>
          <p:cNvSpPr txBox="1">
            <a:spLocks noGrp="1"/>
          </p:cNvSpPr>
          <p:nvPr>
            <p:ph type="body" idx="1"/>
          </p:nvPr>
        </p:nvSpPr>
        <p:spPr>
          <a:xfrm>
            <a:off x="311700" y="1386150"/>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5: </a:t>
            </a:r>
            <a:r>
              <a:rPr lang="en" i="1" dirty="0">
                <a:solidFill>
                  <a:schemeClr val="dk1"/>
                </a:solidFill>
              </a:rPr>
              <a:t>Pre-reading and Protocols</a:t>
            </a:r>
            <a:endParaRPr i="1" dirty="0">
              <a:solidFill>
                <a:schemeClr val="dk1"/>
              </a:solidFill>
            </a:endParaRPr>
          </a:p>
          <a:p>
            <a:pPr marL="0" lvl="0" indent="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457200" lvl="0" indent="-342900" rtl="0">
              <a:spcBef>
                <a:spcPts val="0"/>
              </a:spcBef>
              <a:spcAft>
                <a:spcPts val="0"/>
              </a:spcAft>
              <a:buClr>
                <a:schemeClr val="dk1"/>
              </a:buClr>
              <a:buSzPts val="1800"/>
              <a:buFont typeface="Century Gothic"/>
              <a:buChar char="●"/>
            </a:pPr>
            <a:r>
              <a:rPr lang="en" dirty="0">
                <a:solidFill>
                  <a:schemeClr val="dk1"/>
                </a:solidFill>
              </a:rPr>
              <a:t>Read the biography, </a:t>
            </a:r>
            <a:r>
              <a:rPr lang="en" i="1" dirty="0">
                <a:solidFill>
                  <a:schemeClr val="dk1"/>
                </a:solidFill>
              </a:rPr>
              <a:t>River of Words</a:t>
            </a:r>
            <a:r>
              <a:rPr lang="en" dirty="0">
                <a:solidFill>
                  <a:schemeClr val="dk1"/>
                </a:solidFill>
              </a:rPr>
              <a:t>, in advance</a:t>
            </a:r>
            <a:endParaRPr dirty="0">
              <a:solidFill>
                <a:schemeClr val="dk1"/>
              </a:solidFill>
            </a:endParaRPr>
          </a:p>
          <a:p>
            <a:pPr marL="0" lvl="0" indent="0" rtl="0">
              <a:spcBef>
                <a:spcPts val="0"/>
              </a:spcBef>
              <a:spcAft>
                <a:spcPts val="0"/>
              </a:spcAft>
              <a:buClr>
                <a:srgbClr val="000000"/>
              </a:buClr>
              <a:buSzPts val="1100"/>
              <a:buFont typeface="Arial"/>
              <a:buNone/>
            </a:pPr>
            <a:endParaRPr dirty="0">
              <a:solidFill>
                <a:schemeClr val="dk1"/>
              </a:solidFill>
            </a:endParaRPr>
          </a:p>
          <a:p>
            <a:pPr marL="457200" lvl="0" indent="-342900" rtl="0">
              <a:spcBef>
                <a:spcPts val="0"/>
              </a:spcBef>
              <a:spcAft>
                <a:spcPts val="0"/>
              </a:spcAft>
              <a:buClr>
                <a:schemeClr val="dk1"/>
              </a:buClr>
              <a:buSzPts val="1800"/>
              <a:buFont typeface="Century Gothic"/>
              <a:buChar char="●"/>
            </a:pPr>
            <a:r>
              <a:rPr lang="en" dirty="0">
                <a:solidFill>
                  <a:schemeClr val="dk1"/>
                </a:solidFill>
              </a:rPr>
              <a:t>Review these protocols before teaching. They are all (introduced) (used) in this lesson:</a:t>
            </a:r>
            <a:endParaRPr dirty="0">
              <a:solidFill>
                <a:schemeClr val="dk1"/>
              </a:solidFill>
            </a:endParaRPr>
          </a:p>
          <a:p>
            <a:pPr marL="914400" lvl="1" indent="-342900" rtl="0">
              <a:spcBef>
                <a:spcPts val="0"/>
              </a:spcBef>
              <a:spcAft>
                <a:spcPts val="0"/>
              </a:spcAft>
              <a:buClr>
                <a:schemeClr val="dk1"/>
              </a:buClr>
              <a:buSzPts val="1800"/>
              <a:buFont typeface="Century Gothic"/>
              <a:buChar char="○"/>
            </a:pPr>
            <a:r>
              <a:rPr lang="en" sz="1800" dirty="0">
                <a:solidFill>
                  <a:schemeClr val="dk1"/>
                </a:solidFill>
              </a:rPr>
              <a:t>Turn and Talk</a:t>
            </a:r>
          </a:p>
          <a:p>
            <a:pPr marL="571500" lvl="1" indent="0" rtl="0">
              <a:spcBef>
                <a:spcPts val="0"/>
              </a:spcBef>
              <a:spcAft>
                <a:spcPts val="0"/>
              </a:spcAft>
              <a:buClr>
                <a:schemeClr val="dk1"/>
              </a:buClr>
              <a:buSzPts val="1800"/>
              <a:buNone/>
            </a:pPr>
            <a:r>
              <a:rPr lang="en" sz="1800" dirty="0">
                <a:solidFill>
                  <a:schemeClr val="dk1"/>
                </a:solidFill>
              </a:rPr>
              <a:t> </a:t>
            </a:r>
            <a:endParaRPr sz="1800" dirty="0">
              <a:solidFill>
                <a:schemeClr val="dk1"/>
              </a:solidFill>
            </a:endParaRPr>
          </a:p>
          <a:p>
            <a:pPr marL="914400" lvl="1" indent="-342900" rtl="0">
              <a:spcBef>
                <a:spcPts val="0"/>
              </a:spcBef>
              <a:spcAft>
                <a:spcPts val="0"/>
              </a:spcAft>
              <a:buClr>
                <a:schemeClr val="dk1"/>
              </a:buClr>
              <a:buSzPts val="1800"/>
              <a:buFont typeface="Century Gothic"/>
              <a:buChar char="○"/>
            </a:pPr>
            <a:r>
              <a:rPr lang="en" sz="1800" dirty="0">
                <a:solidFill>
                  <a:schemeClr val="dk1"/>
                </a:solidFill>
              </a:rPr>
              <a:t>Thumb-O-Meter </a:t>
            </a:r>
          </a:p>
          <a:p>
            <a:pPr marL="571500" lvl="1" indent="0" rtl="0">
              <a:spcBef>
                <a:spcPts val="0"/>
              </a:spcBef>
              <a:spcAft>
                <a:spcPts val="0"/>
              </a:spcAft>
              <a:buClr>
                <a:schemeClr val="dk1"/>
              </a:buClr>
              <a:buSzPts val="1800"/>
              <a:buNone/>
            </a:pPr>
            <a:endParaRPr sz="1800" dirty="0">
              <a:solidFill>
                <a:schemeClr val="dk1"/>
              </a:solidFill>
            </a:endParaRPr>
          </a:p>
          <a:p>
            <a:pPr marL="914400" lvl="1" indent="-342900" rtl="0">
              <a:spcBef>
                <a:spcPts val="0"/>
              </a:spcBef>
              <a:spcAft>
                <a:spcPts val="0"/>
              </a:spcAft>
              <a:buClr>
                <a:schemeClr val="dk1"/>
              </a:buClr>
              <a:buSzPts val="1800"/>
              <a:buFont typeface="Century Gothic"/>
              <a:buChar char="○"/>
            </a:pPr>
            <a:r>
              <a:rPr lang="en" sz="1800" dirty="0">
                <a:solidFill>
                  <a:schemeClr val="dk1"/>
                </a:solidFill>
              </a:rPr>
              <a:t>Equity Sticks   </a:t>
            </a:r>
            <a:endParaRPr sz="1800" dirty="0">
              <a:solidFill>
                <a:schemeClr val="dk1"/>
              </a:solidFill>
            </a:endParaRPr>
          </a:p>
        </p:txBody>
      </p:sp>
      <p:pic>
        <p:nvPicPr>
          <p:cNvPr id="152" name="Google Shape;152;p28"/>
          <p:cNvPicPr preferRelativeResize="0"/>
          <p:nvPr/>
        </p:nvPicPr>
        <p:blipFill>
          <a:blip r:embed="rId4">
            <a:alphaModFix/>
          </a:blip>
          <a:stretch>
            <a:fillRect/>
          </a:stretch>
        </p:blipFill>
        <p:spPr>
          <a:xfrm>
            <a:off x="2974799" y="2949573"/>
            <a:ext cx="552171" cy="419477"/>
          </a:xfrm>
          <a:prstGeom prst="rect">
            <a:avLst/>
          </a:prstGeom>
          <a:noFill/>
          <a:ln>
            <a:noFill/>
          </a:ln>
        </p:spPr>
      </p:pic>
      <p:pic>
        <p:nvPicPr>
          <p:cNvPr id="153" name="Google Shape;153;p28"/>
          <p:cNvPicPr preferRelativeResize="0"/>
          <p:nvPr/>
        </p:nvPicPr>
        <p:blipFill>
          <a:blip r:embed="rId5">
            <a:alphaModFix/>
          </a:blip>
          <a:stretch>
            <a:fillRect/>
          </a:stretch>
        </p:blipFill>
        <p:spPr>
          <a:xfrm>
            <a:off x="3249501" y="3465998"/>
            <a:ext cx="516956" cy="41947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8"/>
        <p:cNvGrpSpPr/>
        <p:nvPr/>
      </p:nvGrpSpPr>
      <p:grpSpPr>
        <a:xfrm>
          <a:off x="0" y="0"/>
          <a:ext cx="0" cy="0"/>
          <a:chOff x="0" y="0"/>
          <a:chExt cx="0" cy="0"/>
        </a:xfrm>
      </p:grpSpPr>
      <p:sp>
        <p:nvSpPr>
          <p:cNvPr id="159" name="Google Shape;159;p29"/>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5</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1AB11E5D-0393-4237-AB53-B454E59E3B16}"/>
              </a:ext>
            </a:extLst>
          </p:cNvPr>
          <p:cNvPicPr>
            <a:picLocks noChangeAspect="1"/>
          </p:cNvPicPr>
          <p:nvPr/>
        </p:nvPicPr>
        <p:blipFill>
          <a:blip r:embed="rId3"/>
          <a:stretch>
            <a:fillRect/>
          </a:stretch>
        </p:blipFill>
        <p:spPr>
          <a:xfrm>
            <a:off x="3745008" y="335748"/>
            <a:ext cx="1653983" cy="760164"/>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4"/>
        <p:cNvGrpSpPr/>
        <p:nvPr/>
      </p:nvGrpSpPr>
      <p:grpSpPr>
        <a:xfrm>
          <a:off x="0" y="0"/>
          <a:ext cx="0" cy="0"/>
          <a:chOff x="0" y="0"/>
          <a:chExt cx="0" cy="0"/>
        </a:xfrm>
      </p:grpSpPr>
      <p:sp>
        <p:nvSpPr>
          <p:cNvPr id="165" name="Google Shape;165;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66" name="Google Shape;166;p30"/>
          <p:cNvSpPr txBox="1">
            <a:spLocks noGrp="1"/>
          </p:cNvSpPr>
          <p:nvPr>
            <p:ph type="body" idx="1"/>
          </p:nvPr>
        </p:nvSpPr>
        <p:spPr>
          <a:xfrm>
            <a:off x="3168375" y="1152475"/>
            <a:ext cx="56640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a:solidFill>
                  <a:schemeClr val="dk1"/>
                </a:solidFill>
              </a:rPr>
              <a:t>Welcome back as we continue to explore the world of poetry and work towards becoming strong poets just like Jack.</a:t>
            </a:r>
            <a:endParaRPr>
              <a:solidFill>
                <a:schemeClr val="dk1"/>
              </a:solidFill>
            </a:endParaRPr>
          </a:p>
          <a:p>
            <a:pPr marL="0" lvl="0" indent="0" rtl="0">
              <a:spcBef>
                <a:spcPts val="0"/>
              </a:spcBef>
              <a:spcAft>
                <a:spcPts val="0"/>
              </a:spcAft>
              <a:buClr>
                <a:srgbClr val="000000"/>
              </a:buClr>
              <a:buSzPts val="1100"/>
              <a:buFont typeface="Arial"/>
              <a:buNone/>
            </a:pPr>
            <a:endParaRPr>
              <a:solidFill>
                <a:schemeClr val="dk1"/>
              </a:solidFill>
            </a:endParaRPr>
          </a:p>
          <a:p>
            <a:pPr marL="0" lvl="0" indent="0" rtl="0">
              <a:spcBef>
                <a:spcPts val="0"/>
              </a:spcBef>
              <a:spcAft>
                <a:spcPts val="0"/>
              </a:spcAft>
              <a:buClr>
                <a:srgbClr val="000000"/>
              </a:buClr>
              <a:buSzPts val="1100"/>
              <a:buFont typeface="Arial"/>
              <a:buNone/>
            </a:pPr>
            <a:r>
              <a:rPr lang="en">
                <a:solidFill>
                  <a:schemeClr val="dk1"/>
                </a:solidFill>
              </a:rPr>
              <a:t>What are we learning and doing today?</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Look back at a poem Jack was inspired to write</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Discover a new type of text - Biography</a:t>
            </a:r>
            <a:endParaRPr>
              <a:solidFill>
                <a:schemeClr val="dk1"/>
              </a:solidFill>
            </a:endParaRPr>
          </a:p>
          <a:p>
            <a:pPr marL="457200" lvl="0" indent="-342900" rtl="0">
              <a:spcBef>
                <a:spcPts val="0"/>
              </a:spcBef>
              <a:spcAft>
                <a:spcPts val="0"/>
              </a:spcAft>
              <a:buClr>
                <a:schemeClr val="dk1"/>
              </a:buClr>
              <a:buSzPts val="1800"/>
              <a:buChar char="●"/>
            </a:pPr>
            <a:r>
              <a:rPr lang="en">
                <a:solidFill>
                  <a:schemeClr val="dk1"/>
                </a:solidFill>
              </a:rPr>
              <a:t>Read: </a:t>
            </a:r>
            <a:r>
              <a:rPr lang="en" i="1">
                <a:solidFill>
                  <a:schemeClr val="dk1"/>
                </a:solidFill>
              </a:rPr>
              <a:t>A River of Words</a:t>
            </a:r>
            <a:endParaRPr i="1">
              <a:solidFill>
                <a:schemeClr val="dk1"/>
              </a:solidFill>
            </a:endParaRPr>
          </a:p>
          <a:p>
            <a:pPr marL="0" lvl="0" indent="0">
              <a:lnSpc>
                <a:spcPct val="100000"/>
              </a:lnSpc>
              <a:spcBef>
                <a:spcPts val="0"/>
              </a:spcBef>
              <a:spcAft>
                <a:spcPts val="0"/>
              </a:spcAft>
              <a:buNone/>
            </a:pPr>
            <a:endParaRPr/>
          </a:p>
        </p:txBody>
      </p:sp>
      <p:pic>
        <p:nvPicPr>
          <p:cNvPr id="167" name="Google Shape;167;p30"/>
          <p:cNvPicPr preferRelativeResize="0"/>
          <p:nvPr/>
        </p:nvPicPr>
        <p:blipFill rotWithShape="1">
          <a:blip r:embed="rId3">
            <a:alphaModFix/>
          </a:blip>
          <a:srcRect l="1932" t="39210" r="87038" b="31362"/>
          <a:stretch/>
        </p:blipFill>
        <p:spPr>
          <a:xfrm>
            <a:off x="311700" y="1152475"/>
            <a:ext cx="1366400" cy="2049600"/>
          </a:xfrm>
          <a:prstGeom prst="rect">
            <a:avLst/>
          </a:prstGeom>
          <a:noFill/>
          <a:ln w="19050" cap="flat" cmpd="sng">
            <a:solidFill>
              <a:srgbClr val="595959"/>
            </a:solidFill>
            <a:prstDash val="solid"/>
            <a:round/>
            <a:headEnd type="none" w="sm" len="sm"/>
            <a:tailEnd type="none" w="sm" len="sm"/>
          </a:ln>
        </p:spPr>
      </p:pic>
      <p:pic>
        <p:nvPicPr>
          <p:cNvPr id="168" name="Google Shape;168;p30"/>
          <p:cNvPicPr preferRelativeResize="0"/>
          <p:nvPr/>
        </p:nvPicPr>
        <p:blipFill>
          <a:blip r:embed="rId4">
            <a:alphaModFix/>
          </a:blip>
          <a:stretch>
            <a:fillRect/>
          </a:stretch>
        </p:blipFill>
        <p:spPr>
          <a:xfrm>
            <a:off x="1158275" y="2458275"/>
            <a:ext cx="1639775" cy="182197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i="1"/>
              <a:t>Love That Dog</a:t>
            </a:r>
            <a:r>
              <a:rPr lang="en"/>
              <a:t> pages 1-5</a:t>
            </a:r>
            <a:endParaRPr/>
          </a:p>
        </p:txBody>
      </p:sp>
      <p:sp>
        <p:nvSpPr>
          <p:cNvPr id="174" name="Google Shape;174;p31"/>
          <p:cNvSpPr txBox="1">
            <a:spLocks noGrp="1"/>
          </p:cNvSpPr>
          <p:nvPr>
            <p:ph type="body" idx="1"/>
          </p:nvPr>
        </p:nvSpPr>
        <p:spPr>
          <a:xfrm>
            <a:off x="1864775" y="1152475"/>
            <a:ext cx="6967500" cy="3416400"/>
          </a:xfrm>
          <a:prstGeom prst="rect">
            <a:avLst/>
          </a:prstGeom>
        </p:spPr>
        <p:txBody>
          <a:bodyPr spcFirstLastPara="1" wrap="square" lIns="91425" tIns="91425" rIns="91425" bIns="91425" anchor="t" anchorCtr="0">
            <a:noAutofit/>
          </a:bodyPr>
          <a:lstStyle/>
          <a:p>
            <a:pPr marL="0" lvl="0" indent="0" rtl="0">
              <a:lnSpc>
                <a:spcPct val="90000"/>
              </a:lnSpc>
              <a:spcBef>
                <a:spcPts val="1000"/>
              </a:spcBef>
              <a:spcAft>
                <a:spcPts val="0"/>
              </a:spcAft>
              <a:buNone/>
            </a:pPr>
            <a:r>
              <a:rPr lang="en" sz="2400" dirty="0">
                <a:solidFill>
                  <a:schemeClr val="dk1"/>
                </a:solidFill>
              </a:rPr>
              <a:t>Follow along and read silently as I read aloud.</a:t>
            </a:r>
            <a:endParaRPr sz="2400" dirty="0">
              <a:solidFill>
                <a:schemeClr val="dk1"/>
              </a:solidFill>
            </a:endParaRPr>
          </a:p>
          <a:p>
            <a:pPr marL="0" lvl="0" indent="0" rtl="0">
              <a:lnSpc>
                <a:spcPct val="90000"/>
              </a:lnSpc>
              <a:spcBef>
                <a:spcPts val="1000"/>
              </a:spcBef>
              <a:spcAft>
                <a:spcPts val="0"/>
              </a:spcAft>
              <a:buNone/>
            </a:pPr>
            <a:endParaRPr sz="2400" dirty="0">
              <a:solidFill>
                <a:schemeClr val="dk1"/>
              </a:solidFill>
            </a:endParaRPr>
          </a:p>
          <a:p>
            <a:pPr marL="457200" lvl="0" indent="-381000" rtl="0">
              <a:spcBef>
                <a:spcPts val="0"/>
              </a:spcBef>
              <a:spcAft>
                <a:spcPts val="0"/>
              </a:spcAft>
              <a:buClr>
                <a:schemeClr val="dk1"/>
              </a:buClr>
              <a:buSzPts val="2400"/>
              <a:buFont typeface="Century Gothic"/>
              <a:buAutoNum type="arabicPeriod"/>
            </a:pPr>
            <a:r>
              <a:rPr lang="en" sz="2400" dirty="0">
                <a:solidFill>
                  <a:schemeClr val="dk1"/>
                </a:solidFill>
              </a:rPr>
              <a:t>How do you think Jack was inspired to write his first poem about the blue car? </a:t>
            </a:r>
          </a:p>
          <a:p>
            <a:pPr marL="457200" lvl="0" indent="-381000" rtl="0">
              <a:spcBef>
                <a:spcPts val="0"/>
              </a:spcBef>
              <a:spcAft>
                <a:spcPts val="0"/>
              </a:spcAft>
              <a:buClr>
                <a:schemeClr val="dk1"/>
              </a:buClr>
              <a:buSzPts val="2400"/>
              <a:buFont typeface="Century Gothic"/>
              <a:buAutoNum type="arabicPeriod"/>
            </a:pPr>
            <a:endParaRPr lang="en" sz="2400" dirty="0">
              <a:solidFill>
                <a:schemeClr val="dk1"/>
              </a:solidFill>
            </a:endParaRPr>
          </a:p>
          <a:p>
            <a:pPr marL="457200" lvl="0" indent="-381000" rtl="0">
              <a:spcBef>
                <a:spcPts val="0"/>
              </a:spcBef>
              <a:spcAft>
                <a:spcPts val="0"/>
              </a:spcAft>
              <a:buClr>
                <a:schemeClr val="dk1"/>
              </a:buClr>
              <a:buSzPts val="2400"/>
              <a:buFont typeface="Century Gothic"/>
              <a:buAutoNum type="arabicPeriod"/>
            </a:pPr>
            <a:r>
              <a:rPr lang="en" sz="2400" dirty="0">
                <a:solidFill>
                  <a:schemeClr val="dk1"/>
                </a:solidFill>
              </a:rPr>
              <a:t>What evidence in the text supports your thinking?</a:t>
            </a:r>
            <a:endParaRPr sz="2400" dirty="0">
              <a:solidFill>
                <a:schemeClr val="dk1"/>
              </a:solidFill>
            </a:endParaRPr>
          </a:p>
          <a:p>
            <a:pPr marL="0" lvl="0" indent="0" rtl="0">
              <a:lnSpc>
                <a:spcPct val="90000"/>
              </a:lnSpc>
              <a:spcBef>
                <a:spcPts val="1000"/>
              </a:spcBef>
              <a:spcAft>
                <a:spcPts val="0"/>
              </a:spcAft>
              <a:buNone/>
            </a:pPr>
            <a:endParaRPr sz="2400" dirty="0"/>
          </a:p>
        </p:txBody>
      </p:sp>
      <p:pic>
        <p:nvPicPr>
          <p:cNvPr id="175" name="Google Shape;175;p31"/>
          <p:cNvPicPr preferRelativeResize="0"/>
          <p:nvPr/>
        </p:nvPicPr>
        <p:blipFill rotWithShape="1">
          <a:blip r:embed="rId3">
            <a:alphaModFix/>
          </a:blip>
          <a:srcRect l="1932" t="39210" r="87038" b="31362"/>
          <a:stretch/>
        </p:blipFill>
        <p:spPr>
          <a:xfrm>
            <a:off x="311700" y="1546950"/>
            <a:ext cx="1366400" cy="2049600"/>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Reviewing Our Learning Targets</a:t>
            </a:r>
            <a:endParaRPr/>
          </a:p>
        </p:txBody>
      </p:sp>
      <p:sp>
        <p:nvSpPr>
          <p:cNvPr id="181" name="Google Shape;181;p32"/>
          <p:cNvSpPr txBox="1">
            <a:spLocks noGrp="1"/>
          </p:cNvSpPr>
          <p:nvPr>
            <p:ph type="body" idx="1"/>
          </p:nvPr>
        </p:nvSpPr>
        <p:spPr>
          <a:xfrm>
            <a:off x="453050" y="1152475"/>
            <a:ext cx="8379300" cy="3416400"/>
          </a:xfrm>
          <a:prstGeom prst="rect">
            <a:avLst/>
          </a:prstGeom>
        </p:spPr>
        <p:txBody>
          <a:bodyPr spcFirstLastPara="1" wrap="square" lIns="91425" tIns="91425" rIns="91425" bIns="91425" anchor="t" anchorCtr="0">
            <a:noAutofit/>
          </a:bodyPr>
          <a:lstStyle/>
          <a:p>
            <a:pPr marL="0" lvl="0" indent="0" rtl="0">
              <a:lnSpc>
                <a:spcPct val="90000"/>
              </a:lnSpc>
              <a:spcBef>
                <a:spcPts val="1000"/>
              </a:spcBef>
              <a:spcAft>
                <a:spcPts val="0"/>
              </a:spcAft>
              <a:buNone/>
            </a:pPr>
            <a:endParaRPr sz="2400" b="1" u="sng">
              <a:solidFill>
                <a:schemeClr val="dk1"/>
              </a:solidFill>
            </a:endParaRPr>
          </a:p>
          <a:p>
            <a:pPr marL="457200" lvl="0" indent="-381000" rtl="0">
              <a:lnSpc>
                <a:spcPct val="90000"/>
              </a:lnSpc>
              <a:spcBef>
                <a:spcPts val="1000"/>
              </a:spcBef>
              <a:spcAft>
                <a:spcPts val="0"/>
              </a:spcAft>
              <a:buClr>
                <a:schemeClr val="dk1"/>
              </a:buClr>
              <a:buSzPts val="2400"/>
              <a:buChar char="●"/>
            </a:pPr>
            <a:r>
              <a:rPr lang="en" sz="2400">
                <a:solidFill>
                  <a:schemeClr val="dk1"/>
                </a:solidFill>
              </a:rPr>
              <a:t>I can determine the gist of </a:t>
            </a:r>
            <a:r>
              <a:rPr lang="en" sz="2400" i="1">
                <a:solidFill>
                  <a:schemeClr val="dk1"/>
                </a:solidFill>
              </a:rPr>
              <a:t>A River of Words</a:t>
            </a:r>
            <a:r>
              <a:rPr lang="en" sz="2400">
                <a:solidFill>
                  <a:schemeClr val="dk1"/>
                </a:solidFill>
              </a:rPr>
              <a:t>.</a:t>
            </a:r>
            <a:endParaRPr sz="2400">
              <a:solidFill>
                <a:schemeClr val="dk1"/>
              </a:solidFill>
            </a:endParaRPr>
          </a:p>
          <a:p>
            <a:pPr marL="457200" lvl="0" indent="0" rtl="0">
              <a:lnSpc>
                <a:spcPct val="90000"/>
              </a:lnSpc>
              <a:spcBef>
                <a:spcPts val="1000"/>
              </a:spcBef>
              <a:spcAft>
                <a:spcPts val="0"/>
              </a:spcAft>
              <a:buNone/>
            </a:pPr>
            <a:endParaRPr sz="2400">
              <a:solidFill>
                <a:schemeClr val="dk1"/>
              </a:solidFill>
            </a:endParaRPr>
          </a:p>
          <a:p>
            <a:pPr marL="457200" lvl="0" indent="-381000" rtl="0">
              <a:lnSpc>
                <a:spcPct val="90000"/>
              </a:lnSpc>
              <a:spcBef>
                <a:spcPts val="1000"/>
              </a:spcBef>
              <a:spcAft>
                <a:spcPts val="0"/>
              </a:spcAft>
              <a:buClr>
                <a:schemeClr val="dk1"/>
              </a:buClr>
              <a:buSzPts val="2400"/>
              <a:buChar char="●"/>
            </a:pPr>
            <a:r>
              <a:rPr lang="en" sz="2400">
                <a:solidFill>
                  <a:schemeClr val="dk1"/>
                </a:solidFill>
              </a:rPr>
              <a:t>I can determine the meaning of unfamiliar vocabulary from </a:t>
            </a:r>
            <a:r>
              <a:rPr lang="en" sz="2400" i="1">
                <a:solidFill>
                  <a:schemeClr val="dk1"/>
                </a:solidFill>
              </a:rPr>
              <a:t>A River of Words</a:t>
            </a:r>
            <a:r>
              <a:rPr lang="en" sz="2400">
                <a:solidFill>
                  <a:schemeClr val="dk1"/>
                </a:solidFill>
              </a:rPr>
              <a:t>.</a:t>
            </a:r>
            <a:endParaRPr sz="2400"/>
          </a:p>
        </p:txBody>
      </p:sp>
      <p:pic>
        <p:nvPicPr>
          <p:cNvPr id="182" name="Google Shape;182;p32"/>
          <p:cNvPicPr preferRelativeResize="0"/>
          <p:nvPr/>
        </p:nvPicPr>
        <p:blipFill>
          <a:blip r:embed="rId3">
            <a:alphaModFix/>
          </a:blip>
          <a:stretch>
            <a:fillRect/>
          </a:stretch>
        </p:blipFill>
        <p:spPr>
          <a:xfrm>
            <a:off x="8255818" y="4386943"/>
            <a:ext cx="659582" cy="52233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i="1"/>
              <a:t>A River of Words</a:t>
            </a:r>
            <a:endParaRPr i="1"/>
          </a:p>
        </p:txBody>
      </p:sp>
      <p:sp>
        <p:nvSpPr>
          <p:cNvPr id="188" name="Google Shape;188;p33"/>
          <p:cNvSpPr txBox="1">
            <a:spLocks noGrp="1"/>
          </p:cNvSpPr>
          <p:nvPr>
            <p:ph type="body" idx="1"/>
          </p:nvPr>
        </p:nvSpPr>
        <p:spPr>
          <a:xfrm>
            <a:off x="3257700" y="1152475"/>
            <a:ext cx="5574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solidFill>
                  <a:schemeClr val="dk1"/>
                </a:solidFill>
              </a:rPr>
              <a:t>What do you think the book is going to be about? Why do you think that?</a:t>
            </a:r>
            <a:endParaRPr>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endParaRPr>
              <a:solidFill>
                <a:schemeClr val="dk1"/>
              </a:solidFill>
            </a:endParaRPr>
          </a:p>
          <a:p>
            <a:pPr marL="0" lvl="0" indent="0" rtl="0">
              <a:spcBef>
                <a:spcPts val="0"/>
              </a:spcBef>
              <a:spcAft>
                <a:spcPts val="0"/>
              </a:spcAft>
              <a:buNone/>
            </a:pPr>
            <a:r>
              <a:rPr lang="en" u="sng">
                <a:solidFill>
                  <a:schemeClr val="dk1"/>
                </a:solidFill>
              </a:rPr>
              <a:t>Bio</a:t>
            </a:r>
            <a:r>
              <a:rPr lang="en" b="1">
                <a:solidFill>
                  <a:schemeClr val="dk1"/>
                </a:solidFill>
              </a:rPr>
              <a:t>graph</a:t>
            </a:r>
            <a:r>
              <a:rPr lang="en">
                <a:solidFill>
                  <a:schemeClr val="dk1"/>
                </a:solidFill>
              </a:rPr>
              <a:t>y / Autobiography</a:t>
            </a:r>
            <a:endParaRPr>
              <a:solidFill>
                <a:schemeClr val="dk1"/>
              </a:solidFill>
            </a:endParaRPr>
          </a:p>
        </p:txBody>
      </p:sp>
      <p:pic>
        <p:nvPicPr>
          <p:cNvPr id="189" name="Google Shape;189;p33"/>
          <p:cNvPicPr preferRelativeResize="0"/>
          <p:nvPr/>
        </p:nvPicPr>
        <p:blipFill>
          <a:blip r:embed="rId3">
            <a:alphaModFix/>
          </a:blip>
          <a:stretch>
            <a:fillRect/>
          </a:stretch>
        </p:blipFill>
        <p:spPr>
          <a:xfrm>
            <a:off x="311700" y="1348500"/>
            <a:ext cx="2721925" cy="3024350"/>
          </a:xfrm>
          <a:prstGeom prst="rect">
            <a:avLst/>
          </a:prstGeom>
          <a:noFill/>
          <a:ln w="19050" cap="flat" cmpd="sng">
            <a:solidFill>
              <a:schemeClr val="dk2"/>
            </a:solidFill>
            <a:prstDash val="solid"/>
            <a:round/>
            <a:headEnd type="none" w="sm" len="sm"/>
            <a:tailEnd type="none" w="sm" len="sm"/>
          </a:ln>
        </p:spPr>
      </p:pic>
      <p:pic>
        <p:nvPicPr>
          <p:cNvPr id="190" name="Google Shape;190;p33"/>
          <p:cNvPicPr preferRelativeResize="0"/>
          <p:nvPr/>
        </p:nvPicPr>
        <p:blipFill>
          <a:blip r:embed="rId4">
            <a:alphaModFix/>
          </a:blip>
          <a:stretch>
            <a:fillRect/>
          </a:stretch>
        </p:blipFill>
        <p:spPr>
          <a:xfrm>
            <a:off x="8259600" y="4429286"/>
            <a:ext cx="572700" cy="572700"/>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02a6a75b-8925-4bc7-8b21-b87d4a90d0a3">
      <UserInfo>
        <DisplayName>dawndwan310@yahoo.com</DisplayName>
        <AccountId>1694</AccountId>
        <AccountType/>
      </UserInfo>
    </SharedWithUser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6CB584A-4F0B-4775-B6BF-9B2BB588B4A1}">
  <ds:schemaRefs>
    <ds:schemaRef ds:uri="02a6a75b-8925-4bc7-8b21-b87d4a90d0a3"/>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a1502afc-75e6-4a80-976c-76583f90c737"/>
    <ds:schemaRef ds:uri="http://www.w3.org/XML/1998/namespace"/>
  </ds:schemaRefs>
</ds:datastoreItem>
</file>

<file path=customXml/itemProps2.xml><?xml version="1.0" encoding="utf-8"?>
<ds:datastoreItem xmlns:ds="http://schemas.openxmlformats.org/officeDocument/2006/customXml" ds:itemID="{5055252A-8337-4DB6-AD33-7BA752D6E576}">
  <ds:schemaRefs>
    <ds:schemaRef ds:uri="http://schemas.microsoft.com/sharepoint/v3/contenttype/forms"/>
  </ds:schemaRefs>
</ds:datastoreItem>
</file>

<file path=customXml/itemProps3.xml><?xml version="1.0" encoding="utf-8"?>
<ds:datastoreItem xmlns:ds="http://schemas.openxmlformats.org/officeDocument/2006/customXml" ds:itemID="{36E983B2-2381-4F9A-8949-BCA1D21B4B7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28</TotalTime>
  <Words>4983</Words>
  <Application>Microsoft Office PowerPoint</Application>
  <PresentationFormat>On-screen Show (16:9)</PresentationFormat>
  <Paragraphs>362</Paragraphs>
  <Slides>18</Slides>
  <Notes>18</Notes>
  <HiddenSlides>0</HiddenSlides>
  <MMClips>0</MMClips>
  <ScaleCrop>false</ScaleCrop>
  <HeadingPairs>
    <vt:vector size="6" baseType="variant">
      <vt:variant>
        <vt:lpstr>Fonts Used</vt:lpstr>
      </vt:variant>
      <vt:variant>
        <vt:i4>4</vt:i4>
      </vt:variant>
      <vt:variant>
        <vt:lpstr>Theme</vt:lpstr>
      </vt:variant>
      <vt:variant>
        <vt:i4>2</vt:i4>
      </vt:variant>
      <vt:variant>
        <vt:lpstr>Slide Titles</vt:lpstr>
      </vt:variant>
      <vt:variant>
        <vt:i4>18</vt:i4>
      </vt:variant>
    </vt:vector>
  </HeadingPairs>
  <TitlesOfParts>
    <vt:vector size="24" baseType="lpstr">
      <vt:lpstr>Calibri</vt:lpstr>
      <vt:lpstr>Arial</vt:lpstr>
      <vt:lpstr>Overlock</vt:lpstr>
      <vt:lpstr>Century Gothic</vt:lpstr>
      <vt:lpstr>Simple Light</vt:lpstr>
      <vt:lpstr>Office Theme</vt:lpstr>
      <vt:lpstr>Grade 4: Module 1: Unit 2: Lesson 5 Teacher slide, before teaching.</vt:lpstr>
      <vt:lpstr>Grade 4: Module 1: Unit 2: Lesson 5 Teacher slide, before teaching.</vt:lpstr>
      <vt:lpstr>Grade 4: Module 1: Unit 2: Lesson 5 Teacher slide, before teaching.</vt:lpstr>
      <vt:lpstr>Grade 4: Module 1: Unit 2: Lesson 5 Teacher slide, before teaching.</vt:lpstr>
      <vt:lpstr>PowerPoint Presentation</vt:lpstr>
      <vt:lpstr>Hello, Students!</vt:lpstr>
      <vt:lpstr>Love That Dog pages 1-5</vt:lpstr>
      <vt:lpstr>Reviewing Our Learning Targets</vt:lpstr>
      <vt:lpstr>A River of Words</vt:lpstr>
      <vt:lpstr>A River of Words</vt:lpstr>
      <vt:lpstr>A River of Words, pages 1-2</vt:lpstr>
      <vt:lpstr>A River of Words, pages 27-30</vt:lpstr>
      <vt:lpstr>Reading for the gist of A River of Words</vt:lpstr>
      <vt:lpstr>Reading for the gist of A River of Words</vt:lpstr>
      <vt:lpstr>Reading for the gist of A River of Words</vt:lpstr>
      <vt:lpstr>Research Reading Share</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2: Lesson 5 Teacher slide, before teaching.</dc:title>
  <dc:creator>nbravo</dc:creator>
  <cp:lastModifiedBy>Natalie Ivey</cp:lastModifiedBy>
  <cp:revision>4</cp:revision>
  <dcterms:modified xsi:type="dcterms:W3CDTF">2018-09-05T20:11:47Z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