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14.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7.xml" ContentType="application/vnd.openxmlformats-officedocument.presentationml.slide+xml"/>
  <Override PartName="/ppt/slides/slide15.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26.xml" ContentType="application/vnd.openxmlformats-officedocument.presentationml.slide+xml"/>
  <Override PartName="/ppt/slides/slide28.xml" ContentType="application/vnd.openxmlformats-officedocument.presentationml.slide+xml"/>
  <Override PartName="/ppt/slides/slide24.xml" ContentType="application/vnd.openxmlformats-officedocument.presentationml.slide+xml"/>
  <Override PartName="/ppt/slides/slide21.xml" ContentType="application/vnd.openxmlformats-officedocument.presentationml.slide+xml"/>
  <Override PartName="/ppt/slides/slide25.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Slides/notesSlide30.xml" ContentType="application/vnd.openxmlformats-officedocument.presentationml.notesSlide+xml"/>
  <Override PartName="/ppt/slideMasters/slideMaster1.xml" ContentType="application/vnd.openxmlformats-officedocument.presentationml.slideMaster+xml"/>
  <Override PartName="/ppt/notesSlides/notesSlide29.xml" ContentType="application/vnd.openxmlformats-officedocument.presentationml.notesSlide+xml"/>
  <Override PartName="/ppt/notesSlides/notesSlide22.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notesSlides/notesSlide23.xml" ContentType="application/vnd.openxmlformats-officedocument.presentationml.notesSlide+xml"/>
  <Override PartName="/ppt/notesSlides/notesSlide28.xml" ContentType="application/vnd.openxmlformats-officedocument.presentationml.notesSlide+xml"/>
  <Override PartName="/ppt/notesSlides/notesSlide27.xml" ContentType="application/vnd.openxmlformats-officedocument.presentationml.notesSlide+xml"/>
  <Override PartName="/ppt/notesSlides/notesSlide26.xml" ContentType="application/vnd.openxmlformats-officedocument.presentationml.notesSlide+xml"/>
  <Override PartName="/ppt/notesSlides/notesSlide25.xml" ContentType="application/vnd.openxmlformats-officedocument.presentationml.notesSlide+xml"/>
  <Override PartName="/ppt/notesSlides/notesSlide24.xml" ContentType="application/vnd.openxmlformats-officedocument.presentationml.notes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7.xml" ContentType="application/vnd.openxmlformats-officedocument.presentationml.notesSlide+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notesSlides/notesSlide18.xml" ContentType="application/vnd.openxmlformats-officedocument.presentationml.notesSlide+xml"/>
  <Override PartName="/ppt/slideLayouts/slideLayout35.xml" ContentType="application/vnd.openxmlformats-officedocument.presentationml.slideLayout+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36.xml" ContentType="application/vnd.openxmlformats-officedocument.presentationml.slideLayout+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4" r:id="rId1"/>
    <p:sldMasterId id="2147483685" r:id="rId2"/>
    <p:sldMasterId id="2147483686" r:id="rId3"/>
  </p:sldMasterIdLst>
  <p:notesMasterIdLst>
    <p:notesMasterId r:id="rId34"/>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Lst>
  <p:sldSz cx="9144000" cy="5143500" type="screen16x9"/>
  <p:notesSz cx="6858000" cy="9144000"/>
  <p:embeddedFontLst>
    <p:embeddedFont>
      <p:font typeface="Calibri" panose="020F0502020204030204" pitchFamily="34" charset="0"/>
      <p:regular r:id="rId35"/>
      <p:bold r:id="rId36"/>
      <p:italic r:id="rId37"/>
      <p:boldItalic r:id="rId38"/>
    </p:embeddedFont>
    <p:embeddedFont>
      <p:font typeface="Century Gothic" panose="020B0502020202020204" pitchFamily="34" charset="0"/>
      <p:regular r:id="rId39"/>
      <p:bold r:id="rId40"/>
      <p:italic r:id="rId41"/>
      <p:boldItalic r:id="rId4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FB9E6D5-1BDF-4338-BF34-3C5000B9B7F2}">
  <a:tblStyle styleId="{0FB9E6D5-1BDF-4338-BF34-3C5000B9B7F2}"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434" autoAdjust="0"/>
  </p:normalViewPr>
  <p:slideViewPr>
    <p:cSldViewPr snapToGrid="0">
      <p:cViewPr varScale="1">
        <p:scale>
          <a:sx n="88" d="100"/>
          <a:sy n="88" d="100"/>
        </p:scale>
        <p:origin x="792" y="7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5.fntdata"/><Relationship Id="rId21" Type="http://schemas.openxmlformats.org/officeDocument/2006/relationships/slide" Target="slides/slide18.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customXml" Target="../customXml/item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font" Target="fonts/font2.fntdata"/><Relationship Id="rId49" Type="http://schemas.openxmlformats.org/officeDocument/2006/relationships/customXml" Target="../customXml/item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font" Target="fonts/font1.fntdata"/><Relationship Id="rId43" Type="http://schemas.openxmlformats.org/officeDocument/2006/relationships/presProps" Target="presProps.xml"/><Relationship Id="rId48" Type="http://schemas.openxmlformats.org/officeDocument/2006/relationships/customXml" Target="../customXml/item2.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font" Target="fonts/font4.fntdata"/><Relationship Id="rId46" Type="http://schemas.openxmlformats.org/officeDocument/2006/relationships/tableStyles" Target="tableStyles.xml"/><Relationship Id="rId20" Type="http://schemas.openxmlformats.org/officeDocument/2006/relationships/slide" Target="slides/slide17.xml"/><Relationship Id="rId41"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54645351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 name="Google Shape;2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work with the Engagement Text: Sunnyside Community Public Notice: “Trash and Pest Control.” This text serves to pique students’ interest about the Decodable Reader, by incorporating the topic and some words from this cycle into an engaging read-aloud.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Although the K–2 Skills Block focuses primarily on RF standards, comprehension is an integral part of reading development. Leading a brief discussion after the read-aloud connects students to key ideas, details, and vocabulary contained within it. Because these questions likely cause the Opening to take longer than 5 minutes, they are optional. Consider adjusting differentiated small group instruction time accordingly to accommodate the extended Opening.</a:t>
            </a:r>
            <a:endParaRPr sz="1200" dirty="0">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solidFill>
                  <a:schemeClr val="dk1"/>
                </a:solidFill>
                <a:latin typeface="Calibri"/>
                <a:ea typeface="Calibri"/>
                <a:cs typeface="Calibri"/>
                <a:sym typeface="Calibri"/>
              </a:rPr>
              <a:t>Students learn new high-frequency words. This practice teaches all high-frequency irregular and regular words. They analyze each word to determine which category it belongs in regular or “snap” or irregular  or “trap.” Students grapple with this concept until they determine the reason for it being irregular, or “trap” words because they “don’t play fair,” or regular or “snap” words because they are regularly spelled. Once students have learned words, they </a:t>
            </a:r>
            <a:r>
              <a:rPr lang="en-US" sz="1200" dirty="0">
                <a:solidFill>
                  <a:schemeClr val="dk1"/>
                </a:solidFill>
                <a:latin typeface="Calibri"/>
                <a:ea typeface="Calibri"/>
                <a:cs typeface="Calibri"/>
                <a:sym typeface="Calibri"/>
              </a:rPr>
              <a:t>will</a:t>
            </a:r>
            <a:r>
              <a:rPr lang="en" sz="1200" dirty="0">
                <a:solidFill>
                  <a:schemeClr val="dk1"/>
                </a:solidFill>
                <a:latin typeface="Calibri"/>
                <a:ea typeface="Calibri"/>
                <a:cs typeface="Calibri"/>
                <a:sym typeface="Calibri"/>
              </a:rPr>
              <a:t> be placed on the classroom Interactive Word Wall. The high-frequency words in this cycle are: “to,” “two,” “too,” “friends,” “let’s,” “people,” “together,” “none,” “finally”)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search for the high-frequency words reading the Decodable Reader: “No Food to Be Found: Part 2” in pairs or individually. Pairing students during the Decodable Reader routine provides support for students who need it and engages more proficient students to apply their knowledge to support a peer. Have students work individually if you prefer that they receive more individual practice without peer guidance or support.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863167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3d951d6a5b_1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9" name="Google Shape;289;g3d951d6a5b_1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Wobble.”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analyzing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 that to “grapple” is to keep working at a problem, even if it takes a lot of work. “I like to work on crossword puzzles, but sometimes I have to grapple with an answer before I can figure it out.”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a:t>
            </a:r>
            <a:r>
              <a:rPr lang="en-US" sz="1200" dirty="0">
                <a:solidFill>
                  <a:schemeClr val="dk1"/>
                </a:solidFill>
                <a:latin typeface="Calibri"/>
                <a:ea typeface="Calibri"/>
                <a:cs typeface="Calibri"/>
                <a:sym typeface="Calibri"/>
              </a:rPr>
              <a:t>p</a:t>
            </a:r>
            <a:r>
              <a:rPr lang="en" sz="1200" dirty="0">
                <a:solidFill>
                  <a:schemeClr val="dk1"/>
                </a:solidFill>
                <a:latin typeface="Calibri"/>
                <a:ea typeface="Calibri"/>
                <a:cs typeface="Calibri"/>
                <a:sym typeface="Calibri"/>
              </a:rPr>
              <a:t>p</a:t>
            </a:r>
            <a:r>
              <a:rPr lang="en-US" sz="1200" dirty="0" err="1">
                <a:solidFill>
                  <a:schemeClr val="dk1"/>
                </a:solidFill>
                <a:latin typeface="Calibri"/>
                <a:ea typeface="Calibri"/>
                <a:cs typeface="Calibri"/>
                <a:sym typeface="Calibri"/>
              </a:rPr>
              <a:t>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197623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3d951d6a5b_1_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5" name="Google Shape;295;g3d951d6a5b_1_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learn read some high-frequency words. Some of these words we will know in a “snap” because those words ‘play fair” and some words are ‘trap words’ and ‘don’t play fair.’ That means that some of these words don’t allow us to use the sounds that we have learned. When we learn a word that ‘doesn’t play fair,’ we just have to remember it.”</a:t>
            </a:r>
            <a:endParaRPr sz="1200" i="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815885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3cc42a962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2" name="Google Shape;302;g3cc42a962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5-10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adding a movement or signal for “snap” by snapping your fingers (or a similar movement) and “trapping” the “trap” words with your hands, but cupping and quickly clapping cupped palms together. Students will enjoy added movement.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“We know some words can be hard to read and spell because they don’t look and sound like they should. We say those words ‘don’t play fair.’ Today we’re going to look at words like this and figure out what makes them hard to read and spell.”</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students a list of Snap or Trap Word Cards or project slide/post on board (“to,” “two,” “too,” “friends,” “let’s,” “people,” “together,” “none,” “finally”) and a Snap or Trap T-chart.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“All of these words are high-frequency words, which means we see them a lot when we read, and use them a lot when we spell. Some of them are regularly spelled; they ‘play fair.’ Some of them are irregularly spelled, so they ‘don’t play fair.’ We will figure out which ones should go in the Trap column (words that ‘don’t play fair’) and which ones go in the Snap column (words that do ‘play fair’).”</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all the words aloud and then reread the word “none.”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0" dirty="0">
                <a:solidFill>
                  <a:schemeClr val="dk1"/>
                </a:solidFill>
                <a:latin typeface="Calibri"/>
                <a:ea typeface="Calibri"/>
                <a:cs typeface="Calibri"/>
                <a:sym typeface="Calibri"/>
              </a:rPr>
              <a:t>: “I notice the letter ‘e’ ends the word ‘none,’ but the vowel ‘o’ doesn’t say its name. Instead, we hear the /u/ sound. This word isn’t spelled like we would expect, so it goes in the Trap column.”</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Put the “none” card in the Trap column.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Can anyone see any other trap words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0" dirty="0">
                <a:solidFill>
                  <a:schemeClr val="dk1"/>
                </a:solidFill>
                <a:latin typeface="Calibri"/>
                <a:ea typeface="Calibri"/>
                <a:cs typeface="Calibri"/>
                <a:sym typeface="Calibri"/>
              </a:rPr>
              <a:t> “This is a difficult job because we will need to use all that we know about letters and sounds to figure out if the word is trap or snap. You may be unsure about the answer. That’s okay! We will help each other as a class think about the words and back up our ideas with evidence.”</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 volunteer selects a trap word.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Why do you think it’s a trap word?” </a:t>
            </a:r>
            <a:r>
              <a:rPr lang="en" sz="1200" b="0" i="0" dirty="0">
                <a:solidFill>
                  <a:schemeClr val="dk1"/>
                </a:solidFill>
                <a:latin typeface="Calibri"/>
                <a:ea typeface="Calibri"/>
                <a:cs typeface="Calibri"/>
                <a:sym typeface="Calibri"/>
              </a:rPr>
              <a:t>(Answers will vary based on word selected.)</a:t>
            </a:r>
            <a:endParaRPr sz="1200" b="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_____ is a trap word because it doesn’t sound like it is spelled. It belongs in the Trap category.”</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selected trap word to T-chart.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with students until all words are identified as snap or trap.</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Prompt students to read both lists of high-frequency words chorally.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grappling with reading the high-frequency words with irregular spellings.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grapple with their knowledge of letter sounds to decide whether a high-frequency word is a snap or trap word.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define the homonyms (words that sound the same but don’t mean the same thing): “too,” “to” and “two.”</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read each high-frequency word first and then analyze the word after reading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share their thinking when identifying words as snap or trap. This analysis supports future learning in morphology.</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573279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42d1f6f34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9" name="Google Shape;309;g42d1f6f34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see slide 12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Track T-chart for Teacher Reference.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80843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3d951d6a5b_1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7" name="Google Shape;317;g3d951d6a5b_1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More We Get Together.”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reading a story with new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934132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g3d951d6a5b_1_1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3" name="Google Shape;323;g3d951d6a5b_1_1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read a decodable text ‘No Food to Be Found: Part 2.’”</a:t>
            </a:r>
            <a:endParaRPr sz="1200" i="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913994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uses the “Partner Search and Read” instructional practice. You have the option to read the Enlarged Decodable Reader or use the slides in this lesson.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great idea is to have students underline high-frequency words before they highlight. That way corrections can be made before the highlighting occurs.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student helpers distribute the Decodable Readers and highlighters.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 or cover of the physical copy of Enlarged Decodable Reader “No Food to be Found: Part 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“First we read an article from the Sunnyside Gazette: Sunnyside Community Public Notice: ‘Pest and Food Control.’ Now we will read a story about characters from Sunnyside: ‘No Food to Be Found: Part 2.’ This story is filled with words that YOU can read! There are decodable words, and there are some words that ‘don’t play fair,’ like ‘none’ and ‘finally.’”</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words on the Interactive Word Wall.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Decodable Reader:</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No Food to be Found: Part 2</a:t>
            </a:r>
            <a:r>
              <a:rPr lang="en" sz="1200" b="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and highlighters to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“Before you read the book with your partner, we are going to be detectives. We are going to look for some of the high-frequency words. Remember, some of these words ‘don’t play fair,’ which means they are not easily decodable and so we identified them as trap words.”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with the Enlarged Decodable Reader. Think aloud as you notice one of the high-frequency words. Highlight it with a highlighter or highlighter tape.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Partners search for high-frequency words in the Decodable Reader: “No Food to be Found: Part 2” together and highlight in their own book.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in finding words, focusing especially on those words that “don’t play fair.”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“Now you are ready to read the Decodable Reader with your partner. Some of the words in the story will be familiar because you have learned them in previous lessons. And some of the words you will see for the first time, but don’t worry: Each of the words that you will see for the first time includes only spelling patterns that you have learned. So, you just need to say the sound that goes with each of the letters you see in the word, then blend them together to read the word. You’ll see lots of two-syllable words with consonant-le at the end as well!”</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read “No Food to be Found: Part 2” with a partner. Partners may take turns (by page or whole text), read in unison, or both.</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locating high-frequency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decoding words using what they know about spelling patterns and syllable types.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Direct students to the Interactive Word Wall as needed for high-frequency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reading well above grade level, consider providing the engagement text for them to read.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821298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g3e7b0ff45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7" name="Google Shape;337;g3e7b0ff45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pPr>
            <a:r>
              <a:rPr lang="en" sz="1200" b="0" dirty="0">
                <a:solidFill>
                  <a:schemeClr val="dk1"/>
                </a:solidFill>
                <a:latin typeface="Calibri"/>
                <a:ea typeface="Calibri"/>
                <a:cs typeface="Calibri"/>
                <a:sym typeface="Calibri"/>
              </a:rPr>
              <a:t>Slide 2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176810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3e7b0ff45e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5" name="Google Shape;345;g3e7b0ff45e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3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p>
        </p:txBody>
      </p:sp>
    </p:spTree>
    <p:extLst>
      <p:ext uri="{BB962C8B-B14F-4D97-AF65-F5344CB8AC3E}">
        <p14:creationId xmlns:p14="http://schemas.microsoft.com/office/powerpoint/2010/main" val="26706274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g3e7b0ff45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3" name="Google Shape;353;g3e7b0ff45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4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p>
        </p:txBody>
      </p:sp>
    </p:spTree>
    <p:extLst>
      <p:ext uri="{BB962C8B-B14F-4D97-AF65-F5344CB8AC3E}">
        <p14:creationId xmlns:p14="http://schemas.microsoft.com/office/powerpoint/2010/main" val="37362855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New Materials to Prepare in Advance: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Decodable Reader: “No Food to Be Found: Part 2” (Provided, one per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Engagement Text: Sunnyside Community Public Notice: “Trash and Pest Control” (one for teacher read-aloud)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Word Cards (</a:t>
            </a:r>
            <a:r>
              <a:rPr lang="en" sz="1200" b="1" dirty="0">
                <a:solidFill>
                  <a:schemeClr val="dk1"/>
                </a:solidFill>
                <a:latin typeface="Calibri"/>
                <a:ea typeface="Calibri"/>
                <a:cs typeface="Calibri"/>
                <a:sym typeface="Calibri"/>
              </a:rPr>
              <a:t>Supporting Materials: Teacher Guide</a:t>
            </a:r>
            <a:r>
              <a:rPr lang="en" sz="1200" dirty="0">
                <a:solidFill>
                  <a:schemeClr val="dk1"/>
                </a:solidFill>
                <a:latin typeface="Calibri"/>
                <a:ea typeface="Calibri"/>
                <a:cs typeface="Calibri"/>
                <a:sym typeface="Calibri"/>
              </a:rPr>
              <a:t>, or can be written on index cards)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T-chart (on board, chart paper or on slide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Snapshot Assessment (</a:t>
            </a:r>
            <a:r>
              <a:rPr lang="en" sz="1200" b="1" dirty="0">
                <a:solidFill>
                  <a:schemeClr val="dk1"/>
                </a:solidFill>
                <a:latin typeface="Calibri"/>
                <a:ea typeface="Calibri"/>
                <a:cs typeface="Calibri"/>
                <a:sym typeface="Calibri"/>
              </a:rPr>
              <a:t>Supporting Materials: Teacher Guide</a:t>
            </a:r>
            <a:r>
              <a:rPr lang="en" sz="1200" dirty="0">
                <a:solidFill>
                  <a:schemeClr val="dk1"/>
                </a:solidFill>
                <a:latin typeface="Calibri"/>
                <a:ea typeface="Calibri"/>
                <a:cs typeface="Calibri"/>
                <a:sym typeface="Calibri"/>
              </a:rPr>
              <a:t>, optional; one per student) </a:t>
            </a:r>
            <a:endParaRPr sz="1200" b="1" dirty="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endParaRPr lang="en" sz="1200" b="1" dirty="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Highlighters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 tape or highlighter for teacher (optional)</a:t>
            </a:r>
            <a:endParaRPr sz="1200" dirty="0">
              <a:solidFill>
                <a:schemeClr val="dk1"/>
              </a:solidFill>
              <a:latin typeface="Calibri"/>
              <a:ea typeface="Calibri"/>
              <a:cs typeface="Calibri"/>
              <a:sym typeface="Calibri"/>
            </a:endParaRPr>
          </a:p>
          <a:p>
            <a:pPr marL="0" lvl="0" indent="0" algn="l" rtl="0">
              <a:spcBef>
                <a:spcPts val="1000"/>
              </a:spcBef>
              <a:spcAft>
                <a:spcPts val="0"/>
              </a:spcAft>
              <a:buNone/>
            </a:pPr>
            <a:endParaRPr lang="en" sz="1200" b="1" dirty="0">
              <a:solidFill>
                <a:schemeClr val="dk1"/>
              </a:solidFill>
              <a:latin typeface="Calibri"/>
              <a:ea typeface="Calibri"/>
              <a:cs typeface="Calibri"/>
              <a:sym typeface="Calibri"/>
            </a:endParaRPr>
          </a:p>
          <a:p>
            <a:pPr marL="0" lvl="0" indent="0" algn="l" rtl="0">
              <a:spcBef>
                <a:spcPts val="1000"/>
              </a:spcBef>
              <a:spcAft>
                <a:spcPts val="0"/>
              </a:spcAft>
              <a:buNone/>
            </a:pPr>
            <a:r>
              <a:rPr lang="en" sz="1200" b="1"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Interactive Word Wall: A place in the classroom where high-frequency words can be displayed. As high-frequency words are introduced, they are regularly added to this wall.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partnerships for retelling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expectations for partner work as needed (e.g. taking turns, using kind words)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597595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g3e7b0ff45e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9" name="Google Shape;359;g3e7b0ff45e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5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p>
        </p:txBody>
      </p:sp>
    </p:spTree>
    <p:extLst>
      <p:ext uri="{BB962C8B-B14F-4D97-AF65-F5344CB8AC3E}">
        <p14:creationId xmlns:p14="http://schemas.microsoft.com/office/powerpoint/2010/main" val="35886326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3e7b0ff45e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6" name="Google Shape;366;g3e7b0ff45e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6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p>
        </p:txBody>
      </p:sp>
    </p:spTree>
    <p:extLst>
      <p:ext uri="{BB962C8B-B14F-4D97-AF65-F5344CB8AC3E}">
        <p14:creationId xmlns:p14="http://schemas.microsoft.com/office/powerpoint/2010/main" val="23943960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g3e7b0ff45e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3" name="Google Shape;373;g3e7b0ff45e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7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p>
        </p:txBody>
      </p:sp>
    </p:spTree>
    <p:extLst>
      <p:ext uri="{BB962C8B-B14F-4D97-AF65-F5344CB8AC3E}">
        <p14:creationId xmlns:p14="http://schemas.microsoft.com/office/powerpoint/2010/main" val="40560033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g42489a76a4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0" name="Google Shape;380;g42489a76a4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8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p>
        </p:txBody>
      </p:sp>
    </p:spTree>
    <p:extLst>
      <p:ext uri="{BB962C8B-B14F-4D97-AF65-F5344CB8AC3E}">
        <p14:creationId xmlns:p14="http://schemas.microsoft.com/office/powerpoint/2010/main" val="17865296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g46da45cb3a_1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6" name="Google Shape;386;g46da45cb3a_1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9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p>
        </p:txBody>
      </p:sp>
    </p:spTree>
    <p:extLst>
      <p:ext uri="{BB962C8B-B14F-4D97-AF65-F5344CB8AC3E}">
        <p14:creationId xmlns:p14="http://schemas.microsoft.com/office/powerpoint/2010/main" val="32723779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g4a91b167d4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2" name="Google Shape;392;g4a91b167d4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in any organization made up of a group of people working toward a common goal, everyone has their own responsibilities, but they also collaborate (work together) so that everyone can “grow and flourish” or “be the best they can be.” Consider using a metaphor, such as a sports team, city government, or other group, that may be familiar to students. Invite students to share how the classroom community is such an organization. It is made up of a group of people (students and teachers) working toward a common goal (everyone becoming proficient readers and writers).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can I do today that will help create a classroom community where all of us can ‘grow and flourish’ as readers and writers/become proficient readers and writers?” </a:t>
            </a:r>
            <a:r>
              <a:rPr lang="en" sz="1200" i="0" dirty="0">
                <a:latin typeface="Calibri"/>
                <a:ea typeface="Calibri"/>
                <a:cs typeface="Calibri"/>
                <a:sym typeface="Calibri"/>
              </a:rPr>
              <a:t>Encourage specificity.</a:t>
            </a:r>
            <a:endParaRPr sz="1200" i="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i="1" dirty="0">
                <a:latin typeface="Calibri"/>
                <a:ea typeface="Calibri"/>
                <a:cs typeface="Calibri"/>
                <a:sym typeface="Calibri"/>
              </a:rPr>
              <a:t>“How can I ask for help so I can ‘grow and flourish’ as a reader/writer or ‘become proficient’ as a reader/writer?” </a:t>
            </a:r>
            <a:r>
              <a:rPr lang="en" sz="1200" i="0" dirty="0">
                <a:latin typeface="Calibri"/>
                <a:ea typeface="Calibri"/>
                <a:cs typeface="Calibri"/>
                <a:sym typeface="Calibri"/>
              </a:rPr>
              <a:t>(Example: “I can ask someone to look over my work and give me feedback.”)</a:t>
            </a:r>
            <a:endParaRPr sz="1200" b="1" i="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students’ comfort level, consider inviting them to share their own personal goals (based on feedback from mid- or end-of-module assessments or self-identified goals based on daily work).</a:t>
            </a:r>
            <a:endParaRPr sz="1200" dirty="0">
              <a:solidFill>
                <a:schemeClr val="dk1"/>
              </a:solidFill>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Provide sentence frames. 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“When I see someone _____, I’ll make sure to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someone asks me to _____, I’ll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I have a question about or need help with _____, I’ll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dirty="0">
                <a:solidFill>
                  <a:schemeClr val="dk1"/>
                </a:solidFill>
                <a:latin typeface="Calibri"/>
                <a:ea typeface="Calibri"/>
                <a:cs typeface="Calibri"/>
                <a:sym typeface="Calibri"/>
              </a:rPr>
              <a:t>— “I will collaborate by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dirty="0">
                <a:solidFill>
                  <a:schemeClr val="dk1"/>
                </a:solidFill>
                <a:latin typeface="Calibri"/>
                <a:ea typeface="Calibri"/>
                <a:cs typeface="Calibri"/>
                <a:sym typeface="Calibri"/>
              </a:rPr>
              <a:t>— “When I work with my partner, I will _____.”</a:t>
            </a:r>
            <a:endParaRPr sz="1200" dirty="0">
              <a:solidFill>
                <a:schemeClr val="dk1"/>
              </a:solidFill>
              <a:latin typeface="Calibri"/>
              <a:ea typeface="Calibri"/>
              <a:cs typeface="Calibri"/>
              <a:sym typeface="Calibri"/>
            </a:endParaRPr>
          </a:p>
        </p:txBody>
      </p:sp>
      <p:sp>
        <p:nvSpPr>
          <p:cNvPr id="393" name="Google Shape;393;g4a91b167d4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94" name="Google Shape;394;g4a91b167d4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25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954767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g3e7b0ff45e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1" name="Google Shape;401;g3e7b0ff45e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Farmer and the Dell.”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practice reading words with spelling patterns and high-frequency words from this cycle by either completing detective word work and/or reading the decodable story.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692963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
        <p:cNvGrpSpPr/>
        <p:nvPr/>
      </p:nvGrpSpPr>
      <p:grpSpPr>
        <a:xfrm>
          <a:off x="0" y="0"/>
          <a:ext cx="0" cy="0"/>
          <a:chOff x="0" y="0"/>
          <a:chExt cx="0" cy="0"/>
        </a:xfrm>
      </p:grpSpPr>
      <p:sp>
        <p:nvSpPr>
          <p:cNvPr id="406" name="Google Shape;406;g3e7b0ff45e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7" name="Google Shape;407;g3e7b0ff45e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what they’ve learned. A decodable story is one in which students will learn to find the patterns and skills they have learned in reading and be able to read the stories on their own after considerable practice. The goal is that by using the decodable stories each day to practice skills they have learned, they will be able to read the stories on their own by the end of the week.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p>
        </p:txBody>
      </p:sp>
    </p:spTree>
    <p:extLst>
      <p:ext uri="{BB962C8B-B14F-4D97-AF65-F5344CB8AC3E}">
        <p14:creationId xmlns:p14="http://schemas.microsoft.com/office/powerpoint/2010/main" val="8782187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p:cNvGrpSpPr/>
        <p:nvPr/>
      </p:nvGrpSpPr>
      <p:grpSpPr>
        <a:xfrm>
          <a:off x="0" y="0"/>
          <a:ext cx="0" cy="0"/>
          <a:chOff x="0" y="0"/>
          <a:chExt cx="0" cy="0"/>
        </a:xfrm>
      </p:grpSpPr>
      <p:sp>
        <p:nvSpPr>
          <p:cNvPr id="413" name="Google Shape;413;g44ba0868e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4" name="Google Shape;414;g44ba0868e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a:t>
            </a:r>
            <a:r>
              <a:rPr lang="en-US" sz="1200" dirty="0" err="1">
                <a:solidFill>
                  <a:schemeClr val="dk1"/>
                </a:solidFill>
                <a:latin typeface="Calibri"/>
                <a:ea typeface="Calibri"/>
                <a:cs typeface="Calibri"/>
                <a:sym typeface="Calibri"/>
              </a:rPr>
              <a:t>ly</a:t>
            </a:r>
            <a:r>
              <a:rPr lang="en" sz="1200" dirty="0">
                <a:solidFill>
                  <a:schemeClr val="dk1"/>
                </a:solidFill>
                <a:latin typeface="Calibri"/>
                <a:ea typeface="Calibri"/>
                <a:cs typeface="Calibri"/>
                <a:sym typeface="Calibri"/>
              </a:rPr>
              <a:t> from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Copy per student of “</a:t>
            </a:r>
            <a:r>
              <a:rPr lang="en" sz="1200" b="0" dirty="0">
                <a:solidFill>
                  <a:schemeClr val="dk1"/>
                </a:solidFill>
                <a:latin typeface="Calibri"/>
                <a:ea typeface="Calibri"/>
                <a:cs typeface="Calibri"/>
                <a:sym typeface="Calibri"/>
              </a:rPr>
              <a:t>No Food to be Found: Part 2” decodable text </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and Independent Reading rotations</a:t>
            </a:r>
            <a:r>
              <a:rPr lang="en" sz="1200" b="0" dirty="0">
                <a:solidFill>
                  <a:schemeClr val="dk1"/>
                </a:solidFill>
                <a:latin typeface="Calibri"/>
                <a:ea typeface="Calibri"/>
                <a:cs typeface="Calibri"/>
                <a:sym typeface="Calibri"/>
              </a:rPr>
              <a:t>: Rules of Fluency </a:t>
            </a:r>
            <a:r>
              <a:rPr lang="en" sz="1200" dirty="0">
                <a:solidFill>
                  <a:schemeClr val="dk1"/>
                </a:solidFill>
                <a:latin typeface="Calibri"/>
                <a:ea typeface="Calibri"/>
                <a:cs typeface="Calibri"/>
                <a:sym typeface="Calibri"/>
              </a:rPr>
              <a:t>cards, anchor chart, etc. for student reference.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Reader’s Toolbox </a:t>
            </a:r>
            <a:r>
              <a:rPr lang="en" sz="1200" dirty="0">
                <a:solidFill>
                  <a:schemeClr val="dk1"/>
                </a:solidFill>
                <a:latin typeface="Calibri"/>
                <a:ea typeface="Calibri"/>
                <a:cs typeface="Calibri"/>
                <a:sym typeface="Calibri"/>
              </a:rPr>
              <a:t>for reference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coding/marking words correctly? (as assigned)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reading fluently?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referring to the Reader’s Toolbox as needed for decoding?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assigning the engagement text “Trash and Pest Control” for independent reading in place of or in addition to the decodable text “No Food to be Found: Part 2.”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 students to refer to the Reader’s Toolbox as needed for decoding words.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348553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0"/>
        <p:cNvGrpSpPr/>
        <p:nvPr/>
      </p:nvGrpSpPr>
      <p:grpSpPr>
        <a:xfrm>
          <a:off x="0" y="0"/>
          <a:ext cx="0" cy="0"/>
          <a:chOff x="0" y="0"/>
          <a:chExt cx="0" cy="0"/>
        </a:xfrm>
      </p:grpSpPr>
      <p:sp>
        <p:nvSpPr>
          <p:cNvPr id="421" name="Google Shape;421;g4a76fd315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2" name="Google Shape;422;g4a76fd315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latin typeface="Calibri"/>
                <a:ea typeface="Calibri"/>
                <a:cs typeface="Calibri"/>
                <a:sym typeface="Calibri"/>
              </a:rPr>
              <a:t>Suggested Pacing: see slide 28</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Reader’s Toolbox for reference as needed.</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p>
        </p:txBody>
      </p:sp>
    </p:spTree>
    <p:extLst>
      <p:ext uri="{BB962C8B-B14F-4D97-AF65-F5344CB8AC3E}">
        <p14:creationId xmlns:p14="http://schemas.microsoft.com/office/powerpoint/2010/main" val="33900749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 name="Google Shape;2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watch the video “From Engagement Text to Decodables” to see how the instructional practices in this lesson look “in action.”</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Preview the Engagement Text: Sunnyside Community Public Notice: “Trash and Pest Control”</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Independent and Small Group Work guidance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18973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g4a99d5cd8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6" name="Google Shape;436;g4a99d5cd8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Pacing: see slide 28</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successfully using visual cues, model other strategies listed in Reader’s Toolbox routine above.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strategy chosen for students when reading independently.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335029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Building on Previous Work: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apply what they have learned about the spelling patterns of words with the C-le syllable ending to decoding multisyllabic words with other syllable types and high-frequency words.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read high-frequency words and determine why the words are regularly or irregularly spelled.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read two-syllable words with C-le syllable spelling patterns.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Key Vocabulary: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comprehension, grapple, responsibility, retelling (L)</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offense, containment, notice (T)</a:t>
            </a:r>
            <a:endParaRPr sz="1200" dirty="0">
              <a:latin typeface="Calibri"/>
              <a:ea typeface="Calibri"/>
              <a:cs typeface="Calibri"/>
              <a:sym typeface="Calibri"/>
            </a:endParaRPr>
          </a:p>
        </p:txBody>
      </p:sp>
    </p:spTree>
    <p:extLst>
      <p:ext uri="{BB962C8B-B14F-4D97-AF65-F5344CB8AC3E}">
        <p14:creationId xmlns:p14="http://schemas.microsoft.com/office/powerpoint/2010/main" val="23356921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More We Get Together.”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retelling a story.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289123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listening to a story and say</a:t>
            </a:r>
            <a:r>
              <a:rPr lang="en-US" sz="1200" dirty="0" err="1">
                <a:latin typeface="Calibri" panose="020F0502020204030204" pitchFamily="34" charset="0"/>
                <a:sym typeface="Calibri"/>
              </a:rPr>
              <a:t>ing</a:t>
            </a:r>
            <a:r>
              <a:rPr lang="en" sz="1200" dirty="0">
                <a:latin typeface="Calibri" panose="020F0502020204030204" pitchFamily="34" charset="0"/>
                <a:sym typeface="Calibri"/>
              </a:rPr>
              <a:t> back what they heard. This can be very brief as the lesson goes into this in more detail.</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Take the time to emphasize the words “retell” and “evidence” in the Learning Targets.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Invite students to explain the meaning of “evidence,” if needed. Students may be familiar with “evidence” from working with Engagement Texts in the Grade 1 modules. </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For retell, you can connect it to the "say back what they heard". You can ask students to identify the part of the word that is familiar ("tell") and explain what the "re" does to that word.</a:t>
            </a: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rgbClr val="333333"/>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46191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46c8afa21e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46c8afa21e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a:t>
            </a:r>
            <a:r>
              <a:rPr lang="en" sz="1200" b="1" dirty="0">
                <a:solidFill>
                  <a:schemeClr val="dk1"/>
                </a:solidFill>
                <a:highlight>
                  <a:schemeClr val="lt1"/>
                </a:highlight>
                <a:latin typeface="Calibri"/>
                <a:ea typeface="Calibri"/>
                <a:cs typeface="Calibri"/>
                <a:sym typeface="Calibri"/>
              </a:rPr>
              <a:t> </a:t>
            </a:r>
            <a:r>
              <a:rPr lang="en" sz="1200" b="1" dirty="0">
                <a:latin typeface="Calibri" panose="020F0502020204030204" pitchFamily="34" charset="0"/>
                <a:sym typeface="Calibri"/>
              </a:rPr>
              <a:t>3-5 minutes for uninterrupted first read and 8-10 minutes for the second read with questions</a:t>
            </a:r>
            <a:endParaRPr sz="1200" b="1" dirty="0">
              <a:solidFill>
                <a:schemeClr val="dk1"/>
              </a:solidFill>
              <a:latin typeface="Calibri" panose="020F0502020204030204" pitchFamily="34" charset="0"/>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will read the Engagement Text “Trash and Pest Control” aloud twice. The first time, uninterrupted. After the second read, students turn to a partner and retell the story in their own words. Engage students in a comprehension discussion including any new vocabulary. (Questions are found on the following slides).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000" dirty="0">
              <a:solidFill>
                <a:srgbClr val="333333"/>
              </a:solidFill>
              <a:highlight>
                <a:schemeClr val="lt1"/>
              </a:highlight>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“Listen carefully as I read a Sunnyside Community Public Notice: ‘Trash and Pest Control.’ After I am finished reading, you will retell the story to a partner and answer some questions about it.”</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text without interruption, pointing out the accompanying illustrations.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turn to an elbow partner and each partner retells the events in the Sunnyside Community Public Notice: “Trash and Pest Control.”</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listening to story.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Students retelling story in their own words.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Consider student partners sharing the retell rather than cold calling one student.</a:t>
            </a:r>
            <a:endParaRPr sz="1200" dirty="0">
              <a:latin typeface="Calibri" panose="020F0502020204030204" pitchFamily="34" charset="0"/>
              <a:sym typeface="Calibri"/>
            </a:endParaRPr>
          </a:p>
          <a:p>
            <a:pPr marL="457200" lvl="0" indent="-304800" algn="l" rtl="0">
              <a:spcBef>
                <a:spcPts val="0"/>
              </a:spcBef>
              <a:spcAft>
                <a:spcPts val="0"/>
              </a:spcAft>
              <a:buClr>
                <a:srgbClr val="333333"/>
              </a:buClr>
              <a:buSzPts val="1200"/>
              <a:buFont typeface="Calibri"/>
              <a:buChar char="●"/>
            </a:pPr>
            <a:r>
              <a:rPr lang="en" sz="1200" dirty="0">
                <a:latin typeface="Calibri" panose="020F0502020204030204" pitchFamily="34" charset="0"/>
                <a:sym typeface="Calibri"/>
              </a:rPr>
              <a:t>For students who need extra support, including ELLs: Consider providing picture cards of nouns in “Trash and Pest Control” to support comprehension.</a:t>
            </a:r>
            <a:endParaRPr sz="1200" dirty="0">
              <a:latin typeface="Calibri" panose="020F0502020204030204" pitchFamily="34" charset="0"/>
              <a:sym typeface="Calibri"/>
            </a:endParaRPr>
          </a:p>
        </p:txBody>
      </p:sp>
    </p:spTree>
    <p:extLst>
      <p:ext uri="{BB962C8B-B14F-4D97-AF65-F5344CB8AC3E}">
        <p14:creationId xmlns:p14="http://schemas.microsoft.com/office/powerpoint/2010/main" val="21367385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3e2df8aa37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7" name="Google Shape;277;g3e2df8aa37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comprehension questions.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comprehension questions for “Trash and Pest Control.” Questions on slide are in order of occurrence in story.</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Recall: </a:t>
            </a:r>
            <a:endParaRPr sz="1200" dirty="0">
              <a:solidFill>
                <a:schemeClr val="dk1"/>
              </a:solidFill>
              <a:latin typeface="Calibri"/>
              <a:ea typeface="Calibri"/>
              <a:cs typeface="Calibri"/>
              <a:sym typeface="Calibri"/>
            </a:endParaRPr>
          </a:p>
          <a:p>
            <a:pPr marL="1371600" lvl="2"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Who sent the notice?</a:t>
            </a:r>
            <a:r>
              <a:rPr lang="en" sz="1200"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(the mayor of Sunnyside)</a:t>
            </a:r>
            <a:endParaRPr sz="1200" i="0" dirty="0">
              <a:solidFill>
                <a:schemeClr val="dk1"/>
              </a:solidFill>
              <a:latin typeface="Calibri"/>
              <a:ea typeface="Calibri"/>
              <a:cs typeface="Calibri"/>
              <a:sym typeface="Calibri"/>
            </a:endParaRPr>
          </a:p>
          <a:p>
            <a:pPr marL="1371600" lvl="2"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does it say</a:t>
            </a:r>
            <a:r>
              <a:rPr lang="en" sz="1200"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(to put all items in trash and close trash lid tightly at all times.)</a:t>
            </a:r>
            <a:endParaRPr sz="1200" b="1" i="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Extension Question:</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Why is it important to keep cities clean?</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Answers will vary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answer comprehension questions about text.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the portion of the text with the answer to the question as needed.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254121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42b525c55a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3" name="Google Shape;283;g42b525c55a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students comprehension questions focused on vocabulary and language.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vocabulary and language comprehension questions about  “Pest Control in Sunnyside” Questions on slide are in order of occurrence in story.</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The notice says residents should be ‘informed of new rules regarding containment of trash.’ What does ‘containment’ mean</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to control the trash; keep trash from harming community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Residents will be charged $20 for each ‘offense.’ What does the word ‘offense’ mean?</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not following the rules; breaking the law; crime</a:t>
            </a:r>
            <a:r>
              <a:rPr lang="en" sz="1200" dirty="0">
                <a:solidFill>
                  <a:schemeClr val="dk1"/>
                </a:solidFill>
                <a:latin typeface="Calibri"/>
                <a:ea typeface="Calibri"/>
                <a:cs typeface="Calibri"/>
                <a:sym typeface="Calibri"/>
              </a:rPr>
              <a:t>)</a:t>
            </a:r>
            <a:br>
              <a:rPr lang="en" sz="1200" dirty="0">
                <a:solidFill>
                  <a:schemeClr val="dk1"/>
                </a:solidFill>
                <a:latin typeface="Calibri"/>
                <a:ea typeface="Calibri"/>
                <a:cs typeface="Calibri"/>
                <a:sym typeface="Calibri"/>
              </a:rPr>
            </a:br>
            <a:endParaRPr sz="1200" dirty="0">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answering the comprehension questions based on the story.</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reread portion of text with the information to answer the question.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2272903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92" name="Google Shape;92;p14"/>
          <p:cNvSpPr txBox="1">
            <a:spLocks noGrp="1"/>
          </p:cNvSpPr>
          <p:nvPr>
            <p:ph type="body" idx="1"/>
          </p:nvPr>
        </p:nvSpPr>
        <p:spPr>
          <a:xfrm>
            <a:off x="3117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3" name="Google Shape;93;p14"/>
          <p:cNvSpPr txBox="1">
            <a:spLocks noGrp="1"/>
          </p:cNvSpPr>
          <p:nvPr>
            <p:ph type="body" idx="2"/>
          </p:nvPr>
        </p:nvSpPr>
        <p:spPr>
          <a:xfrm>
            <a:off x="48324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4" name="Google Shape;94;p14"/>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6"/>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01" name="Google Shape;101;p16"/>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02" name="Google Shape;102;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03"/>
        <p:cNvGrpSpPr/>
        <p:nvPr/>
      </p:nvGrpSpPr>
      <p:grpSpPr>
        <a:xfrm>
          <a:off x="0" y="0"/>
          <a:ext cx="0" cy="0"/>
          <a:chOff x="0" y="0"/>
          <a:chExt cx="0" cy="0"/>
        </a:xfrm>
      </p:grpSpPr>
      <p:sp>
        <p:nvSpPr>
          <p:cNvPr id="104" name="Google Shape;104;p17"/>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05" name="Google Shape;105;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6"/>
        <p:cNvGrpSpPr/>
        <p:nvPr/>
      </p:nvGrpSpPr>
      <p:grpSpPr>
        <a:xfrm>
          <a:off x="0" y="0"/>
          <a:ext cx="0" cy="0"/>
          <a:chOff x="0" y="0"/>
          <a:chExt cx="0" cy="0"/>
        </a:xfrm>
      </p:grpSpPr>
      <p:sp>
        <p:nvSpPr>
          <p:cNvPr id="107" name="Google Shape;107;p1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8" name="Google Shape;108;p1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109" name="Google Shape;109;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10"/>
        <p:cNvGrpSpPr/>
        <p:nvPr/>
      </p:nvGrpSpPr>
      <p:grpSpPr>
        <a:xfrm>
          <a:off x="0" y="0"/>
          <a:ext cx="0" cy="0"/>
          <a:chOff x="0" y="0"/>
          <a:chExt cx="0" cy="0"/>
        </a:xfrm>
      </p:grpSpPr>
      <p:sp>
        <p:nvSpPr>
          <p:cNvPr id="111" name="Google Shape;111;p1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2" name="Google Shape;112;p19"/>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13" name="Google Shape;113;p19"/>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14" name="Google Shape;114;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5"/>
        <p:cNvGrpSpPr/>
        <p:nvPr/>
      </p:nvGrpSpPr>
      <p:grpSpPr>
        <a:xfrm>
          <a:off x="0" y="0"/>
          <a:ext cx="0" cy="0"/>
          <a:chOff x="0" y="0"/>
          <a:chExt cx="0" cy="0"/>
        </a:xfrm>
      </p:grpSpPr>
      <p:sp>
        <p:nvSpPr>
          <p:cNvPr id="116" name="Google Shape;116;p2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7" name="Google Shape;117;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18"/>
        <p:cNvGrpSpPr/>
        <p:nvPr/>
      </p:nvGrpSpPr>
      <p:grpSpPr>
        <a:xfrm>
          <a:off x="0" y="0"/>
          <a:ext cx="0" cy="0"/>
          <a:chOff x="0" y="0"/>
          <a:chExt cx="0" cy="0"/>
        </a:xfrm>
      </p:grpSpPr>
      <p:sp>
        <p:nvSpPr>
          <p:cNvPr id="119" name="Google Shape;119;p21"/>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20" name="Google Shape;120;p21"/>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21" name="Google Shape;121;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22"/>
        <p:cNvGrpSpPr/>
        <p:nvPr/>
      </p:nvGrpSpPr>
      <p:grpSpPr>
        <a:xfrm>
          <a:off x="0" y="0"/>
          <a:ext cx="0" cy="0"/>
          <a:chOff x="0" y="0"/>
          <a:chExt cx="0" cy="0"/>
        </a:xfrm>
      </p:grpSpPr>
      <p:sp>
        <p:nvSpPr>
          <p:cNvPr id="123" name="Google Shape;123;p22"/>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24" name="Google Shape;124;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25"/>
        <p:cNvGrpSpPr/>
        <p:nvPr/>
      </p:nvGrpSpPr>
      <p:grpSpPr>
        <a:xfrm>
          <a:off x="0" y="0"/>
          <a:ext cx="0" cy="0"/>
          <a:chOff x="0" y="0"/>
          <a:chExt cx="0" cy="0"/>
        </a:xfrm>
      </p:grpSpPr>
      <p:sp>
        <p:nvSpPr>
          <p:cNvPr id="126" name="Google Shape;126;p23"/>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23"/>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28" name="Google Shape;128;p23"/>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29" name="Google Shape;129;p23"/>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130" name="Google Shape;130;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31"/>
        <p:cNvGrpSpPr/>
        <p:nvPr/>
      </p:nvGrpSpPr>
      <p:grpSpPr>
        <a:xfrm>
          <a:off x="0" y="0"/>
          <a:ext cx="0" cy="0"/>
          <a:chOff x="0" y="0"/>
          <a:chExt cx="0" cy="0"/>
        </a:xfrm>
      </p:grpSpPr>
      <p:sp>
        <p:nvSpPr>
          <p:cNvPr id="132" name="Google Shape;132;p24"/>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133" name="Google Shape;133;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34"/>
        <p:cNvGrpSpPr/>
        <p:nvPr/>
      </p:nvGrpSpPr>
      <p:grpSpPr>
        <a:xfrm>
          <a:off x="0" y="0"/>
          <a:ext cx="0" cy="0"/>
          <a:chOff x="0" y="0"/>
          <a:chExt cx="0" cy="0"/>
        </a:xfrm>
      </p:grpSpPr>
      <p:sp>
        <p:nvSpPr>
          <p:cNvPr id="135" name="Google Shape;135;p25"/>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136" name="Google Shape;136;p25"/>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137" name="Google Shape;137;p2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8"/>
        <p:cNvGrpSpPr/>
        <p:nvPr/>
      </p:nvGrpSpPr>
      <p:grpSpPr>
        <a:xfrm>
          <a:off x="0" y="0"/>
          <a:ext cx="0" cy="0"/>
          <a:chOff x="0" y="0"/>
          <a:chExt cx="0" cy="0"/>
        </a:xfrm>
      </p:grpSpPr>
      <p:sp>
        <p:nvSpPr>
          <p:cNvPr id="139" name="Google Shape;139;p2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9"/>
        <p:cNvGrpSpPr/>
        <p:nvPr/>
      </p:nvGrpSpPr>
      <p:grpSpPr>
        <a:xfrm>
          <a:off x="0" y="0"/>
          <a:ext cx="0" cy="0"/>
          <a:chOff x="0" y="0"/>
          <a:chExt cx="0" cy="0"/>
        </a:xfrm>
      </p:grpSpPr>
      <p:sp>
        <p:nvSpPr>
          <p:cNvPr id="150" name="Google Shape;150;p28"/>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1" name="Google Shape;151;p28"/>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55" name="Google Shape;155;p28"/>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56" name="Google Shape;156;p28"/>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57" name="Google Shape;157;p28"/>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8"/>
        <p:cNvGrpSpPr/>
        <p:nvPr/>
      </p:nvGrpSpPr>
      <p:grpSpPr>
        <a:xfrm>
          <a:off x="0" y="0"/>
          <a:ext cx="0" cy="0"/>
          <a:chOff x="0" y="0"/>
          <a:chExt cx="0" cy="0"/>
        </a:xfrm>
      </p:grpSpPr>
      <p:sp>
        <p:nvSpPr>
          <p:cNvPr id="159" name="Google Shape;159;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0" name="Google Shape;160;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61" name="Google Shape;161;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2" name="Google Shape;162;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64"/>
        <p:cNvGrpSpPr/>
        <p:nvPr/>
      </p:nvGrpSpPr>
      <p:grpSpPr>
        <a:xfrm>
          <a:off x="0" y="0"/>
          <a:ext cx="0" cy="0"/>
          <a:chOff x="0" y="0"/>
          <a:chExt cx="0" cy="0"/>
        </a:xfrm>
      </p:grpSpPr>
      <p:sp>
        <p:nvSpPr>
          <p:cNvPr id="165" name="Google Shape;165;p30"/>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6" name="Google Shape;166;p30"/>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67" name="Google Shape;167;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70"/>
        <p:cNvGrpSpPr/>
        <p:nvPr/>
      </p:nvGrpSpPr>
      <p:grpSpPr>
        <a:xfrm>
          <a:off x="0" y="0"/>
          <a:ext cx="0" cy="0"/>
          <a:chOff x="0" y="0"/>
          <a:chExt cx="0" cy="0"/>
        </a:xfrm>
      </p:grpSpPr>
      <p:sp>
        <p:nvSpPr>
          <p:cNvPr id="171" name="Google Shape;171;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2" name="Google Shape;172;p31"/>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3" name="Google Shape;173;p31"/>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77"/>
        <p:cNvGrpSpPr/>
        <p:nvPr/>
      </p:nvGrpSpPr>
      <p:grpSpPr>
        <a:xfrm>
          <a:off x="0" y="0"/>
          <a:ext cx="0" cy="0"/>
          <a:chOff x="0" y="0"/>
          <a:chExt cx="0" cy="0"/>
        </a:xfrm>
      </p:grpSpPr>
      <p:sp>
        <p:nvSpPr>
          <p:cNvPr id="178" name="Google Shape;178;p32"/>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9" name="Google Shape;179;p32"/>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80" name="Google Shape;180;p32"/>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81" name="Google Shape;181;p32"/>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82" name="Google Shape;182;p32"/>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83" name="Google Shape;183;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4" name="Google Shape;184;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86"/>
        <p:cNvGrpSpPr/>
        <p:nvPr/>
      </p:nvGrpSpPr>
      <p:grpSpPr>
        <a:xfrm>
          <a:off x="0" y="0"/>
          <a:ext cx="0" cy="0"/>
          <a:chOff x="0" y="0"/>
          <a:chExt cx="0" cy="0"/>
        </a:xfrm>
      </p:grpSpPr>
      <p:sp>
        <p:nvSpPr>
          <p:cNvPr id="187" name="Google Shape;187;p3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8" name="Google Shape;188;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9" name="Google Shape;189;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0" name="Google Shape;190;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91"/>
        <p:cNvGrpSpPr/>
        <p:nvPr/>
      </p:nvGrpSpPr>
      <p:grpSpPr>
        <a:xfrm>
          <a:off x="0" y="0"/>
          <a:ext cx="0" cy="0"/>
          <a:chOff x="0" y="0"/>
          <a:chExt cx="0" cy="0"/>
        </a:xfrm>
      </p:grpSpPr>
      <p:sp>
        <p:nvSpPr>
          <p:cNvPr id="192" name="Google Shape;192;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4" name="Google Shape;194;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95"/>
        <p:cNvGrpSpPr/>
        <p:nvPr/>
      </p:nvGrpSpPr>
      <p:grpSpPr>
        <a:xfrm>
          <a:off x="0" y="0"/>
          <a:ext cx="0" cy="0"/>
          <a:chOff x="0" y="0"/>
          <a:chExt cx="0" cy="0"/>
        </a:xfrm>
      </p:grpSpPr>
      <p:sp>
        <p:nvSpPr>
          <p:cNvPr id="196" name="Google Shape;196;p3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7" name="Google Shape;197;p35"/>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0" name="Google Shape;200;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1" name="Google Shape;201;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02"/>
        <p:cNvGrpSpPr/>
        <p:nvPr/>
      </p:nvGrpSpPr>
      <p:grpSpPr>
        <a:xfrm>
          <a:off x="0" y="0"/>
          <a:ext cx="0" cy="0"/>
          <a:chOff x="0" y="0"/>
          <a:chExt cx="0" cy="0"/>
        </a:xfrm>
      </p:grpSpPr>
      <p:sp>
        <p:nvSpPr>
          <p:cNvPr id="203" name="Google Shape;203;p36"/>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04" name="Google Shape;204;p36"/>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06" name="Google Shape;206;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7" name="Google Shape;207;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8" name="Google Shape;208;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11" name="Google Shape;211;p37"/>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2" name="Google Shape;212;p3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3" name="Google Shape;213;p3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4" name="Google Shape;214;p3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17" name="Google Shape;217;p38"/>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8" name="Google Shape;218;p3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9" name="Google Shape;219;p3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0" name="Google Shape;220;p3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23" name="Google Shape;223;p3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224" name="Google Shape;224;p39"/>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6" Type="http://schemas.openxmlformats.org/officeDocument/2006/relationships/image" Target="../media/image3.png"/><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2.png"/><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95"/>
        <p:cNvGrpSpPr/>
        <p:nvPr/>
      </p:nvGrpSpPr>
      <p:grpSpPr>
        <a:xfrm>
          <a:off x="0" y="0"/>
          <a:ext cx="0" cy="0"/>
          <a:chOff x="0" y="0"/>
          <a:chExt cx="0" cy="0"/>
        </a:xfrm>
      </p:grpSpPr>
      <p:sp>
        <p:nvSpPr>
          <p:cNvPr id="96" name="Google Shape;96;p1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97" name="Google Shape;97;p15"/>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98" name="Google Shape;98;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2" name="Google Shape;142;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3" name="Google Shape;143;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46" name="Google Shape;146;p27"/>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47" name="Google Shape;147;p27"/>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48" name="Google Shape;148;p27"/>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12.xml"/><Relationship Id="rId5" Type="http://schemas.openxmlformats.org/officeDocument/2006/relationships/image" Target="../media/image14.png"/><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12.xml"/><Relationship Id="rId5" Type="http://schemas.openxmlformats.org/officeDocument/2006/relationships/image" Target="../media/image12.png"/><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8.xml"/><Relationship Id="rId1" Type="http://schemas.openxmlformats.org/officeDocument/2006/relationships/slideLayout" Target="../slideLayouts/slideLayout36.xml"/><Relationship Id="rId5" Type="http://schemas.openxmlformats.org/officeDocument/2006/relationships/image" Target="../media/image26.png"/><Relationship Id="rId4" Type="http://schemas.openxmlformats.org/officeDocument/2006/relationships/image" Target="../media/image25.png"/></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9.xml"/><Relationship Id="rId1" Type="http://schemas.openxmlformats.org/officeDocument/2006/relationships/slideLayout" Target="../slideLayouts/slideLayout16.xml"/><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0.xml"/><Relationship Id="rId1" Type="http://schemas.openxmlformats.org/officeDocument/2006/relationships/slideLayout" Target="../slideLayouts/slideLayout16.xml"/><Relationship Id="rId4" Type="http://schemas.openxmlformats.org/officeDocument/2006/relationships/image" Target="../media/image30.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40"/>
          <p:cNvSpPr txBox="1">
            <a:spLocks noGrp="1"/>
          </p:cNvSpPr>
          <p:nvPr>
            <p:ph type="title"/>
          </p:nvPr>
        </p:nvSpPr>
        <p:spPr>
          <a:xfrm>
            <a:off x="301714" y="206828"/>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3: Part 1: Cycle 14: Lesson 67</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230" name="Google Shape;230;p40"/>
          <p:cNvSpPr txBox="1">
            <a:spLocks noGrp="1"/>
          </p:cNvSpPr>
          <p:nvPr>
            <p:ph type="body" idx="1"/>
          </p:nvPr>
        </p:nvSpPr>
        <p:spPr>
          <a:xfrm>
            <a:off x="301714" y="855729"/>
            <a:ext cx="8671200" cy="3748500"/>
          </a:xfrm>
          <a:prstGeom prst="rect">
            <a:avLst/>
          </a:prstGeom>
        </p:spPr>
        <p:txBody>
          <a:bodyPr spcFirstLastPara="1" wrap="square" lIns="68575" tIns="34275" rIns="68575" bIns="34275" anchor="t" anchorCtr="0">
            <a:noAutofit/>
          </a:bodyPr>
          <a:lstStyle/>
          <a:p>
            <a:pPr marL="0" lvl="0" indent="0" algn="l" rtl="0">
              <a:lnSpc>
                <a:spcPct val="100000"/>
              </a:lnSpc>
              <a:spcBef>
                <a:spcPts val="1000"/>
              </a:spcBef>
              <a:spcAft>
                <a:spcPts val="0"/>
              </a:spcAft>
              <a:buClr>
                <a:srgbClr val="000000"/>
              </a:buClr>
              <a:buSzPts val="1100"/>
              <a:buFont typeface="Arial"/>
              <a:buNone/>
            </a:pPr>
            <a:r>
              <a:rPr lang="en" sz="1500" dirty="0">
                <a:solidFill>
                  <a:schemeClr val="dk1"/>
                </a:solidFill>
              </a:rPr>
              <a:t>This lesson in</a:t>
            </a:r>
            <a:r>
              <a:rPr lang="en" sz="1500" dirty="0"/>
              <a:t>cludes three instructional practices: Engagement Text Read Aloud, Snap or Trap, and Decodable Reader Partner Search and Read. Students work with the Engagement Text: Sunnyside Community Public Notice: “Trash and Pest Control” to pique their interest about the Decodable Reader, by incorporating the topic and some words from this cycle into an engaging read-aloud.</a:t>
            </a:r>
            <a:r>
              <a:rPr lang="en" sz="1500" dirty="0">
                <a:solidFill>
                  <a:schemeClr val="dk1"/>
                </a:solidFill>
              </a:rPr>
              <a:t> In S</a:t>
            </a:r>
            <a:r>
              <a:rPr lang="en" sz="1500" dirty="0"/>
              <a:t>nap or Trap, students </a:t>
            </a:r>
            <a:r>
              <a:rPr lang="en" sz="1500" dirty="0">
                <a:solidFill>
                  <a:schemeClr val="dk1"/>
                </a:solidFill>
              </a:rPr>
              <a:t>determine </a:t>
            </a:r>
            <a:r>
              <a:rPr lang="en" sz="1500" dirty="0"/>
              <a:t>if a word is spelled</a:t>
            </a:r>
            <a:r>
              <a:rPr lang="en" sz="1500" dirty="0">
                <a:solidFill>
                  <a:schemeClr val="dk1"/>
                </a:solidFill>
              </a:rPr>
              <a:t> regular or “snap,” or irregular or “trap,” and explain wh</a:t>
            </a:r>
            <a:r>
              <a:rPr lang="en" sz="1500" dirty="0"/>
              <a:t>y. Students continue to work with the newly introduced syllable type C-le. Students engage with the decodable text “No Food to Be Found: Part 2” to apply their knowledge of current high-frequency words and skills (C-le syllable type).</a:t>
            </a:r>
            <a:endParaRPr sz="1500" b="1" dirty="0"/>
          </a:p>
          <a:p>
            <a:pPr marL="0" lvl="0" indent="0" algn="l" rtl="0">
              <a:lnSpc>
                <a:spcPct val="100000"/>
              </a:lnSpc>
              <a:spcBef>
                <a:spcPts val="1000"/>
              </a:spcBef>
              <a:spcAft>
                <a:spcPts val="0"/>
              </a:spcAft>
              <a:buClr>
                <a:srgbClr val="000000"/>
              </a:buClr>
              <a:buSzPts val="1100"/>
              <a:buFont typeface="Arial"/>
              <a:buNone/>
            </a:pPr>
            <a:r>
              <a:rPr lang="en" sz="1500" b="1" dirty="0">
                <a:solidFill>
                  <a:schemeClr val="dk1"/>
                </a:solidFill>
              </a:rPr>
              <a:t>Be sure that students pay careful attention to:</a:t>
            </a:r>
            <a:endParaRPr sz="1500" b="1" dirty="0">
              <a:solidFill>
                <a:schemeClr val="dk1"/>
              </a:solidFill>
            </a:endParaRPr>
          </a:p>
          <a:p>
            <a:pPr marL="457200" lvl="0" indent="-330200" algn="l" rtl="0">
              <a:lnSpc>
                <a:spcPct val="100000"/>
              </a:lnSpc>
              <a:spcBef>
                <a:spcPts val="1000"/>
              </a:spcBef>
              <a:spcAft>
                <a:spcPts val="0"/>
              </a:spcAft>
              <a:buClr>
                <a:schemeClr val="dk1"/>
              </a:buClr>
              <a:buSzPts val="1600"/>
              <a:buChar char="•"/>
            </a:pPr>
            <a:r>
              <a:rPr lang="en" sz="1500" dirty="0">
                <a:solidFill>
                  <a:schemeClr val="dk1"/>
                </a:solidFill>
              </a:rPr>
              <a:t>Understanding what happens in the Engagement Text</a:t>
            </a:r>
            <a:endParaRPr sz="1500" dirty="0">
              <a:solidFill>
                <a:schemeClr val="dk1"/>
              </a:solidFill>
            </a:endParaRPr>
          </a:p>
          <a:p>
            <a:pPr marL="457200" lvl="0" indent="-330200" algn="l" rtl="0">
              <a:lnSpc>
                <a:spcPct val="100000"/>
              </a:lnSpc>
              <a:spcBef>
                <a:spcPts val="0"/>
              </a:spcBef>
              <a:spcAft>
                <a:spcPts val="0"/>
              </a:spcAft>
              <a:buClr>
                <a:schemeClr val="dk1"/>
              </a:buClr>
              <a:buSzPts val="1600"/>
              <a:buChar char="•"/>
            </a:pPr>
            <a:r>
              <a:rPr lang="en" sz="1500" dirty="0">
                <a:solidFill>
                  <a:schemeClr val="dk1"/>
                </a:solidFill>
              </a:rPr>
              <a:t>Decoding words with the patterns worked with in this cycle (</a:t>
            </a:r>
            <a:r>
              <a:rPr lang="en" sz="1500" dirty="0"/>
              <a:t>C-le syllable type) </a:t>
            </a:r>
            <a:r>
              <a:rPr lang="en" sz="1500" dirty="0">
                <a:solidFill>
                  <a:schemeClr val="dk1"/>
                </a:solidFill>
              </a:rPr>
              <a:t>and </a:t>
            </a:r>
            <a:r>
              <a:rPr lang="en-US" sz="1500" dirty="0">
                <a:solidFill>
                  <a:schemeClr val="dk1"/>
                </a:solidFill>
              </a:rPr>
              <a:t>in </a:t>
            </a:r>
            <a:r>
              <a:rPr lang="en" sz="1500" dirty="0"/>
              <a:t>previous </a:t>
            </a:r>
            <a:r>
              <a:rPr lang="en" sz="1500" dirty="0">
                <a:solidFill>
                  <a:schemeClr val="dk1"/>
                </a:solidFill>
              </a:rPr>
              <a:t>cycles</a:t>
            </a:r>
            <a:endParaRPr sz="1500" dirty="0">
              <a:solidFill>
                <a:schemeClr val="dk1"/>
              </a:solidFill>
            </a:endParaRPr>
          </a:p>
          <a:p>
            <a:pPr marL="457200" lvl="0" indent="-330200" algn="l" rtl="0">
              <a:lnSpc>
                <a:spcPct val="100000"/>
              </a:lnSpc>
              <a:spcBef>
                <a:spcPts val="0"/>
              </a:spcBef>
              <a:spcAft>
                <a:spcPts val="0"/>
              </a:spcAft>
              <a:buClr>
                <a:schemeClr val="dk1"/>
              </a:buClr>
              <a:buSzPts val="1600"/>
              <a:buChar char="•"/>
            </a:pPr>
            <a:r>
              <a:rPr lang="en" sz="1500" dirty="0">
                <a:solidFill>
                  <a:schemeClr val="dk1"/>
                </a:solidFill>
              </a:rPr>
              <a:t>High-</a:t>
            </a:r>
            <a:r>
              <a:rPr lang="en-US" sz="1500" dirty="0">
                <a:solidFill>
                  <a:schemeClr val="dk1"/>
                </a:solidFill>
              </a:rPr>
              <a:t>f</a:t>
            </a:r>
            <a:r>
              <a:rPr lang="en" sz="1500" dirty="0">
                <a:solidFill>
                  <a:schemeClr val="dk1"/>
                </a:solidFill>
              </a:rPr>
              <a:t>requency words</a:t>
            </a:r>
            <a:r>
              <a:rPr lang="en" sz="1500" dirty="0"/>
              <a:t> (“to,” “two,” “too,” “friends,” “let’s,” “people,” “together,” “none,” “finally”)</a:t>
            </a:r>
            <a:endParaRPr sz="1500" dirty="0"/>
          </a:p>
          <a:p>
            <a:pPr marL="177800" lvl="0" indent="0" algn="l" rtl="0">
              <a:lnSpc>
                <a:spcPct val="70000"/>
              </a:lnSpc>
              <a:spcBef>
                <a:spcPts val="1000"/>
              </a:spcBef>
              <a:spcAft>
                <a:spcPts val="0"/>
              </a:spcAft>
              <a:buNone/>
            </a:pPr>
            <a:endParaRPr sz="1600" dirty="0">
              <a:solidFill>
                <a:schemeClr val="dk1"/>
              </a:solidFill>
            </a:endParaRPr>
          </a:p>
          <a:p>
            <a:pPr marL="177800" lvl="0" indent="0" algn="l" rtl="0">
              <a:lnSpc>
                <a:spcPct val="70000"/>
              </a:lnSpc>
              <a:spcBef>
                <a:spcPts val="1000"/>
              </a:spcBef>
              <a:spcAft>
                <a:spcPts val="1000"/>
              </a:spcAft>
              <a:buNone/>
            </a:pPr>
            <a:endParaRPr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4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92" name="Google Shape;292;p4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2400" dirty="0">
                <a:solidFill>
                  <a:srgbClr val="FF0000"/>
                </a:solidFill>
              </a:rPr>
              <a:t>“It’s time to grapple baby, grapple baby, grapple baby. Grapple baby, grapple baby, grapple. Is it a snap or trap word? Think about it and back it up. Think and back it up. Is it a snap or trap word? It’s going to </a:t>
            </a:r>
            <a:r>
              <a:rPr lang="en-US" sz="2400" dirty="0">
                <a:solidFill>
                  <a:srgbClr val="FF0000"/>
                </a:solidFill>
              </a:rPr>
              <a:t>be</a:t>
            </a:r>
            <a:r>
              <a:rPr lang="en" sz="2400" dirty="0">
                <a:solidFill>
                  <a:srgbClr val="FF0000"/>
                </a:solidFill>
              </a:rPr>
              <a:t> hard, but think about it and make a start.”</a:t>
            </a:r>
            <a:endParaRPr sz="2400" dirty="0">
              <a:solidFill>
                <a:srgbClr val="FF0000"/>
              </a:solidFill>
            </a:endParaRPr>
          </a:p>
          <a:p>
            <a:pPr marL="0" lvl="0" indent="0" algn="l" rtl="0">
              <a:lnSpc>
                <a:spcPct val="115000"/>
              </a:lnSpc>
              <a:spcBef>
                <a:spcPts val="800"/>
              </a:spcBef>
              <a:spcAft>
                <a:spcPts val="0"/>
              </a:spcAft>
              <a:buNone/>
            </a:pPr>
            <a:endParaRPr sz="3000"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5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298" name="Google Shape;298;p5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dirty="0"/>
              <a:t>I can read high-frequency words that are a “snap” and play fair, and words that are a “trap” and don’t play fair.</a:t>
            </a:r>
            <a:endParaRPr sz="2400" dirty="0"/>
          </a:p>
          <a:p>
            <a:pPr marL="177800" lvl="0" indent="0" algn="l" rtl="0">
              <a:lnSpc>
                <a:spcPct val="120000"/>
              </a:lnSpc>
              <a:spcBef>
                <a:spcPts val="800"/>
              </a:spcBef>
              <a:spcAft>
                <a:spcPts val="0"/>
              </a:spcAft>
              <a:buNone/>
            </a:pPr>
            <a:endParaRPr sz="2400" dirty="0"/>
          </a:p>
          <a:p>
            <a:pPr marL="0" lvl="0" indent="0" algn="l" rtl="0">
              <a:lnSpc>
                <a:spcPct val="115000"/>
              </a:lnSpc>
              <a:spcBef>
                <a:spcPts val="800"/>
              </a:spcBef>
              <a:spcAft>
                <a:spcPts val="0"/>
              </a:spcAft>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299" name="Google Shape;299;p50"/>
          <p:cNvPicPr preferRelativeResize="0"/>
          <p:nvPr/>
        </p:nvPicPr>
        <p:blipFill>
          <a:blip r:embed="rId3">
            <a:alphaModFix/>
          </a:blip>
          <a:stretch>
            <a:fillRect/>
          </a:stretch>
        </p:blipFill>
        <p:spPr>
          <a:xfrm>
            <a:off x="8319342" y="4280458"/>
            <a:ext cx="792000" cy="6421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51"/>
          <p:cNvSpPr txBox="1">
            <a:spLocks noGrp="1"/>
          </p:cNvSpPr>
          <p:nvPr>
            <p:ph type="title"/>
          </p:nvPr>
        </p:nvSpPr>
        <p:spPr>
          <a:xfrm>
            <a:off x="311700" y="19570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b="1"/>
              <a:t>Snap or Trap</a:t>
            </a:r>
            <a:endParaRPr b="1"/>
          </a:p>
        </p:txBody>
      </p:sp>
      <p:sp>
        <p:nvSpPr>
          <p:cNvPr id="305" name="Google Shape;305;p51"/>
          <p:cNvSpPr txBox="1">
            <a:spLocks noGrp="1"/>
          </p:cNvSpPr>
          <p:nvPr>
            <p:ph type="body" idx="1"/>
          </p:nvPr>
        </p:nvSpPr>
        <p:spPr>
          <a:xfrm>
            <a:off x="311700" y="1033775"/>
            <a:ext cx="8692500" cy="13137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3600" dirty="0"/>
              <a:t>to	    two	   too	    friends     finally</a:t>
            </a:r>
            <a:endParaRPr sz="3600" dirty="0"/>
          </a:p>
          <a:p>
            <a:pPr marL="0" lvl="0" indent="0" algn="l" rtl="0">
              <a:spcBef>
                <a:spcPts val="800"/>
              </a:spcBef>
              <a:spcAft>
                <a:spcPts val="0"/>
              </a:spcAft>
              <a:buNone/>
            </a:pPr>
            <a:r>
              <a:rPr lang="en" sz="3600" dirty="0"/>
              <a:t>	</a:t>
            </a:r>
            <a:endParaRPr sz="3600" dirty="0"/>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3600" dirty="0"/>
          </a:p>
          <a:p>
            <a:pPr marL="0" lvl="0" indent="0" algn="l" rtl="0">
              <a:spcBef>
                <a:spcPts val="800"/>
              </a:spcBef>
              <a:spcAft>
                <a:spcPts val="0"/>
              </a:spcAft>
              <a:buNone/>
            </a:pPr>
            <a:endParaRPr sz="3600" dirty="0"/>
          </a:p>
          <a:p>
            <a:pPr marL="0" lvl="0" indent="0" algn="l" rtl="0">
              <a:spcBef>
                <a:spcPts val="800"/>
              </a:spcBef>
              <a:spcAft>
                <a:spcPts val="0"/>
              </a:spcAft>
              <a:buNone/>
            </a:pPr>
            <a:r>
              <a:rPr lang="en" sz="3600" dirty="0"/>
              <a:t>	</a:t>
            </a:r>
            <a:endParaRPr sz="3600" dirty="0"/>
          </a:p>
          <a:p>
            <a:pPr marL="0" lvl="0" indent="0" algn="l" rtl="0">
              <a:spcBef>
                <a:spcPts val="800"/>
              </a:spcBef>
              <a:spcAft>
                <a:spcPts val="0"/>
              </a:spcAft>
              <a:buNone/>
            </a:pPr>
            <a:endParaRPr dirty="0"/>
          </a:p>
          <a:p>
            <a:pPr marL="914400" lvl="0" indent="0" algn="l" rtl="0">
              <a:spcBef>
                <a:spcPts val="800"/>
              </a:spcBef>
              <a:spcAft>
                <a:spcPts val="0"/>
              </a:spcAft>
              <a:buNone/>
            </a:pPr>
            <a:r>
              <a:rPr lang="en" sz="2400" dirty="0"/>
              <a:t>                                        </a:t>
            </a:r>
            <a:endParaRPr sz="2400" dirty="0"/>
          </a:p>
        </p:txBody>
      </p:sp>
      <p:sp>
        <p:nvSpPr>
          <p:cNvPr id="306" name="Google Shape;306;p51"/>
          <p:cNvSpPr txBox="1"/>
          <p:nvPr/>
        </p:nvSpPr>
        <p:spPr>
          <a:xfrm>
            <a:off x="311700" y="2347475"/>
            <a:ext cx="8520600" cy="1115100"/>
          </a:xfrm>
          <a:prstGeom prst="rect">
            <a:avLst/>
          </a:prstGeom>
          <a:noFill/>
          <a:ln>
            <a:noFill/>
          </a:ln>
        </p:spPr>
        <p:txBody>
          <a:bodyPr spcFirstLastPara="1" wrap="square" lIns="91425" tIns="91425" rIns="91425" bIns="91425" anchor="t" anchorCtr="0">
            <a:noAutofit/>
          </a:bodyPr>
          <a:lstStyle/>
          <a:p>
            <a:pPr marL="0" lvl="0" indent="0" algn="l" rtl="0">
              <a:spcBef>
                <a:spcPts val="800"/>
              </a:spcBef>
              <a:spcAft>
                <a:spcPts val="0"/>
              </a:spcAft>
              <a:buClr>
                <a:schemeClr val="dk1"/>
              </a:buClr>
              <a:buSzPts val="1100"/>
              <a:buFont typeface="Arial"/>
              <a:buNone/>
            </a:pPr>
            <a:r>
              <a:rPr lang="en" sz="3600" dirty="0">
                <a:solidFill>
                  <a:schemeClr val="dk1"/>
                </a:solidFill>
                <a:latin typeface="Century Gothic"/>
                <a:ea typeface="Century Gothic"/>
                <a:cs typeface="Century Gothic"/>
                <a:sym typeface="Century Gothic"/>
              </a:rPr>
              <a:t>people	    together	     none  	 let’s	</a:t>
            </a:r>
            <a:endParaRPr dirty="0"/>
          </a:p>
          <a:p>
            <a:pPr marL="0" lvl="0" indent="0" algn="l" rtl="0">
              <a:spcBef>
                <a:spcPts val="800"/>
              </a:spcBef>
              <a:spcAft>
                <a:spcPts val="0"/>
              </a:spcAft>
              <a:buClr>
                <a:schemeClr val="dk1"/>
              </a:buClr>
              <a:buSzPts val="1100"/>
              <a:buFont typeface="Arial"/>
              <a:buNone/>
            </a:pPr>
            <a:endParaRPr dirty="0"/>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5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a:t>    </a:t>
            </a:r>
            <a:endParaRPr/>
          </a:p>
          <a:p>
            <a:pPr marL="914400" lvl="0" indent="0" algn="l" rtl="0">
              <a:spcBef>
                <a:spcPts val="800"/>
              </a:spcBef>
              <a:spcAft>
                <a:spcPts val="0"/>
              </a:spcAft>
              <a:buNone/>
            </a:pPr>
            <a:r>
              <a:rPr lang="en" sz="2400"/>
              <a:t>                                        </a:t>
            </a:r>
            <a:endParaRPr sz="2400"/>
          </a:p>
        </p:txBody>
      </p:sp>
      <p:pic>
        <p:nvPicPr>
          <p:cNvPr id="312" name="Google Shape;312;p52"/>
          <p:cNvPicPr preferRelativeResize="0"/>
          <p:nvPr/>
        </p:nvPicPr>
        <p:blipFill>
          <a:blip r:embed="rId3">
            <a:alphaModFix/>
          </a:blip>
          <a:stretch>
            <a:fillRect/>
          </a:stretch>
        </p:blipFill>
        <p:spPr>
          <a:xfrm>
            <a:off x="742800" y="563313"/>
            <a:ext cx="7448550" cy="4257675"/>
          </a:xfrm>
          <a:prstGeom prst="rect">
            <a:avLst/>
          </a:prstGeom>
          <a:noFill/>
          <a:ln>
            <a:noFill/>
          </a:ln>
        </p:spPr>
      </p:pic>
      <p:sp>
        <p:nvSpPr>
          <p:cNvPr id="313" name="Google Shape;313;p52"/>
          <p:cNvSpPr txBox="1"/>
          <p:nvPr/>
        </p:nvSpPr>
        <p:spPr>
          <a:xfrm>
            <a:off x="1661750" y="2093000"/>
            <a:ext cx="2156400" cy="187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000"/>
          </a:p>
        </p:txBody>
      </p:sp>
      <p:sp>
        <p:nvSpPr>
          <p:cNvPr id="314" name="Google Shape;314;p52"/>
          <p:cNvSpPr txBox="1"/>
          <p:nvPr/>
        </p:nvSpPr>
        <p:spPr>
          <a:xfrm>
            <a:off x="5157425" y="2205825"/>
            <a:ext cx="2156400" cy="261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000"/>
          </a:p>
          <a:p>
            <a:pPr marL="0" lvl="0" indent="0" algn="l" rtl="0">
              <a:spcBef>
                <a:spcPts val="0"/>
              </a:spcBef>
              <a:spcAft>
                <a:spcPts val="0"/>
              </a:spcAft>
              <a:buNone/>
            </a:pPr>
            <a:endParaRPr sz="3000"/>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3"/>
                                        </p:tgtEl>
                                        <p:attrNameLst>
                                          <p:attrName>style.visibility</p:attrName>
                                        </p:attrNameLst>
                                      </p:cBhvr>
                                      <p:to>
                                        <p:strVal val="visible"/>
                                      </p:to>
                                    </p:set>
                                    <p:animEffect transition="in" filter="fade">
                                      <p:cBhvr>
                                        <p:cTn id="7" dur="1000"/>
                                        <p:tgtEl>
                                          <p:spTgt spid="3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14"/>
                                        </p:tgtEl>
                                        <p:attrNameLst>
                                          <p:attrName>style.visibility</p:attrName>
                                        </p:attrNameLst>
                                      </p:cBhvr>
                                      <p:to>
                                        <p:strVal val="visible"/>
                                      </p:to>
                                    </p:set>
                                    <p:animEffect transition="in" filter="fade">
                                      <p:cBhvr>
                                        <p:cTn id="12" dur="1000"/>
                                        <p:tgtEl>
                                          <p:spTgt spid="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5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320" name="Google Shape;320;p53"/>
          <p:cNvSpPr txBox="1">
            <a:spLocks noGrp="1"/>
          </p:cNvSpPr>
          <p:nvPr>
            <p:ph type="body" idx="1"/>
          </p:nvPr>
        </p:nvSpPr>
        <p:spPr>
          <a:xfrm>
            <a:off x="620785" y="1152475"/>
            <a:ext cx="790243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3000" dirty="0">
                <a:solidFill>
                  <a:srgbClr val="FF0000"/>
                </a:solidFill>
                <a:latin typeface="Times New Roman"/>
                <a:ea typeface="Times New Roman"/>
                <a:cs typeface="Times New Roman"/>
                <a:sym typeface="Times New Roman"/>
              </a:rPr>
              <a:t>“</a:t>
            </a:r>
            <a:r>
              <a:rPr lang="en" sz="3000" dirty="0">
                <a:solidFill>
                  <a:srgbClr val="FF0000"/>
                </a:solidFill>
              </a:rPr>
              <a:t>Now you will read a story, a story, a story. </a:t>
            </a:r>
            <a:endParaRPr sz="3000" dirty="0">
              <a:solidFill>
                <a:srgbClr val="FF0000"/>
              </a:solidFill>
            </a:endParaRPr>
          </a:p>
          <a:p>
            <a:pPr marL="0" lvl="0" indent="0" algn="ctr" rtl="0">
              <a:lnSpc>
                <a:spcPct val="180000"/>
              </a:lnSpc>
              <a:spcBef>
                <a:spcPts val="800"/>
              </a:spcBef>
              <a:spcAft>
                <a:spcPts val="0"/>
              </a:spcAft>
              <a:buNone/>
            </a:pPr>
            <a:r>
              <a:rPr lang="en" sz="3000" dirty="0">
                <a:solidFill>
                  <a:srgbClr val="FF0000"/>
                </a:solidFill>
              </a:rPr>
              <a:t>Now you will read a story with words that you know.</a:t>
            </a:r>
            <a:r>
              <a:rPr lang="en" sz="3000" dirty="0">
                <a:solidFill>
                  <a:srgbClr val="FF0000"/>
                </a:solidFill>
                <a:latin typeface="Times New Roman"/>
                <a:ea typeface="Times New Roman"/>
                <a:cs typeface="Times New Roman"/>
                <a:sym typeface="Times New Roman"/>
              </a:rPr>
              <a:t>”</a:t>
            </a:r>
            <a:endParaRPr sz="3000" dirty="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5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326" name="Google Shape;326;p54"/>
          <p:cNvSpPr txBox="1">
            <a:spLocks noGrp="1"/>
          </p:cNvSpPr>
          <p:nvPr>
            <p:ph type="body" idx="1"/>
          </p:nvPr>
        </p:nvSpPr>
        <p:spPr>
          <a:xfrm>
            <a:off x="311700" y="1152475"/>
            <a:ext cx="81885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Char char="•"/>
            </a:pPr>
            <a:r>
              <a:rPr lang="en" sz="2400">
                <a:solidFill>
                  <a:schemeClr val="dk1"/>
                </a:solidFill>
              </a:rPr>
              <a:t>I can read and understand the decodable text: “</a:t>
            </a:r>
            <a:r>
              <a:rPr lang="en" sz="2400"/>
              <a:t>No Food to be Found: Part 2.</a:t>
            </a:r>
            <a:r>
              <a:rPr lang="en" sz="2400">
                <a:solidFill>
                  <a:schemeClr val="dk1"/>
                </a:solidFill>
              </a:rPr>
              <a:t>”</a:t>
            </a:r>
            <a:endParaRPr sz="2400">
              <a:solidFill>
                <a:schemeClr val="dk1"/>
              </a:solidFill>
            </a:endParaRPr>
          </a:p>
          <a:p>
            <a:pPr marL="0" lvl="0" indent="0" algn="l" rtl="0">
              <a:lnSpc>
                <a:spcPct val="115000"/>
              </a:lnSpc>
              <a:spcBef>
                <a:spcPts val="800"/>
              </a:spcBef>
              <a:spcAft>
                <a:spcPts val="0"/>
              </a:spcAft>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327" name="Google Shape;327;p54"/>
          <p:cNvPicPr preferRelativeResize="0"/>
          <p:nvPr/>
        </p:nvPicPr>
        <p:blipFill>
          <a:blip r:embed="rId3">
            <a:alphaModFix/>
          </a:blip>
          <a:stretch>
            <a:fillRect/>
          </a:stretch>
        </p:blipFill>
        <p:spPr>
          <a:xfrm>
            <a:off x="8328686" y="4291344"/>
            <a:ext cx="792000" cy="6421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Google Shape;332;p55"/>
          <p:cNvSpPr txBox="1">
            <a:spLocks noGrp="1"/>
          </p:cNvSpPr>
          <p:nvPr>
            <p:ph type="title"/>
          </p:nvPr>
        </p:nvSpPr>
        <p:spPr>
          <a:xfrm>
            <a:off x="311700" y="2175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33" name="Google Shape;333;p55"/>
          <p:cNvPicPr preferRelativeResize="0"/>
          <p:nvPr/>
        </p:nvPicPr>
        <p:blipFill>
          <a:blip r:embed="rId3">
            <a:alphaModFix/>
          </a:blip>
          <a:stretch>
            <a:fillRect/>
          </a:stretch>
        </p:blipFill>
        <p:spPr>
          <a:xfrm>
            <a:off x="891875" y="1222050"/>
            <a:ext cx="3171825" cy="1857375"/>
          </a:xfrm>
          <a:prstGeom prst="rect">
            <a:avLst/>
          </a:prstGeom>
          <a:noFill/>
          <a:ln>
            <a:noFill/>
          </a:ln>
        </p:spPr>
      </p:pic>
      <p:pic>
        <p:nvPicPr>
          <p:cNvPr id="334" name="Google Shape;334;p55"/>
          <p:cNvPicPr preferRelativeResize="0"/>
          <p:nvPr/>
        </p:nvPicPr>
        <p:blipFill>
          <a:blip r:embed="rId4">
            <a:alphaModFix/>
          </a:blip>
          <a:stretch>
            <a:fillRect/>
          </a:stretch>
        </p:blipFill>
        <p:spPr>
          <a:xfrm>
            <a:off x="4495475" y="909800"/>
            <a:ext cx="3467100" cy="31432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pic>
        <p:nvPicPr>
          <p:cNvPr id="340" name="Google Shape;340;p56"/>
          <p:cNvPicPr preferRelativeResize="0"/>
          <p:nvPr/>
        </p:nvPicPr>
        <p:blipFill>
          <a:blip r:embed="rId3">
            <a:alphaModFix/>
          </a:blip>
          <a:stretch>
            <a:fillRect/>
          </a:stretch>
        </p:blipFill>
        <p:spPr>
          <a:xfrm>
            <a:off x="1520750" y="1157750"/>
            <a:ext cx="928450" cy="728775"/>
          </a:xfrm>
          <a:prstGeom prst="rect">
            <a:avLst/>
          </a:prstGeom>
          <a:noFill/>
          <a:ln>
            <a:noFill/>
          </a:ln>
        </p:spPr>
      </p:pic>
      <p:pic>
        <p:nvPicPr>
          <p:cNvPr id="341" name="Google Shape;341;p56"/>
          <p:cNvPicPr preferRelativeResize="0"/>
          <p:nvPr/>
        </p:nvPicPr>
        <p:blipFill>
          <a:blip r:embed="rId4">
            <a:alphaModFix/>
          </a:blip>
          <a:stretch>
            <a:fillRect/>
          </a:stretch>
        </p:blipFill>
        <p:spPr>
          <a:xfrm>
            <a:off x="2738450" y="1245978"/>
            <a:ext cx="3749850" cy="2454447"/>
          </a:xfrm>
          <a:prstGeom prst="rect">
            <a:avLst/>
          </a:prstGeom>
          <a:noFill/>
          <a:ln>
            <a:noFill/>
          </a:ln>
        </p:spPr>
      </p:pic>
      <p:pic>
        <p:nvPicPr>
          <p:cNvPr id="342" name="Google Shape;342;p56"/>
          <p:cNvPicPr preferRelativeResize="0"/>
          <p:nvPr/>
        </p:nvPicPr>
        <p:blipFill>
          <a:blip r:embed="rId5">
            <a:alphaModFix/>
          </a:blip>
          <a:stretch>
            <a:fillRect/>
          </a:stretch>
        </p:blipFill>
        <p:spPr>
          <a:xfrm>
            <a:off x="6791325" y="2669675"/>
            <a:ext cx="1457325" cy="1104900"/>
          </a:xfrm>
          <a:prstGeom prst="rect">
            <a:avLst/>
          </a:prstGeom>
          <a:noFill/>
          <a:ln>
            <a:noFill/>
          </a:ln>
        </p:spPr>
      </p:pic>
      <p:sp>
        <p:nvSpPr>
          <p:cNvPr id="7" name="Google Shape;347;p5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Google Shape;347;p5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48" name="Google Shape;348;p57"/>
          <p:cNvPicPr preferRelativeResize="0"/>
          <p:nvPr/>
        </p:nvPicPr>
        <p:blipFill>
          <a:blip r:embed="rId3">
            <a:alphaModFix/>
          </a:blip>
          <a:stretch>
            <a:fillRect/>
          </a:stretch>
        </p:blipFill>
        <p:spPr>
          <a:xfrm>
            <a:off x="2592150" y="1245626"/>
            <a:ext cx="3995950" cy="2483425"/>
          </a:xfrm>
          <a:prstGeom prst="rect">
            <a:avLst/>
          </a:prstGeom>
          <a:noFill/>
          <a:ln>
            <a:noFill/>
          </a:ln>
        </p:spPr>
      </p:pic>
      <p:pic>
        <p:nvPicPr>
          <p:cNvPr id="349" name="Google Shape;349;p57"/>
          <p:cNvPicPr preferRelativeResize="0"/>
          <p:nvPr/>
        </p:nvPicPr>
        <p:blipFill>
          <a:blip r:embed="rId4">
            <a:alphaModFix/>
          </a:blip>
          <a:stretch>
            <a:fillRect/>
          </a:stretch>
        </p:blipFill>
        <p:spPr>
          <a:xfrm>
            <a:off x="6364075" y="2571750"/>
            <a:ext cx="1457325" cy="1104900"/>
          </a:xfrm>
          <a:prstGeom prst="rect">
            <a:avLst/>
          </a:prstGeom>
          <a:noFill/>
          <a:ln>
            <a:noFill/>
          </a:ln>
        </p:spPr>
      </p:pic>
      <p:pic>
        <p:nvPicPr>
          <p:cNvPr id="350" name="Google Shape;350;p57"/>
          <p:cNvPicPr preferRelativeResize="0"/>
          <p:nvPr/>
        </p:nvPicPr>
        <p:blipFill>
          <a:blip r:embed="rId5">
            <a:alphaModFix/>
          </a:blip>
          <a:stretch>
            <a:fillRect/>
          </a:stretch>
        </p:blipFill>
        <p:spPr>
          <a:xfrm>
            <a:off x="1422125" y="1245625"/>
            <a:ext cx="928450" cy="7287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Google Shape;355;p5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56" name="Google Shape;356;p58"/>
          <p:cNvPicPr preferRelativeResize="0"/>
          <p:nvPr/>
        </p:nvPicPr>
        <p:blipFill>
          <a:blip r:embed="rId3">
            <a:alphaModFix/>
          </a:blip>
          <a:stretch>
            <a:fillRect/>
          </a:stretch>
        </p:blipFill>
        <p:spPr>
          <a:xfrm>
            <a:off x="2272000" y="1229176"/>
            <a:ext cx="3976025" cy="24427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1"/>
          <p:cNvSpPr txBox="1">
            <a:spLocks noGrp="1"/>
          </p:cNvSpPr>
          <p:nvPr>
            <p:ph type="body" idx="1"/>
          </p:nvPr>
        </p:nvSpPr>
        <p:spPr>
          <a:xfrm>
            <a:off x="311700" y="863550"/>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800" b="1" dirty="0">
                <a:solidFill>
                  <a:schemeClr val="dk1"/>
                </a:solidFill>
              </a:rPr>
              <a:t>New Materials to Prepare in Advance: </a:t>
            </a:r>
            <a:endParaRPr sz="1800" b="1" dirty="0">
              <a:solidFill>
                <a:schemeClr val="dk1"/>
              </a:solidFill>
            </a:endParaRPr>
          </a:p>
          <a:p>
            <a:pPr marL="457200" lvl="0" indent="-342900" algn="l" rtl="0">
              <a:spcBef>
                <a:spcPts val="800"/>
              </a:spcBef>
              <a:spcAft>
                <a:spcPts val="0"/>
              </a:spcAft>
              <a:buClr>
                <a:schemeClr val="dk1"/>
              </a:buClr>
              <a:buSzPts val="1800"/>
              <a:buChar char="•"/>
            </a:pPr>
            <a:r>
              <a:rPr lang="en" sz="1800" dirty="0">
                <a:solidFill>
                  <a:schemeClr val="dk1"/>
                </a:solidFill>
              </a:rPr>
              <a:t>Decodable Reader: </a:t>
            </a:r>
            <a:r>
              <a:rPr lang="en" sz="1800" dirty="0"/>
              <a:t>“No Food to be Found: Part 2”</a:t>
            </a:r>
            <a:r>
              <a:rPr lang="en" sz="1800" dirty="0">
                <a:solidFill>
                  <a:schemeClr val="dk1"/>
                </a:solidFill>
              </a:rPr>
              <a:t> (Provided; one per student) (Enlarged embedded in slides) </a:t>
            </a:r>
            <a:endParaRPr sz="1800" dirty="0">
              <a:solidFill>
                <a:schemeClr val="dk1"/>
              </a:solidFill>
            </a:endParaRPr>
          </a:p>
          <a:p>
            <a:pPr marL="457200" lvl="0" indent="-342900" algn="l" rtl="0">
              <a:spcBef>
                <a:spcPts val="0"/>
              </a:spcBef>
              <a:spcAft>
                <a:spcPts val="0"/>
              </a:spcAft>
              <a:buClr>
                <a:schemeClr val="dk1"/>
              </a:buClr>
              <a:buSzPts val="1800"/>
              <a:buChar char="•"/>
            </a:pPr>
            <a:r>
              <a:rPr lang="en" sz="1800" dirty="0">
                <a:solidFill>
                  <a:schemeClr val="dk1"/>
                </a:solidFill>
              </a:rPr>
              <a:t>Engagement Text: </a:t>
            </a:r>
            <a:r>
              <a:rPr lang="en" sz="1800" dirty="0"/>
              <a:t>Sunnyside Community Public Notice: “Trash and Pest Control</a:t>
            </a:r>
            <a:r>
              <a:rPr lang="en" sz="1800" dirty="0">
                <a:solidFill>
                  <a:schemeClr val="dk1"/>
                </a:solidFill>
              </a:rPr>
              <a:t>” (Embedded in slides for teacher read-aloud) </a:t>
            </a:r>
            <a:endParaRPr sz="1800" dirty="0">
              <a:solidFill>
                <a:schemeClr val="dk1"/>
              </a:solidFill>
            </a:endParaRPr>
          </a:p>
          <a:p>
            <a:pPr marL="457200" lvl="0" indent="-342900" algn="l" rtl="0">
              <a:spcBef>
                <a:spcPts val="0"/>
              </a:spcBef>
              <a:spcAft>
                <a:spcPts val="0"/>
              </a:spcAft>
              <a:buClr>
                <a:schemeClr val="dk1"/>
              </a:buClr>
              <a:buSzPts val="1800"/>
              <a:buChar char="•"/>
            </a:pPr>
            <a:r>
              <a:rPr lang="en" sz="1800" dirty="0"/>
              <a:t>Snap or Trap</a:t>
            </a:r>
            <a:r>
              <a:rPr lang="en" sz="1800" dirty="0">
                <a:solidFill>
                  <a:schemeClr val="dk1"/>
                </a:solidFill>
              </a:rPr>
              <a:t> Word Cards and T-chart (Supporting Materials: Teacher Guide, write on index cards, list on board or show slide) </a:t>
            </a:r>
            <a:endParaRPr sz="1800" dirty="0"/>
          </a:p>
          <a:p>
            <a:pPr marL="457200" lvl="0" indent="-323850" algn="l" rtl="0">
              <a:spcBef>
                <a:spcPts val="0"/>
              </a:spcBef>
              <a:spcAft>
                <a:spcPts val="0"/>
              </a:spcAft>
              <a:buClr>
                <a:schemeClr val="dk1"/>
              </a:buClr>
              <a:buSzPts val="1500"/>
              <a:buChar char="•"/>
            </a:pPr>
            <a:r>
              <a:rPr lang="en" sz="1800" dirty="0">
                <a:solidFill>
                  <a:schemeClr val="dk1"/>
                </a:solidFill>
              </a:rPr>
              <a:t>Snapshot Assessment (Supporting Materials: Teacher Guide, optional; one per student)</a:t>
            </a:r>
            <a:r>
              <a:rPr lang="en" sz="1500" dirty="0">
                <a:solidFill>
                  <a:schemeClr val="dk1"/>
                </a:solidFill>
              </a:rPr>
              <a:t> </a:t>
            </a:r>
            <a:endParaRPr sz="1500" b="1" dirty="0">
              <a:solidFill>
                <a:schemeClr val="dk1"/>
              </a:solidFill>
            </a:endParaRPr>
          </a:p>
          <a:p>
            <a:pPr marL="0" lvl="0" indent="0" algn="l" rtl="0">
              <a:spcBef>
                <a:spcPts val="1000"/>
              </a:spcBef>
              <a:spcAft>
                <a:spcPts val="0"/>
              </a:spcAft>
              <a:buClr>
                <a:schemeClr val="dk1"/>
              </a:buClr>
              <a:buSzPts val="1100"/>
              <a:buFont typeface="Arial"/>
              <a:buNone/>
            </a:pPr>
            <a:r>
              <a:rPr lang="en" sz="1800" b="1" dirty="0">
                <a:solidFill>
                  <a:schemeClr val="dk1"/>
                </a:solidFill>
              </a:rPr>
              <a:t>Materials to Gather from Previous Lessons:</a:t>
            </a:r>
            <a:endParaRPr sz="1500" dirty="0">
              <a:solidFill>
                <a:schemeClr val="dk1"/>
              </a:solidFill>
            </a:endParaRPr>
          </a:p>
          <a:p>
            <a:pPr marL="457200" lvl="0" indent="-342900" algn="l" rtl="0">
              <a:spcBef>
                <a:spcPts val="800"/>
              </a:spcBef>
              <a:spcAft>
                <a:spcPts val="0"/>
              </a:spcAft>
              <a:buClr>
                <a:schemeClr val="dk1"/>
              </a:buClr>
              <a:buSzPts val="1800"/>
              <a:buChar char="•"/>
            </a:pPr>
            <a:r>
              <a:rPr lang="en" sz="1800" dirty="0">
                <a:solidFill>
                  <a:schemeClr val="dk1"/>
                </a:solidFill>
              </a:rPr>
              <a:t>Highlighters, highlighter tape (optional)</a:t>
            </a:r>
            <a:endParaRPr sz="1800" dirty="0">
              <a:solidFill>
                <a:schemeClr val="dk1"/>
              </a:solidFill>
            </a:endParaRPr>
          </a:p>
        </p:txBody>
      </p:sp>
      <p:sp>
        <p:nvSpPr>
          <p:cNvPr id="236" name="Google Shape;236;p41"/>
          <p:cNvSpPr txBox="1">
            <a:spLocks noGrp="1"/>
          </p:cNvSpPr>
          <p:nvPr>
            <p:ph type="title"/>
          </p:nvPr>
        </p:nvSpPr>
        <p:spPr>
          <a:xfrm>
            <a:off x="311700" y="214432"/>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3: Part 1: Cycle 14: Lesson 67</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361" name="Google Shape;361;p5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62" name="Google Shape;362;p59"/>
          <p:cNvPicPr preferRelativeResize="0"/>
          <p:nvPr/>
        </p:nvPicPr>
        <p:blipFill>
          <a:blip r:embed="rId3">
            <a:alphaModFix/>
          </a:blip>
          <a:stretch>
            <a:fillRect/>
          </a:stretch>
        </p:blipFill>
        <p:spPr>
          <a:xfrm>
            <a:off x="1852075" y="1130603"/>
            <a:ext cx="4518125" cy="2717775"/>
          </a:xfrm>
          <a:prstGeom prst="rect">
            <a:avLst/>
          </a:prstGeom>
          <a:noFill/>
          <a:ln>
            <a:noFill/>
          </a:ln>
        </p:spPr>
      </p:pic>
      <p:pic>
        <p:nvPicPr>
          <p:cNvPr id="363" name="Google Shape;363;p59"/>
          <p:cNvPicPr preferRelativeResize="0"/>
          <p:nvPr/>
        </p:nvPicPr>
        <p:blipFill>
          <a:blip r:embed="rId4">
            <a:alphaModFix/>
          </a:blip>
          <a:stretch>
            <a:fillRect/>
          </a:stretch>
        </p:blipFill>
        <p:spPr>
          <a:xfrm>
            <a:off x="6101150" y="2818250"/>
            <a:ext cx="1457325" cy="11049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p6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69" name="Google Shape;369;p60"/>
          <p:cNvPicPr preferRelativeResize="0"/>
          <p:nvPr/>
        </p:nvPicPr>
        <p:blipFill>
          <a:blip r:embed="rId3">
            <a:alphaModFix/>
          </a:blip>
          <a:stretch>
            <a:fillRect/>
          </a:stretch>
        </p:blipFill>
        <p:spPr>
          <a:xfrm>
            <a:off x="2682400" y="1038325"/>
            <a:ext cx="4482414" cy="2581100"/>
          </a:xfrm>
          <a:prstGeom prst="rect">
            <a:avLst/>
          </a:prstGeom>
          <a:noFill/>
          <a:ln>
            <a:noFill/>
          </a:ln>
        </p:spPr>
      </p:pic>
      <p:pic>
        <p:nvPicPr>
          <p:cNvPr id="370" name="Google Shape;370;p60"/>
          <p:cNvPicPr preferRelativeResize="0"/>
          <p:nvPr/>
        </p:nvPicPr>
        <p:blipFill>
          <a:blip r:embed="rId4">
            <a:alphaModFix/>
          </a:blip>
          <a:stretch>
            <a:fillRect/>
          </a:stretch>
        </p:blipFill>
        <p:spPr>
          <a:xfrm>
            <a:off x="1523900" y="2667475"/>
            <a:ext cx="928450" cy="72877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Google Shape;375;p6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76" name="Google Shape;376;p61"/>
          <p:cNvPicPr preferRelativeResize="0"/>
          <p:nvPr/>
        </p:nvPicPr>
        <p:blipFill>
          <a:blip r:embed="rId3">
            <a:alphaModFix/>
          </a:blip>
          <a:stretch>
            <a:fillRect/>
          </a:stretch>
        </p:blipFill>
        <p:spPr>
          <a:xfrm>
            <a:off x="932800" y="981450"/>
            <a:ext cx="3965125" cy="3180575"/>
          </a:xfrm>
          <a:prstGeom prst="rect">
            <a:avLst/>
          </a:prstGeom>
          <a:noFill/>
          <a:ln>
            <a:noFill/>
          </a:ln>
        </p:spPr>
      </p:pic>
      <p:pic>
        <p:nvPicPr>
          <p:cNvPr id="377" name="Google Shape;377;p61"/>
          <p:cNvPicPr preferRelativeResize="0"/>
          <p:nvPr/>
        </p:nvPicPr>
        <p:blipFill>
          <a:blip r:embed="rId4">
            <a:alphaModFix/>
          </a:blip>
          <a:stretch>
            <a:fillRect/>
          </a:stretch>
        </p:blipFill>
        <p:spPr>
          <a:xfrm>
            <a:off x="5132500" y="1270338"/>
            <a:ext cx="3617650" cy="2359337"/>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sp>
        <p:nvSpPr>
          <p:cNvPr id="382" name="Google Shape;382;p6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83" name="Google Shape;383;p62"/>
          <p:cNvPicPr preferRelativeResize="0"/>
          <p:nvPr/>
        </p:nvPicPr>
        <p:blipFill>
          <a:blip r:embed="rId3">
            <a:alphaModFix/>
          </a:blip>
          <a:stretch>
            <a:fillRect/>
          </a:stretch>
        </p:blipFill>
        <p:spPr>
          <a:xfrm>
            <a:off x="2485875" y="1120501"/>
            <a:ext cx="3704927" cy="31365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88" name="Google Shape;388;p6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89" name="Google Shape;389;p63"/>
          <p:cNvPicPr preferRelativeResize="0"/>
          <p:nvPr/>
        </p:nvPicPr>
        <p:blipFill>
          <a:blip r:embed="rId3">
            <a:alphaModFix/>
          </a:blip>
          <a:stretch>
            <a:fillRect/>
          </a:stretch>
        </p:blipFill>
        <p:spPr>
          <a:xfrm>
            <a:off x="2436575" y="1097725"/>
            <a:ext cx="4059900" cy="292862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p6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i="0" u="none" strike="noStrike" cap="none">
                <a:solidFill>
                  <a:schemeClr val="dk1"/>
                </a:solidFill>
                <a:latin typeface="Century Gothic"/>
                <a:ea typeface="Century Gothic"/>
                <a:cs typeface="Century Gothic"/>
                <a:sym typeface="Century Gothic"/>
              </a:rPr>
              <a:t>Reflection Time </a:t>
            </a:r>
            <a:endParaRPr sz="2800">
              <a:latin typeface="Century Gothic"/>
              <a:ea typeface="Century Gothic"/>
              <a:cs typeface="Century Gothic"/>
              <a:sym typeface="Century Gothic"/>
            </a:endParaRPr>
          </a:p>
        </p:txBody>
      </p:sp>
      <p:sp>
        <p:nvSpPr>
          <p:cNvPr id="397" name="Google Shape;397;p64"/>
          <p:cNvSpPr txBox="1">
            <a:spLocks noGrp="1"/>
          </p:cNvSpPr>
          <p:nvPr>
            <p:ph type="body" idx="1"/>
          </p:nvPr>
        </p:nvSpPr>
        <p:spPr>
          <a:xfrm>
            <a:off x="3474575" y="342900"/>
            <a:ext cx="5225400" cy="46869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can I do today that will help create a classroom community where all of us can ‘grow and flourish’ as readers and writers, so we become proficient readers and writers?”</a:t>
            </a:r>
            <a:endParaRPr>
              <a:latin typeface="Century Gothic"/>
              <a:ea typeface="Century Gothic"/>
              <a:cs typeface="Century Gothic"/>
              <a:sym typeface="Century Gothic"/>
            </a:endParaRPr>
          </a:p>
          <a:p>
            <a:pPr marL="342900" marR="0" lvl="0" indent="0" algn="l" rtl="0">
              <a:lnSpc>
                <a:spcPct val="90000"/>
              </a:lnSpc>
              <a:spcBef>
                <a:spcPts val="0"/>
              </a:spcBef>
              <a:spcAft>
                <a:spcPts val="0"/>
              </a:spcAft>
              <a:buNone/>
            </a:pPr>
            <a:endParaRPr>
              <a:latin typeface="Century Gothic"/>
              <a:ea typeface="Century Gothic"/>
              <a:cs typeface="Century Gothic"/>
              <a:sym typeface="Century Gothic"/>
            </a:endParaRPr>
          </a:p>
          <a:p>
            <a:pPr marL="342900" marR="0" lvl="0" indent="-317500" algn="l" rtl="0">
              <a:lnSpc>
                <a:spcPct val="90000"/>
              </a:lnSpc>
              <a:spcBef>
                <a:spcPts val="0"/>
              </a:spcBef>
              <a:spcAft>
                <a:spcPts val="0"/>
              </a:spcAft>
              <a:buClr>
                <a:schemeClr val="dk1"/>
              </a:buClr>
              <a:buSzPts val="2400"/>
              <a:buFont typeface="Calibri"/>
              <a:buChar char="•"/>
            </a:pPr>
            <a:r>
              <a:rPr lang="en">
                <a:latin typeface="Century Gothic"/>
                <a:ea typeface="Century Gothic"/>
                <a:cs typeface="Century Gothic"/>
                <a:sym typeface="Century Gothic"/>
              </a:rPr>
              <a:t>“How can I ask for help so I can ‘grow and flourish’ as a reader and writer or ‘become proficient’ as a reader and writer?”</a:t>
            </a:r>
            <a:r>
              <a:rPr lang="en"/>
              <a:t> </a:t>
            </a:r>
            <a:endParaRPr/>
          </a:p>
        </p:txBody>
      </p:sp>
      <p:pic>
        <p:nvPicPr>
          <p:cNvPr id="398" name="Google Shape;398;p64"/>
          <p:cNvPicPr preferRelativeResize="0"/>
          <p:nvPr/>
        </p:nvPicPr>
        <p:blipFill>
          <a:blip r:embed="rId3">
            <a:alphaModFix/>
          </a:blip>
          <a:stretch>
            <a:fillRect/>
          </a:stretch>
        </p:blipFill>
        <p:spPr>
          <a:xfrm>
            <a:off x="1099237" y="1566637"/>
            <a:ext cx="2010225" cy="201022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Google Shape;403;p6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404" name="Google Shape;404;p65"/>
          <p:cNvSpPr txBox="1">
            <a:spLocks noGrp="1"/>
          </p:cNvSpPr>
          <p:nvPr>
            <p:ph type="body" idx="1"/>
          </p:nvPr>
        </p:nvSpPr>
        <p:spPr>
          <a:xfrm>
            <a:off x="311700" y="10092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a:solidFill>
                  <a:schemeClr val="dk1"/>
                </a:solidFill>
              </a:rPr>
              <a:t>It’s Time to Go to Work</a:t>
            </a:r>
            <a:endParaRPr sz="3000">
              <a:solidFill>
                <a:schemeClr val="dk1"/>
              </a:solidFill>
            </a:endParaRPr>
          </a:p>
          <a:p>
            <a:pPr marL="0" lvl="0" indent="0" algn="ctr" rtl="0">
              <a:spcBef>
                <a:spcPts val="800"/>
              </a:spcBef>
              <a:spcAft>
                <a:spcPts val="0"/>
              </a:spcAft>
              <a:buClr>
                <a:schemeClr val="dk1"/>
              </a:buClr>
              <a:buSzPts val="1100"/>
              <a:buFont typeface="Arial"/>
              <a:buNone/>
            </a:pPr>
            <a:endParaRPr>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practice what we learned.</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80000"/>
              </a:lnSpc>
              <a:spcBef>
                <a:spcPts val="800"/>
              </a:spcBef>
              <a:spcAft>
                <a:spcPts val="0"/>
              </a:spcAft>
              <a:buNone/>
            </a:pPr>
            <a:endParaRPr sz="3000" i="1">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08"/>
        <p:cNvGrpSpPr/>
        <p:nvPr/>
      </p:nvGrpSpPr>
      <p:grpSpPr>
        <a:xfrm>
          <a:off x="0" y="0"/>
          <a:ext cx="0" cy="0"/>
          <a:chOff x="0" y="0"/>
          <a:chExt cx="0" cy="0"/>
        </a:xfrm>
      </p:grpSpPr>
      <p:sp>
        <p:nvSpPr>
          <p:cNvPr id="409" name="Google Shape;409;p6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Independent Work Time Learning Targets</a:t>
            </a:r>
            <a:endParaRPr sz="3000"/>
          </a:p>
        </p:txBody>
      </p:sp>
      <p:sp>
        <p:nvSpPr>
          <p:cNvPr id="410" name="Google Shape;410;p6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Char char="•"/>
            </a:pPr>
            <a:r>
              <a:rPr lang="en" sz="2400" dirty="0"/>
              <a:t>I can use what I know to read high-frequency words and words with the C-le syllable type.</a:t>
            </a:r>
            <a:endParaRPr sz="2400" dirty="0"/>
          </a:p>
          <a:p>
            <a:pPr marL="457200" lvl="0" indent="-381000" algn="l" rtl="0">
              <a:lnSpc>
                <a:spcPct val="120000"/>
              </a:lnSpc>
              <a:spcBef>
                <a:spcPts val="0"/>
              </a:spcBef>
              <a:spcAft>
                <a:spcPts val="0"/>
              </a:spcAft>
              <a:buClr>
                <a:schemeClr val="dk1"/>
              </a:buClr>
              <a:buSzPts val="2400"/>
              <a:buChar char="•"/>
            </a:pPr>
            <a:r>
              <a:rPr lang="en" sz="2400" dirty="0">
                <a:solidFill>
                  <a:schemeClr val="dk1"/>
                </a:solidFill>
              </a:rPr>
              <a:t>I can fl</a:t>
            </a:r>
            <a:r>
              <a:rPr lang="en" sz="2400" dirty="0"/>
              <a:t>uently </a:t>
            </a:r>
            <a:r>
              <a:rPr lang="en" sz="2400" dirty="0">
                <a:solidFill>
                  <a:schemeClr val="dk1"/>
                </a:solidFill>
              </a:rPr>
              <a:t>read the decodable text: “</a:t>
            </a:r>
            <a:r>
              <a:rPr lang="en" sz="2400" dirty="0"/>
              <a:t>No Food to be Found: Part 2.</a:t>
            </a:r>
            <a:r>
              <a:rPr lang="en" sz="2400" dirty="0">
                <a:solidFill>
                  <a:schemeClr val="dk1"/>
                </a:solidFill>
              </a:rPr>
              <a:t>”</a:t>
            </a:r>
            <a:endParaRPr sz="2400" dirty="0">
              <a:solidFill>
                <a:schemeClr val="dk1"/>
              </a:solidFill>
            </a:endParaRPr>
          </a:p>
          <a:p>
            <a:pPr marL="0" lvl="0" indent="0" algn="l" rtl="0">
              <a:lnSpc>
                <a:spcPct val="115000"/>
              </a:lnSpc>
              <a:spcBef>
                <a:spcPts val="800"/>
              </a:spcBef>
              <a:spcAft>
                <a:spcPts val="0"/>
              </a:spcAft>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411" name="Google Shape;411;p66"/>
          <p:cNvPicPr preferRelativeResize="0"/>
          <p:nvPr/>
        </p:nvPicPr>
        <p:blipFill>
          <a:blip r:embed="rId3">
            <a:alphaModFix/>
          </a:blip>
          <a:stretch>
            <a:fillRect/>
          </a:stretch>
        </p:blipFill>
        <p:spPr>
          <a:xfrm>
            <a:off x="8301558" y="4269572"/>
            <a:ext cx="792000" cy="64215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graphicFrame>
        <p:nvGraphicFramePr>
          <p:cNvPr id="416" name="Google Shape;416;p67"/>
          <p:cNvGraphicFramePr/>
          <p:nvPr>
            <p:extLst>
              <p:ext uri="{D42A27DB-BD31-4B8C-83A1-F6EECF244321}">
                <p14:modId xmlns:p14="http://schemas.microsoft.com/office/powerpoint/2010/main" val="472697985"/>
              </p:ext>
            </p:extLst>
          </p:nvPr>
        </p:nvGraphicFramePr>
        <p:xfrm>
          <a:off x="0" y="0"/>
          <a:ext cx="9144000" cy="5304925"/>
        </p:xfrm>
        <a:graphic>
          <a:graphicData uri="http://schemas.openxmlformats.org/drawingml/2006/table">
            <a:tbl>
              <a:tblPr>
                <a:noFill/>
                <a:tableStyleId>{0FB9E6D5-1BDF-4338-BF34-3C5000B9B7F2}</a:tableStyleId>
              </a:tblPr>
              <a:tblGrid>
                <a:gridCol w="3120125">
                  <a:extLst>
                    <a:ext uri="{9D8B030D-6E8A-4147-A177-3AD203B41FA5}">
                      <a16:colId xmlns="" xmlns:a16="http://schemas.microsoft.com/office/drawing/2014/main" val="20000"/>
                    </a:ext>
                  </a:extLst>
                </a:gridCol>
                <a:gridCol w="3226800">
                  <a:extLst>
                    <a:ext uri="{9D8B030D-6E8A-4147-A177-3AD203B41FA5}">
                      <a16:colId xmlns="" xmlns:a16="http://schemas.microsoft.com/office/drawing/2014/main" val="20001"/>
                    </a:ext>
                  </a:extLst>
                </a:gridCol>
                <a:gridCol w="2797075">
                  <a:extLst>
                    <a:ext uri="{9D8B030D-6E8A-4147-A177-3AD203B41FA5}">
                      <a16:colId xmlns="" xmlns:a16="http://schemas.microsoft.com/office/drawing/2014/main" val="20002"/>
                    </a:ext>
                  </a:extLst>
                </a:gridCol>
              </a:tblGrid>
              <a:tr h="588175">
                <a:tc>
                  <a:txBody>
                    <a:bodyPr/>
                    <a:lstStyle/>
                    <a:p>
                      <a:pPr marL="0" lvl="0" indent="0" algn="ctr"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 Word Work</a:t>
                      </a:r>
                      <a:endParaRPr sz="18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solidFill>
                            <a:schemeClr val="dk1"/>
                          </a:solidFill>
                          <a:latin typeface="Century Gothic"/>
                          <a:ea typeface="Century Gothic"/>
                          <a:cs typeface="Century Gothic"/>
                          <a:sym typeface="Century Gothic"/>
                        </a:rPr>
                        <a:t>    Partner Reading </a:t>
                      </a:r>
                      <a:endParaRPr sz="18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solidFill>
                            <a:schemeClr val="dk1"/>
                          </a:solidFill>
                          <a:latin typeface="Century Gothic"/>
                          <a:ea typeface="Century Gothic"/>
                          <a:cs typeface="Century Gothic"/>
                          <a:sym typeface="Century Gothic"/>
                        </a:rPr>
                        <a:t>  Independent Reading</a:t>
                      </a:r>
                      <a:endParaRPr sz="1800" b="1">
                        <a:latin typeface="Century Gothic"/>
                        <a:ea typeface="Century Gothic"/>
                        <a:cs typeface="Century Gothic"/>
                        <a:sym typeface="Century Gothic"/>
                      </a:endParaRPr>
                    </a:p>
                  </a:txBody>
                  <a:tcPr marL="91425" marR="91425" marT="91425" marB="91425"/>
                </a:tc>
                <a:extLst>
                  <a:ext uri="{0D108BD9-81ED-4DB2-BD59-A6C34878D82A}">
                    <a16:rowId xmlns="" xmlns:a16="http://schemas.microsoft.com/office/drawing/2014/main" val="10000"/>
                  </a:ext>
                </a:extLst>
              </a:tr>
              <a:tr h="4475325">
                <a:tc>
                  <a:txBody>
                    <a:bodyPr/>
                    <a:lstStyle/>
                    <a:p>
                      <a:pPr marL="0" lvl="0" indent="0" algn="l" rtl="0">
                        <a:spcBef>
                          <a:spcPts val="0"/>
                        </a:spcBef>
                        <a:spcAft>
                          <a:spcPts val="0"/>
                        </a:spcAft>
                        <a:buClr>
                          <a:schemeClr val="dk1"/>
                        </a:buClr>
                        <a:buSzPts val="1100"/>
                        <a:buFont typeface="Arial"/>
                        <a:buNone/>
                      </a:pPr>
                      <a:r>
                        <a:rPr lang="en" sz="1500" b="1" dirty="0">
                          <a:solidFill>
                            <a:schemeClr val="dk1"/>
                          </a:solidFill>
                          <a:latin typeface="Century Gothic"/>
                          <a:ea typeface="Century Gothic"/>
                          <a:cs typeface="Century Gothic"/>
                          <a:sym typeface="Century Gothic"/>
                        </a:rPr>
                        <a:t>Be a word detective!</a:t>
                      </a:r>
                      <a:r>
                        <a:rPr lang="en" sz="1500" dirty="0">
                          <a:solidFill>
                            <a:schemeClr val="dk1"/>
                          </a:solidFill>
                          <a:latin typeface="Century Gothic"/>
                          <a:ea typeface="Century Gothic"/>
                          <a:cs typeface="Century Gothic"/>
                          <a:sym typeface="Century Gothic"/>
                        </a:rPr>
                        <a:t> As you find the following words, whisper read, spell the word to yourself, and circle the words.</a:t>
                      </a:r>
                      <a:endParaRPr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Find the high-frequency words “to, too, two, friends, finally, people, together, none, let’s.”</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Find all the multisyllabic  words with the C-le syllable type.</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If you can’t read a word, use the Reader’s Toolbox and try again.    </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Work with your partner to read all the words. Did you circle the same words?</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5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550" dirty="0">
                        <a:solidFill>
                          <a:schemeClr val="dk1"/>
                        </a:solidFill>
                        <a:highlight>
                          <a:srgbClr val="FFFF00"/>
                        </a:highlight>
                        <a:latin typeface="Calibri"/>
                        <a:ea typeface="Calibri"/>
                        <a:cs typeface="Calibri"/>
                        <a:sym typeface="Calibri"/>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350" dirty="0">
                          <a:solidFill>
                            <a:schemeClr val="dk1"/>
                          </a:solidFill>
                          <a:latin typeface="Century Gothic"/>
                          <a:ea typeface="Century Gothic"/>
                          <a:cs typeface="Century Gothic"/>
                          <a:sym typeface="Century Gothic"/>
                        </a:rPr>
                        <a:t>Complete the Word Work.</a:t>
                      </a:r>
                    </a:p>
                    <a:p>
                      <a:pPr marL="342900" lvl="0" indent="-342900" algn="l" rtl="0">
                        <a:spcBef>
                          <a:spcPts val="0"/>
                        </a:spcBef>
                        <a:spcAft>
                          <a:spcPts val="0"/>
                        </a:spcAft>
                        <a:buClr>
                          <a:schemeClr val="dk1"/>
                        </a:buClr>
                        <a:buSzPct val="100000"/>
                        <a:buFont typeface="+mj-lt"/>
                        <a:buAutoNum type="arabicPeriod"/>
                      </a:pPr>
                      <a:r>
                        <a:rPr lang="en" sz="1350" dirty="0">
                          <a:solidFill>
                            <a:schemeClr val="dk1"/>
                          </a:solidFill>
                          <a:latin typeface="Century Gothic"/>
                          <a:ea typeface="Century Gothic"/>
                          <a:cs typeface="Century Gothic"/>
                          <a:sym typeface="Century Gothic"/>
                        </a:rPr>
                        <a:t>Are you going to read like a witch, a rapper, or an old person? </a:t>
                      </a:r>
                    </a:p>
                    <a:p>
                      <a:pPr marL="342900" lvl="0" indent="-342900" algn="l" rtl="0">
                        <a:spcBef>
                          <a:spcPts val="0"/>
                        </a:spcBef>
                        <a:spcAft>
                          <a:spcPts val="0"/>
                        </a:spcAft>
                        <a:buClr>
                          <a:schemeClr val="dk1"/>
                        </a:buClr>
                        <a:buSzPct val="100000"/>
                        <a:buFont typeface="+mj-lt"/>
                        <a:buAutoNum type="arabicPeriod"/>
                      </a:pPr>
                      <a:r>
                        <a:rPr lang="en" sz="1350" dirty="0">
                          <a:solidFill>
                            <a:schemeClr val="dk1"/>
                          </a:solidFill>
                          <a:latin typeface="Century Gothic"/>
                          <a:ea typeface="Century Gothic"/>
                          <a:cs typeface="Century Gothic"/>
                          <a:sym typeface="Century Gothic"/>
                        </a:rPr>
                        <a:t>Read the first page of “No Food to be Found: Part 2” together, using the same voice.</a:t>
                      </a:r>
                    </a:p>
                    <a:p>
                      <a:pPr marL="342900" lvl="0" indent="-342900" algn="l" rtl="0">
                        <a:spcBef>
                          <a:spcPts val="0"/>
                        </a:spcBef>
                        <a:spcAft>
                          <a:spcPts val="0"/>
                        </a:spcAft>
                        <a:buClr>
                          <a:schemeClr val="dk1"/>
                        </a:buClr>
                        <a:buSzPct val="100000"/>
                        <a:buFont typeface="+mj-lt"/>
                        <a:buAutoNum type="arabicPeriod"/>
                      </a:pPr>
                      <a:r>
                        <a:rPr lang="en" sz="1350" dirty="0">
                          <a:solidFill>
                            <a:schemeClr val="dk1"/>
                          </a:solidFill>
                          <a:latin typeface="Century Gothic"/>
                          <a:ea typeface="Century Gothic"/>
                          <a:cs typeface="Century Gothic"/>
                          <a:sym typeface="Century Gothic"/>
                        </a:rPr>
                        <a:t>Take turns reading the other pages of “No Food to Be Found.”</a:t>
                      </a:r>
                    </a:p>
                    <a:p>
                      <a:pPr marL="342900" lvl="0" indent="-342900" algn="l" rtl="0">
                        <a:spcBef>
                          <a:spcPts val="0"/>
                        </a:spcBef>
                        <a:spcAft>
                          <a:spcPts val="0"/>
                        </a:spcAft>
                        <a:buClr>
                          <a:schemeClr val="dk1"/>
                        </a:buClr>
                        <a:buSzPct val="100000"/>
                        <a:buFont typeface="+mj-lt"/>
                        <a:buAutoNum type="arabicPeriod"/>
                      </a:pPr>
                      <a:r>
                        <a:rPr lang="en" sz="1350" dirty="0">
                          <a:solidFill>
                            <a:schemeClr val="dk1"/>
                          </a:solidFill>
                          <a:latin typeface="Century Gothic"/>
                          <a:ea typeface="Century Gothic"/>
                          <a:cs typeface="Century Gothic"/>
                          <a:sym typeface="Century Gothic"/>
                        </a:rPr>
                        <a:t>If you can’t read a word, use the Reader’s Toolbox and try again.</a:t>
                      </a:r>
                    </a:p>
                    <a:p>
                      <a:pPr marL="342900" lvl="0" indent="-342900" algn="l" rtl="0">
                        <a:spcBef>
                          <a:spcPts val="0"/>
                        </a:spcBef>
                        <a:spcAft>
                          <a:spcPts val="0"/>
                        </a:spcAft>
                        <a:buClr>
                          <a:schemeClr val="dk1"/>
                        </a:buClr>
                        <a:buSzPct val="100000"/>
                        <a:buFont typeface="+mj-lt"/>
                        <a:buAutoNum type="arabicPeriod"/>
                      </a:pPr>
                      <a:r>
                        <a:rPr lang="en" sz="1350" dirty="0">
                          <a:solidFill>
                            <a:schemeClr val="dk1"/>
                          </a:solidFill>
                          <a:latin typeface="Century Gothic"/>
                          <a:ea typeface="Century Gothic"/>
                          <a:cs typeface="Century Gothic"/>
                          <a:sym typeface="Century Gothic"/>
                        </a:rPr>
                        <a:t>Follow the Rules of Fluency! Read </a:t>
                      </a:r>
                      <a:r>
                        <a:rPr lang="en" sz="1350" i="1" dirty="0">
                          <a:solidFill>
                            <a:schemeClr val="dk1"/>
                          </a:solidFill>
                          <a:latin typeface="Century Gothic"/>
                          <a:ea typeface="Century Gothic"/>
                          <a:cs typeface="Century Gothic"/>
                          <a:sym typeface="Century Gothic"/>
                        </a:rPr>
                        <a:t>smoothly</a:t>
                      </a:r>
                      <a:r>
                        <a:rPr lang="en" sz="1350" dirty="0">
                          <a:solidFill>
                            <a:schemeClr val="dk1"/>
                          </a:solidFill>
                          <a:latin typeface="Century Gothic"/>
                          <a:ea typeface="Century Gothic"/>
                          <a:cs typeface="Century Gothic"/>
                          <a:sym typeface="Century Gothic"/>
                        </a:rPr>
                        <a:t>, </a:t>
                      </a:r>
                      <a:r>
                        <a:rPr lang="en" sz="1350" i="1" dirty="0">
                          <a:solidFill>
                            <a:schemeClr val="dk1"/>
                          </a:solidFill>
                          <a:latin typeface="Century Gothic"/>
                          <a:ea typeface="Century Gothic"/>
                          <a:cs typeface="Century Gothic"/>
                          <a:sym typeface="Century Gothic"/>
                        </a:rPr>
                        <a:t>with expression </a:t>
                      </a:r>
                      <a:r>
                        <a:rPr lang="en-US" sz="1350" i="1" dirty="0">
                          <a:solidFill>
                            <a:schemeClr val="dk1"/>
                          </a:solidFill>
                          <a:latin typeface="Century Gothic"/>
                          <a:ea typeface="Century Gothic"/>
                          <a:cs typeface="Century Gothic"/>
                          <a:sym typeface="Century Gothic"/>
                        </a:rPr>
                        <a:t>and</a:t>
                      </a:r>
                      <a:r>
                        <a:rPr lang="en" sz="1350" i="1" dirty="0">
                          <a:solidFill>
                            <a:schemeClr val="dk1"/>
                          </a:solidFill>
                          <a:latin typeface="Century Gothic"/>
                          <a:ea typeface="Century Gothic"/>
                          <a:cs typeface="Century Gothic"/>
                          <a:sym typeface="Century Gothic"/>
                        </a:rPr>
                        <a:t> meaning</a:t>
                      </a:r>
                      <a:r>
                        <a:rPr lang="en" sz="1350" dirty="0">
                          <a:solidFill>
                            <a:schemeClr val="dk1"/>
                          </a:solidFill>
                          <a:latin typeface="Century Gothic"/>
                          <a:ea typeface="Century Gothic"/>
                          <a:cs typeface="Century Gothic"/>
                          <a:sym typeface="Century Gothic"/>
                        </a:rPr>
                        <a:t> and at </a:t>
                      </a:r>
                      <a:r>
                        <a:rPr lang="en" sz="1350" i="1" dirty="0">
                          <a:solidFill>
                            <a:schemeClr val="dk1"/>
                          </a:solidFill>
                          <a:latin typeface="Century Gothic"/>
                          <a:ea typeface="Century Gothic"/>
                          <a:cs typeface="Century Gothic"/>
                          <a:sym typeface="Century Gothic"/>
                        </a:rPr>
                        <a:t>just the right speed</a:t>
                      </a:r>
                      <a:r>
                        <a:rPr lang="en" sz="1350" dirty="0">
                          <a:solidFill>
                            <a:schemeClr val="dk1"/>
                          </a:solidFill>
                          <a:latin typeface="Century Gothic"/>
                          <a:ea typeface="Century Gothic"/>
                          <a:cs typeface="Century Gothic"/>
                          <a:sym typeface="Century Gothic"/>
                        </a:rPr>
                        <a:t>. </a:t>
                      </a:r>
                    </a:p>
                    <a:p>
                      <a:pPr marL="342900" lvl="0" indent="-342900" algn="l" rtl="0">
                        <a:spcBef>
                          <a:spcPts val="0"/>
                        </a:spcBef>
                        <a:spcAft>
                          <a:spcPts val="0"/>
                        </a:spcAft>
                        <a:buClr>
                          <a:schemeClr val="dk1"/>
                        </a:buClr>
                        <a:buSzPct val="100000"/>
                        <a:buFont typeface="+mj-lt"/>
                        <a:buAutoNum type="arabicPeriod"/>
                      </a:pPr>
                      <a:r>
                        <a:rPr lang="en" sz="1350" dirty="0">
                          <a:solidFill>
                            <a:schemeClr val="dk1"/>
                          </a:solidFill>
                          <a:latin typeface="Century Gothic"/>
                          <a:ea typeface="Century Gothic"/>
                          <a:cs typeface="Century Gothic"/>
                          <a:sym typeface="Century Gothic"/>
                        </a:rPr>
                        <a:t>If time allows, read the story again and act out what happens as you take turns reading.</a:t>
                      </a:r>
                      <a:endParaRPr sz="135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Read “No Food to be Found: Part 2.” </a:t>
                      </a:r>
                    </a:p>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As you read, circle all the words that have the C-le syllable type and the high -frequency words “to, too, two, friends, finally, together, people, none, let’s.”</a:t>
                      </a:r>
                    </a:p>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Read the story again.</a:t>
                      </a:r>
                    </a:p>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If you can’t read a word, use the Reader’s Toolbox and try again.</a:t>
                      </a:r>
                    </a:p>
                    <a:p>
                      <a:pPr marL="342900" lvl="0" indent="-342900" algn="l" rtl="0">
                        <a:spcBef>
                          <a:spcPts val="0"/>
                        </a:spcBef>
                        <a:spcAft>
                          <a:spcPts val="0"/>
                        </a:spcAft>
                        <a:buClr>
                          <a:schemeClr val="dk1"/>
                        </a:buClr>
                        <a:buSzPct val="100000"/>
                        <a:buFont typeface="+mj-lt"/>
                        <a:buAutoNum type="arabicPeriod"/>
                      </a:pPr>
                      <a:r>
                        <a:rPr lang="en" dirty="0">
                          <a:solidFill>
                            <a:schemeClr val="dk1"/>
                          </a:solidFill>
                          <a:latin typeface="Century Gothic"/>
                          <a:ea typeface="Century Gothic"/>
                          <a:cs typeface="Century Gothic"/>
                          <a:sym typeface="Century Gothic"/>
                        </a:rPr>
                        <a:t>If you have time, find another student that independently read the story and tell each other sentences with the words you circled.</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txBody>
                  <a:tcPr marL="91425" marR="91425" marT="91425" marB="91425"/>
                </a:tc>
                <a:extLst>
                  <a:ext uri="{0D108BD9-81ED-4DB2-BD59-A6C34878D82A}">
                    <a16:rowId xmlns="" xmlns:a16="http://schemas.microsoft.com/office/drawing/2014/main" val="10001"/>
                  </a:ext>
                </a:extLst>
              </a:tr>
            </a:tbl>
          </a:graphicData>
        </a:graphic>
      </p:graphicFrame>
      <p:pic>
        <p:nvPicPr>
          <p:cNvPr id="417" name="Google Shape;417;p67"/>
          <p:cNvPicPr preferRelativeResize="0"/>
          <p:nvPr/>
        </p:nvPicPr>
        <p:blipFill>
          <a:blip r:embed="rId3">
            <a:alphaModFix/>
          </a:blip>
          <a:stretch>
            <a:fillRect/>
          </a:stretch>
        </p:blipFill>
        <p:spPr>
          <a:xfrm flipH="1">
            <a:off x="56750" y="26575"/>
            <a:ext cx="645000" cy="499576"/>
          </a:xfrm>
          <a:prstGeom prst="rect">
            <a:avLst/>
          </a:prstGeom>
          <a:noFill/>
          <a:ln>
            <a:noFill/>
          </a:ln>
        </p:spPr>
      </p:pic>
      <p:pic>
        <p:nvPicPr>
          <p:cNvPr id="418" name="Google Shape;418;p67"/>
          <p:cNvPicPr preferRelativeResize="0"/>
          <p:nvPr/>
        </p:nvPicPr>
        <p:blipFill>
          <a:blip r:embed="rId4">
            <a:alphaModFix/>
          </a:blip>
          <a:stretch>
            <a:fillRect/>
          </a:stretch>
        </p:blipFill>
        <p:spPr>
          <a:xfrm>
            <a:off x="2953825" y="26563"/>
            <a:ext cx="576750" cy="548850"/>
          </a:xfrm>
          <a:prstGeom prst="rect">
            <a:avLst/>
          </a:prstGeom>
          <a:noFill/>
          <a:ln>
            <a:noFill/>
          </a:ln>
        </p:spPr>
      </p:pic>
      <p:pic>
        <p:nvPicPr>
          <p:cNvPr id="419" name="Google Shape;419;p67"/>
          <p:cNvPicPr preferRelativeResize="0"/>
          <p:nvPr/>
        </p:nvPicPr>
        <p:blipFill>
          <a:blip r:embed="rId5">
            <a:alphaModFix/>
          </a:blip>
          <a:stretch>
            <a:fillRect/>
          </a:stretch>
        </p:blipFill>
        <p:spPr>
          <a:xfrm>
            <a:off x="5912417" y="-46146"/>
            <a:ext cx="645000" cy="64500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23"/>
        <p:cNvGrpSpPr/>
        <p:nvPr/>
      </p:nvGrpSpPr>
      <p:grpSpPr>
        <a:xfrm>
          <a:off x="0" y="0"/>
          <a:ext cx="0" cy="0"/>
          <a:chOff x="0" y="0"/>
          <a:chExt cx="0" cy="0"/>
        </a:xfrm>
      </p:grpSpPr>
      <p:sp>
        <p:nvSpPr>
          <p:cNvPr id="424" name="Google Shape;424;p68"/>
          <p:cNvSpPr txBox="1">
            <a:spLocks noGrp="1"/>
          </p:cNvSpPr>
          <p:nvPr>
            <p:ph type="title"/>
          </p:nvPr>
        </p:nvSpPr>
        <p:spPr>
          <a:xfrm>
            <a:off x="0" y="634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Reader’s Toolbox: </a:t>
            </a:r>
            <a:endParaRPr/>
          </a:p>
          <a:p>
            <a:pPr marL="0" lvl="0" indent="0" algn="l" rtl="0">
              <a:spcBef>
                <a:spcPts val="0"/>
              </a:spcBef>
              <a:spcAft>
                <a:spcPts val="0"/>
              </a:spcAft>
              <a:buNone/>
            </a:pPr>
            <a:r>
              <a:rPr lang="en" sz="3200"/>
              <a:t>Use what you know!</a:t>
            </a:r>
            <a:r>
              <a:rPr lang="en"/>
              <a:t> </a:t>
            </a:r>
            <a:endParaRPr/>
          </a:p>
          <a:p>
            <a:pPr marL="457200" lvl="0" indent="0" algn="l" rtl="0">
              <a:spcBef>
                <a:spcPts val="0"/>
              </a:spcBef>
              <a:spcAft>
                <a:spcPts val="0"/>
              </a:spcAft>
              <a:buNone/>
            </a:pPr>
            <a:endParaRPr/>
          </a:p>
        </p:txBody>
      </p:sp>
      <p:sp>
        <p:nvSpPr>
          <p:cNvPr id="425" name="Google Shape;425;p68"/>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426" name="Google Shape;426;p68"/>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427" name="Google Shape;427;p68"/>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428" name="Google Shape;428;p68"/>
          <p:cNvGraphicFramePr/>
          <p:nvPr>
            <p:extLst>
              <p:ext uri="{D42A27DB-BD31-4B8C-83A1-F6EECF244321}">
                <p14:modId xmlns:p14="http://schemas.microsoft.com/office/powerpoint/2010/main" val="1458655126"/>
              </p:ext>
            </p:extLst>
          </p:nvPr>
        </p:nvGraphicFramePr>
        <p:xfrm>
          <a:off x="4572000" y="19125"/>
          <a:ext cx="4328900" cy="4941495"/>
        </p:xfrm>
        <a:graphic>
          <a:graphicData uri="http://schemas.openxmlformats.org/drawingml/2006/table">
            <a:tbl>
              <a:tblPr>
                <a:noFill/>
                <a:tableStyleId>{0FB9E6D5-1BDF-4338-BF34-3C5000B9B7F2}</a:tableStyleId>
              </a:tblPr>
              <a:tblGrid>
                <a:gridCol w="537150">
                  <a:extLst>
                    <a:ext uri="{9D8B030D-6E8A-4147-A177-3AD203B41FA5}">
                      <a16:colId xmlns="" xmlns:a16="http://schemas.microsoft.com/office/drawing/2014/main" val="20000"/>
                    </a:ext>
                  </a:extLst>
                </a:gridCol>
                <a:gridCol w="3791750">
                  <a:extLst>
                    <a:ext uri="{9D8B030D-6E8A-4147-A177-3AD203B41FA5}">
                      <a16:colId xmlns="" xmlns:a16="http://schemas.microsoft.com/office/drawing/2014/main" val="20001"/>
                    </a:ext>
                  </a:extLst>
                </a:gridCol>
              </a:tblGrid>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1.</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Sound out the word</a:t>
                      </a:r>
                      <a:r>
                        <a:rPr lang="en" sz="1300" dirty="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 xmlns:a16="http://schemas.microsoft.com/office/drawing/2014/main" val="10000"/>
                  </a:ext>
                </a:extLst>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2.</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extLst>
                  <a:ext uri="{0D108BD9-81ED-4DB2-BD59-A6C34878D82A}">
                    <a16:rowId xmlns="" xmlns:a16="http://schemas.microsoft.com/office/drawing/2014/main" val="10001"/>
                  </a:ext>
                </a:extLst>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3.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Word Parts:</a:t>
                      </a:r>
                      <a:r>
                        <a:rPr lang="en" sz="1300" dirty="0">
                          <a:latin typeface="Century Gothic"/>
                          <a:ea typeface="Century Gothic"/>
                          <a:cs typeface="Century Gothic"/>
                          <a:sym typeface="Century Gothic"/>
                        </a:rPr>
                        <a:t> Does the word have suffixes or prefixes? Read the word parts first, then use what you know about spelling patterns to read the base word. Put the parts together to read the word.</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 xmlns:a16="http://schemas.microsoft.com/office/drawing/2014/main" val="10002"/>
                  </a:ext>
                </a:extLst>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4.</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High-Frequency Words: </a:t>
                      </a:r>
                      <a:r>
                        <a:rPr lang="en" sz="1300" dirty="0">
                          <a:latin typeface="Century Gothic"/>
                          <a:ea typeface="Century Gothic"/>
                          <a:cs typeface="Century Gothic"/>
                          <a:sym typeface="Century Gothic"/>
                        </a:rPr>
                        <a:t>Read high-frequency words in a SNAP. Look to the Interactive Word Wall for help, then try to read the word.</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 xmlns:a16="http://schemas.microsoft.com/office/drawing/2014/main" val="10003"/>
                  </a:ext>
                </a:extLst>
              </a:tr>
              <a:tr h="10401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5.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Read it Again:</a:t>
                      </a:r>
                      <a:r>
                        <a:rPr lang="en" sz="1300" dirty="0">
                          <a:latin typeface="Century Gothic"/>
                          <a:ea typeface="Century Gothic"/>
                          <a:cs typeface="Century Gothic"/>
                          <a:sym typeface="Century Gothic"/>
                        </a:rPr>
                        <a:t> Try to read the word again when it does not make sense. For example, try a different vowel sound. Then read the word again.</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 xmlns:a16="http://schemas.microsoft.com/office/drawing/2014/main" val="10004"/>
                  </a:ext>
                </a:extLst>
              </a:tr>
            </a:tbl>
          </a:graphicData>
        </a:graphic>
      </p:graphicFrame>
      <p:pic>
        <p:nvPicPr>
          <p:cNvPr id="429" name="Google Shape;429;p68"/>
          <p:cNvPicPr preferRelativeResize="0"/>
          <p:nvPr/>
        </p:nvPicPr>
        <p:blipFill>
          <a:blip r:embed="rId4">
            <a:alphaModFix/>
          </a:blip>
          <a:stretch>
            <a:fillRect/>
          </a:stretch>
        </p:blipFill>
        <p:spPr>
          <a:xfrm>
            <a:off x="4659325" y="4332025"/>
            <a:ext cx="449825" cy="381000"/>
          </a:xfrm>
          <a:prstGeom prst="rect">
            <a:avLst/>
          </a:prstGeom>
          <a:noFill/>
          <a:ln>
            <a:noFill/>
          </a:ln>
        </p:spPr>
      </p:pic>
      <p:pic>
        <p:nvPicPr>
          <p:cNvPr id="430" name="Google Shape;430;p68"/>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431" name="Google Shape;431;p68"/>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432" name="Google Shape;432;p68"/>
          <p:cNvPicPr preferRelativeResize="0"/>
          <p:nvPr/>
        </p:nvPicPr>
        <p:blipFill>
          <a:blip r:embed="rId4">
            <a:alphaModFix/>
          </a:blip>
          <a:stretch>
            <a:fillRect/>
          </a:stretch>
        </p:blipFill>
        <p:spPr>
          <a:xfrm rot="-10799989">
            <a:off x="4572012" y="3452637"/>
            <a:ext cx="449825" cy="381000"/>
          </a:xfrm>
          <a:prstGeom prst="rect">
            <a:avLst/>
          </a:prstGeom>
          <a:noFill/>
          <a:ln>
            <a:noFill/>
          </a:ln>
        </p:spPr>
      </p:pic>
      <p:pic>
        <p:nvPicPr>
          <p:cNvPr id="433" name="Google Shape;433;p68"/>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4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a:t>
            </a:r>
            <a:r>
              <a:rPr lang="en" b="1" dirty="0"/>
              <a:t>67:</a:t>
            </a:r>
            <a:endParaRPr i="1" dirty="0">
              <a:solidFill>
                <a:schemeClr val="dk1"/>
              </a:solidFill>
            </a:endParaRPr>
          </a:p>
          <a:p>
            <a:pPr marL="0" lvl="0" indent="0" algn="l"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42900" algn="l" rtl="0">
              <a:lnSpc>
                <a:spcPct val="108000"/>
              </a:lnSpc>
              <a:spcBef>
                <a:spcPts val="1000"/>
              </a:spcBef>
              <a:spcAft>
                <a:spcPts val="0"/>
              </a:spcAft>
              <a:buClr>
                <a:schemeClr val="dk1"/>
              </a:buClr>
              <a:buSzPts val="1800"/>
              <a:buFont typeface="Century Gothic"/>
              <a:buChar char="•"/>
            </a:pPr>
            <a:r>
              <a:rPr lang="en" dirty="0">
                <a:solidFill>
                  <a:schemeClr val="dk1"/>
                </a:solidFill>
              </a:rPr>
              <a:t>Watch the video (as needed)</a:t>
            </a:r>
            <a:r>
              <a:rPr lang="en" sz="2400" dirty="0">
                <a:solidFill>
                  <a:srgbClr val="333333"/>
                </a:solidFill>
                <a:highlight>
                  <a:srgbClr val="FFFFFF"/>
                </a:highlight>
              </a:rPr>
              <a:t>, “</a:t>
            </a:r>
            <a:r>
              <a:rPr lang="en" dirty="0">
                <a:solidFill>
                  <a:srgbClr val="333333"/>
                </a:solidFill>
                <a:highlight>
                  <a:srgbClr val="FFFFFF"/>
                </a:highlight>
              </a:rPr>
              <a:t>From Engagement Text to Decodables”:</a:t>
            </a:r>
            <a:r>
              <a:rPr lang="en" dirty="0">
                <a:solidFill>
                  <a:srgbClr val="333333"/>
                </a:solidFill>
                <a:highlight>
                  <a:srgbClr val="FFFFFF"/>
                </a:highlight>
                <a:uFill>
                  <a:noFill/>
                </a:uFill>
                <a:hlinkClick r:id="rId3"/>
              </a:rPr>
              <a:t> </a:t>
            </a:r>
            <a:r>
              <a:rPr lang="en" u="sng" dirty="0">
                <a:solidFill>
                  <a:srgbClr val="0563C1"/>
                </a:solidFill>
                <a:highlight>
                  <a:srgbClr val="FFFFFF"/>
                </a:highlight>
                <a:hlinkClick r:id="rId3"/>
              </a:rPr>
              <a:t>https://vimeo.com/168991756</a:t>
            </a:r>
            <a:endParaRPr u="sng" dirty="0">
              <a:solidFill>
                <a:srgbClr val="0563C1"/>
              </a:solidFill>
              <a:highlight>
                <a:srgbClr val="FFFFFF"/>
              </a:highlight>
              <a:hlinkClick r:id="rId3"/>
            </a:endParaRPr>
          </a:p>
          <a:p>
            <a:pPr marL="457200" lvl="0" indent="-342900" algn="l" rtl="0">
              <a:lnSpc>
                <a:spcPct val="108000"/>
              </a:lnSpc>
              <a:spcBef>
                <a:spcPts val="0"/>
              </a:spcBef>
              <a:spcAft>
                <a:spcPts val="0"/>
              </a:spcAft>
              <a:buClr>
                <a:schemeClr val="dk1"/>
              </a:buClr>
              <a:buSzPts val="1800"/>
              <a:buFont typeface="Century Gothic"/>
              <a:buChar char="•"/>
            </a:pPr>
            <a:r>
              <a:rPr lang="en" dirty="0">
                <a:solidFill>
                  <a:schemeClr val="dk1"/>
                </a:solidFill>
              </a:rPr>
              <a:t>Read the Engagement Text: </a:t>
            </a:r>
            <a:r>
              <a:rPr lang="en" dirty="0"/>
              <a:t>Sunnyside Community Public Notice: “Trash and Pest Control</a:t>
            </a:r>
            <a:r>
              <a:rPr lang="en" dirty="0">
                <a:solidFill>
                  <a:schemeClr val="dk1"/>
                </a:solidFill>
              </a:rPr>
              <a:t>”</a:t>
            </a:r>
            <a:endParaRPr dirty="0">
              <a:solidFill>
                <a:schemeClr val="dk1"/>
              </a:solidFill>
            </a:endParaRPr>
          </a:p>
          <a:p>
            <a:pPr marL="457200" lvl="0" indent="-361950" algn="l" rtl="0">
              <a:spcBef>
                <a:spcPts val="0"/>
              </a:spcBef>
              <a:spcAft>
                <a:spcPts val="0"/>
              </a:spcAft>
              <a:buSzPts val="2100"/>
              <a:buChar char="•"/>
            </a:pPr>
            <a:r>
              <a:rPr lang="en" dirty="0"/>
              <a:t>Review Independent and Small Group Work guidance (Skills Block Resource Manual)</a:t>
            </a:r>
            <a:endParaRPr dirty="0"/>
          </a:p>
          <a:p>
            <a:pPr marL="0" lvl="0" indent="0" algn="l" rtl="0">
              <a:lnSpc>
                <a:spcPct val="115000"/>
              </a:lnSpc>
              <a:spcBef>
                <a:spcPts val="800"/>
              </a:spcBef>
              <a:spcAft>
                <a:spcPts val="0"/>
              </a:spcAft>
              <a:buClr>
                <a:schemeClr val="dk1"/>
              </a:buClr>
              <a:buSzPts val="1100"/>
              <a:buFont typeface="Arial"/>
              <a:buNone/>
            </a:pPr>
            <a:endParaRPr dirty="0">
              <a:solidFill>
                <a:schemeClr val="dk1"/>
              </a:solidFill>
              <a:latin typeface="Times New Roman"/>
              <a:ea typeface="Times New Roman"/>
              <a:cs typeface="Times New Roman"/>
              <a:sym typeface="Times New Roman"/>
            </a:endParaRPr>
          </a:p>
          <a:p>
            <a:pPr marL="0" lvl="0" indent="0" algn="l" rtl="0">
              <a:lnSpc>
                <a:spcPct val="90000"/>
              </a:lnSpc>
              <a:spcBef>
                <a:spcPts val="1000"/>
              </a:spcBef>
              <a:spcAft>
                <a:spcPts val="0"/>
              </a:spcAft>
              <a:buNone/>
            </a:pPr>
            <a:endParaRPr dirty="0">
              <a:solidFill>
                <a:schemeClr val="dk1"/>
              </a:solidFill>
            </a:endParaRPr>
          </a:p>
        </p:txBody>
      </p:sp>
      <p:sp>
        <p:nvSpPr>
          <p:cNvPr id="242" name="Google Shape;242;p4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3: Part 1: Cycle 14: Lesson 67</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pic>
        <p:nvPicPr>
          <p:cNvPr id="439" name="Google Shape;439;p69"/>
          <p:cNvPicPr preferRelativeResize="0"/>
          <p:nvPr/>
        </p:nvPicPr>
        <p:blipFill>
          <a:blip r:embed="rId3">
            <a:alphaModFix/>
          </a:blip>
          <a:stretch>
            <a:fillRect/>
          </a:stretch>
        </p:blipFill>
        <p:spPr>
          <a:xfrm>
            <a:off x="4329529" y="82550"/>
            <a:ext cx="4110293" cy="4838700"/>
          </a:xfrm>
          <a:prstGeom prst="rect">
            <a:avLst/>
          </a:prstGeom>
          <a:noFill/>
          <a:ln>
            <a:noFill/>
          </a:ln>
        </p:spPr>
      </p:pic>
      <p:pic>
        <p:nvPicPr>
          <p:cNvPr id="5" name="Picture 4"/>
          <p:cNvPicPr>
            <a:picLocks noChangeAspect="1"/>
          </p:cNvPicPr>
          <p:nvPr/>
        </p:nvPicPr>
        <p:blipFill rotWithShape="1">
          <a:blip r:embed="rId4"/>
          <a:srcRect l="4747" r="3607"/>
          <a:stretch/>
        </p:blipFill>
        <p:spPr>
          <a:xfrm>
            <a:off x="470049" y="152400"/>
            <a:ext cx="3240015" cy="49911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pic>
        <p:nvPicPr>
          <p:cNvPr id="247" name="Google Shape;247;p43"/>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48" name="Google Shape;248;p43"/>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49" name="Google Shape;249;p43"/>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3: Part 1: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14: Lesson 67</a:t>
            </a:r>
            <a:endParaRPr sz="3200" b="1">
              <a:solidFill>
                <a:srgbClr val="404040"/>
              </a:solidFill>
              <a:latin typeface="Century Gothic"/>
              <a:ea typeface="Century Gothic"/>
              <a:cs typeface="Century Gothic"/>
              <a:sym typeface="Century Gothic"/>
            </a:endParaRPr>
          </a:p>
        </p:txBody>
      </p:sp>
      <p:pic>
        <p:nvPicPr>
          <p:cNvPr id="250" name="Google Shape;250;p43"/>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51" name="Google Shape;251;p43"/>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57" name="Google Shape;257;p44"/>
          <p:cNvSpPr txBox="1">
            <a:spLocks noGrp="1"/>
          </p:cNvSpPr>
          <p:nvPr>
            <p:ph type="body" idx="1"/>
          </p:nvPr>
        </p:nvSpPr>
        <p:spPr>
          <a:xfrm>
            <a:off x="690465" y="1152475"/>
            <a:ext cx="776307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Clr>
                <a:schemeClr val="dk1"/>
              </a:buClr>
              <a:buSzPts val="1100"/>
              <a:buFont typeface="Arial"/>
              <a:buNone/>
            </a:pPr>
            <a:r>
              <a:rPr lang="en" sz="2800" dirty="0">
                <a:solidFill>
                  <a:srgbClr val="FF0000"/>
                </a:solidFill>
              </a:rPr>
              <a:t>“Gather ‘round together, together, together. It’s time to hear a story, a story, a story. It’s time to hear a story and say what you’ve learned.”</a:t>
            </a:r>
            <a:endParaRPr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263" name="Google Shape;263;p4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dirty="0">
                <a:solidFill>
                  <a:schemeClr val="dk1"/>
                </a:solidFill>
              </a:rPr>
              <a:t>I</a:t>
            </a:r>
            <a:r>
              <a:rPr lang="en" sz="2400" dirty="0"/>
              <a:t> can retell the events from the current edition of the Sunnyside Community Public Notice: “Trash and Pest Control.”</a:t>
            </a:r>
            <a:endParaRPr sz="2400" dirty="0">
              <a:solidFill>
                <a:schemeClr val="dk1"/>
              </a:solidFill>
            </a:endParaRPr>
          </a:p>
          <a:p>
            <a:pPr marL="457200" lvl="0" indent="-381000" algn="l" rtl="0">
              <a:lnSpc>
                <a:spcPct val="120000"/>
              </a:lnSpc>
              <a:spcBef>
                <a:spcPts val="0"/>
              </a:spcBef>
              <a:spcAft>
                <a:spcPts val="0"/>
              </a:spcAft>
              <a:buClr>
                <a:schemeClr val="dk1"/>
              </a:buClr>
              <a:buSzPts val="2400"/>
              <a:buFont typeface="Century Gothic"/>
              <a:buChar char="•"/>
            </a:pPr>
            <a:r>
              <a:rPr lang="en" sz="2400" dirty="0">
                <a:solidFill>
                  <a:schemeClr val="dk1"/>
                </a:solidFill>
              </a:rPr>
              <a:t>Using evidence from the text, I can answer questions about </a:t>
            </a:r>
            <a:r>
              <a:rPr lang="en" sz="2400" dirty="0"/>
              <a:t>Sunnyside Community Public Notice:</a:t>
            </a:r>
            <a:br>
              <a:rPr lang="en" sz="2400" dirty="0"/>
            </a:br>
            <a:r>
              <a:rPr lang="en" sz="2400" dirty="0"/>
              <a:t>“Trash and Pest Control.”</a:t>
            </a:r>
            <a:endParaRPr sz="2400" dirty="0"/>
          </a:p>
          <a:p>
            <a:pPr marL="177800" lvl="0" indent="0" algn="l" rtl="0">
              <a:lnSpc>
                <a:spcPct val="120000"/>
              </a:lnSpc>
              <a:spcBef>
                <a:spcPts val="800"/>
              </a:spcBef>
              <a:spcAft>
                <a:spcPts val="0"/>
              </a:spcAft>
              <a:buNone/>
            </a:pPr>
            <a:endParaRPr sz="2400" dirty="0"/>
          </a:p>
          <a:p>
            <a:pPr marL="0" lvl="0" indent="0" algn="l" rtl="0">
              <a:lnSpc>
                <a:spcPct val="115000"/>
              </a:lnSpc>
              <a:spcBef>
                <a:spcPts val="800"/>
              </a:spcBef>
              <a:spcAft>
                <a:spcPts val="0"/>
              </a:spcAft>
              <a:buClr>
                <a:schemeClr val="dk1"/>
              </a:buClr>
              <a:buSzPts val="1100"/>
              <a:buFont typeface="Arial"/>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264" name="Google Shape;264;p45"/>
          <p:cNvPicPr preferRelativeResize="0"/>
          <p:nvPr/>
        </p:nvPicPr>
        <p:blipFill>
          <a:blip r:embed="rId3">
            <a:alphaModFix/>
          </a:blip>
          <a:stretch>
            <a:fillRect/>
          </a:stretch>
        </p:blipFill>
        <p:spPr>
          <a:xfrm>
            <a:off x="8330228" y="4280458"/>
            <a:ext cx="792000" cy="6421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46"/>
          <p:cNvSpPr txBox="1">
            <a:spLocks noGrp="1"/>
          </p:cNvSpPr>
          <p:nvPr>
            <p:ph type="body" idx="1"/>
          </p:nvPr>
        </p:nvSpPr>
        <p:spPr>
          <a:xfrm>
            <a:off x="105950" y="109150"/>
            <a:ext cx="4716000" cy="4486500"/>
          </a:xfrm>
          <a:prstGeom prst="rect">
            <a:avLst/>
          </a:prstGeom>
        </p:spPr>
        <p:txBody>
          <a:bodyPr spcFirstLastPara="1" wrap="square" lIns="68575" tIns="34275" rIns="68575" bIns="34275" anchor="t" anchorCtr="0">
            <a:noAutofit/>
          </a:bodyPr>
          <a:lstStyle/>
          <a:p>
            <a:pPr marL="0" lvl="0" indent="0" algn="l" rtl="0">
              <a:lnSpc>
                <a:spcPct val="115000"/>
              </a:lnSpc>
              <a:spcBef>
                <a:spcPts val="0"/>
              </a:spcBef>
              <a:spcAft>
                <a:spcPts val="0"/>
              </a:spcAft>
              <a:buClr>
                <a:schemeClr val="dk1"/>
              </a:buClr>
              <a:buSzPts val="1100"/>
              <a:buFont typeface="Arial"/>
              <a:buNone/>
            </a:pPr>
            <a:endParaRPr sz="1600"/>
          </a:p>
          <a:p>
            <a:pPr marL="0" lvl="0" indent="0" algn="l" rtl="0">
              <a:lnSpc>
                <a:spcPct val="115000"/>
              </a:lnSpc>
              <a:spcBef>
                <a:spcPts val="1000"/>
              </a:spcBef>
              <a:spcAft>
                <a:spcPts val="1000"/>
              </a:spcAft>
              <a:buClr>
                <a:schemeClr val="dk1"/>
              </a:buClr>
              <a:buSzPts val="1100"/>
              <a:buFont typeface="Arial"/>
              <a:buNone/>
            </a:pPr>
            <a:endParaRPr sz="1600"/>
          </a:p>
        </p:txBody>
      </p:sp>
      <p:pic>
        <p:nvPicPr>
          <p:cNvPr id="271" name="Google Shape;271;p46"/>
          <p:cNvPicPr preferRelativeResize="0"/>
          <p:nvPr/>
        </p:nvPicPr>
        <p:blipFill>
          <a:blip r:embed="rId3">
            <a:alphaModFix/>
          </a:blip>
          <a:stretch>
            <a:fillRect/>
          </a:stretch>
        </p:blipFill>
        <p:spPr>
          <a:xfrm>
            <a:off x="105950" y="228599"/>
            <a:ext cx="4362196" cy="2487951"/>
          </a:xfrm>
          <a:prstGeom prst="rect">
            <a:avLst/>
          </a:prstGeom>
          <a:noFill/>
          <a:ln>
            <a:noFill/>
          </a:ln>
        </p:spPr>
      </p:pic>
      <p:pic>
        <p:nvPicPr>
          <p:cNvPr id="272" name="Google Shape;272;p46"/>
          <p:cNvPicPr preferRelativeResize="0"/>
          <p:nvPr/>
        </p:nvPicPr>
        <p:blipFill>
          <a:blip r:embed="rId4">
            <a:alphaModFix/>
          </a:blip>
          <a:stretch>
            <a:fillRect/>
          </a:stretch>
        </p:blipFill>
        <p:spPr>
          <a:xfrm>
            <a:off x="52975" y="2716550"/>
            <a:ext cx="4539274" cy="1745950"/>
          </a:xfrm>
          <a:prstGeom prst="rect">
            <a:avLst/>
          </a:prstGeom>
          <a:noFill/>
          <a:ln>
            <a:noFill/>
          </a:ln>
        </p:spPr>
      </p:pic>
      <p:pic>
        <p:nvPicPr>
          <p:cNvPr id="273" name="Google Shape;273;p46"/>
          <p:cNvPicPr preferRelativeResize="0"/>
          <p:nvPr/>
        </p:nvPicPr>
        <p:blipFill>
          <a:blip r:embed="rId5">
            <a:alphaModFix/>
          </a:blip>
          <a:stretch>
            <a:fillRect/>
          </a:stretch>
        </p:blipFill>
        <p:spPr>
          <a:xfrm>
            <a:off x="4820937" y="109150"/>
            <a:ext cx="3904925" cy="1676350"/>
          </a:xfrm>
          <a:prstGeom prst="rect">
            <a:avLst/>
          </a:prstGeom>
          <a:noFill/>
          <a:ln>
            <a:noFill/>
          </a:ln>
        </p:spPr>
      </p:pic>
      <p:pic>
        <p:nvPicPr>
          <p:cNvPr id="274" name="Google Shape;274;p46"/>
          <p:cNvPicPr preferRelativeResize="0"/>
          <p:nvPr/>
        </p:nvPicPr>
        <p:blipFill>
          <a:blip r:embed="rId6">
            <a:alphaModFix/>
          </a:blip>
          <a:stretch>
            <a:fillRect/>
          </a:stretch>
        </p:blipFill>
        <p:spPr>
          <a:xfrm>
            <a:off x="5386562" y="2271101"/>
            <a:ext cx="2773675" cy="21914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47"/>
          <p:cNvSpPr txBox="1">
            <a:spLocks noGrp="1"/>
          </p:cNvSpPr>
          <p:nvPr>
            <p:ph type="title"/>
          </p:nvPr>
        </p:nvSpPr>
        <p:spPr>
          <a:xfrm>
            <a:off x="315685" y="23835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Comprehension Conversation</a:t>
            </a:r>
            <a:endParaRPr dirty="0"/>
          </a:p>
        </p:txBody>
      </p:sp>
      <p:sp>
        <p:nvSpPr>
          <p:cNvPr id="280" name="Google Shape;280;p47"/>
          <p:cNvSpPr txBox="1">
            <a:spLocks noGrp="1"/>
          </p:cNvSpPr>
          <p:nvPr>
            <p:ph type="body" idx="1"/>
          </p:nvPr>
        </p:nvSpPr>
        <p:spPr>
          <a:xfrm>
            <a:off x="315685" y="974335"/>
            <a:ext cx="864315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1000"/>
              </a:spcBef>
              <a:spcAft>
                <a:spcPts val="0"/>
              </a:spcAft>
              <a:buSzPts val="2400"/>
              <a:buAutoNum type="arabicPeriod"/>
            </a:pPr>
            <a:r>
              <a:rPr lang="en" sz="2400" dirty="0"/>
              <a:t>Who sent the notice? </a:t>
            </a:r>
            <a:endParaRPr sz="2400" dirty="0"/>
          </a:p>
          <a:p>
            <a:pPr marL="457200" lvl="0" indent="-381000" algn="l" rtl="0">
              <a:lnSpc>
                <a:spcPct val="115000"/>
              </a:lnSpc>
              <a:spcBef>
                <a:spcPts val="1000"/>
              </a:spcBef>
              <a:spcAft>
                <a:spcPts val="0"/>
              </a:spcAft>
              <a:buSzPts val="2400"/>
              <a:buAutoNum type="arabicPeriod"/>
            </a:pPr>
            <a:r>
              <a:rPr lang="en" sz="2400" dirty="0"/>
              <a:t>What does it say?</a:t>
            </a:r>
            <a:endParaRPr sz="2400" dirty="0"/>
          </a:p>
          <a:p>
            <a:pPr marL="457200" lvl="0" indent="-381000" algn="l" rtl="0">
              <a:lnSpc>
                <a:spcPct val="115000"/>
              </a:lnSpc>
              <a:spcBef>
                <a:spcPts val="1000"/>
              </a:spcBef>
              <a:spcAft>
                <a:spcPts val="0"/>
              </a:spcAft>
              <a:buSzPts val="2400"/>
              <a:buAutoNum type="arabicPeriod"/>
            </a:pPr>
            <a:r>
              <a:rPr lang="en" sz="2400" dirty="0"/>
              <a:t>Why is it important to keep cities clean?</a:t>
            </a:r>
            <a:endParaRPr sz="2400" dirty="0"/>
          </a:p>
          <a:p>
            <a:pPr marL="177800" lvl="0" indent="0" algn="l" rtl="0">
              <a:lnSpc>
                <a:spcPct val="115000"/>
              </a:lnSpc>
              <a:spcBef>
                <a:spcPts val="1000"/>
              </a:spcBef>
              <a:spcAft>
                <a:spcPts val="0"/>
              </a:spcAft>
              <a:buNone/>
            </a:pPr>
            <a:endParaRPr sz="2400" dirty="0"/>
          </a:p>
          <a:p>
            <a:pPr marL="0" lvl="0" indent="0" algn="l" rtl="0">
              <a:lnSpc>
                <a:spcPct val="115000"/>
              </a:lnSpc>
              <a:spcBef>
                <a:spcPts val="1000"/>
              </a:spcBef>
              <a:spcAft>
                <a:spcPts val="1000"/>
              </a:spcAft>
              <a:buNone/>
            </a:pPr>
            <a:r>
              <a:rPr lang="en" sz="2400" dirty="0"/>
              <a:t>   </a:t>
            </a: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48"/>
          <p:cNvSpPr txBox="1">
            <a:spLocks noGrp="1"/>
          </p:cNvSpPr>
          <p:nvPr>
            <p:ph type="title"/>
          </p:nvPr>
        </p:nvSpPr>
        <p:spPr>
          <a:xfrm>
            <a:off x="239486" y="195943"/>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Vocabulary and Language</a:t>
            </a:r>
            <a:endParaRPr dirty="0"/>
          </a:p>
        </p:txBody>
      </p:sp>
      <p:sp>
        <p:nvSpPr>
          <p:cNvPr id="286" name="Google Shape;286;p48"/>
          <p:cNvSpPr txBox="1">
            <a:spLocks noGrp="1"/>
          </p:cNvSpPr>
          <p:nvPr>
            <p:ph type="body" idx="1"/>
          </p:nvPr>
        </p:nvSpPr>
        <p:spPr>
          <a:xfrm>
            <a:off x="239486" y="968828"/>
            <a:ext cx="8436428" cy="4174671"/>
          </a:xfrm>
          <a:prstGeom prst="rect">
            <a:avLst/>
          </a:prstGeom>
        </p:spPr>
        <p:txBody>
          <a:bodyPr spcFirstLastPara="1" wrap="square" lIns="68575" tIns="34275" rIns="68575" bIns="34275" anchor="t" anchorCtr="0">
            <a:noAutofit/>
          </a:bodyPr>
          <a:lstStyle/>
          <a:p>
            <a:pPr marL="457200" lvl="0" indent="-361950" algn="l" rtl="0">
              <a:lnSpc>
                <a:spcPct val="120000"/>
              </a:lnSpc>
              <a:spcBef>
                <a:spcPts val="800"/>
              </a:spcBef>
              <a:spcAft>
                <a:spcPts val="0"/>
              </a:spcAft>
              <a:buSzPts val="2100"/>
              <a:buAutoNum type="arabicPeriod"/>
            </a:pPr>
            <a:r>
              <a:rPr lang="en" dirty="0"/>
              <a:t>The notice says residents should be “informed of new rules regarding containment of trash.” What does “containment” mean?</a:t>
            </a:r>
          </a:p>
          <a:p>
            <a:pPr marL="457200" lvl="0" indent="-361950" algn="l" rtl="0">
              <a:lnSpc>
                <a:spcPct val="120000"/>
              </a:lnSpc>
              <a:spcBef>
                <a:spcPts val="800"/>
              </a:spcBef>
              <a:spcAft>
                <a:spcPts val="0"/>
              </a:spcAft>
              <a:buSzPts val="2100"/>
              <a:buAutoNum type="arabicPeriod"/>
            </a:pPr>
            <a:endParaRPr lang="en" dirty="0"/>
          </a:p>
          <a:p>
            <a:pPr marL="457200" lvl="0" indent="-361950" algn="l" rtl="0">
              <a:lnSpc>
                <a:spcPct val="120000"/>
              </a:lnSpc>
              <a:spcBef>
                <a:spcPts val="800"/>
              </a:spcBef>
              <a:spcAft>
                <a:spcPts val="0"/>
              </a:spcAft>
              <a:buSzPts val="2100"/>
              <a:buAutoNum type="arabicPeriod"/>
            </a:pPr>
            <a:r>
              <a:rPr lang="en" dirty="0"/>
              <a:t>Residents will be charged $20 for each “offense.” What does the word “offense” mean?</a:t>
            </a:r>
            <a:endParaRPr dirty="0"/>
          </a:p>
          <a:p>
            <a:pPr marL="177800" lvl="0" indent="0" algn="l" rtl="0">
              <a:lnSpc>
                <a:spcPct val="120000"/>
              </a:lnSpc>
              <a:spcBef>
                <a:spcPts val="800"/>
              </a:spcBef>
              <a:spcAft>
                <a:spcPts val="0"/>
              </a:spcAft>
              <a:buNone/>
            </a:pPr>
            <a:endParaRPr b="1" dirty="0"/>
          </a:p>
          <a:p>
            <a:pPr marL="177800" lvl="0" indent="0" algn="l" rtl="0">
              <a:lnSpc>
                <a:spcPct val="120000"/>
              </a:lnSpc>
              <a:spcBef>
                <a:spcPts val="800"/>
              </a:spcBef>
              <a:spcAft>
                <a:spcPts val="0"/>
              </a:spcAft>
              <a:buNone/>
            </a:pPr>
            <a:endParaRPr sz="1900" dirty="0"/>
          </a:p>
          <a:p>
            <a:pPr marL="177800" lvl="0" indent="0" algn="l" rtl="0">
              <a:lnSpc>
                <a:spcPct val="120000"/>
              </a:lnSpc>
              <a:spcBef>
                <a:spcPts val="800"/>
              </a:spcBef>
              <a:spcAft>
                <a:spcPts val="0"/>
              </a:spcAft>
              <a:buNone/>
            </a:pPr>
            <a:endParaRPr sz="1900" dirty="0"/>
          </a:p>
          <a:p>
            <a:pPr marL="177800" lvl="0" indent="0" algn="l" rtl="0">
              <a:lnSpc>
                <a:spcPct val="120000"/>
              </a:lnSpc>
              <a:spcBef>
                <a:spcPts val="800"/>
              </a:spcBef>
              <a:spcAft>
                <a:spcPts val="0"/>
              </a:spcAft>
              <a:buNone/>
            </a:pPr>
            <a:r>
              <a:rPr lang="en" sz="1900" dirty="0"/>
              <a:t>       </a:t>
            </a:r>
            <a:endParaRPr sz="1900" dirty="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F7ACF08-9C5A-44B6-B9CF-19DBC5EF12C3}"/>
</file>

<file path=customXml/itemProps2.xml><?xml version="1.0" encoding="utf-8"?>
<ds:datastoreItem xmlns:ds="http://schemas.openxmlformats.org/officeDocument/2006/customXml" ds:itemID="{CF9CE641-71D8-44CB-8D83-94653A3D00F5}"/>
</file>

<file path=customXml/itemProps3.xml><?xml version="1.0" encoding="utf-8"?>
<ds:datastoreItem xmlns:ds="http://schemas.openxmlformats.org/officeDocument/2006/customXml" ds:itemID="{A7CBF72A-65C7-4056-ABB5-F6436432DB9F}"/>
</file>

<file path=docProps/app.xml><?xml version="1.0" encoding="utf-8"?>
<Properties xmlns="http://schemas.openxmlformats.org/officeDocument/2006/extended-properties" xmlns:vt="http://schemas.openxmlformats.org/officeDocument/2006/docPropsVTypes">
  <TotalTime>38</TotalTime>
  <Words>6225</Words>
  <Application>Microsoft Office PowerPoint</Application>
  <PresentationFormat>On-screen Show (16:9)</PresentationFormat>
  <Paragraphs>542</Paragraphs>
  <Slides>30</Slides>
  <Notes>30</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30</vt:i4>
      </vt:variant>
    </vt:vector>
  </HeadingPairs>
  <TitlesOfParts>
    <vt:vector size="37" baseType="lpstr">
      <vt:lpstr>Arial</vt:lpstr>
      <vt:lpstr>Calibri</vt:lpstr>
      <vt:lpstr>Century Gothic</vt:lpstr>
      <vt:lpstr>Times New Roman</vt:lpstr>
      <vt:lpstr>Office Theme</vt:lpstr>
      <vt:lpstr>Simple Light</vt:lpstr>
      <vt:lpstr>Office Theme</vt:lpstr>
      <vt:lpstr>Grade 2: Module 3: Part 1: Cycle 14: Lesson 67 Teacher slide, before teaching.</vt:lpstr>
      <vt:lpstr>Grade 2: Module 3: Part 1: Cycle 14: Lesson 67 Teacher slide, before teaching.</vt:lpstr>
      <vt:lpstr>Grade 2: Module 3: Part 1: Cycle 14: Lesson 67 Teacher slide, before teaching.</vt:lpstr>
      <vt:lpstr>PowerPoint Presentation</vt:lpstr>
      <vt:lpstr>Transition Song</vt:lpstr>
      <vt:lpstr>Opening Learning Targets</vt:lpstr>
      <vt:lpstr>PowerPoint Presentation</vt:lpstr>
      <vt:lpstr>Comprehension Conversation</vt:lpstr>
      <vt:lpstr>Vocabulary and Language</vt:lpstr>
      <vt:lpstr>Transition Song</vt:lpstr>
      <vt:lpstr>Work Time Learning Targets</vt:lpstr>
      <vt:lpstr>Snap or Trap</vt:lpstr>
      <vt:lpstr>PowerPoint Presentation</vt:lpstr>
      <vt:lpstr>Transition Song</vt:lpstr>
      <vt:lpstr>Work Time Learning Targets</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Reflection Time </vt:lpstr>
      <vt:lpstr>Transition Song</vt:lpstr>
      <vt:lpstr>Independent Work Time Learning Targets</vt:lpstr>
      <vt:lpstr>PowerPoint Presentation</vt:lpstr>
      <vt:lpstr>Reader’s Toolbox:  Use what you know!  </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3: Part 1: Cycle 14: Lesson 67 Teacher slide, before teaching.</dc:title>
  <dc:creator>nbravo</dc:creator>
  <cp:lastModifiedBy>Nicole Bravo</cp:lastModifiedBy>
  <cp:revision>8</cp:revision>
  <dcterms:modified xsi:type="dcterms:W3CDTF">2019-01-02T23:24:31Z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