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955C0-0C76-469B-8046-DFA9673D302D}" v="6" dt="2018-09-20T17:29:47.140"/>
  </p1510:revLst>
</p1510:revInfo>
</file>

<file path=ppt/tableStyles.xml><?xml version="1.0" encoding="utf-8"?>
<a:tblStyleLst xmlns:a="http://schemas.openxmlformats.org/drawingml/2006/main" def="{241BF891-A318-4C3E-A724-EC2DF830F301}">
  <a:tblStyle styleId="{241BF891-A318-4C3E-A724-EC2DF830F301}"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018" autoAdjust="0"/>
  </p:normalViewPr>
  <p:slideViewPr>
    <p:cSldViewPr snapToGrid="0">
      <p:cViewPr varScale="1">
        <p:scale>
          <a:sx n="69" d="100"/>
          <a:sy n="69" d="100"/>
        </p:scale>
        <p:origin x="540"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273955C0-0C76-469B-8046-DFA9673D302D}"/>
    <pc:docChg chg="modSld modMainMaster">
      <pc:chgData name="Steven Benson" userId="7888f041-e9c4-484d-a793-6a135ed92492" providerId="ADAL" clId="{273955C0-0C76-469B-8046-DFA9673D302D}" dt="2018-09-20T17:29:47.140" v="4" actId="14100"/>
      <pc:docMkLst>
        <pc:docMk/>
      </pc:docMkLst>
      <pc:sldChg chg="addSp modSp">
        <pc:chgData name="Steven Benson" userId="7888f041-e9c4-484d-a793-6a135ed92492" providerId="ADAL" clId="{273955C0-0C76-469B-8046-DFA9673D302D}" dt="2018-09-20T17:29:47.140" v="4" actId="14100"/>
        <pc:sldMkLst>
          <pc:docMk/>
          <pc:sldMk cId="0" sldId="258"/>
        </pc:sldMkLst>
        <pc:picChg chg="add mod">
          <ac:chgData name="Steven Benson" userId="7888f041-e9c4-484d-a793-6a135ed92492" providerId="ADAL" clId="{273955C0-0C76-469B-8046-DFA9673D302D}" dt="2018-09-20T17:29:47.140" v="4" actId="14100"/>
          <ac:picMkLst>
            <pc:docMk/>
            <pc:sldMk cId="0" sldId="258"/>
            <ac:picMk id="3" creationId="{ADE6D1DB-B736-4703-A523-4C75E0D23728}"/>
          </ac:picMkLst>
        </pc:picChg>
      </pc:sldChg>
      <pc:sldMasterChg chg="addSp modSp">
        <pc:chgData name="Steven Benson" userId="7888f041-e9c4-484d-a793-6a135ed92492" providerId="ADAL" clId="{273955C0-0C76-469B-8046-DFA9673D302D}" dt="2018-09-20T17:29:36.422" v="1" actId="1076"/>
        <pc:sldMasterMkLst>
          <pc:docMk/>
          <pc:sldMasterMk cId="0" sldId="2147483659"/>
        </pc:sldMasterMkLst>
        <pc:picChg chg="add mod">
          <ac:chgData name="Steven Benson" userId="7888f041-e9c4-484d-a793-6a135ed92492" providerId="ADAL" clId="{273955C0-0C76-469B-8046-DFA9673D302D}" dt="2018-09-20T17:29:36.422" v="1" actId="1076"/>
          <ac:picMkLst>
            <pc:docMk/>
            <pc:sldMasterMk cId="0" sldId="2147483659"/>
            <ac:picMk id="7" creationId="{3ED7309C-C1EA-4A74-A976-67FFCD21C9C9}"/>
          </ac:picMkLst>
        </pc:picChg>
        <pc:picChg chg="add mod">
          <ac:chgData name="Steven Benson" userId="7888f041-e9c4-484d-a793-6a135ed92492" providerId="ADAL" clId="{273955C0-0C76-469B-8046-DFA9673D302D}" dt="2018-09-20T17:29:36.422" v="1" actId="1076"/>
          <ac:picMkLst>
            <pc:docMk/>
            <pc:sldMasterMk cId="0" sldId="2147483659"/>
            <ac:picMk id="8" creationId="{2FA721F7-002C-4113-8BB8-736BA4E4F6E1}"/>
          </ac:picMkLst>
        </pc:picChg>
        <pc:picChg chg="add mod">
          <ac:chgData name="Steven Benson" userId="7888f041-e9c4-484d-a793-6a135ed92492" providerId="ADAL" clId="{273955C0-0C76-469B-8046-DFA9673D302D}" dt="2018-09-20T17:29:36.422"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862423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00000"/>
              </a:lnSpc>
              <a:spcBef>
                <a:spcPts val="0"/>
              </a:spcBef>
              <a:spcAft>
                <a:spcPts val="0"/>
              </a:spcAft>
              <a:buSzPts val="1200"/>
              <a:buFont typeface="Calibri"/>
              <a:buChar char="●"/>
            </a:pPr>
            <a:r>
              <a:rPr lang="en-US" dirty="0"/>
              <a:t>The purpose of this lesson is for students to revise their </a:t>
            </a:r>
            <a:r>
              <a:rPr lang="en-US" i="1" dirty="0" err="1"/>
              <a:t>Lyddie</a:t>
            </a:r>
            <a:r>
              <a:rPr lang="en-US" i="1" dirty="0"/>
              <a:t> </a:t>
            </a:r>
            <a:r>
              <a:rPr lang="en-US" dirty="0"/>
              <a:t>essays. The content of this lesson focuses primarily on conventions, but it’s recommended to ask students to first check their work for making sense, then move forward with editing for conventions. This way, they do not lose sight of revising for content and structure even while editing for mechanical errors.</a:t>
            </a:r>
            <a:endParaRPr dirty="0"/>
          </a:p>
          <a:p>
            <a:pPr marL="457200" lvl="0" indent="-304800" rtl="0">
              <a:spcBef>
                <a:spcPts val="0"/>
              </a:spcBef>
              <a:spcAft>
                <a:spcPts val="0"/>
              </a:spcAft>
              <a:buSzPts val="1200"/>
              <a:buChar char="●"/>
            </a:pPr>
            <a:r>
              <a:rPr lang="en-US" dirty="0"/>
              <a:t>If students did not use computers to draft their essays in Lesson 18, consider giving them more time to revise and rewrite their essays. </a:t>
            </a:r>
            <a:endParaRPr dirty="0"/>
          </a:p>
          <a:p>
            <a:pPr marL="457200" lvl="0" indent="-304800" rtl="0">
              <a:spcBef>
                <a:spcPts val="0"/>
              </a:spcBef>
              <a:spcAft>
                <a:spcPts val="0"/>
              </a:spcAft>
              <a:buSzPts val="1200"/>
              <a:buFont typeface="Calibri"/>
              <a:buChar char="●"/>
            </a:pPr>
            <a:r>
              <a:rPr lang="en-US" dirty="0"/>
              <a:t>Since not all students may finish their revisions during this class, have students email their files, check out a computer, or come in during an off period or after school to finish. Consider extending the due date for students who do not have access to a computer at home.</a:t>
            </a:r>
            <a:endParaRPr dirty="0"/>
          </a:p>
          <a:p>
            <a:pPr marL="457200" lvl="0" indent="-304800" rtl="0">
              <a:lnSpc>
                <a:spcPct val="100000"/>
              </a:lnSpc>
              <a:spcBef>
                <a:spcPts val="0"/>
              </a:spcBef>
              <a:spcAft>
                <a:spcPts val="0"/>
              </a:spcAft>
              <a:buSzPts val="1200"/>
              <a:buFont typeface="Calibri"/>
              <a:buChar char="●"/>
            </a:pPr>
            <a:r>
              <a:rPr lang="en-US" dirty="0"/>
              <a:t>Some students may need more help revising than others. There is space for this during the revision time. </a:t>
            </a:r>
            <a:endParaRPr dirty="0"/>
          </a:p>
          <a:p>
            <a:pPr marL="457200" lvl="0" indent="-304800" rtl="0">
              <a:lnSpc>
                <a:spcPct val="100000"/>
              </a:lnSpc>
              <a:spcBef>
                <a:spcPts val="0"/>
              </a:spcBef>
              <a:spcAft>
                <a:spcPts val="0"/>
              </a:spcAft>
              <a:buSzPts val="1200"/>
              <a:buFont typeface="Calibri"/>
              <a:buChar char="●"/>
            </a:pPr>
            <a:r>
              <a:rPr lang="en-US" dirty="0"/>
              <a:t>Have independent activities ready for students who finish revising early. </a:t>
            </a:r>
            <a:endParaRPr dirty="0"/>
          </a:p>
          <a:p>
            <a:pPr marL="457200" lvl="0" indent="-304800" rtl="0">
              <a:lnSpc>
                <a:spcPct val="100000"/>
              </a:lnSpc>
              <a:spcBef>
                <a:spcPts val="0"/>
              </a:spcBef>
              <a:spcAft>
                <a:spcPts val="0"/>
              </a:spcAft>
              <a:buSzPts val="1200"/>
              <a:buFont typeface="Calibri"/>
              <a:buChar char="●"/>
            </a:pPr>
            <a:r>
              <a:rPr lang="en-US" dirty="0"/>
              <a:t>In advance: Look over students’ graded drafts (from Lesson 18) and find a common conventions error. Craft a mini lesson for Work Time A to address the error (a </a:t>
            </a:r>
            <a:r>
              <a:rPr lang="en-US" u="none" dirty="0"/>
              <a:t>sample mini-lesson on comma splices </a:t>
            </a:r>
            <a:r>
              <a:rPr lang="en-US" dirty="0"/>
              <a:t>is provided in the lesson on Slide 6, but it is preferable to design a lesson that is relevant for your specific students).</a:t>
            </a:r>
            <a:endParaRPr dirty="0"/>
          </a:p>
          <a:p>
            <a:pPr marL="457200" lvl="0" indent="-304800" rtl="0">
              <a:lnSpc>
                <a:spcPct val="100000"/>
              </a:lnSpc>
              <a:spcBef>
                <a:spcPts val="0"/>
              </a:spcBef>
              <a:spcAft>
                <a:spcPts val="0"/>
              </a:spcAft>
              <a:buSzPts val="1200"/>
              <a:buFont typeface="Calibri"/>
              <a:buChar char="●"/>
            </a:pPr>
            <a:r>
              <a:rPr lang="en-US" dirty="0"/>
              <a:t>Also, identify a body paragraph in a student essay that uses and punctuates a “quote sandwich” well to be an exemplar (a </a:t>
            </a:r>
            <a:r>
              <a:rPr lang="en-US" u="none" dirty="0"/>
              <a:t>sample exemplar paragraph </a:t>
            </a:r>
            <a:r>
              <a:rPr lang="en-US" dirty="0"/>
              <a:t>is provided in the lesson on Slide 7, but it is preferable to use one from your own classroom). Make a copy of this body paragraph, without the student’s name, to show in Work Time Part B. The goal is for students to have another model to work toward as they are revising their own essays.</a:t>
            </a:r>
            <a:endParaRPr dirty="0"/>
          </a:p>
        </p:txBody>
      </p:sp>
    </p:spTree>
    <p:extLst>
      <p:ext uri="{BB962C8B-B14F-4D97-AF65-F5344CB8AC3E}">
        <p14:creationId xmlns:p14="http://schemas.microsoft.com/office/powerpoint/2010/main" val="13264886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This is the final lesson of Module 2, Unit 1. Review the materials for Module 2, Unit 2 in preparation for the next lesson. Also consider what plan for launching the independent reading routine will work best for your students and how you will calendar those lessons (as a stand-alone mini unit, or integrated into Unit 2).</a:t>
            </a:r>
            <a:endParaRPr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61" name="Google Shape;161;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2130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0437517d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0437517d5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30-40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a:spcBef>
                <a:spcPts val="0"/>
              </a:spcBef>
              <a:spcAft>
                <a:spcPts val="0"/>
              </a:spcAft>
              <a:buNone/>
            </a:pPr>
            <a:endParaRPr dirty="0"/>
          </a:p>
        </p:txBody>
      </p:sp>
      <p:sp>
        <p:nvSpPr>
          <p:cNvPr id="171" name="Google Shape;171;g40437517d5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3210320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None</a:t>
            </a:r>
            <a:endParaRPr b="1" dirty="0"/>
          </a:p>
          <a:p>
            <a:pPr marL="457200" lvl="0" indent="0" rtl="0">
              <a:spcBef>
                <a:spcPts val="0"/>
              </a:spcBef>
              <a:spcAft>
                <a:spcPts val="0"/>
              </a:spcAft>
              <a:buNone/>
            </a:pPr>
            <a:endParaRPr b="1"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0"/>
              </a:spcBef>
              <a:spcAft>
                <a:spcPts val="0"/>
              </a:spcAft>
              <a:buClr>
                <a:schemeClr val="dk1"/>
              </a:buClr>
              <a:buSzPts val="1200"/>
              <a:buFont typeface="Calibri"/>
              <a:buChar char="●"/>
            </a:pPr>
            <a:r>
              <a:rPr lang="en-US" dirty="0"/>
              <a:t>Computers, if available</a:t>
            </a:r>
            <a:endParaRPr dirty="0"/>
          </a:p>
          <a:p>
            <a:pPr marL="457200" lvl="0" indent="-304800" rtl="0">
              <a:spcBef>
                <a:spcPts val="0"/>
              </a:spcBef>
              <a:spcAft>
                <a:spcPts val="0"/>
              </a:spcAft>
              <a:buClr>
                <a:schemeClr val="dk1"/>
              </a:buClr>
              <a:buSzPts val="1200"/>
              <a:buFont typeface="Calibri"/>
              <a:buChar char="●"/>
            </a:pPr>
            <a:r>
              <a:rPr lang="en-US" dirty="0"/>
              <a:t>Students’ draft essays with teacher feedback (from Lesson 18)</a:t>
            </a:r>
            <a:endParaRPr dirty="0"/>
          </a:p>
          <a:p>
            <a:pPr marL="457200" lvl="0" indent="-304800" rtl="0">
              <a:spcBef>
                <a:spcPts val="0"/>
              </a:spcBef>
              <a:spcAft>
                <a:spcPts val="0"/>
              </a:spcAft>
              <a:buClr>
                <a:schemeClr val="dk1"/>
              </a:buClr>
              <a:buSzPts val="1200"/>
              <a:buFont typeface="Calibri"/>
              <a:buChar char="●"/>
            </a:pPr>
            <a:r>
              <a:rPr lang="en-US" b="1" dirty="0"/>
              <a:t>Exemplar Body Paragraph </a:t>
            </a:r>
            <a:r>
              <a:rPr lang="en-US" dirty="0"/>
              <a:t>(for display, selected by teacher in advance; see Teaching Notes on previous slide)</a:t>
            </a:r>
            <a:endParaRPr dirty="0"/>
          </a:p>
          <a:p>
            <a:pPr marL="457200" lvl="0" indent="-304800" rtl="0">
              <a:spcBef>
                <a:spcPts val="0"/>
              </a:spcBef>
              <a:spcAft>
                <a:spcPts val="0"/>
              </a:spcAft>
              <a:buClr>
                <a:schemeClr val="dk1"/>
              </a:buClr>
              <a:buSzPts val="1200"/>
              <a:buFont typeface="Calibri"/>
              <a:buChar char="●"/>
            </a:pPr>
            <a:r>
              <a:rPr lang="en-US" dirty="0"/>
              <a:t>Document camera, if available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r>
              <a:rPr lang="en-US" baseline="0" dirty="0"/>
              <a:t> </a:t>
            </a: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As in Lesson 18, consider the setup of the classroom; students ideally will be working on computers. If possible, consider arranging computers in a way that allows you to easily monitor screens.</a:t>
            </a:r>
            <a:endParaRPr dirty="0"/>
          </a:p>
          <a:p>
            <a:pPr marL="0" marR="0" lvl="0" indent="0" algn="l"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6883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443394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400"/>
              <a:buFont typeface="Arial"/>
              <a:buNone/>
            </a:pPr>
            <a:r>
              <a:rPr lang="en-US" dirty="0"/>
              <a:t>Teaching Notes: None</a:t>
            </a:r>
            <a:r>
              <a:rPr lang="en-US" i="1" dirty="0"/>
              <a:t> </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81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Review Learning Targets  </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SzPts val="1200"/>
              <a:buFont typeface="Calibri"/>
              <a:buChar char="●"/>
            </a:pPr>
            <a:r>
              <a:rPr lang="en-US" dirty="0"/>
              <a:t>Explicitly sharing and discussing learning targets benefits all students.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will direct their attention towards the slide.</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8156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 </a:t>
            </a:r>
            <a:endParaRPr b="1" dirty="0"/>
          </a:p>
          <a:p>
            <a:pPr marL="0" lvl="0" indent="0" rtl="0">
              <a:spcBef>
                <a:spcPts val="0"/>
              </a:spcBef>
              <a:spcAft>
                <a:spcPts val="0"/>
              </a:spcAft>
              <a:buClr>
                <a:schemeClr val="dk1"/>
              </a:buClr>
              <a:buSzPts val="1200"/>
              <a:buFont typeface="Calibri"/>
              <a:buNone/>
            </a:pPr>
            <a:r>
              <a:rPr lang="en-US" b="1" dirty="0"/>
              <a:t>Student Grouping: Whole Group</a:t>
            </a:r>
            <a:endParaRPr b="1" dirty="0"/>
          </a:p>
          <a:p>
            <a:pPr marL="0" lvl="0" indent="0" rtl="0">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A.  Mini-lesson: Addressing Common Errors</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slide includes a </a:t>
            </a:r>
            <a:r>
              <a:rPr lang="en-US" u="none" dirty="0"/>
              <a:t>sample mini-lesson </a:t>
            </a:r>
            <a:r>
              <a:rPr lang="en-US" dirty="0"/>
              <a:t>on comma splices. If you were able to prepare your own mini-lesson based on an error you noticed in student writing, please </a:t>
            </a:r>
            <a:r>
              <a:rPr lang="en-US" u="none" dirty="0"/>
              <a:t>disregard</a:t>
            </a:r>
            <a:r>
              <a:rPr lang="en-US" dirty="0"/>
              <a:t> this slide and project your own lesson.  The lesson will be more immediately relevant if it includes actual student work from your classroom.</a:t>
            </a:r>
            <a:endParaRPr dirty="0"/>
          </a:p>
          <a:p>
            <a:pPr marL="457200" marR="0" lvl="0" indent="-304800" algn="l" rtl="0">
              <a:lnSpc>
                <a:spcPct val="100000"/>
              </a:lnSpc>
              <a:spcBef>
                <a:spcPts val="0"/>
              </a:spcBef>
              <a:spcAft>
                <a:spcPts val="0"/>
              </a:spcAft>
              <a:buSzPts val="1200"/>
              <a:buChar char="●"/>
            </a:pPr>
            <a:r>
              <a:rPr lang="en-US" dirty="0"/>
              <a:t>Comma splices are a common error that can interfere with meaning. If you choose your own error to focus on, it should be a common and important one like that, and also reasonably fixable.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i="1" dirty="0"/>
          </a:p>
          <a:p>
            <a:pPr marL="457200" lvl="0" indent="-304800" rtl="0">
              <a:spcBef>
                <a:spcPts val="0"/>
              </a:spcBef>
              <a:spcAft>
                <a:spcPts val="0"/>
              </a:spcAft>
              <a:buClr>
                <a:schemeClr val="dk1"/>
              </a:buClr>
              <a:buSzPts val="1200"/>
              <a:buFont typeface="Calibri"/>
              <a:buAutoNum type="arabicPeriod"/>
            </a:pPr>
            <a:r>
              <a:rPr lang="en-US" dirty="0"/>
              <a:t>Tell students that you noticed a common error in their essays (for instance, comma splices or inconsistent capitalization). </a:t>
            </a:r>
            <a:endParaRPr dirty="0"/>
          </a:p>
          <a:p>
            <a:pPr marL="457200" lvl="0" indent="-304800" rtl="0">
              <a:spcBef>
                <a:spcPts val="0"/>
              </a:spcBef>
              <a:spcAft>
                <a:spcPts val="0"/>
              </a:spcAft>
              <a:buClr>
                <a:schemeClr val="dk1"/>
              </a:buClr>
              <a:buSzPts val="1200"/>
              <a:buFont typeface="Calibri"/>
              <a:buAutoNum type="arabicPeriod"/>
            </a:pPr>
            <a:r>
              <a:rPr lang="en-US" dirty="0"/>
              <a:t>On the </a:t>
            </a:r>
            <a:r>
              <a:rPr lang="en-US" b="0" dirty="0"/>
              <a:t>document camera </a:t>
            </a:r>
            <a:r>
              <a:rPr lang="en-US" dirty="0"/>
              <a:t>or white board, show an example of the error. Explain why it is incorrect.</a:t>
            </a:r>
            <a:endParaRPr dirty="0"/>
          </a:p>
          <a:p>
            <a:pPr marL="457200" lvl="0" indent="-304800" rtl="0">
              <a:spcBef>
                <a:spcPts val="0"/>
              </a:spcBef>
              <a:spcAft>
                <a:spcPts val="0"/>
              </a:spcAft>
              <a:buClr>
                <a:schemeClr val="dk1"/>
              </a:buClr>
              <a:buSzPts val="1200"/>
              <a:buFont typeface="Calibri"/>
              <a:buAutoNum type="arabicPeriod"/>
            </a:pPr>
            <a:r>
              <a:rPr lang="en-US" dirty="0"/>
              <a:t>Model how to revise and correct the error. </a:t>
            </a:r>
            <a:endParaRPr dirty="0"/>
          </a:p>
          <a:p>
            <a:pPr marL="457200" lvl="0" indent="-304800" rtl="0">
              <a:spcBef>
                <a:spcPts val="0"/>
              </a:spcBef>
              <a:spcAft>
                <a:spcPts val="0"/>
              </a:spcAft>
              <a:buClr>
                <a:schemeClr val="dk1"/>
              </a:buClr>
              <a:buSzPts val="1200"/>
              <a:buFont typeface="Calibri"/>
              <a:buAutoNum type="arabicPeriod"/>
            </a:pPr>
            <a:r>
              <a:rPr lang="en-US" dirty="0"/>
              <a:t>Check for understanding. Ask students to give you a thumbs-up if they understand the error and how to fix it when revising, or a thumbs-down if they don’t understand fully. </a:t>
            </a:r>
            <a:endParaRPr dirty="0"/>
          </a:p>
          <a:p>
            <a:pPr marL="457200" lvl="0" indent="-304800" rtl="0">
              <a:spcBef>
                <a:spcPts val="0"/>
              </a:spcBef>
              <a:spcAft>
                <a:spcPts val="0"/>
              </a:spcAft>
              <a:buClr>
                <a:schemeClr val="dk1"/>
              </a:buClr>
              <a:buSzPts val="1200"/>
              <a:buFont typeface="Calibri"/>
              <a:buAutoNum type="arabicPeriod"/>
            </a:pPr>
            <a:r>
              <a:rPr lang="en-US" dirty="0"/>
              <a:t>If many students give a thumbs-down, show another example of the error. Ask students to think about how to fix it. </a:t>
            </a:r>
            <a:endParaRPr dirty="0"/>
          </a:p>
          <a:p>
            <a:pPr marL="457200" lvl="0" indent="-304800" rtl="0">
              <a:spcBef>
                <a:spcPts val="0"/>
              </a:spcBef>
              <a:spcAft>
                <a:spcPts val="0"/>
              </a:spcAft>
              <a:buClr>
                <a:schemeClr val="dk1"/>
              </a:buClr>
              <a:buSzPts val="1200"/>
              <a:buFont typeface="Calibri"/>
              <a:buAutoNum type="arabicPeriod"/>
            </a:pPr>
            <a:r>
              <a:rPr lang="en-US" dirty="0"/>
              <a:t>Cold call on a student to suggest how to correct it. If the answer is incorrect, clarify. Again ask students to give you a thumbs-up/-down. If some students are still struggling, consider checking in with them individually.</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Students whose essays included multiple repeated conventions errors may need some extra time to conference with you. You can also consider grouping students with similar errors nearby so you</a:t>
            </a:r>
            <a:r>
              <a:rPr lang="en-US" dirty="0">
                <a:solidFill>
                  <a:srgbClr val="000000"/>
                </a:solidFill>
              </a:rPr>
              <a:t> can pull those students together for a separate mini-lesson.</a:t>
            </a:r>
            <a:endParaRPr dirty="0">
              <a:solidFill>
                <a:srgbClr val="000000"/>
              </a:solidFill>
            </a:endParaRPr>
          </a:p>
          <a:p>
            <a:pPr marL="457200" lvl="0" indent="-304800" rtl="0">
              <a:spcBef>
                <a:spcPts val="0"/>
              </a:spcBef>
              <a:spcAft>
                <a:spcPts val="0"/>
              </a:spcAft>
              <a:buSzPts val="1200"/>
              <a:buFont typeface="Calibri"/>
              <a:buChar char="●"/>
            </a:pPr>
            <a:r>
              <a:rPr lang="en-US" dirty="0">
                <a:solidFill>
                  <a:srgbClr val="000000"/>
                </a:solidFill>
                <a:highlight>
                  <a:srgbClr val="FFFFFF"/>
                </a:highlight>
              </a:rPr>
              <a:t>Another option if you notice many errors is to choose two common errors and model both, then have all students start by revising for only those errors, adding others as they can (this would reduce time for independent revising, but might be more useful if needed)</a:t>
            </a:r>
            <a:endParaRPr dirty="0">
              <a:solidFill>
                <a:srgbClr val="000000"/>
              </a:solidFill>
            </a:endParaRPr>
          </a:p>
        </p:txBody>
      </p:sp>
      <p:sp>
        <p:nvSpPr>
          <p:cNvPr id="122" name="Google Shape;122;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711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5-7 minutes </a:t>
            </a:r>
            <a:endParaRPr b="1" dirty="0"/>
          </a:p>
          <a:p>
            <a:pPr marL="0" lvl="0" indent="0" rtl="0">
              <a:spcBef>
                <a:spcPts val="0"/>
              </a:spcBef>
              <a:spcAft>
                <a:spcPts val="0"/>
              </a:spcAft>
              <a:buClr>
                <a:srgbClr val="000000"/>
              </a:buClr>
              <a:buSzPts val="1100"/>
              <a:buFont typeface="Arial"/>
              <a:buNone/>
            </a:pPr>
            <a:r>
              <a:rPr lang="en-US" b="1" dirty="0"/>
              <a:t>Student Grouping: Whole Group</a:t>
            </a:r>
          </a:p>
          <a:p>
            <a:pPr marL="0" lvl="0" indent="0" rtl="0">
              <a:spcBef>
                <a:spcPts val="0"/>
              </a:spcBef>
              <a:spcAft>
                <a:spcPts val="0"/>
              </a:spcAft>
              <a:buClr>
                <a:srgbClr val="000000"/>
              </a:buClr>
              <a:buSzPts val="1100"/>
              <a:buFont typeface="Arial"/>
              <a:buNone/>
            </a:pPr>
            <a:endParaRPr b="1" dirty="0"/>
          </a:p>
          <a:p>
            <a:pPr marL="0" lvl="0" indent="0" rtl="0">
              <a:lnSpc>
                <a:spcPct val="90000"/>
              </a:lnSpc>
              <a:spcBef>
                <a:spcPts val="1000"/>
              </a:spcBef>
              <a:spcAft>
                <a:spcPts val="0"/>
              </a:spcAft>
              <a:buClr>
                <a:srgbClr val="000000"/>
              </a:buClr>
              <a:buSzPts val="1100"/>
              <a:buFont typeface="Arial"/>
              <a:buNone/>
            </a:pPr>
            <a:r>
              <a:rPr lang="en-US" b="1" dirty="0"/>
              <a:t>Opening B. Return Draft Essays With Feedback</a:t>
            </a:r>
            <a:endParaRPr b="1" i="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slide includes a </a:t>
            </a:r>
            <a:r>
              <a:rPr lang="en-US" u="none" dirty="0"/>
              <a:t>sample exemplar paragraph</a:t>
            </a:r>
            <a:r>
              <a:rPr lang="en-US" dirty="0"/>
              <a:t>. If you were able to find an exemplar paragraph from one of your students, please </a:t>
            </a:r>
            <a:r>
              <a:rPr lang="en-US" u="none" dirty="0"/>
              <a:t>disregard</a:t>
            </a:r>
            <a:r>
              <a:rPr lang="en-US" dirty="0"/>
              <a:t> this slide and project that paragraph instead. The lesson will be more immediately relevant if it includes actual student work from your classroom.</a:t>
            </a:r>
            <a:endParaRPr dirty="0"/>
          </a:p>
          <a:p>
            <a:pPr marL="0" lvl="0" indent="0" rtl="0">
              <a:spcBef>
                <a:spcPts val="0"/>
              </a:spcBef>
              <a:spcAft>
                <a:spcPts val="0"/>
              </a:spcAft>
              <a:buClr>
                <a:srgbClr val="000000"/>
              </a:buClr>
              <a:buSzPts val="1100"/>
              <a:buFont typeface="Arial"/>
              <a:buNone/>
            </a:pPr>
            <a:endParaRPr sz="1100"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Show the </a:t>
            </a:r>
            <a:r>
              <a:rPr lang="en-US" b="1" dirty="0"/>
              <a:t>exemplar body paragraph </a:t>
            </a:r>
            <a:r>
              <a:rPr lang="en-US" dirty="0"/>
              <a:t>using the document camera. Point out how the student uses a quote sandwich, especially how the student punctuates and cites the quote. </a:t>
            </a:r>
            <a:endParaRPr dirty="0"/>
          </a:p>
          <a:p>
            <a:pPr marL="457200" lvl="0" indent="-304800" rtl="0">
              <a:spcBef>
                <a:spcPts val="0"/>
              </a:spcBef>
              <a:spcAft>
                <a:spcPts val="0"/>
              </a:spcAft>
              <a:buClr>
                <a:schemeClr val="dk1"/>
              </a:buClr>
              <a:buSzPts val="1200"/>
              <a:buFont typeface="Calibri"/>
              <a:buAutoNum type="arabicPeriod"/>
            </a:pPr>
            <a:r>
              <a:rPr lang="en-US" dirty="0"/>
              <a:t>Tell students that they will be getting their </a:t>
            </a:r>
            <a:r>
              <a:rPr lang="en-US" b="0" dirty="0"/>
              <a:t>draft essays </a:t>
            </a:r>
            <a:r>
              <a:rPr lang="en-US" dirty="0"/>
              <a:t>back now with comments on them. They should look over the comments and make sure they understand them. Invite students to raise their hands to ask questions if they have them. </a:t>
            </a:r>
            <a:endParaRPr dirty="0"/>
          </a:p>
          <a:p>
            <a:pPr marL="457200" lvl="0" indent="-304800" rtl="0">
              <a:spcBef>
                <a:spcPts val="0"/>
              </a:spcBef>
              <a:spcAft>
                <a:spcPts val="0"/>
              </a:spcAft>
              <a:buClr>
                <a:schemeClr val="dk1"/>
              </a:buClr>
              <a:buSzPts val="1200"/>
              <a:buFont typeface="Calibri"/>
              <a:buAutoNum type="arabicPeriod"/>
            </a:pPr>
            <a:r>
              <a:rPr lang="en-US" dirty="0"/>
              <a:t>Alternatively, create a “Help List” on the white board or chart paper and invite students to add their names to it if they need questions answered.</a:t>
            </a:r>
            <a:endParaRPr dirty="0"/>
          </a:p>
          <a:p>
            <a:pPr marL="457200" lvl="0" indent="-304800" rtl="0">
              <a:spcBef>
                <a:spcPts val="0"/>
              </a:spcBef>
              <a:spcAft>
                <a:spcPts val="0"/>
              </a:spcAft>
              <a:buClr>
                <a:schemeClr val="dk1"/>
              </a:buClr>
              <a:buSzPts val="1200"/>
              <a:buFont typeface="Calibri"/>
              <a:buAutoNum type="arabicPeriod"/>
            </a:pPr>
            <a:r>
              <a:rPr lang="en-US" dirty="0"/>
              <a:t>Remind students that they will start their revisions in class today, but they will have the opportunity to complete their revisions at home tonight. </a:t>
            </a:r>
            <a:endParaRPr dirty="0"/>
          </a:p>
          <a:p>
            <a:pPr marL="457200" lvl="0" indent="-304800" rtl="0">
              <a:spcBef>
                <a:spcPts val="0"/>
              </a:spcBef>
              <a:spcAft>
                <a:spcPts val="0"/>
              </a:spcAft>
              <a:buClr>
                <a:schemeClr val="dk1"/>
              </a:buClr>
              <a:buSzPts val="1200"/>
              <a:buFont typeface="Calibri"/>
              <a:buAutoNum type="arabicPeriod"/>
            </a:pPr>
            <a:r>
              <a:rPr lang="en-US" dirty="0"/>
              <a:t>Return students’ draft essays.</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direct their attention to the exemplar paragraph.</a:t>
            </a:r>
            <a:endParaRPr dirty="0"/>
          </a:p>
          <a:p>
            <a:pPr marL="457200" lvl="0" indent="-304800" rtl="0">
              <a:spcBef>
                <a:spcPts val="0"/>
              </a:spcBef>
              <a:spcAft>
                <a:spcPts val="0"/>
              </a:spcAft>
              <a:buClr>
                <a:schemeClr val="dk1"/>
              </a:buClr>
              <a:buSzPts val="1200"/>
              <a:buFont typeface="Calibri"/>
              <a:buChar char="●"/>
            </a:pPr>
            <a:r>
              <a:rPr lang="en-US" dirty="0"/>
              <a:t>In Teacher Action Step 2, some students may raise their hands.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 None</a:t>
            </a:r>
            <a:endParaRPr i="1" u="none" strike="noStrike" cap="none" dirty="0">
              <a:solidFill>
                <a:schemeClr val="dk1"/>
              </a:solidFill>
            </a:endParaRPr>
          </a:p>
        </p:txBody>
      </p:sp>
      <p:sp>
        <p:nvSpPr>
          <p:cNvPr id="131" name="Google Shape;131;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3374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30-35</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C. Essay Revision</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Revision is an important part of the writing process. Encourage students to take this opportunity to improve their work.</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Read the slide aloud.</a:t>
            </a:r>
            <a:endParaRPr dirty="0"/>
          </a:p>
          <a:p>
            <a:pPr marL="457200" lvl="0" indent="-304800" rtl="0">
              <a:spcBef>
                <a:spcPts val="0"/>
              </a:spcBef>
              <a:spcAft>
                <a:spcPts val="0"/>
              </a:spcAft>
              <a:buSzPts val="1200"/>
              <a:buFont typeface="Calibri"/>
              <a:buAutoNum type="arabicPeriod"/>
            </a:pPr>
            <a:r>
              <a:rPr lang="en-US" dirty="0"/>
              <a:t>Revisit expectations for using computers. </a:t>
            </a:r>
            <a:endParaRPr dirty="0"/>
          </a:p>
          <a:p>
            <a:pPr marL="457200" lvl="0" indent="-304800" rtl="0">
              <a:spcBef>
                <a:spcPts val="0"/>
              </a:spcBef>
              <a:spcAft>
                <a:spcPts val="0"/>
              </a:spcAft>
              <a:buSzPts val="1200"/>
              <a:buFont typeface="Calibri"/>
              <a:buAutoNum type="arabicPeriod"/>
            </a:pPr>
            <a:r>
              <a:rPr lang="en-US" dirty="0"/>
              <a:t>Assign computers, and then prompt students to open the word processing program and make revisions. </a:t>
            </a:r>
            <a:endParaRPr dirty="0"/>
          </a:p>
          <a:p>
            <a:pPr marL="457200" lvl="0" indent="-304800" rtl="0">
              <a:spcBef>
                <a:spcPts val="0"/>
              </a:spcBef>
              <a:spcAft>
                <a:spcPts val="0"/>
              </a:spcAft>
              <a:buSzPts val="1200"/>
              <a:buFont typeface="Calibri"/>
              <a:buAutoNum type="arabicPeriod"/>
            </a:pPr>
            <a:r>
              <a:rPr lang="en-US" dirty="0"/>
              <a:t>Circulate around the room, addressing student questions. Consider checking in first with students who need extra support to make sure they can use their time well. </a:t>
            </a:r>
            <a:endParaRPr dirty="0"/>
          </a:p>
          <a:p>
            <a:pPr marL="457200" lvl="0" indent="-304800" rtl="0">
              <a:spcBef>
                <a:spcPts val="0"/>
              </a:spcBef>
              <a:spcAft>
                <a:spcPts val="0"/>
              </a:spcAft>
              <a:buSzPts val="1200"/>
              <a:buFont typeface="Calibri"/>
              <a:buAutoNum type="arabicPeriod"/>
            </a:pPr>
            <a:r>
              <a:rPr lang="en-US" dirty="0"/>
              <a:t>When a few minutes are left, ask students to save their work and make sure they have access to it at home tonight.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t>Students will work steadily on revising their essays, referring frequently to the comments on their essay draft.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Some students may need more scaffolding to revise. It can be helpful to give their feedback as a set of step-by-step instructions. For instance, you might write:</a:t>
            </a:r>
            <a:endParaRPr dirty="0"/>
          </a:p>
          <a:p>
            <a:pPr marL="914400" lvl="1" indent="-304800" rtl="0">
              <a:spcBef>
                <a:spcPts val="0"/>
              </a:spcBef>
              <a:spcAft>
                <a:spcPts val="0"/>
              </a:spcAft>
              <a:buSzPts val="1200"/>
              <a:buFont typeface="Calibri"/>
              <a:buChar char="○"/>
            </a:pPr>
            <a:r>
              <a:rPr lang="en-US" dirty="0"/>
              <a:t>The circled words are misspelled. Get a dictionary and use it to correct the circled words.</a:t>
            </a:r>
            <a:endParaRPr dirty="0"/>
          </a:p>
          <a:p>
            <a:pPr marL="914400" lvl="1" indent="-304800" rtl="0">
              <a:spcBef>
                <a:spcPts val="0"/>
              </a:spcBef>
              <a:spcAft>
                <a:spcPts val="0"/>
              </a:spcAft>
              <a:buSzPts val="1200"/>
              <a:buFont typeface="Calibri"/>
              <a:buChar char="○"/>
            </a:pPr>
            <a:r>
              <a:rPr lang="en-US" dirty="0"/>
              <a:t>The underlined sentences are run-ons. Find them and correct them by adding a full stop and capitalizing the first letter of the new sentence. </a:t>
            </a:r>
            <a:endParaRPr dirty="0"/>
          </a:p>
          <a:p>
            <a:pPr marL="457200" lvl="0" indent="-304800" rtl="0">
              <a:spcBef>
                <a:spcPts val="0"/>
              </a:spcBef>
              <a:spcAft>
                <a:spcPts val="0"/>
              </a:spcAft>
              <a:buSzPts val="1200"/>
              <a:buFont typeface="Calibri"/>
              <a:buChar char="●"/>
            </a:pPr>
            <a:r>
              <a:rPr lang="en-US" dirty="0"/>
              <a:t>For students who need more time, consider focusing their revisions on just one paragraph or just one skill, such as capitalizing appropriately. </a:t>
            </a:r>
            <a:endParaRPr dirty="0"/>
          </a:p>
        </p:txBody>
      </p:sp>
      <p:sp>
        <p:nvSpPr>
          <p:cNvPr id="140" name="Google Shape;140;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9189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Previewing Unit 2</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Previewing the next unit allows students to make connections between the previous unit and the next one, and to get excited about their new topic.</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their finished essay is due at the beginning of class tomorrow, along with their essay drafts and planners.</a:t>
            </a:r>
            <a:endParaRPr dirty="0"/>
          </a:p>
          <a:p>
            <a:pPr marL="457200" marR="0" lvl="0" indent="-304800" algn="l" rtl="0">
              <a:lnSpc>
                <a:spcPct val="100000"/>
              </a:lnSpc>
              <a:spcBef>
                <a:spcPts val="0"/>
              </a:spcBef>
              <a:spcAft>
                <a:spcPts val="0"/>
              </a:spcAft>
              <a:buSzPts val="1200"/>
              <a:buFont typeface="Calibri"/>
              <a:buAutoNum type="arabicPeriod"/>
            </a:pPr>
            <a:r>
              <a:rPr lang="en-US" dirty="0"/>
              <a:t>Tell the class that the final draft of this essay marks the end of Unit 1. Next, students will have the opportunity to learn about a different set of working conditions and read a compelling speech by César Chávez.</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direct their attention to the slide.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48" name="Google Shape;148;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7026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5125"/>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3410"/>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20</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0"/>
              </a:spcBef>
              <a:spcAft>
                <a:spcPts val="0"/>
              </a:spcAft>
              <a:buSzPts val="2200"/>
              <a:buFont typeface="Century Gothic"/>
              <a:buChar char="•"/>
            </a:pPr>
            <a:r>
              <a:rPr lang="en-US" sz="2200" i="0" u="none" strike="noStrike" cap="none">
                <a:solidFill>
                  <a:schemeClr val="dk1"/>
                </a:solidFill>
                <a:latin typeface="Century Gothic"/>
                <a:ea typeface="Century Gothic"/>
                <a:cs typeface="Century Gothic"/>
                <a:sym typeface="Century Gothic"/>
              </a:rPr>
              <a:t>This lesson will take approximately</a:t>
            </a:r>
            <a:r>
              <a:rPr lang="en-US" sz="2200">
                <a:latin typeface="Century Gothic"/>
                <a:ea typeface="Century Gothic"/>
                <a:cs typeface="Century Gothic"/>
                <a:sym typeface="Century Gothic"/>
              </a:rPr>
              <a:t> </a:t>
            </a:r>
            <a:r>
              <a:rPr lang="en-US" sz="2200">
                <a:highlight>
                  <a:srgbClr val="FFFFFF"/>
                </a:highlight>
                <a:latin typeface="Century Gothic"/>
                <a:ea typeface="Century Gothic"/>
                <a:cs typeface="Century Gothic"/>
                <a:sym typeface="Century Gothic"/>
              </a:rPr>
              <a:t>55-65</a:t>
            </a:r>
            <a:r>
              <a:rPr lang="en-US" sz="2200">
                <a:latin typeface="Century Gothic"/>
                <a:ea typeface="Century Gothic"/>
                <a:cs typeface="Century Gothic"/>
                <a:sym typeface="Century Gothic"/>
              </a:rPr>
              <a:t> </a:t>
            </a:r>
            <a:r>
              <a:rPr lang="en-US" sz="2200" i="0" u="none" strike="noStrike" cap="none">
                <a:solidFill>
                  <a:schemeClr val="dk1"/>
                </a:solidFill>
                <a:latin typeface="Century Gothic"/>
                <a:ea typeface="Century Gothic"/>
                <a:cs typeface="Century Gothic"/>
                <a:sym typeface="Century Gothic"/>
              </a:rPr>
              <a:t>minutes to complete. </a:t>
            </a:r>
            <a:endParaRPr sz="220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a:latin typeface="Century Gothic"/>
                <a:ea typeface="Century Gothic"/>
                <a:cs typeface="Century Gothic"/>
                <a:sym typeface="Century Gothic"/>
              </a:rPr>
              <a:t>In this lesson, students will revise their </a:t>
            </a:r>
            <a:r>
              <a:rPr lang="en-US" sz="2200" i="1">
                <a:latin typeface="Century Gothic"/>
                <a:ea typeface="Century Gothic"/>
                <a:cs typeface="Century Gothic"/>
                <a:sym typeface="Century Gothic"/>
              </a:rPr>
              <a:t>Lyddie </a:t>
            </a:r>
            <a:r>
              <a:rPr lang="en-US" sz="2200">
                <a:latin typeface="Century Gothic"/>
                <a:ea typeface="Century Gothic"/>
                <a:cs typeface="Century Gothic"/>
                <a:sym typeface="Century Gothic"/>
              </a:rPr>
              <a:t>essays.</a:t>
            </a:r>
            <a:endParaRPr sz="22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b="1" i="0" u="none" strike="noStrike" cap="none">
                <a:solidFill>
                  <a:schemeClr val="dk1"/>
                </a:solidFill>
                <a:latin typeface="Century Gothic"/>
                <a:ea typeface="Century Gothic"/>
                <a:cs typeface="Century Gothic"/>
                <a:sym typeface="Century Gothic"/>
              </a:rPr>
              <a:t>The Learning Targets</a:t>
            </a:r>
            <a:r>
              <a:rPr lang="en-US" sz="2200" b="1">
                <a:latin typeface="Century Gothic"/>
                <a:ea typeface="Century Gothic"/>
                <a:cs typeface="Century Gothic"/>
                <a:sym typeface="Century Gothic"/>
              </a:rPr>
              <a:t> </a:t>
            </a:r>
            <a:r>
              <a:rPr lang="en-US" sz="2200" b="1" i="0" u="none" strike="noStrike" cap="none">
                <a:solidFill>
                  <a:schemeClr val="dk1"/>
                </a:solidFill>
                <a:latin typeface="Century Gothic"/>
                <a:ea typeface="Century Gothic"/>
                <a:cs typeface="Century Gothic"/>
                <a:sym typeface="Century Gothic"/>
              </a:rPr>
              <a:t>for students today </a:t>
            </a:r>
            <a:r>
              <a:rPr lang="en-US" sz="2200" b="1">
                <a:latin typeface="Century Gothic"/>
                <a:ea typeface="Century Gothic"/>
                <a:cs typeface="Century Gothic"/>
                <a:sym typeface="Century Gothic"/>
              </a:rPr>
              <a:t>are</a:t>
            </a:r>
            <a:r>
              <a:rPr lang="en-US" sz="2200" b="1" i="0" u="none" strike="noStrike" cap="none">
                <a:solidFill>
                  <a:schemeClr val="dk1"/>
                </a:solidFill>
                <a:latin typeface="Century Gothic"/>
                <a:ea typeface="Century Gothic"/>
                <a:cs typeface="Century Gothic"/>
                <a:sym typeface="Century Gothic"/>
              </a:rPr>
              <a:t>:</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use feedback from others to revise and improve my essay.</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use correct grammar and punctuation in my essay.</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use new vocabulary appropriately in my essay.</a:t>
            </a:r>
            <a:endParaRPr sz="2200" b="1">
              <a:latin typeface="Century Gothic"/>
              <a:ea typeface="Century Gothic"/>
              <a:cs typeface="Century Gothic"/>
              <a:sym typeface="Century Gothic"/>
            </a:endParaRPr>
          </a:p>
          <a:p>
            <a:pPr marL="0" marR="0" lvl="0" indent="0" algn="l" rtl="0">
              <a:lnSpc>
                <a:spcPct val="100000"/>
              </a:lnSpc>
              <a:spcBef>
                <a:spcPts val="0"/>
              </a:spcBef>
              <a:spcAft>
                <a:spcPts val="1000"/>
              </a:spcAft>
              <a:buNone/>
            </a:pPr>
            <a:endParaRPr sz="2200" b="1">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64" name="Google Shape;164;p22"/>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65" name="Google Shape;165;p22"/>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66" name="Google Shape;166;p22"/>
          <p:cNvPicPr preferRelativeResize="0"/>
          <p:nvPr/>
        </p:nvPicPr>
        <p:blipFill>
          <a:blip r:embed="rId4">
            <a:alphaModFix/>
          </a:blip>
          <a:stretch>
            <a:fillRect/>
          </a:stretch>
        </p:blipFill>
        <p:spPr>
          <a:xfrm>
            <a:off x="10713075" y="-25301"/>
            <a:ext cx="1260975" cy="1754951"/>
          </a:xfrm>
          <a:prstGeom prst="rect">
            <a:avLst/>
          </a:prstGeom>
          <a:noFill/>
          <a:ln>
            <a:noFill/>
          </a:ln>
        </p:spPr>
      </p:pic>
      <p:sp>
        <p:nvSpPr>
          <p:cNvPr id="167" name="Google Shape;167;p22"/>
          <p:cNvSpPr txBox="1"/>
          <p:nvPr/>
        </p:nvSpPr>
        <p:spPr>
          <a:xfrm>
            <a:off x="693225" y="1886475"/>
            <a:ext cx="10767000" cy="696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Finish the final draft of your essay to turn in at the start of the next lesson, along with your first draft, rubric, and planners. </a:t>
            </a:r>
            <a:endParaRPr sz="22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2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2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3"/>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74" name="Google Shape;174;p23"/>
          <p:cNvGraphicFramePr/>
          <p:nvPr/>
        </p:nvGraphicFramePr>
        <p:xfrm>
          <a:off x="825816" y="1479012"/>
          <a:ext cx="9569025" cy="4204775"/>
        </p:xfrm>
        <a:graphic>
          <a:graphicData uri="http://schemas.openxmlformats.org/drawingml/2006/table">
            <a:tbl>
              <a:tblPr firstRow="1" bandRow="1">
                <a:noFill/>
                <a:tableStyleId>{241BF891-A318-4C3E-A724-EC2DF830F301}</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Computers, if available</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Students’ draft essays with teacher feedback (from Lesson 18)</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Exemplar Body Paragraph </a:t>
            </a:r>
            <a:r>
              <a:rPr lang="en-US" sz="2200" dirty="0">
                <a:latin typeface="Century Gothic"/>
                <a:ea typeface="Century Gothic"/>
                <a:cs typeface="Century Gothic"/>
                <a:sym typeface="Century Gothic"/>
              </a:rPr>
              <a:t>(for display, selected by teacher in advance; see Teaching Notes on previous slide)</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Document camera, if available</a:t>
            </a:r>
            <a:endParaRPr sz="22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20</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20</a:t>
            </a:r>
            <a:endParaRPr sz="5600" b="1"/>
          </a:p>
        </p:txBody>
      </p:sp>
      <p:pic>
        <p:nvPicPr>
          <p:cNvPr id="3" name="Picture 2">
            <a:extLst>
              <a:ext uri="{FF2B5EF4-FFF2-40B4-BE49-F238E27FC236}">
                <a16:creationId xmlns:a16="http://schemas.microsoft.com/office/drawing/2014/main" id="{ADE6D1DB-B736-4703-A523-4C75E0D23728}"/>
              </a:ext>
            </a:extLst>
          </p:cNvPr>
          <p:cNvPicPr>
            <a:picLocks noChangeAspect="1"/>
          </p:cNvPicPr>
          <p:nvPr/>
        </p:nvPicPr>
        <p:blipFill>
          <a:blip r:embed="rId3"/>
          <a:stretch>
            <a:fillRect/>
          </a:stretch>
        </p:blipFill>
        <p:spPr>
          <a:xfrm>
            <a:off x="4890467" y="1062183"/>
            <a:ext cx="2651210" cy="135641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To wrap up our unit of study on </a:t>
            </a:r>
            <a:r>
              <a:rPr lang="en-US" i="1">
                <a:solidFill>
                  <a:srgbClr val="333333"/>
                </a:solidFill>
                <a:highlight>
                  <a:srgbClr val="FFFFFF"/>
                </a:highlight>
                <a:latin typeface="Century Gothic"/>
                <a:ea typeface="Century Gothic"/>
                <a:cs typeface="Century Gothic"/>
                <a:sym typeface="Century Gothic"/>
              </a:rPr>
              <a:t>Lyddie, </a:t>
            </a:r>
            <a:r>
              <a:rPr lang="en-US">
                <a:solidFill>
                  <a:srgbClr val="333333"/>
                </a:solidFill>
                <a:highlight>
                  <a:srgbClr val="FFFFFF"/>
                </a:highlight>
                <a:latin typeface="Century Gothic"/>
                <a:ea typeface="Century Gothic"/>
                <a:cs typeface="Century Gothic"/>
                <a:sym typeface="Century Gothic"/>
              </a:rPr>
              <a:t>we’ll return to the essay you wrote. Here is what we’ll do today:</a:t>
            </a:r>
            <a:endParaRPr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a few common writing errors</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feedback on our essays</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Revise our essays</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789125" y="144225"/>
            <a:ext cx="1089675" cy="16735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pic>
        <p:nvPicPr>
          <p:cNvPr id="117" name="Google Shape;117;p17"/>
          <p:cNvPicPr preferRelativeResize="0"/>
          <p:nvPr/>
        </p:nvPicPr>
        <p:blipFill>
          <a:blip r:embed="rId3">
            <a:alphaModFix/>
          </a:blip>
          <a:stretch>
            <a:fillRect/>
          </a:stretch>
        </p:blipFill>
        <p:spPr>
          <a:xfrm>
            <a:off x="10693875" y="106225"/>
            <a:ext cx="1089675" cy="1673540"/>
          </a:xfrm>
          <a:prstGeom prst="rect">
            <a:avLst/>
          </a:prstGeom>
          <a:noFill/>
          <a:ln>
            <a:noFill/>
          </a:ln>
        </p:spPr>
      </p:pic>
      <p:sp>
        <p:nvSpPr>
          <p:cNvPr id="118" name="Google Shape;118;p17"/>
          <p:cNvSpPr txBox="1"/>
          <p:nvPr/>
        </p:nvSpPr>
        <p:spPr>
          <a:xfrm>
            <a:off x="807975" y="1596250"/>
            <a:ext cx="9794400" cy="4572000"/>
          </a:xfrm>
          <a:prstGeom prst="rect">
            <a:avLst/>
          </a:prstGeom>
          <a:noFill/>
          <a:ln>
            <a:noFill/>
          </a:ln>
        </p:spPr>
        <p:txBody>
          <a:bodyPr spcFirstLastPara="1" wrap="square" lIns="91425" tIns="91425" rIns="91425" bIns="91425" anchor="t" anchorCtr="0">
            <a:noAutofit/>
          </a:bodyPr>
          <a:lstStyle/>
          <a:p>
            <a:pPr marL="0" lvl="0" indent="0" rtl="0">
              <a:spcBef>
                <a:spcPts val="1000"/>
              </a:spcBef>
              <a:spcAft>
                <a:spcPts val="0"/>
              </a:spcAft>
              <a:buNone/>
            </a:pPr>
            <a:r>
              <a:rPr lang="en-US" sz="2200">
                <a:solidFill>
                  <a:schemeClr val="dk1"/>
                </a:solidFill>
                <a:latin typeface="Century Gothic"/>
                <a:ea typeface="Century Gothic"/>
                <a:cs typeface="Century Gothic"/>
                <a:sym typeface="Century Gothic"/>
              </a:rPr>
              <a:t>These are our learning targets for today:</a:t>
            </a:r>
            <a:endParaRPr sz="220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use feedback from others to revise and improve my essay.</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use correct grammar and punctuation in my essay.</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use new vocabulary appropriately in my essay.</a:t>
            </a:r>
            <a:endParaRPr sz="2200" b="1">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2200" b="1">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200">
                <a:solidFill>
                  <a:schemeClr val="dk1"/>
                </a:solidFill>
                <a:latin typeface="Century Gothic"/>
                <a:ea typeface="Century Gothic"/>
                <a:cs typeface="Century Gothic"/>
                <a:sym typeface="Century Gothic"/>
              </a:rPr>
              <a:t>Remember, you practiced incorporating peer feedback in Lesson 17. You will use those same skills in this lesson, but this time the feedback will be from your teacher and could focus on on your control of conventions (spelling, grammar, and punctuation) as well as content and structure.</a:t>
            </a:r>
            <a:endParaRPr sz="220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945925" y="500050"/>
            <a:ext cx="98529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a common error</a:t>
            </a:r>
            <a:endParaRPr sz="3400" i="0" u="none" strike="noStrike" cap="none">
              <a:solidFill>
                <a:schemeClr val="dk1"/>
              </a:solidFill>
              <a:latin typeface="Century Gothic"/>
              <a:ea typeface="Century Gothic"/>
              <a:cs typeface="Century Gothic"/>
              <a:sym typeface="Century Gothic"/>
            </a:endParaRPr>
          </a:p>
        </p:txBody>
      </p:sp>
      <p:sp>
        <p:nvSpPr>
          <p:cNvPr id="125" name="Google Shape;125;p18"/>
          <p:cNvSpPr txBox="1"/>
          <p:nvPr/>
        </p:nvSpPr>
        <p:spPr>
          <a:xfrm>
            <a:off x="945925" y="2409475"/>
            <a:ext cx="10819200" cy="4133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i="1" u="sng" dirty="0">
                <a:latin typeface="Century Gothic"/>
                <a:ea typeface="Century Gothic"/>
                <a:cs typeface="Century Gothic"/>
                <a:sym typeface="Century Gothic"/>
              </a:rPr>
              <a:t>Here is an example of a comma splice error:</a:t>
            </a:r>
            <a:endParaRPr sz="2200" i="1" dirty="0">
              <a:latin typeface="Century Gothic"/>
              <a:ea typeface="Century Gothic"/>
              <a:cs typeface="Century Gothic"/>
              <a:sym typeface="Century Gothic"/>
            </a:endParaRPr>
          </a:p>
          <a:p>
            <a:pPr marL="0" lvl="0" indent="0">
              <a:spcBef>
                <a:spcPts val="0"/>
              </a:spcBef>
              <a:spcAft>
                <a:spcPts val="0"/>
              </a:spcAft>
              <a:buNone/>
            </a:pPr>
            <a:r>
              <a:rPr lang="en-US" sz="2200" i="1" dirty="0" err="1">
                <a:latin typeface="Century Gothic"/>
                <a:ea typeface="Century Gothic"/>
                <a:cs typeface="Century Gothic"/>
                <a:sym typeface="Century Gothic"/>
              </a:rPr>
              <a:t>Lyddie</a:t>
            </a:r>
            <a:r>
              <a:rPr lang="en-US" sz="2200" i="1" dirty="0">
                <a:latin typeface="Century Gothic"/>
                <a:ea typeface="Century Gothic"/>
                <a:cs typeface="Century Gothic"/>
                <a:sym typeface="Century Gothic"/>
              </a:rPr>
              <a:t> is a very independent woman</a:t>
            </a:r>
            <a:r>
              <a:rPr lang="en-US" sz="2200" i="1" dirty="0">
                <a:highlight>
                  <a:srgbClr val="FFFF00"/>
                </a:highlight>
                <a:latin typeface="Century Gothic"/>
                <a:ea typeface="Century Gothic"/>
                <a:cs typeface="Century Gothic"/>
                <a:sym typeface="Century Gothic"/>
              </a:rPr>
              <a:t>,</a:t>
            </a:r>
            <a:r>
              <a:rPr lang="en-US" sz="2200" i="1" dirty="0">
                <a:latin typeface="Century Gothic"/>
                <a:ea typeface="Century Gothic"/>
                <a:cs typeface="Century Gothic"/>
                <a:sym typeface="Century Gothic"/>
              </a:rPr>
              <a:t> she wants to take care of herself.</a:t>
            </a:r>
            <a:endParaRPr sz="2200" i="1" dirty="0">
              <a:latin typeface="Century Gothic"/>
              <a:ea typeface="Century Gothic"/>
              <a:cs typeface="Century Gothic"/>
              <a:sym typeface="Century Gothic"/>
            </a:endParaRPr>
          </a:p>
          <a:p>
            <a:pPr marL="0" lvl="0" indent="0">
              <a:spcBef>
                <a:spcPts val="0"/>
              </a:spcBef>
              <a:spcAft>
                <a:spcPts val="0"/>
              </a:spcAft>
              <a:buNone/>
            </a:pPr>
            <a:endParaRPr sz="2200" dirty="0">
              <a:latin typeface="Century Gothic"/>
              <a:ea typeface="Century Gothic"/>
              <a:cs typeface="Century Gothic"/>
              <a:sym typeface="Century Gothic"/>
            </a:endParaRPr>
          </a:p>
          <a:p>
            <a:pPr marL="0" lvl="0" indent="0">
              <a:spcBef>
                <a:spcPts val="0"/>
              </a:spcBef>
              <a:spcAft>
                <a:spcPts val="0"/>
              </a:spcAft>
              <a:buNone/>
            </a:pPr>
            <a:r>
              <a:rPr lang="en-US" sz="2200" dirty="0">
                <a:latin typeface="Century Gothic"/>
                <a:ea typeface="Century Gothic"/>
                <a:cs typeface="Century Gothic"/>
                <a:sym typeface="Century Gothic"/>
              </a:rPr>
              <a:t>Look at the words on either side of the comma. Both are complete sentences! We can’t put a comma in between those sentences. We need a “full stop” instead-- a period or a semicolon. Or, we can keep the comma and add a coordinating conjunction (</a:t>
            </a:r>
            <a:r>
              <a:rPr lang="en-US" sz="2200" i="1" dirty="0">
                <a:latin typeface="Century Gothic"/>
                <a:ea typeface="Century Gothic"/>
                <a:cs typeface="Century Gothic"/>
                <a:sym typeface="Century Gothic"/>
              </a:rPr>
              <a:t>for, and, nor, but, or, yet, </a:t>
            </a:r>
            <a:r>
              <a:rPr lang="en-US" sz="2200" dirty="0">
                <a:latin typeface="Century Gothic"/>
                <a:ea typeface="Century Gothic"/>
                <a:cs typeface="Century Gothic"/>
                <a:sym typeface="Century Gothic"/>
              </a:rPr>
              <a:t>or </a:t>
            </a:r>
            <a:r>
              <a:rPr lang="en-US" sz="2200" i="1" dirty="0">
                <a:latin typeface="Century Gothic"/>
                <a:ea typeface="Century Gothic"/>
                <a:cs typeface="Century Gothic"/>
                <a:sym typeface="Century Gothic"/>
              </a:rPr>
              <a:t>so</a:t>
            </a:r>
            <a:r>
              <a:rPr lang="en-US" sz="2200" dirty="0">
                <a:latin typeface="Century Gothic"/>
                <a:ea typeface="Century Gothic"/>
                <a:cs typeface="Century Gothic"/>
                <a:sym typeface="Century Gothic"/>
              </a:rPr>
              <a:t>).</a:t>
            </a:r>
            <a:endParaRPr sz="2200" dirty="0">
              <a:latin typeface="Century Gothic"/>
              <a:ea typeface="Century Gothic"/>
              <a:cs typeface="Century Gothic"/>
              <a:sym typeface="Century Gothic"/>
            </a:endParaRPr>
          </a:p>
          <a:p>
            <a:pPr marL="0" lvl="0" indent="0">
              <a:spcBef>
                <a:spcPts val="0"/>
              </a:spcBef>
              <a:spcAft>
                <a:spcPts val="0"/>
              </a:spcAft>
              <a:buNone/>
            </a:pPr>
            <a:endParaRPr sz="2200" dirty="0">
              <a:latin typeface="Century Gothic"/>
              <a:ea typeface="Century Gothic"/>
              <a:cs typeface="Century Gothic"/>
              <a:sym typeface="Century Gothic"/>
            </a:endParaRPr>
          </a:p>
          <a:p>
            <a:pPr marL="0" lvl="0" indent="0">
              <a:spcBef>
                <a:spcPts val="0"/>
              </a:spcBef>
              <a:spcAft>
                <a:spcPts val="0"/>
              </a:spcAft>
              <a:buNone/>
            </a:pPr>
            <a:r>
              <a:rPr lang="en-US" sz="2200" i="1" u="sng" dirty="0">
                <a:latin typeface="Century Gothic"/>
                <a:ea typeface="Century Gothic"/>
                <a:cs typeface="Century Gothic"/>
                <a:sym typeface="Century Gothic"/>
              </a:rPr>
              <a:t>Here are three different ways to fix it:</a:t>
            </a:r>
            <a:endParaRPr sz="2200" i="1" u="sng" dirty="0">
              <a:latin typeface="Century Gothic"/>
              <a:ea typeface="Century Gothic"/>
              <a:cs typeface="Century Gothic"/>
              <a:sym typeface="Century Gothic"/>
            </a:endParaRPr>
          </a:p>
          <a:p>
            <a:pPr marL="0" lvl="0" indent="0">
              <a:spcBef>
                <a:spcPts val="0"/>
              </a:spcBef>
              <a:spcAft>
                <a:spcPts val="0"/>
              </a:spcAft>
              <a:buNone/>
            </a:pPr>
            <a:r>
              <a:rPr lang="en-US" sz="2200" i="1" dirty="0" err="1">
                <a:solidFill>
                  <a:schemeClr val="dk1"/>
                </a:solidFill>
                <a:latin typeface="Century Gothic"/>
                <a:ea typeface="Century Gothic"/>
                <a:cs typeface="Century Gothic"/>
                <a:sym typeface="Century Gothic"/>
              </a:rPr>
              <a:t>Lyddie</a:t>
            </a:r>
            <a:r>
              <a:rPr lang="en-US" sz="2200" i="1" dirty="0">
                <a:solidFill>
                  <a:schemeClr val="dk1"/>
                </a:solidFill>
                <a:latin typeface="Century Gothic"/>
                <a:ea typeface="Century Gothic"/>
                <a:cs typeface="Century Gothic"/>
                <a:sym typeface="Century Gothic"/>
              </a:rPr>
              <a:t> is a very independent woman</a:t>
            </a:r>
            <a:r>
              <a:rPr lang="en-US" sz="2200" i="1" dirty="0">
                <a:solidFill>
                  <a:schemeClr val="dk1"/>
                </a:solidFill>
                <a:highlight>
                  <a:srgbClr val="FFFF00"/>
                </a:highlight>
                <a:latin typeface="Century Gothic"/>
                <a:ea typeface="Century Gothic"/>
                <a:cs typeface="Century Gothic"/>
                <a:sym typeface="Century Gothic"/>
              </a:rPr>
              <a:t>;</a:t>
            </a:r>
            <a:r>
              <a:rPr lang="en-US" sz="2200" i="1" dirty="0">
                <a:solidFill>
                  <a:schemeClr val="dk1"/>
                </a:solidFill>
                <a:latin typeface="Century Gothic"/>
                <a:ea typeface="Century Gothic"/>
                <a:cs typeface="Century Gothic"/>
                <a:sym typeface="Century Gothic"/>
              </a:rPr>
              <a:t> she wants to take care of herself.</a:t>
            </a:r>
            <a:endParaRPr sz="2200" i="1"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200" i="1" dirty="0" err="1">
                <a:solidFill>
                  <a:schemeClr val="dk1"/>
                </a:solidFill>
                <a:latin typeface="Century Gothic"/>
                <a:ea typeface="Century Gothic"/>
                <a:cs typeface="Century Gothic"/>
                <a:sym typeface="Century Gothic"/>
              </a:rPr>
              <a:t>Lyddie</a:t>
            </a:r>
            <a:r>
              <a:rPr lang="en-US" sz="2200" i="1" dirty="0">
                <a:solidFill>
                  <a:schemeClr val="dk1"/>
                </a:solidFill>
                <a:latin typeface="Century Gothic"/>
                <a:ea typeface="Century Gothic"/>
                <a:cs typeface="Century Gothic"/>
                <a:sym typeface="Century Gothic"/>
              </a:rPr>
              <a:t> is a very independent woman</a:t>
            </a:r>
            <a:r>
              <a:rPr lang="en-US" sz="2200" i="1" dirty="0">
                <a:solidFill>
                  <a:schemeClr val="dk1"/>
                </a:solidFill>
                <a:highlight>
                  <a:srgbClr val="FFFF00"/>
                </a:highlight>
                <a:latin typeface="Century Gothic"/>
                <a:ea typeface="Century Gothic"/>
                <a:cs typeface="Century Gothic"/>
                <a:sym typeface="Century Gothic"/>
              </a:rPr>
              <a:t>.</a:t>
            </a:r>
            <a:r>
              <a:rPr lang="en-US" sz="2200" i="1" dirty="0">
                <a:solidFill>
                  <a:schemeClr val="dk1"/>
                </a:solidFill>
                <a:latin typeface="Century Gothic"/>
                <a:ea typeface="Century Gothic"/>
                <a:cs typeface="Century Gothic"/>
                <a:sym typeface="Century Gothic"/>
              </a:rPr>
              <a:t> She wants to take care of herself.</a:t>
            </a:r>
            <a:endParaRPr sz="2200" i="1"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200" i="1" dirty="0" err="1">
                <a:solidFill>
                  <a:schemeClr val="dk1"/>
                </a:solidFill>
                <a:latin typeface="Century Gothic"/>
                <a:ea typeface="Century Gothic"/>
                <a:cs typeface="Century Gothic"/>
                <a:sym typeface="Century Gothic"/>
              </a:rPr>
              <a:t>Lyddie</a:t>
            </a:r>
            <a:r>
              <a:rPr lang="en-US" sz="2200" i="1" dirty="0">
                <a:solidFill>
                  <a:schemeClr val="dk1"/>
                </a:solidFill>
                <a:latin typeface="Century Gothic"/>
                <a:ea typeface="Century Gothic"/>
                <a:cs typeface="Century Gothic"/>
                <a:sym typeface="Century Gothic"/>
              </a:rPr>
              <a:t> is a very independent woman</a:t>
            </a:r>
            <a:r>
              <a:rPr lang="en-US" sz="2200" i="1" dirty="0">
                <a:solidFill>
                  <a:schemeClr val="dk1"/>
                </a:solidFill>
                <a:highlight>
                  <a:srgbClr val="FFFF00"/>
                </a:highlight>
                <a:latin typeface="Century Gothic"/>
                <a:ea typeface="Century Gothic"/>
                <a:cs typeface="Century Gothic"/>
                <a:sym typeface="Century Gothic"/>
              </a:rPr>
              <a:t>, and</a:t>
            </a:r>
            <a:r>
              <a:rPr lang="en-US" sz="2200" i="1" dirty="0">
                <a:solidFill>
                  <a:schemeClr val="dk1"/>
                </a:solidFill>
                <a:latin typeface="Century Gothic"/>
                <a:ea typeface="Century Gothic"/>
                <a:cs typeface="Century Gothic"/>
                <a:sym typeface="Century Gothic"/>
              </a:rPr>
              <a:t> she wants to take care of herself.</a:t>
            </a:r>
            <a:endParaRPr sz="2200" i="1" dirty="0">
              <a:solidFill>
                <a:schemeClr val="dk1"/>
              </a:solidFill>
              <a:latin typeface="Century Gothic"/>
              <a:ea typeface="Century Gothic"/>
              <a:cs typeface="Century Gothic"/>
              <a:sym typeface="Century Gothic"/>
            </a:endParaRPr>
          </a:p>
        </p:txBody>
      </p:sp>
      <p:pic>
        <p:nvPicPr>
          <p:cNvPr id="126" name="Google Shape;126;p18"/>
          <p:cNvPicPr preferRelativeResize="0"/>
          <p:nvPr/>
        </p:nvPicPr>
        <p:blipFill>
          <a:blip r:embed="rId3">
            <a:alphaModFix/>
          </a:blip>
          <a:stretch>
            <a:fillRect/>
          </a:stretch>
        </p:blipFill>
        <p:spPr>
          <a:xfrm>
            <a:off x="10358875" y="500050"/>
            <a:ext cx="1089675" cy="1673540"/>
          </a:xfrm>
          <a:prstGeom prst="rect">
            <a:avLst/>
          </a:prstGeom>
          <a:noFill/>
          <a:ln>
            <a:noFill/>
          </a:ln>
        </p:spPr>
      </p:pic>
      <p:sp>
        <p:nvSpPr>
          <p:cNvPr id="127" name="Google Shape;127;p18"/>
          <p:cNvSpPr txBox="1"/>
          <p:nvPr/>
        </p:nvSpPr>
        <p:spPr>
          <a:xfrm>
            <a:off x="945925" y="1287700"/>
            <a:ext cx="9222900" cy="885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Commas can be very difficult to use correctly! One of the most common errors students make is called a “comma splice.” This happens when a comma is used to join two complete sentences.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body" idx="1"/>
          </p:nvPr>
        </p:nvSpPr>
        <p:spPr>
          <a:xfrm>
            <a:off x="693225" y="1385950"/>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34" name="Google Shape;134;p19"/>
          <p:cNvPicPr preferRelativeResize="0"/>
          <p:nvPr/>
        </p:nvPicPr>
        <p:blipFill>
          <a:blip r:embed="rId3">
            <a:alphaModFix/>
          </a:blip>
          <a:stretch>
            <a:fillRect/>
          </a:stretch>
        </p:blipFill>
        <p:spPr>
          <a:xfrm>
            <a:off x="10713075" y="185950"/>
            <a:ext cx="1260975" cy="1936625"/>
          </a:xfrm>
          <a:prstGeom prst="rect">
            <a:avLst/>
          </a:prstGeom>
          <a:noFill/>
          <a:ln>
            <a:noFill/>
          </a:ln>
        </p:spPr>
      </p:pic>
      <p:sp>
        <p:nvSpPr>
          <p:cNvPr id="135" name="Google Shape;135;p19"/>
          <p:cNvSpPr txBox="1"/>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a:t>
            </a:r>
            <a:r>
              <a:rPr lang="en-US" sz="3400">
                <a:latin typeface="Century Gothic"/>
                <a:ea typeface="Century Gothic"/>
                <a:cs typeface="Century Gothic"/>
                <a:sym typeface="Century Gothic"/>
              </a:rPr>
              <a:t>look at an exemplar paragraph</a:t>
            </a:r>
            <a:endParaRPr sz="3400">
              <a:solidFill>
                <a:srgbClr val="000000"/>
              </a:solidFill>
              <a:latin typeface="Century Gothic"/>
              <a:ea typeface="Century Gothic"/>
              <a:cs typeface="Century Gothic"/>
              <a:sym typeface="Century Gothic"/>
            </a:endParaRPr>
          </a:p>
        </p:txBody>
      </p:sp>
      <p:sp>
        <p:nvSpPr>
          <p:cNvPr id="136" name="Google Shape;136;p19"/>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i="1" dirty="0">
                <a:latin typeface="Century Gothic"/>
                <a:ea typeface="Century Gothic"/>
                <a:cs typeface="Century Gothic"/>
                <a:sym typeface="Century Gothic"/>
              </a:rPr>
              <a:t>This student believes that </a:t>
            </a:r>
            <a:r>
              <a:rPr lang="en-US" sz="2200" i="1" dirty="0" err="1">
                <a:latin typeface="Century Gothic"/>
                <a:ea typeface="Century Gothic"/>
                <a:cs typeface="Century Gothic"/>
                <a:sym typeface="Century Gothic"/>
              </a:rPr>
              <a:t>Lyddie</a:t>
            </a:r>
            <a:r>
              <a:rPr lang="en-US" sz="2200" i="1" dirty="0">
                <a:latin typeface="Century Gothic"/>
                <a:ea typeface="Century Gothic"/>
                <a:cs typeface="Century Gothic"/>
                <a:sym typeface="Century Gothic"/>
              </a:rPr>
              <a:t> </a:t>
            </a:r>
            <a:r>
              <a:rPr lang="en-US" sz="2200" i="1" u="sng" dirty="0">
                <a:latin typeface="Century Gothic"/>
                <a:ea typeface="Century Gothic"/>
                <a:cs typeface="Century Gothic"/>
                <a:sym typeface="Century Gothic"/>
              </a:rPr>
              <a:t>should </a:t>
            </a:r>
            <a:r>
              <a:rPr lang="en-US" sz="2200" i="1" dirty="0">
                <a:latin typeface="Century Gothic"/>
                <a:ea typeface="Century Gothic"/>
                <a:cs typeface="Century Gothic"/>
                <a:sym typeface="Century Gothic"/>
              </a:rPr>
              <a:t>sign the petition.</a:t>
            </a:r>
            <a:endParaRPr sz="2200" i="1" dirty="0">
              <a:latin typeface="Century Gothic"/>
              <a:ea typeface="Century Gothic"/>
              <a:cs typeface="Century Gothic"/>
              <a:sym typeface="Century Gothic"/>
            </a:endParaRPr>
          </a:p>
          <a:p>
            <a:pPr marL="0" lvl="0" indent="0">
              <a:spcBef>
                <a:spcPts val="0"/>
              </a:spcBef>
              <a:spcAft>
                <a:spcPts val="0"/>
              </a:spcAft>
              <a:buNone/>
            </a:pPr>
            <a:endParaRPr sz="2200" i="1" dirty="0">
              <a:latin typeface="Century Gothic"/>
              <a:ea typeface="Century Gothic"/>
              <a:cs typeface="Century Gothic"/>
              <a:sym typeface="Century Gothic"/>
            </a:endParaRPr>
          </a:p>
          <a:p>
            <a:pPr marL="0" lvl="0" indent="0" rtl="0">
              <a:spcBef>
                <a:spcPts val="0"/>
              </a:spcBef>
              <a:spcAft>
                <a:spcPts val="0"/>
              </a:spcAft>
              <a:buNone/>
            </a:pPr>
            <a:r>
              <a:rPr lang="en-US" sz="2000" dirty="0">
                <a:latin typeface="Century Gothic"/>
                <a:ea typeface="Century Gothic"/>
                <a:cs typeface="Century Gothic"/>
                <a:sym typeface="Century Gothic"/>
              </a:rPr>
              <a:t>One of the reasons that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should sign the petition is because she values freedom, and this petition offers a way to give workers more freedom. Even though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is worried about being paid less money if she signs a petition to work fewer hours, one of her roommates points out that having more free time could allow the girls to accomplish more. Betsy says, “Time is more precious than money,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girl. If only I had two more hours free of an evening--what I couldn’t do.” (91) Betsy realizes that if she had more options to determine her own schedule, she could have more freedom. Because of her difficult work schedule,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suffers negative effects on her health and does not receive any money for the time she has to take off. If she signs the petition, she will be treated more fairly when she is sick, which will give her more freedom to take the time she needs to stay healthy. To protect her own personal freedom,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needs to sign the petition.</a:t>
            </a:r>
            <a:endParaRPr sz="20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0"/>
          <p:cNvSpPr txBox="1"/>
          <p:nvPr/>
        </p:nvSpPr>
        <p:spPr>
          <a:xfrm>
            <a:off x="889450" y="1385950"/>
            <a:ext cx="9614700" cy="35151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000">
                <a:solidFill>
                  <a:schemeClr val="dk1"/>
                </a:solidFill>
                <a:latin typeface="Century Gothic"/>
                <a:ea typeface="Century Gothic"/>
                <a:cs typeface="Century Gothic"/>
                <a:sym typeface="Century Gothic"/>
              </a:rPr>
              <a:t>Using the comments on the draft you just received, work on revising your essay. </a:t>
            </a: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000">
                <a:solidFill>
                  <a:schemeClr val="dk1"/>
                </a:solidFill>
                <a:latin typeface="Century Gothic"/>
                <a:ea typeface="Century Gothic"/>
                <a:cs typeface="Century Gothic"/>
                <a:sym typeface="Century Gothic"/>
              </a:rPr>
              <a:t>Although we’ve talked a lot about conventions, it’s important to check your claim, your quote sandwiches, and the content of your essay as a whole to be sure everything makes sense.</a:t>
            </a: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r>
              <a:rPr lang="en-US" sz="2000">
                <a:solidFill>
                  <a:schemeClr val="dk1"/>
                </a:solidFill>
                <a:latin typeface="Century Gothic"/>
                <a:ea typeface="Century Gothic"/>
                <a:cs typeface="Century Gothic"/>
                <a:sym typeface="Century Gothic"/>
              </a:rPr>
              <a:t>Remember to raise your hand if you have any questions about how to revise!</a:t>
            </a:r>
            <a:endParaRPr sz="2200">
              <a:solidFill>
                <a:schemeClr val="dk1"/>
              </a:solidFill>
              <a:latin typeface="Century Gothic"/>
              <a:ea typeface="Century Gothic"/>
              <a:cs typeface="Century Gothic"/>
              <a:sym typeface="Century Gothic"/>
            </a:endParaRPr>
          </a:p>
        </p:txBody>
      </p:sp>
      <p:sp>
        <p:nvSpPr>
          <p:cNvPr id="143" name="Google Shape;143;p20"/>
          <p:cNvSpPr txBox="1">
            <a:spLocks noGrp="1"/>
          </p:cNvSpPr>
          <p:nvPr>
            <p:ph type="title"/>
          </p:nvPr>
        </p:nvSpPr>
        <p:spPr>
          <a:xfrm>
            <a:off x="818900" y="500050"/>
            <a:ext cx="10056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revise our essays</a:t>
            </a:r>
            <a:endParaRPr sz="3400" i="0" u="none" strike="noStrike" cap="none">
              <a:solidFill>
                <a:schemeClr val="dk1"/>
              </a:solidFill>
              <a:latin typeface="Century Gothic"/>
              <a:ea typeface="Century Gothic"/>
              <a:cs typeface="Century Gothic"/>
              <a:sym typeface="Century Gothic"/>
            </a:endParaRPr>
          </a:p>
        </p:txBody>
      </p:sp>
      <p:pic>
        <p:nvPicPr>
          <p:cNvPr id="144" name="Google Shape;144;p20"/>
          <p:cNvPicPr preferRelativeResize="0"/>
          <p:nvPr/>
        </p:nvPicPr>
        <p:blipFill>
          <a:blip r:embed="rId3">
            <a:alphaModFix/>
          </a:blip>
          <a:stretch>
            <a:fillRect/>
          </a:stretch>
        </p:blipFill>
        <p:spPr>
          <a:xfrm>
            <a:off x="10713075" y="185950"/>
            <a:ext cx="1260975" cy="19366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843225" y="500050"/>
            <a:ext cx="995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preview Unit 2</a:t>
            </a:r>
            <a:endParaRPr sz="3400" i="0" u="none" strike="noStrike" cap="none">
              <a:solidFill>
                <a:schemeClr val="dk1"/>
              </a:solidFill>
              <a:latin typeface="Century Gothic"/>
              <a:ea typeface="Century Gothic"/>
              <a:cs typeface="Century Gothic"/>
              <a:sym typeface="Century Gothic"/>
            </a:endParaRPr>
          </a:p>
        </p:txBody>
      </p:sp>
      <p:sp>
        <p:nvSpPr>
          <p:cNvPr id="151" name="Google Shape;151;p21"/>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52" name="Google Shape;152;p21"/>
          <p:cNvPicPr preferRelativeResize="0"/>
          <p:nvPr/>
        </p:nvPicPr>
        <p:blipFill>
          <a:blip r:embed="rId3">
            <a:alphaModFix/>
          </a:blip>
          <a:stretch>
            <a:fillRect/>
          </a:stretch>
        </p:blipFill>
        <p:spPr>
          <a:xfrm>
            <a:off x="10979541" y="118225"/>
            <a:ext cx="908784" cy="1395725"/>
          </a:xfrm>
          <a:prstGeom prst="rect">
            <a:avLst/>
          </a:prstGeom>
          <a:noFill/>
          <a:ln>
            <a:noFill/>
          </a:ln>
        </p:spPr>
      </p:pic>
      <p:sp>
        <p:nvSpPr>
          <p:cNvPr id="153" name="Google Shape;153;p21"/>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154" name="Google Shape;154;p21"/>
          <p:cNvSpPr txBox="1"/>
          <p:nvPr/>
        </p:nvSpPr>
        <p:spPr>
          <a:xfrm>
            <a:off x="1005050" y="1669375"/>
            <a:ext cx="10730700" cy="2409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Throughout this unit, you’ve learned and thought a lot about working conditions. Lyddie’s story takes place in the 19th century; however, the issues it deals with are still relevant today. </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0" lvl="0" indent="0">
              <a:spcBef>
                <a:spcPts val="0"/>
              </a:spcBef>
              <a:spcAft>
                <a:spcPts val="0"/>
              </a:spcAft>
              <a:buNone/>
            </a:pPr>
            <a:r>
              <a:rPr lang="en-US" sz="2400">
                <a:latin typeface="Century Gothic"/>
                <a:ea typeface="Century Gothic"/>
                <a:cs typeface="Century Gothic"/>
                <a:sym typeface="Century Gothic"/>
              </a:rPr>
              <a:t>In Unit 2, you’ll learn about a different set of more recent working conditions and read a compelling speech by </a:t>
            </a:r>
            <a:r>
              <a:rPr lang="en-US" sz="2400">
                <a:solidFill>
                  <a:schemeClr val="dk1"/>
                </a:solidFill>
                <a:latin typeface="Century Gothic"/>
                <a:ea typeface="Century Gothic"/>
                <a:cs typeface="Century Gothic"/>
                <a:sym typeface="Century Gothic"/>
              </a:rPr>
              <a:t>César Chávez</a:t>
            </a:r>
            <a:endParaRPr sz="2400">
              <a:latin typeface="Century Gothic"/>
              <a:ea typeface="Century Gothic"/>
              <a:cs typeface="Century Gothic"/>
              <a:sym typeface="Century Gothic"/>
            </a:endParaRPr>
          </a:p>
        </p:txBody>
      </p:sp>
      <p:pic>
        <p:nvPicPr>
          <p:cNvPr id="155" name="Google Shape;155;p21"/>
          <p:cNvPicPr preferRelativeResize="0"/>
          <p:nvPr/>
        </p:nvPicPr>
        <p:blipFill>
          <a:blip r:embed="rId4">
            <a:alphaModFix/>
          </a:blip>
          <a:stretch>
            <a:fillRect/>
          </a:stretch>
        </p:blipFill>
        <p:spPr>
          <a:xfrm>
            <a:off x="1085875" y="4079275"/>
            <a:ext cx="3308775" cy="2569000"/>
          </a:xfrm>
          <a:prstGeom prst="rect">
            <a:avLst/>
          </a:prstGeom>
          <a:noFill/>
          <a:ln>
            <a:noFill/>
          </a:ln>
        </p:spPr>
      </p:pic>
      <p:sp>
        <p:nvSpPr>
          <p:cNvPr id="156" name="Google Shape;156;p21"/>
          <p:cNvSpPr txBox="1"/>
          <p:nvPr/>
        </p:nvSpPr>
        <p:spPr>
          <a:xfrm>
            <a:off x="4473475" y="5796450"/>
            <a:ext cx="7262400" cy="885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100">
                <a:latin typeface="Calibri"/>
                <a:ea typeface="Calibri"/>
                <a:cs typeface="Calibri"/>
                <a:sym typeface="Calibri"/>
              </a:rPr>
              <a:t>Photo courtesy of the U.S. National Archives. </a:t>
            </a:r>
            <a:endParaRPr sz="1100">
              <a:latin typeface="Calibri"/>
              <a:ea typeface="Calibri"/>
              <a:cs typeface="Calibri"/>
              <a:sym typeface="Calibri"/>
            </a:endParaRPr>
          </a:p>
          <a:p>
            <a:pPr marL="0" lvl="0" indent="0">
              <a:spcBef>
                <a:spcPts val="0"/>
              </a:spcBef>
              <a:spcAft>
                <a:spcPts val="0"/>
              </a:spcAft>
              <a:buNone/>
            </a:pPr>
            <a:r>
              <a:rPr lang="en-US" sz="1100">
                <a:solidFill>
                  <a:schemeClr val="dk1"/>
                </a:solidFill>
                <a:latin typeface="Calibri"/>
                <a:ea typeface="Calibri"/>
                <a:cs typeface="Calibri"/>
                <a:sym typeface="Calibri"/>
              </a:rPr>
              <a:t>César Chávez</a:t>
            </a:r>
            <a:r>
              <a:rPr lang="en-US" sz="1100" b="1">
                <a:solidFill>
                  <a:srgbClr val="212124"/>
                </a:solidFill>
                <a:latin typeface="Calibri"/>
                <a:ea typeface="Calibri"/>
                <a:cs typeface="Calibri"/>
                <a:sym typeface="Calibri"/>
              </a:rPr>
              <a:t>, Migrant Workers Union Leader, 07/1972</a:t>
            </a:r>
            <a:endParaRPr sz="1100" b="1">
              <a:solidFill>
                <a:srgbClr val="212124"/>
              </a:solidFill>
              <a:latin typeface="Calibri"/>
              <a:ea typeface="Calibri"/>
              <a:cs typeface="Calibri"/>
              <a:sym typeface="Calibri"/>
            </a:endParaRPr>
          </a:p>
          <a:p>
            <a:pPr marL="0" lvl="0" indent="0" rtl="0">
              <a:lnSpc>
                <a:spcPct val="128571"/>
              </a:lnSpc>
              <a:spcBef>
                <a:spcPts val="0"/>
              </a:spcBef>
              <a:spcAft>
                <a:spcPts val="0"/>
              </a:spcAft>
              <a:buNone/>
            </a:pPr>
            <a:r>
              <a:rPr lang="en-US" sz="1100" b="1">
                <a:solidFill>
                  <a:srgbClr val="212124"/>
                </a:solidFill>
                <a:latin typeface="Calibri"/>
                <a:ea typeface="Calibri"/>
                <a:cs typeface="Calibri"/>
                <a:sym typeface="Calibri"/>
              </a:rPr>
              <a:t>Original Caption:</a:t>
            </a:r>
            <a:r>
              <a:rPr lang="en-US" sz="1100">
                <a:solidFill>
                  <a:srgbClr val="212124"/>
                </a:solidFill>
                <a:latin typeface="Calibri"/>
                <a:ea typeface="Calibri"/>
                <a:cs typeface="Calibri"/>
                <a:sym typeface="Calibri"/>
              </a:rPr>
              <a:t> </a:t>
            </a:r>
            <a:r>
              <a:rPr lang="en-US" sz="1100">
                <a:solidFill>
                  <a:schemeClr val="dk1"/>
                </a:solidFill>
                <a:latin typeface="Calibri"/>
                <a:ea typeface="Calibri"/>
                <a:cs typeface="Calibri"/>
                <a:sym typeface="Calibri"/>
              </a:rPr>
              <a:t>César Chávez,</a:t>
            </a:r>
            <a:r>
              <a:rPr lang="en-US" sz="1100">
                <a:solidFill>
                  <a:srgbClr val="212124"/>
                </a:solidFill>
                <a:latin typeface="Calibri"/>
                <a:ea typeface="Calibri"/>
                <a:cs typeface="Calibri"/>
                <a:sym typeface="Calibri"/>
              </a:rPr>
              <a:t> Migrant Workers Union Leader, 07/1972</a:t>
            </a:r>
            <a:endParaRPr sz="1100">
              <a:solidFill>
                <a:srgbClr val="212124"/>
              </a:solidFill>
              <a:latin typeface="Calibri"/>
              <a:ea typeface="Calibri"/>
              <a:cs typeface="Calibri"/>
              <a:sym typeface="Calibri"/>
            </a:endParaRPr>
          </a:p>
          <a:p>
            <a:pPr marL="0" lvl="0" indent="0" rtl="0">
              <a:lnSpc>
                <a:spcPct val="128571"/>
              </a:lnSpc>
              <a:spcBef>
                <a:spcPts val="0"/>
              </a:spcBef>
              <a:spcAft>
                <a:spcPts val="0"/>
              </a:spcAft>
              <a:buClr>
                <a:schemeClr val="dk1"/>
              </a:buClr>
              <a:buSzPts val="1100"/>
              <a:buFont typeface="Arial"/>
              <a:buNone/>
            </a:pPr>
            <a:r>
              <a:rPr lang="en-US" sz="1100" i="1">
                <a:solidFill>
                  <a:srgbClr val="212124"/>
                </a:solidFill>
                <a:latin typeface="Calibri"/>
                <a:ea typeface="Calibri"/>
                <a:cs typeface="Calibri"/>
                <a:sym typeface="Calibri"/>
              </a:rPr>
              <a:t>https://www.flickr.com/photos/usnationalarchives/6053740882</a:t>
            </a:r>
            <a:endParaRPr sz="1100" i="1">
              <a:solidFill>
                <a:srgbClr val="212124"/>
              </a:solidFill>
              <a:latin typeface="Calibri"/>
              <a:ea typeface="Calibri"/>
              <a:cs typeface="Calibri"/>
              <a:sym typeface="Calibri"/>
            </a:endParaRPr>
          </a:p>
          <a:p>
            <a:pPr marL="0" lvl="0" indent="0">
              <a:spcBef>
                <a:spcPts val="0"/>
              </a:spcBef>
              <a:spcAft>
                <a:spcPts val="0"/>
              </a:spcAft>
              <a:buNone/>
            </a:pPr>
            <a:endParaRPr/>
          </a:p>
        </p:txBody>
      </p:sp>
      <p:sp>
        <p:nvSpPr>
          <p:cNvPr id="157" name="Google Shape;157;p21"/>
          <p:cNvSpPr txBox="1"/>
          <p:nvPr/>
        </p:nvSpPr>
        <p:spPr>
          <a:xfrm>
            <a:off x="4476100" y="4473475"/>
            <a:ext cx="7074900" cy="995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César Chávez</a:t>
            </a:r>
            <a:r>
              <a:rPr lang="en-US" sz="1800" i="1">
                <a:latin typeface="Century Gothic"/>
                <a:ea typeface="Century Gothic"/>
                <a:cs typeface="Century Gothic"/>
                <a:sym typeface="Century Gothic"/>
              </a:rPr>
              <a:t> wanted fair pay and labor conditions for farm workers. He was a union leader who co-founded the National Farm Workers Association.</a:t>
            </a:r>
            <a:endParaRPr sz="1800" i="1">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191CD54-5450-486C-9824-D1CBCF546B4A}">
  <ds:schemaRefs>
    <ds:schemaRef ds:uri="http://schemas.microsoft.com/sharepoint/v3/contenttype/forms"/>
  </ds:schemaRefs>
</ds:datastoreItem>
</file>

<file path=customXml/itemProps2.xml><?xml version="1.0" encoding="utf-8"?>
<ds:datastoreItem xmlns:ds="http://schemas.openxmlformats.org/officeDocument/2006/customXml" ds:itemID="{7DDAF07F-FF4B-4FCD-BA2B-559CAA29C4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A0A57F-39C8-4ABB-9FEE-098A012C9920}">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15</TotalTime>
  <Words>2834</Words>
  <Application>Microsoft Office PowerPoint</Application>
  <PresentationFormat>Widescreen</PresentationFormat>
  <Paragraphs>280</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Overlock</vt:lpstr>
      <vt:lpstr>Calibri</vt:lpstr>
      <vt:lpstr>Arial</vt:lpstr>
      <vt:lpstr>Century Gothic</vt:lpstr>
      <vt:lpstr>Office Theme</vt:lpstr>
      <vt:lpstr>Grade 7: Module 2: Unit 1: Lesson 20 Teacher slide, before teaching.</vt:lpstr>
      <vt:lpstr>Grade 7: Module 2: Unit 1: Lesson 20 Teacher slide, before teaching.</vt:lpstr>
      <vt:lpstr>Grade 7: Module 2:  Unit 1: Lesson 20</vt:lpstr>
      <vt:lpstr>Hello, Students!</vt:lpstr>
      <vt:lpstr>Let’s review our learning targets</vt:lpstr>
      <vt:lpstr>Let’s review a common error</vt:lpstr>
      <vt:lpstr>PowerPoint Presentation</vt:lpstr>
      <vt:lpstr>Let’s revise our essays</vt:lpstr>
      <vt:lpstr>Let’s preview Unit 2</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20 Teacher slide, before teaching.</dc:title>
  <dc:creator>nbravo</dc:creator>
  <cp:lastModifiedBy>Steven Benson</cp:lastModifiedBy>
  <cp:revision>5</cp:revision>
  <dcterms:modified xsi:type="dcterms:W3CDTF">2018-09-20T17:29:54Z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