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Overlock"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CBDAD3-6EDB-494E-A6BA-6CCD6B1F5AAD}" v="28" dt="2018-09-02T16:51:30.2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65709" autoAdjust="0"/>
  </p:normalViewPr>
  <p:slideViewPr>
    <p:cSldViewPr snapToGrid="0">
      <p:cViewPr varScale="1">
        <p:scale>
          <a:sx n="66" d="100"/>
          <a:sy n="66" d="100"/>
        </p:scale>
        <p:origin x="1266"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DCBDAD3-6EDB-494E-A6BA-6CCD6B1F5AAD}"/>
    <pc:docChg chg="custSel modSld modMainMaster">
      <pc:chgData name="Natalie Ivey" userId="2c81a4b0-7596-4a42-b4da-e7aac4dfeff9" providerId="ADAL" clId="{6DCBDAD3-6EDB-494E-A6BA-6CCD6B1F5AAD}" dt="2018-09-02T16:51:30.248" v="28" actId="14100"/>
      <pc:docMkLst>
        <pc:docMk/>
      </pc:docMkLst>
      <pc:sldChg chg="addSp delSp modSp">
        <pc:chgData name="Natalie Ivey" userId="2c81a4b0-7596-4a42-b4da-e7aac4dfeff9" providerId="ADAL" clId="{6DCBDAD3-6EDB-494E-A6BA-6CCD6B1F5AAD}" dt="2018-09-02T16:50:08.739" v="12" actId="478"/>
        <pc:sldMkLst>
          <pc:docMk/>
          <pc:sldMk cId="0" sldId="256"/>
        </pc:sldMkLst>
        <pc:picChg chg="add del mod">
          <ac:chgData name="Natalie Ivey" userId="2c81a4b0-7596-4a42-b4da-e7aac4dfeff9" providerId="ADAL" clId="{6DCBDAD3-6EDB-494E-A6BA-6CCD6B1F5AAD}" dt="2018-09-02T16:50:08.739" v="12" actId="478"/>
          <ac:picMkLst>
            <pc:docMk/>
            <pc:sldMk cId="0" sldId="256"/>
            <ac:picMk id="3" creationId="{F81647B1-D6B1-485E-8194-413F6074724C}"/>
          </ac:picMkLst>
        </pc:picChg>
      </pc:sldChg>
      <pc:sldChg chg="addSp modSp">
        <pc:chgData name="Natalie Ivey" userId="2c81a4b0-7596-4a42-b4da-e7aac4dfeff9" providerId="ADAL" clId="{6DCBDAD3-6EDB-494E-A6BA-6CCD6B1F5AAD}" dt="2018-09-02T16:50:36.830" v="16" actId="1076"/>
        <pc:sldMkLst>
          <pc:docMk/>
          <pc:sldMk cId="0" sldId="261"/>
        </pc:sldMkLst>
        <pc:picChg chg="add mod">
          <ac:chgData name="Natalie Ivey" userId="2c81a4b0-7596-4a42-b4da-e7aac4dfeff9" providerId="ADAL" clId="{6DCBDAD3-6EDB-494E-A6BA-6CCD6B1F5AAD}" dt="2018-09-02T16:50:36.830" v="16" actId="1076"/>
          <ac:picMkLst>
            <pc:docMk/>
            <pc:sldMk cId="0" sldId="261"/>
            <ac:picMk id="3" creationId="{E3248B08-D99B-453D-A22D-8C62E0DD246B}"/>
          </ac:picMkLst>
        </pc:picChg>
      </pc:sldChg>
      <pc:sldChg chg="addSp modSp">
        <pc:chgData name="Natalie Ivey" userId="2c81a4b0-7596-4a42-b4da-e7aac4dfeff9" providerId="ADAL" clId="{6DCBDAD3-6EDB-494E-A6BA-6CCD6B1F5AAD}" dt="2018-09-02T16:51:30.248" v="28" actId="14100"/>
        <pc:sldMkLst>
          <pc:docMk/>
          <pc:sldMk cId="248790401" sldId="271"/>
        </pc:sldMkLst>
        <pc:spChg chg="mod">
          <ac:chgData name="Natalie Ivey" userId="2c81a4b0-7596-4a42-b4da-e7aac4dfeff9" providerId="ADAL" clId="{6DCBDAD3-6EDB-494E-A6BA-6CCD6B1F5AAD}" dt="2018-09-02T16:51:10.543" v="25" actId="14100"/>
          <ac:spMkLst>
            <pc:docMk/>
            <pc:sldMk cId="248790401" sldId="271"/>
            <ac:spMk id="130" creationId="{00000000-0000-0000-0000-000000000000}"/>
          </ac:spMkLst>
        </pc:spChg>
        <pc:spChg chg="mod">
          <ac:chgData name="Natalie Ivey" userId="2c81a4b0-7596-4a42-b4da-e7aac4dfeff9" providerId="ADAL" clId="{6DCBDAD3-6EDB-494E-A6BA-6CCD6B1F5AAD}" dt="2018-09-02T16:51:01.822" v="22" actId="14100"/>
          <ac:spMkLst>
            <pc:docMk/>
            <pc:sldMk cId="248790401" sldId="271"/>
            <ac:spMk id="131" creationId="{00000000-0000-0000-0000-000000000000}"/>
          </ac:spMkLst>
        </pc:spChg>
        <pc:picChg chg="add mod">
          <ac:chgData name="Natalie Ivey" userId="2c81a4b0-7596-4a42-b4da-e7aac4dfeff9" providerId="ADAL" clId="{6DCBDAD3-6EDB-494E-A6BA-6CCD6B1F5AAD}" dt="2018-09-02T16:51:30.248" v="28" actId="14100"/>
          <ac:picMkLst>
            <pc:docMk/>
            <pc:sldMk cId="248790401" sldId="271"/>
            <ac:picMk id="3" creationId="{0A46DC6C-92D8-40D2-91AD-38F4B984DE52}"/>
          </ac:picMkLst>
        </pc:picChg>
      </pc:sldChg>
      <pc:sldMasterChg chg="addSp delSp modSp">
        <pc:chgData name="Natalie Ivey" userId="2c81a4b0-7596-4a42-b4da-e7aac4dfeff9" providerId="ADAL" clId="{6DCBDAD3-6EDB-494E-A6BA-6CCD6B1F5AAD}" dt="2018-09-02T16:49:32.605" v="10" actId="1076"/>
        <pc:sldMasterMkLst>
          <pc:docMk/>
          <pc:sldMasterMk cId="0" sldId="2147483671"/>
        </pc:sldMasterMkLst>
        <pc:spChg chg="mod">
          <ac:chgData name="Natalie Ivey" userId="2c81a4b0-7596-4a42-b4da-e7aac4dfeff9" providerId="ADAL" clId="{6DCBDAD3-6EDB-494E-A6BA-6CCD6B1F5AAD}" dt="2018-09-02T16:49:32.605" v="10" actId="1076"/>
          <ac:spMkLst>
            <pc:docMk/>
            <pc:sldMasterMk cId="0" sldId="2147483671"/>
            <ac:spMk id="6" creationId="{00000000-0000-0000-0000-000000000000}"/>
          </ac:spMkLst>
        </pc:spChg>
        <pc:picChg chg="add mod">
          <ac:chgData name="Natalie Ivey" userId="2c81a4b0-7596-4a42-b4da-e7aac4dfeff9" providerId="ADAL" clId="{6DCBDAD3-6EDB-494E-A6BA-6CCD6B1F5AAD}" dt="2018-09-02T16:46:18.519" v="1" actId="1076"/>
          <ac:picMkLst>
            <pc:docMk/>
            <pc:sldMasterMk cId="0" sldId="2147483671"/>
            <ac:picMk id="3" creationId="{CCB12D99-FD7E-4BF6-9922-0691D8E9220D}"/>
          </ac:picMkLst>
        </pc:picChg>
        <pc:picChg chg="add mod">
          <ac:chgData name="Natalie Ivey" userId="2c81a4b0-7596-4a42-b4da-e7aac4dfeff9" providerId="ADAL" clId="{6DCBDAD3-6EDB-494E-A6BA-6CCD6B1F5AAD}" dt="2018-09-02T16:49:20.149" v="9" actId="1076"/>
          <ac:picMkLst>
            <pc:docMk/>
            <pc:sldMasterMk cId="0" sldId="2147483671"/>
            <ac:picMk id="4" creationId="{5A077CA4-D9EE-44C8-A7DF-0B41F4F2220D}"/>
          </ac:picMkLst>
        </pc:picChg>
        <pc:picChg chg="add mod">
          <ac:chgData name="Natalie Ivey" userId="2c81a4b0-7596-4a42-b4da-e7aac4dfeff9" providerId="ADAL" clId="{6DCBDAD3-6EDB-494E-A6BA-6CCD6B1F5AAD}" dt="2018-09-02T16:46:34.298" v="4" actId="1076"/>
          <ac:picMkLst>
            <pc:docMk/>
            <pc:sldMasterMk cId="0" sldId="2147483671"/>
            <ac:picMk id="5" creationId="{A50EE65D-905C-4738-9ECD-A91396B616E6}"/>
          </ac:picMkLst>
        </pc:picChg>
        <pc:picChg chg="add del mod">
          <ac:chgData name="Natalie Ivey" userId="2c81a4b0-7596-4a42-b4da-e7aac4dfeff9" providerId="ADAL" clId="{6DCBDAD3-6EDB-494E-A6BA-6CCD6B1F5AAD}" dt="2018-09-02T16:48:53.577" v="7" actId="478"/>
          <ac:picMkLst>
            <pc:docMk/>
            <pc:sldMasterMk cId="0" sldId="2147483671"/>
            <ac:picMk id="10" creationId="{94FBB5A7-5726-4AEF-9FCA-E6C2EEED95E6}"/>
          </ac:picMkLst>
        </pc:picChg>
      </pc:sldMasterChg>
    </pc:docChg>
  </pc:docChgLst>
  <pc:docChgLst>
    <pc:chgData clId="Web-{EE600B08-B67B-461A-95F8-1FE52596CA52}"/>
    <pc:docChg chg="modSld">
      <pc:chgData name="" userId="" providerId="" clId="Web-{EE600B08-B67B-461A-95F8-1FE52596CA52}" dt="2018-08-11T19:57:47.143" v="14" actId="14100"/>
      <pc:docMkLst>
        <pc:docMk/>
      </pc:docMkLst>
      <pc:sldChg chg="addSp modSp">
        <pc:chgData name="" userId="" providerId="" clId="Web-{EE600B08-B67B-461A-95F8-1FE52596CA52}" dt="2018-08-11T19:55:31.319" v="2" actId="14100"/>
        <pc:sldMkLst>
          <pc:docMk/>
          <pc:sldMk cId="0" sldId="264"/>
        </pc:sldMkLst>
        <pc:picChg chg="add mod">
          <ac:chgData name="" userId="" providerId="" clId="Web-{EE600B08-B67B-461A-95F8-1FE52596CA52}" dt="2018-08-11T19:55:31.319" v="2" actId="14100"/>
          <ac:picMkLst>
            <pc:docMk/>
            <pc:sldMk cId="0" sldId="264"/>
            <ac:picMk id="2" creationId="{FE617988-7A1F-4B84-A076-A15B906EDBB7}"/>
          </ac:picMkLst>
        </pc:picChg>
      </pc:sldChg>
      <pc:sldChg chg="addSp modSp">
        <pc:chgData name="" userId="" providerId="" clId="Web-{EE600B08-B67B-461A-95F8-1FE52596CA52}" dt="2018-08-11T19:55:54.663" v="5" actId="14100"/>
        <pc:sldMkLst>
          <pc:docMk/>
          <pc:sldMk cId="0" sldId="265"/>
        </pc:sldMkLst>
        <pc:picChg chg="add mod">
          <ac:chgData name="" userId="" providerId="" clId="Web-{EE600B08-B67B-461A-95F8-1FE52596CA52}" dt="2018-08-11T19:55:54.663" v="5" actId="14100"/>
          <ac:picMkLst>
            <pc:docMk/>
            <pc:sldMk cId="0" sldId="265"/>
            <ac:picMk id="2" creationId="{574F402F-B444-4AE1-9803-BF48580E8211}"/>
          </ac:picMkLst>
        </pc:picChg>
      </pc:sldChg>
      <pc:sldChg chg="addSp">
        <pc:chgData name="" userId="" providerId="" clId="Web-{EE600B08-B67B-461A-95F8-1FE52596CA52}" dt="2018-08-11T19:56:09.995" v="6"/>
        <pc:sldMkLst>
          <pc:docMk/>
          <pc:sldMk cId="0" sldId="266"/>
        </pc:sldMkLst>
        <pc:picChg chg="add">
          <ac:chgData name="" userId="" providerId="" clId="Web-{EE600B08-B67B-461A-95F8-1FE52596CA52}" dt="2018-08-11T19:56:09.995" v="6"/>
          <ac:picMkLst>
            <pc:docMk/>
            <pc:sldMk cId="0" sldId="266"/>
            <ac:picMk id="2" creationId="{D7FAB408-5F7B-4591-A188-9CF7AEB3B31E}"/>
          </ac:picMkLst>
        </pc:picChg>
      </pc:sldChg>
      <pc:sldChg chg="addSp modSp">
        <pc:chgData name="" userId="" providerId="" clId="Web-{EE600B08-B67B-461A-95F8-1FE52596CA52}" dt="2018-08-11T19:57:16.433" v="11" actId="1076"/>
        <pc:sldMkLst>
          <pc:docMk/>
          <pc:sldMk cId="0" sldId="269"/>
        </pc:sldMkLst>
        <pc:picChg chg="add mod">
          <ac:chgData name="" userId="" providerId="" clId="Web-{EE600B08-B67B-461A-95F8-1FE52596CA52}" dt="2018-08-11T19:57:16.433" v="11" actId="1076"/>
          <ac:picMkLst>
            <pc:docMk/>
            <pc:sldMk cId="0" sldId="269"/>
            <ac:picMk id="2" creationId="{AEE81758-7732-465A-888D-06C7E2C736FE}"/>
          </ac:picMkLst>
        </pc:picChg>
        <pc:picChg chg="mod">
          <ac:chgData name="" userId="" providerId="" clId="Web-{EE600B08-B67B-461A-95F8-1FE52596CA52}" dt="2018-08-11T19:56:41.307" v="7" actId="14100"/>
          <ac:picMkLst>
            <pc:docMk/>
            <pc:sldMk cId="0" sldId="269"/>
            <ac:picMk id="228" creationId="{00000000-0000-0000-0000-000000000000}"/>
          </ac:picMkLst>
        </pc:picChg>
      </pc:sldChg>
      <pc:sldChg chg="addSp modSp">
        <pc:chgData name="" userId="" providerId="" clId="Web-{EE600B08-B67B-461A-95F8-1FE52596CA52}" dt="2018-08-11T19:57:47.143" v="14" actId="14100"/>
        <pc:sldMkLst>
          <pc:docMk/>
          <pc:sldMk cId="3598026910" sldId="274"/>
        </pc:sldMkLst>
        <pc:picChg chg="add mod">
          <ac:chgData name="" userId="" providerId="" clId="Web-{EE600B08-B67B-461A-95F8-1FE52596CA52}" dt="2018-08-11T19:57:47.143" v="14" actId="14100"/>
          <ac:picMkLst>
            <pc:docMk/>
            <pc:sldMk cId="3598026910" sldId="274"/>
            <ac:picMk id="2" creationId="{2169C4F2-4170-413B-9813-F0620C26C358}"/>
          </ac:picMkLst>
        </pc:picChg>
      </pc:sldChg>
    </pc:docChg>
  </pc:docChgLst>
  <pc:docChgLst>
    <pc:chgData name="Deniescha Malone" userId="S::deniescha.malone@detroitk12.org::9beeb3ea-6cc3-4273-8119-e4c5603b3ca3" providerId="AD" clId="Web-{C19A6BC6-2F74-5088-3F5C-4EC31BE5B89D}"/>
    <pc:docChg chg="modSld">
      <pc:chgData name="Deniescha Malone" userId="S::deniescha.malone@detroitk12.org::9beeb3ea-6cc3-4273-8119-e4c5603b3ca3" providerId="AD" clId="Web-{C19A6BC6-2F74-5088-3F5C-4EC31BE5B89D}" dt="2018-10-01T00:39:45.641" v="0" actId="1076"/>
      <pc:docMkLst>
        <pc:docMk/>
      </pc:docMkLst>
      <pc:sldChg chg="modSp">
        <pc:chgData name="Deniescha Malone" userId="S::deniescha.malone@detroitk12.org::9beeb3ea-6cc3-4273-8119-e4c5603b3ca3" providerId="AD" clId="Web-{C19A6BC6-2F74-5088-3F5C-4EC31BE5B89D}" dt="2018-10-01T00:39:45.641" v="0" actId="1076"/>
        <pc:sldMkLst>
          <pc:docMk/>
          <pc:sldMk cId="0" sldId="256"/>
        </pc:sldMkLst>
        <pc:spChg chg="mod">
          <ac:chgData name="Deniescha Malone" userId="S::deniescha.malone@detroitk12.org::9beeb3ea-6cc3-4273-8119-e4c5603b3ca3" providerId="AD" clId="Web-{C19A6BC6-2F74-5088-3F5C-4EC31BE5B89D}" dt="2018-10-01T00:39:45.641" v="0" actId="1076"/>
          <ac:spMkLst>
            <pc:docMk/>
            <pc:sldMk cId="0" sldId="256"/>
            <ac:spMk id="13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180030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50-60 minutes for conventional lesson, slide 12</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70-80 minutes for alternative lesson, slide 13</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1.    Opening</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The Gist Mix and Share (5-7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Review Learning Targets and Add to the</a:t>
            </a:r>
            <a:r>
              <a:rPr lang="en-US" sz="1200" baseline="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Things Close Readers Do </a:t>
            </a:r>
            <a:r>
              <a:rPr lang="en-US" sz="1200" b="1" dirty="0">
                <a:solidFill>
                  <a:schemeClr val="dk1"/>
                </a:solidFill>
                <a:latin typeface="Calibri"/>
                <a:ea typeface="Calibri"/>
                <a:cs typeface="Calibri"/>
                <a:sym typeface="Calibri"/>
              </a:rPr>
              <a:t>a</a:t>
            </a:r>
            <a:r>
              <a:rPr lang="en" sz="1200" b="1" dirty="0">
                <a:solidFill>
                  <a:schemeClr val="dk1"/>
                </a:solidFill>
                <a:latin typeface="Calibri"/>
                <a:ea typeface="Calibri"/>
                <a:cs typeface="Calibri"/>
                <a:sym typeface="Calibri"/>
              </a:rPr>
              <a:t>nchor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hart </a:t>
            </a:r>
            <a:r>
              <a:rPr lang="en" sz="1200" dirty="0">
                <a:solidFill>
                  <a:schemeClr val="dk1"/>
                </a:solidFill>
                <a:latin typeface="Calibri"/>
                <a:ea typeface="Calibri"/>
                <a:cs typeface="Calibri"/>
                <a:sym typeface="Calibri"/>
              </a:rPr>
              <a:t>(5-7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Close Reading: Poem, “Inside Out” (15-20 minutes)</a:t>
            </a:r>
            <a:endParaRPr sz="1200" dirty="0">
              <a:solidFill>
                <a:schemeClr val="dk1"/>
              </a:solidFill>
              <a:latin typeface="Calibri"/>
              <a:ea typeface="Calibri"/>
              <a:cs typeface="Calibri"/>
              <a:sym typeface="Calibri"/>
            </a:endParaRPr>
          </a:p>
          <a:p>
            <a:pPr marL="0" lvl="0" indent="45720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Guided Practice: QuickWrite</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Model</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Conventional Modeling lesson, Slide 12 (18-20 minutes) </a:t>
            </a:r>
            <a:r>
              <a:rPr lang="en" sz="1200" b="0" dirty="0">
                <a:solidFill>
                  <a:schemeClr val="dk1"/>
                </a:solidFill>
                <a:latin typeface="Calibri"/>
                <a:ea typeface="Calibri"/>
                <a:cs typeface="Calibri"/>
                <a:sym typeface="Calibri"/>
              </a:rPr>
              <a:t>OR</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Alternative Modeling Lesson, Slide 13 (35-40 minutes)</a:t>
            </a:r>
            <a:endParaRPr sz="1200" dirty="0">
              <a:solidFill>
                <a:schemeClr val="dk1"/>
              </a:solidFill>
              <a:latin typeface="Calibri"/>
              <a:ea typeface="Calibri"/>
              <a:cs typeface="Calibri"/>
              <a:sym typeface="Calibri"/>
            </a:endParaRPr>
          </a:p>
          <a:p>
            <a:pPr marL="457200" lvl="0" indent="45720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(3-5 minutes)</a:t>
            </a: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4.    Homework: Reread pages 4–9 and complete QuickWrite 1</a:t>
            </a:r>
            <a:endParaRPr sz="1200" dirty="0">
              <a:latin typeface="Calibri"/>
              <a:ea typeface="Calibri"/>
              <a:cs typeface="Calibri"/>
              <a:sym typeface="Calibri"/>
            </a:endParaRPr>
          </a:p>
        </p:txBody>
      </p:sp>
    </p:spTree>
    <p:extLst>
      <p:ext uri="{BB962C8B-B14F-4D97-AF65-F5344CB8AC3E}">
        <p14:creationId xmlns:p14="http://schemas.microsoft.com/office/powerpoint/2010/main" val="2287051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8-10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Student Pairs (Mixed ability)</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A. Close Reading: Poem, “Inside Out”</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To help motivate and paint a clearer picture for students, give specific praise to pairs when they are contributing, listening effectively, rereading the text, citing evidence, etc.</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Heterogeneous pairing of students for close reading exercises will provide a collaborative and supportive structure for students. It also provides more talk-time for each student.</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i="1" dirty="0">
                <a:latin typeface="Calibri"/>
                <a:ea typeface="Calibri"/>
                <a:cs typeface="Calibri"/>
                <a:sym typeface="Calibri"/>
              </a:rPr>
              <a:t>“Inside Out”</a:t>
            </a:r>
            <a:r>
              <a:rPr lang="en" sz="1200" dirty="0">
                <a:latin typeface="Calibri"/>
                <a:ea typeface="Calibri"/>
                <a:cs typeface="Calibri"/>
                <a:sym typeface="Calibri"/>
              </a:rPr>
              <a:t> text-dependent questions.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use the Think-Pair-Share protocol to answer these questions. Review the steps on the slide.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pair up with their partner.</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Have students silently reread page 4, “Inside Out</a:t>
            </a:r>
            <a:r>
              <a:rPr lang="en-US" sz="1200"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Think-Pair-Share to have pairings briefly discuss the gist of the poem: “What is this poem mostly about?”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the poem aloud as students look at the text and follow along silently. Focus students by asking them to confirm or revise their gist during the reading.</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Cold Call on a student to share their gist and follow up to clarify for understanding, as needed. (gist: Ha says war is coming.)</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first text-dependent question: </a:t>
            </a:r>
            <a:r>
              <a:rPr lang="en" sz="1200" dirty="0">
                <a:solidFill>
                  <a:schemeClr val="dk1"/>
                </a:solidFill>
                <a:latin typeface="Calibri"/>
                <a:ea typeface="Calibri"/>
                <a:cs typeface="Calibri"/>
                <a:sym typeface="Calibri"/>
              </a:rPr>
              <a:t>“How do the events in this poem connect to the first poem we read, ‘1975: Year of the Cat,’ and the title of the novel,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them to first reread and think on their own.</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them to share their thinking with their partner.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you will repeat Think-Pair-Share with additional questions.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return to the text to find specific evidence to help them answer each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Set a visual timer for 3 minutes to pace partners to complete Question 2.</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the whole group and give specific examples of students you observed rereading and citing textual evidence. </a:t>
            </a: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b="0" dirty="0">
                <a:latin typeface="Calibri"/>
                <a:ea typeface="Calibri"/>
                <a:cs typeface="Calibri"/>
                <a:sym typeface="Calibri"/>
              </a:rPr>
              <a:t>Question 1:</a:t>
            </a:r>
            <a:r>
              <a:rPr lang="en" sz="1200" b="1" dirty="0">
                <a:latin typeface="Calibri"/>
                <a:ea typeface="Calibri"/>
                <a:cs typeface="Calibri"/>
                <a:sym typeface="Calibri"/>
              </a:rPr>
              <a:t> </a:t>
            </a:r>
            <a:r>
              <a:rPr lang="en" sz="1200" dirty="0">
                <a:latin typeface="Calibri"/>
                <a:ea typeface="Calibri"/>
                <a:cs typeface="Calibri"/>
                <a:sym typeface="Calibri"/>
              </a:rPr>
              <a:t>“How do the events in this poem connect to the first poem we read, ‘1975: Year of the Cat,’ and the title of the novel, </a:t>
            </a:r>
            <a:r>
              <a:rPr lang="en" sz="1200" i="1" dirty="0">
                <a:latin typeface="Calibri"/>
                <a:ea typeface="Calibri"/>
                <a:cs typeface="Calibri"/>
                <a:sym typeface="Calibri"/>
              </a:rPr>
              <a:t>Inside Out &amp; Back Again</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Listen for students to make the connection that both the first two poems are about predicting good or bad luck for the rest of the year.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my wonder if Ha brought bad luck on the family by being the first to rise on Tet instead of her older brother.</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Listen for students refer to page 4, the first stanza</a:t>
            </a:r>
            <a:r>
              <a:rPr lang="en-US" sz="1200" dirty="0">
                <a:latin typeface="Calibri"/>
                <a:ea typeface="Calibri"/>
                <a:cs typeface="Calibri"/>
                <a:sym typeface="Calibri"/>
              </a:rPr>
              <a:t> </a:t>
            </a:r>
            <a:r>
              <a:rPr lang="en" sz="1200" dirty="0">
                <a:latin typeface="Calibri"/>
                <a:ea typeface="Calibri"/>
                <a:cs typeface="Calibri"/>
                <a:sym typeface="Calibri"/>
              </a:rPr>
              <a:t>(reinforce this habit of citing page number and stanza): “he predicts our lives will twist inside out.” Focus students on key words that help to link the two poems: </a:t>
            </a:r>
            <a:r>
              <a:rPr lang="en" sz="1200" b="0" i="0" dirty="0">
                <a:latin typeface="Calibri"/>
                <a:ea typeface="Calibri"/>
                <a:cs typeface="Calibri"/>
                <a:sym typeface="Calibri"/>
              </a:rPr>
              <a:t>predicts and foretells</a:t>
            </a:r>
            <a:r>
              <a:rPr lang="en" sz="1200" dirty="0">
                <a:latin typeface="Calibri"/>
                <a:ea typeface="Calibri"/>
                <a:cs typeface="Calibri"/>
                <a:sym typeface="Calibri"/>
              </a:rPr>
              <a:t>. </a:t>
            </a:r>
            <a:r>
              <a:rPr lang="en" sz="1200" dirty="0">
                <a:solidFill>
                  <a:schemeClr val="dk1"/>
                </a:solidFill>
                <a:latin typeface="Calibri"/>
                <a:ea typeface="Calibri"/>
                <a:cs typeface="Calibri"/>
                <a:sym typeface="Calibri"/>
              </a:rPr>
              <a:t>Point out the prefix “pre,” which means “before.” And “dict” means “to say or declare.” So </a:t>
            </a:r>
            <a:r>
              <a:rPr lang="en" sz="1200" i="1" dirty="0">
                <a:solidFill>
                  <a:schemeClr val="dk1"/>
                </a:solidFill>
                <a:latin typeface="Calibri"/>
                <a:ea typeface="Calibri"/>
                <a:cs typeface="Calibri"/>
                <a:sym typeface="Calibri"/>
              </a:rPr>
              <a:t>predict</a:t>
            </a:r>
            <a:r>
              <a:rPr lang="en" sz="1200" dirty="0">
                <a:solidFill>
                  <a:schemeClr val="dk1"/>
                </a:solidFill>
                <a:latin typeface="Calibri"/>
                <a:ea typeface="Calibri"/>
                <a:cs typeface="Calibri"/>
                <a:sym typeface="Calibri"/>
              </a:rPr>
              <a:t> means to tell beforehand. Help students see the direct connection between </a:t>
            </a:r>
            <a:r>
              <a:rPr lang="en" sz="1200" i="0" dirty="0">
                <a:solidFill>
                  <a:schemeClr val="dk1"/>
                </a:solidFill>
                <a:latin typeface="Calibri"/>
                <a:ea typeface="Calibri"/>
                <a:cs typeface="Calibri"/>
                <a:sym typeface="Calibri"/>
              </a:rPr>
              <a:t>predict</a:t>
            </a:r>
            <a:r>
              <a:rPr lang="en" sz="1200" dirty="0">
                <a:solidFill>
                  <a:schemeClr val="dk1"/>
                </a:solidFill>
                <a:latin typeface="Calibri"/>
                <a:ea typeface="Calibri"/>
                <a:cs typeface="Calibri"/>
                <a:sym typeface="Calibri"/>
              </a:rPr>
              <a:t> in this poem and the synonym </a:t>
            </a:r>
            <a:r>
              <a:rPr lang="en" sz="1200" i="0" dirty="0">
                <a:solidFill>
                  <a:schemeClr val="dk1"/>
                </a:solidFill>
                <a:latin typeface="Calibri"/>
                <a:ea typeface="Calibri"/>
                <a:cs typeface="Calibri"/>
                <a:sym typeface="Calibri"/>
              </a:rPr>
              <a:t>foretell</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page 1, “1975: Year of the Cat”).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also should notice that the poem “Inside Out” is the first of the novel’s title. Tell them that this is one way an author signals importance; they will revisit this poem later in the module.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b="0" dirty="0">
                <a:latin typeface="Calibri"/>
                <a:ea typeface="Calibri"/>
                <a:cs typeface="Calibri"/>
                <a:sym typeface="Calibri"/>
              </a:rPr>
              <a:t>Question 2:</a:t>
            </a:r>
            <a:r>
              <a:rPr lang="en" sz="1200" b="1" dirty="0">
                <a:latin typeface="Calibri"/>
                <a:ea typeface="Calibri"/>
                <a:cs typeface="Calibri"/>
                <a:sym typeface="Calibri"/>
              </a:rPr>
              <a:t> </a:t>
            </a:r>
            <a:r>
              <a:rPr lang="en" sz="1200" dirty="0">
                <a:latin typeface="Calibri"/>
                <a:ea typeface="Calibri"/>
                <a:cs typeface="Calibri"/>
                <a:sym typeface="Calibri"/>
              </a:rPr>
              <a:t>“What specifically does the fortune-teller </a:t>
            </a:r>
            <a:r>
              <a:rPr lang="en" sz="1200" i="1" dirty="0">
                <a:latin typeface="Calibri"/>
                <a:ea typeface="Calibri"/>
                <a:cs typeface="Calibri"/>
                <a:sym typeface="Calibri"/>
              </a:rPr>
              <a:t>predict</a:t>
            </a:r>
            <a:r>
              <a:rPr lang="en" sz="1200" dirty="0">
                <a:latin typeface="Calibri"/>
                <a:ea typeface="Calibri"/>
                <a:cs typeface="Calibri"/>
                <a:sym typeface="Calibri"/>
              </a:rPr>
              <a:t> about the family’s future?”</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Listen for students to refer to the first stanza, “our lives will twist inside out.”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If students don’t mention it, identify the word </a:t>
            </a:r>
            <a:r>
              <a:rPr lang="en" sz="1200" i="0" dirty="0">
                <a:latin typeface="Calibri"/>
                <a:ea typeface="Calibri"/>
                <a:cs typeface="Calibri"/>
                <a:sym typeface="Calibri"/>
              </a:rPr>
              <a:t>fate</a:t>
            </a:r>
            <a:r>
              <a:rPr lang="en" sz="1200" dirty="0">
                <a:latin typeface="Calibri"/>
                <a:ea typeface="Calibri"/>
                <a:cs typeface="Calibri"/>
                <a:sym typeface="Calibri"/>
              </a:rPr>
              <a:t> as meaning </a:t>
            </a:r>
            <a:r>
              <a:rPr lang="en" sz="1200" i="0" dirty="0">
                <a:latin typeface="Calibri"/>
                <a:ea typeface="Calibri"/>
                <a:cs typeface="Calibri"/>
                <a:sym typeface="Calibri"/>
              </a:rPr>
              <a:t>destiny</a:t>
            </a:r>
            <a:r>
              <a:rPr lang="en" sz="1200" i="1" dirty="0">
                <a:latin typeface="Calibri"/>
                <a:ea typeface="Calibri"/>
                <a:cs typeface="Calibri"/>
                <a:sym typeface="Calibri"/>
              </a:rPr>
              <a:t>.</a:t>
            </a:r>
            <a:r>
              <a:rPr lang="en" sz="1200" dirty="0">
                <a:latin typeface="Calibri"/>
                <a:ea typeface="Calibri"/>
                <a:cs typeface="Calibri"/>
                <a:sym typeface="Calibri"/>
              </a:rPr>
              <a:t> The fortune-teller is predicting the family’s destiny. Point out that “fate” and “destiny” have very related meanings: both mean basically events outside of a person’s control.</a:t>
            </a:r>
            <a:endParaRPr sz="1200" dirty="0">
              <a:latin typeface="Calibri"/>
              <a:ea typeface="Calibri"/>
              <a:cs typeface="Calibri"/>
              <a:sym typeface="Calibri"/>
            </a:endParaRPr>
          </a:p>
          <a:p>
            <a:pPr marL="0" lvl="0" indent="0" rtl="0">
              <a:spcBef>
                <a:spcPts val="0"/>
              </a:spcBef>
              <a:spcAft>
                <a:spcPts val="0"/>
              </a:spcAft>
              <a:buNone/>
            </a:pPr>
            <a:endParaRPr lang="en"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Some students may benefit from having access to “hint cards,” small slips of paper or index cards that they turn over for hints about how/where to find the answers to text-dependent questions.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using a ruler or piece of paper to underline the lines as they are read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starters during Think-Pair-Share for some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benefit from seeing questions posted.</a:t>
            </a:r>
            <a:endParaRPr sz="1200" dirty="0">
              <a:latin typeface="Calibri"/>
              <a:ea typeface="Calibri"/>
              <a:cs typeface="Calibri"/>
              <a:sym typeface="Calibri"/>
            </a:endParaRPr>
          </a:p>
        </p:txBody>
      </p:sp>
    </p:spTree>
    <p:extLst>
      <p:ext uri="{BB962C8B-B14F-4D97-AF65-F5344CB8AC3E}">
        <p14:creationId xmlns:p14="http://schemas.microsoft.com/office/powerpoint/2010/main" val="1027313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Shape 1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8-10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Student Pairs (Mixed ability)</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A. Close Reading: Poem, “Inside Out”</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To help motivate and paint a clearer picture for students, give specific praise to pairs when they are contributing, listening effectively, rereading the text, citing evidence, etc.</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Heterogeneous pairing of students for close reading exercises will provide a collaborative and supportive structure for students. It also provides more talk-time for each student.</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you will repeat Think-Pair-Share with additional questions.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return to the text to find specific evidence to help them answer each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Set a visual timer for 8 minutes to pace partners to complete the remaining three questions.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the whole group and give specific examples of students you observed rereading and citing textual evidence. </a:t>
            </a: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Times New Roman"/>
              <a:buChar char="●"/>
            </a:pPr>
            <a:r>
              <a:rPr lang="en" sz="1200" b="0" dirty="0">
                <a:solidFill>
                  <a:schemeClr val="dk1"/>
                </a:solidFill>
                <a:latin typeface="Calibri"/>
                <a:ea typeface="Calibri"/>
                <a:cs typeface="Calibri"/>
                <a:sym typeface="Calibri"/>
              </a:rPr>
              <a:t>Question 3:</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“Ha lives in a war-torn country. How does she hope her life will be turned inside out?”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refer to the second stanza: she hopes that soldiers will no longer patrol the neighborhood, she can jump rope after dark, and she will not have to hide from danger.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Times New Roman"/>
              <a:buChar char="●"/>
            </a:pPr>
            <a:r>
              <a:rPr lang="en" sz="1200" b="0" dirty="0">
                <a:solidFill>
                  <a:schemeClr val="dk1"/>
                </a:solidFill>
                <a:latin typeface="Calibri"/>
                <a:ea typeface="Calibri"/>
                <a:cs typeface="Calibri"/>
                <a:sym typeface="Calibri"/>
              </a:rPr>
              <a:t>Question 4:</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“Ha knows that ‘inside out’ probably means something different. What will probably happen?”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refer to the very last lines on page 4: “The war is coming closer to home.”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Some students may benefit from having access to “hint cards,” small slips of paper or index cards that they turn over for hints about how/where to find the answers to text-dependent questions.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using a ruler or piece of paper to underline the lines as they are read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starters during Think-Pair-Share for some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benefit from seeing questions posted.</a:t>
            </a:r>
            <a:endParaRPr sz="1200" dirty="0">
              <a:latin typeface="Calibri"/>
              <a:ea typeface="Calibri"/>
              <a:cs typeface="Calibri"/>
              <a:sym typeface="Calibri"/>
            </a:endParaRPr>
          </a:p>
        </p:txBody>
      </p:sp>
    </p:spTree>
    <p:extLst>
      <p:ext uri="{BB962C8B-B14F-4D97-AF65-F5344CB8AC3E}">
        <p14:creationId xmlns:p14="http://schemas.microsoft.com/office/powerpoint/2010/main" val="3213547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Shape 20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Guided Practice: Quick Write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the use of the term “focus statement”- a more specific way of describing a topic sentence that focuses directly on the question being asked in a writing prompt.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Unit 1 overview, Unit-at-a-Glance chart, ongoing assessment column to see when and how the QuickWrites are used. (You may choose to eliminate one, but understand how this impacts the lesson openings and unit assessments.)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for students to see this writing done “in real time”; however, students will also benefit from a hard copy to refer to later. A basic QuickWrite model is provided (see supporting materials). If possible, type up the authentic teacher model that you do during class, and distribute.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QuickWrite anchor chart</a:t>
            </a:r>
            <a:r>
              <a:rPr lang="en" sz="1200" dirty="0">
                <a:solidFill>
                  <a:schemeClr val="dk1"/>
                </a:solidFill>
                <a:latin typeface="Calibri"/>
                <a:ea typeface="Calibri"/>
                <a:cs typeface="Calibri"/>
                <a:sym typeface="Calibri"/>
              </a:rPr>
              <a:t> (which will serve as a reminder of the criteria for answering the QuickWrite prompts).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anchor chart with the criteria listed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modeling, remind students of the following tips: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QuickWrite prompts will be one well-constructed paragraph in length, including the criteria above.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Anytime you do a QuickWrite, you’ll be able to use the novel, graphic organizers, note-catchers, question handout, and notes to help.</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Often prompts have more than one step, so read the prompt carefully to understand everything you’re being asked to think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your </a:t>
            </a:r>
            <a:r>
              <a:rPr lang="en" sz="1200" b="1" dirty="0">
                <a:solidFill>
                  <a:schemeClr val="dk1"/>
                </a:solidFill>
                <a:latin typeface="Calibri"/>
                <a:ea typeface="Calibri"/>
                <a:cs typeface="Calibri"/>
                <a:sym typeface="Calibri"/>
              </a:rPr>
              <a:t>teacher journal</a:t>
            </a:r>
            <a:r>
              <a:rPr lang="en" sz="1200" dirty="0">
                <a:solidFill>
                  <a:schemeClr val="dk1"/>
                </a:solidFill>
                <a:latin typeface="Calibri"/>
                <a:ea typeface="Calibri"/>
                <a:cs typeface="Calibri"/>
                <a:sym typeface="Calibri"/>
              </a:rPr>
              <a:t>, date the top of the page and write: “QuickWrite Model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prompt aloud: </a:t>
            </a:r>
            <a:r>
              <a:rPr lang="en" sz="1200" i="1" dirty="0">
                <a:solidFill>
                  <a:schemeClr val="dk1"/>
                </a:solidFill>
                <a:latin typeface="Calibri"/>
                <a:ea typeface="Calibri"/>
                <a:cs typeface="Calibri"/>
                <a:sym typeface="Calibri"/>
              </a:rPr>
              <a:t>“Based on what you have read so far in the novel, what can you infer about what will happen to Ha and her family? Be sure to use details from the text to support your answer.”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or highlight “infer about what will happen to Ha and her family” as the question they must answer.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to see if students can rephrase the word</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infer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in response to this QuickWrite question.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students to use clues in the text by asking them: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“Will Ha’s actions affect the family’s future?” </a:t>
            </a:r>
            <a:r>
              <a:rPr lang="en" sz="1200" dirty="0">
                <a:solidFill>
                  <a:schemeClr val="dk1"/>
                </a:solidFill>
                <a:latin typeface="Calibri"/>
                <a:ea typeface="Calibri"/>
                <a:cs typeface="Calibri"/>
                <a:sym typeface="Calibri"/>
              </a:rPr>
              <a:t>(such as Ha’s act of disobedience to her mother on Tet, which may bring bad luck);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might Ha’s mother’s visit to the fortune-teller have to do with the family’s future?” </a:t>
            </a:r>
            <a:r>
              <a:rPr lang="en" sz="1200" dirty="0">
                <a:solidFill>
                  <a:schemeClr val="dk1"/>
                </a:solidFill>
                <a:latin typeface="Calibri"/>
                <a:ea typeface="Calibri"/>
                <a:cs typeface="Calibri"/>
                <a:sym typeface="Calibri"/>
              </a:rPr>
              <a:t>(the fortune-teller’s prediction of bad luck);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Ha’s comment that ‘the war is coming closer to home’ mean?”; </a:t>
            </a:r>
            <a:r>
              <a:rPr lang="en" sz="1200" dirty="0">
                <a:solidFill>
                  <a:schemeClr val="dk1"/>
                </a:solidFill>
                <a:latin typeface="Calibri"/>
                <a:ea typeface="Calibri"/>
                <a:cs typeface="Calibri"/>
                <a:sym typeface="Calibri"/>
              </a:rPr>
              <a:t>and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phrase ‘inside out’ usually mean?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the best details offered and model writing the focus statement. (see supporting materials for a model to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citing a key detail from the text and explaining the meaning and/or the importance of that detail.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two more details, again citing evidence and showing students how to explain the evidence.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End with a concluding statement pointing out that the concluding sentence just basically sums things up, saying the main points of the paragraph in a new way.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remember that to </a:t>
            </a:r>
            <a:r>
              <a:rPr lang="en" sz="1200" i="0" dirty="0">
                <a:solidFill>
                  <a:schemeClr val="dk1"/>
                </a:solidFill>
                <a:latin typeface="Calibri"/>
                <a:ea typeface="Calibri"/>
                <a:cs typeface="Calibri"/>
                <a:sym typeface="Calibri"/>
              </a:rPr>
              <a:t>infer</a:t>
            </a:r>
            <a:r>
              <a:rPr lang="en" sz="1200" dirty="0">
                <a:solidFill>
                  <a:schemeClr val="dk1"/>
                </a:solidFill>
                <a:latin typeface="Calibri"/>
                <a:ea typeface="Calibri"/>
                <a:cs typeface="Calibri"/>
                <a:sym typeface="Calibri"/>
              </a:rPr>
              <a:t> means to use their own thinking plus clues in the text to understand the character or incidents.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possible responses in parentheses directly after the questions asked during modeling in Teacher Actions.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may use a different structure or resource other than a journal for collecting student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paragraph frames as a scaffold for QuickWrites.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3398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**If you are using the conventional QuickWrite Model from Slide 12, then please SKIP this slide.**</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Guided Practice: Quick Write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last page of the Alternative QuickWrite Model hand-out is for teacher reference only. Distribute only the first three pages to students during the lesson.</a:t>
            </a:r>
          </a:p>
          <a:p>
            <a:pPr marL="914400" lvl="1" indent="-304800" rtl="0">
              <a:spcBef>
                <a:spcPts val="0"/>
              </a:spcBef>
              <a:spcAft>
                <a:spcPts val="0"/>
              </a:spcAft>
              <a:buClr>
                <a:schemeClr val="dk1"/>
              </a:buClr>
              <a:buSzPts val="1200"/>
              <a:buFont typeface="Courier New" panose="02070309020205020404" pitchFamily="49" charset="0"/>
              <a:buChar char="o"/>
            </a:pPr>
            <a:r>
              <a:rPr lang="en" sz="1200" dirty="0">
                <a:solidFill>
                  <a:schemeClr val="dk1"/>
                </a:solidFill>
                <a:latin typeface="Calibri"/>
                <a:ea typeface="Calibri"/>
                <a:cs typeface="Calibri"/>
                <a:sym typeface="Calibri"/>
              </a:rPr>
              <a:t>Found here: </a:t>
            </a:r>
            <a:r>
              <a:rPr lang="en-US" sz="1200" dirty="0">
                <a:solidFill>
                  <a:schemeClr val="dk1"/>
                </a:solidFill>
                <a:latin typeface="Calibri"/>
                <a:ea typeface="Calibri"/>
                <a:cs typeface="Calibri"/>
                <a:sym typeface="Calibri"/>
              </a:rPr>
              <a:t>https://detroitk12.sharepoint.com/:w:/r/sites/modELDetroit/Shared%20Documents/Supporting%20Materials%20for%20Grades%206-8/Grade%208/Quick%20Write%20Lesson%20(Grade%208,%20Module%201,%20Unit%201,%20Lesson%203).docx?d=wb4087bca230a4e61aa97219794ad8bc0&amp;csf=1&amp;e=vJvlYr</a:t>
            </a:r>
            <a:endParaRPr lang="en"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ourier New" panose="02070309020205020404" pitchFamily="49" charset="0"/>
              <a:buChar char="o"/>
            </a:pPr>
            <a:r>
              <a:rPr lang="en-US" sz="1200" dirty="0">
                <a:solidFill>
                  <a:schemeClr val="dk1"/>
                </a:solidFill>
                <a:latin typeface="Calibri"/>
                <a:ea typeface="Calibri"/>
                <a:cs typeface="Calibri"/>
                <a:sym typeface="Calibri"/>
              </a:rPr>
              <a:t>Or under “Supporting Materials for Grades 6-8)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the use of the term “focus statement”- a more specific way of describing a topic sentence that focuses directly on the question being asked in a writing prompt.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Unit 1 overview, Unit-at-a-Glance chart, ongoing assessment column to see when and how the QuickWrites are used. (You may choose to eliminate one, but understand how this impacts the lesson openings and unit assessments.)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for students to see this writing done “in real time”; however, students will also benefit from a hard copy to refer to later. A basic QuickWrite model is provided (see supporting materials). If possible, type up the authentic teacher model that you do during class, and distribute.</a:t>
            </a: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Great</a:t>
            </a:r>
            <a:r>
              <a:rPr lang="en-US" sz="1200" baseline="0" dirty="0">
                <a:solidFill>
                  <a:schemeClr val="dk1"/>
                </a:solidFill>
                <a:latin typeface="Calibri"/>
                <a:ea typeface="Calibri"/>
                <a:cs typeface="Calibri"/>
                <a:sym typeface="Calibri"/>
              </a:rPr>
              <a:t> Answers Rubric (https://detroitk12.sharepoint.com/:w:/r/sites/modELDetroit/Shared%20Documents/Supporting%20Materials%20for%20Grades%206-8/Grade%208/Great%20Answers%20Rubric%20(Grade%208,%20Module%201,%20Unit%201,%20Lesson%203).docx?d=wf25901a15d834e3e9e0b50798955c6ad&amp;csf=1&amp;e=Wxd7ny_)</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ourier New" panose="02070309020205020404" pitchFamily="49" charset="0"/>
              <a:buChar char="o"/>
              <a:tabLst/>
              <a:defRPr/>
            </a:pPr>
            <a:r>
              <a:rPr lang="en-US" sz="1200">
                <a:solidFill>
                  <a:schemeClr val="dk1"/>
                </a:solidFill>
                <a:latin typeface="Calibri"/>
                <a:ea typeface="Calibri"/>
                <a:cs typeface="Calibri"/>
                <a:sym typeface="Calibri"/>
              </a:rPr>
              <a:t>Can also be found under “Supporting Materials for Grades 6-8”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QuickWrite anchor chart</a:t>
            </a:r>
            <a:r>
              <a:rPr lang="en" sz="1200" dirty="0">
                <a:solidFill>
                  <a:schemeClr val="dk1"/>
                </a:solidFill>
                <a:latin typeface="Calibri"/>
                <a:ea typeface="Calibri"/>
                <a:cs typeface="Calibri"/>
                <a:sym typeface="Calibri"/>
              </a:rPr>
              <a:t> (which will serve as a reminder of the criteria for answering the QuickWrite prompts).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anchor chart with the criteria listed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modeling, remind students of the following tips: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QuickWrite prompts will be one well-constructed paragraph in length, including the criteria above.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Anytime you do a QuickWrite, you’ll be able to use the novel, graphic organizers, note-catchers, question handout, and notes to help them.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Often prompts have more than one step, so read the prompt carefully to understand everything you’re being asked to think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Alternative QuickWrite Model hand-out </a:t>
            </a:r>
            <a:r>
              <a:rPr lang="en" sz="1200" dirty="0">
                <a:solidFill>
                  <a:schemeClr val="dk1"/>
                </a:solidFill>
                <a:latin typeface="Calibri"/>
                <a:ea typeface="Calibri"/>
                <a:cs typeface="Calibri"/>
                <a:sym typeface="Calibri"/>
              </a:rPr>
              <a:t>(First three pages only for students. Page 4 is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follow the hand-out provided to complete the model lesson: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key points of an effective QuickWrite.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about the prompt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model QuickWrite paragraph.</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through the chart to break apart how each sentence does its job in the QuickWrite.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 the pattern of writing a QuickWrite.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accurately completing the chart along with the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additional guided practice with the QuickWrite routine during upcoming small group block time.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1516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Debrief</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Review the day’s learning targets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when they returned to the book to answer text-dependent questions, they were citing evidence and learning more about Ha as a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Fist to Five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protocol to have students rate how they did attending to today’s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call on a few students to provide evidence for the rating they gave themselves.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the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Fist-to-Five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protocol for any students who are holding up less than 3- make notes for possible additional supports.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being able to write down their number and give it to the teacher (in addition to holding up a number) to make it more concrete and usable by the teacher.</a:t>
            </a:r>
            <a:endParaRPr dirty="0"/>
          </a:p>
        </p:txBody>
      </p:sp>
    </p:spTree>
    <p:extLst>
      <p:ext uri="{BB962C8B-B14F-4D97-AF65-F5344CB8AC3E}">
        <p14:creationId xmlns:p14="http://schemas.microsoft.com/office/powerpoint/2010/main" val="1112453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Shape 2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need scoring guidance in addition to the criteria on the anchor chart, use the NYS 2-point rubric</a:t>
            </a:r>
            <a:r>
              <a:rPr lang="en" sz="1200" u="none" dirty="0">
                <a:solidFill>
                  <a:schemeClr val="tx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US" sz="1200" u="sng" dirty="0">
                <a:solidFill>
                  <a:srgbClr val="0000FF"/>
                </a:solidFill>
                <a:latin typeface="Calibri"/>
                <a:ea typeface="Calibri"/>
                <a:cs typeface="Calibri"/>
                <a:sym typeface="Calibri"/>
              </a:rPr>
              <a:t>http://p12.nysed.gov/assessment/ei/2013/guides/grade-8-ela-guide.pdf</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score students’ QuickWrites.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Distribute QuickWrite 1 for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Preview the homework for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that each night for homework they will have a portion of reading from the novel or their own independent book.</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4646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Suggested time needed: 30-45 minutes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Student Grouping: Whole Group/Pairs</a:t>
            </a:r>
            <a:endParaRPr sz="1200" dirty="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1995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157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7511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8781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“Inside Out” text-dependent questions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QuickWrite anchor chart </a:t>
            </a:r>
            <a:r>
              <a:rPr lang="en" sz="1200" dirty="0">
                <a:solidFill>
                  <a:schemeClr val="dk1"/>
                </a:solidFill>
                <a:latin typeface="Calibri"/>
                <a:ea typeface="Calibri"/>
                <a:cs typeface="Calibri"/>
                <a:sym typeface="Calibri"/>
              </a:rPr>
              <a:t>(new; teacher-created; see example in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journal </a:t>
            </a:r>
            <a:r>
              <a:rPr lang="en" sz="1200" dirty="0">
                <a:solidFill>
                  <a:schemeClr val="dk1"/>
                </a:solidFill>
                <a:latin typeface="Calibri"/>
                <a:ea typeface="Calibri"/>
                <a:cs typeface="Calibri"/>
                <a:sym typeface="Calibri"/>
              </a:rPr>
              <a:t>(for modeling of a QuickWrite)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 model (one per student and one for display;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 1 (one per student; for homework)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(from Lesson 2)—today’s focus: using details to make inferences, using context clues, and talking with others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way for students to be able to watch the model writing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pre-determined pairings (mixed ability)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within existing small groups for ease in flexing students from pairs to small groups, and vice versa.</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57577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2770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43546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Text-dependent questions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protocols/routines before teaching. They are both introduced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QuickWrite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572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Quick Write (see supporting materials) </a:t>
            </a:r>
            <a:r>
              <a:rPr lang="en" sz="1200" b="0" dirty="0">
                <a:solidFill>
                  <a:schemeClr val="dk1"/>
                </a:solidFill>
                <a:latin typeface="Calibri"/>
                <a:ea typeface="Calibri"/>
                <a:cs typeface="Calibri"/>
                <a:sym typeface="Calibri"/>
              </a:rPr>
              <a:t>OR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Alternate QuickWrite model hand-out/note-catcher (</a:t>
            </a:r>
            <a:r>
              <a:rPr lang="en-US" sz="1200" dirty="0">
                <a:solidFill>
                  <a:schemeClr val="dk1"/>
                </a:solidFill>
                <a:latin typeface="Calibri"/>
                <a:ea typeface="Calibri"/>
                <a:cs typeface="Calibri"/>
                <a:sym typeface="Calibri"/>
              </a:rPr>
              <a:t>https://detroitk12.sharepoint.com/:w:/r/sites/modELDetroit/Shared%20Documents/Supporting%20Materials%20for%20Grades%206-8/Grade%208/Quick%20Write%20Lesson%20(Grade%208,%20Module%201,%20Unit%201,%20Lesson%203).docx?d=wb4087bca230a4e61aa97219794ad8bc0&amp;csf=1&amp;e=vJvlYr)</a:t>
            </a:r>
          </a:p>
          <a:p>
            <a:pPr marL="914400" lvl="1" indent="-304800" rtl="0">
              <a:spcBef>
                <a:spcPts val="0"/>
              </a:spcBef>
              <a:spcAft>
                <a:spcPts val="0"/>
              </a:spcAft>
              <a:buClr>
                <a:schemeClr val="dk1"/>
              </a:buClr>
              <a:buSzPts val="1200"/>
              <a:buFont typeface="Courier New" panose="02070309020205020404" pitchFamily="49" charset="0"/>
              <a:buChar char="o"/>
            </a:pPr>
            <a:r>
              <a:rPr lang="en-US" sz="1200" dirty="0">
                <a:solidFill>
                  <a:schemeClr val="dk1"/>
                </a:solidFill>
                <a:latin typeface="Calibri"/>
                <a:ea typeface="Calibri"/>
                <a:cs typeface="Calibri"/>
                <a:sym typeface="Calibri"/>
              </a:rPr>
              <a:t>Can also be found under “Supporting Materials for Grades 6-8”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Quick Write Anchor Chart </a:t>
            </a:r>
            <a:r>
              <a:rPr lang="en" sz="1200" dirty="0">
                <a:solidFill>
                  <a:schemeClr val="dk1"/>
                </a:solidFill>
                <a:latin typeface="Calibri"/>
                <a:ea typeface="Calibri"/>
                <a:cs typeface="Calibri"/>
                <a:sym typeface="Calibri"/>
              </a:rPr>
              <a:t>(see supporting materials)</a:t>
            </a: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Great</a:t>
            </a:r>
            <a:r>
              <a:rPr lang="en" sz="1200" baseline="0" dirty="0">
                <a:solidFill>
                  <a:schemeClr val="dk1"/>
                </a:solidFill>
                <a:latin typeface="Calibri"/>
                <a:ea typeface="Calibri"/>
                <a:cs typeface="Calibri"/>
                <a:sym typeface="Calibri"/>
              </a:rPr>
              <a:t> Answers Rubric (</a:t>
            </a:r>
            <a:r>
              <a:rPr lang="en-US" sz="1200" baseline="0" dirty="0">
                <a:solidFill>
                  <a:schemeClr val="dk1"/>
                </a:solidFill>
                <a:latin typeface="Calibri"/>
                <a:ea typeface="Calibri"/>
                <a:cs typeface="Calibri"/>
                <a:sym typeface="Calibri"/>
              </a:rPr>
              <a:t>https://detroitk12.sharepoint.com/:w:/r/sites/modELDetroit/Shared%20Documents/Supporting%20Materials%20for%20Grades%206-8/Grade%208/Great%20Answers%20Rubric%20(Grade%208,%20Module%201,%20Unit%201,%20Lesson%203).docx?d=wf25901a15d834e3e9e0b50798955c6ad&amp;csf=1&amp;e=Wxd7ny_)</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ourier New" panose="02070309020205020404" pitchFamily="49" charset="0"/>
              <a:buChar char="o"/>
              <a:tabLst/>
              <a:defRPr/>
            </a:pPr>
            <a:r>
              <a:rPr lang="en-US" sz="1200" dirty="0">
                <a:solidFill>
                  <a:schemeClr val="dk1"/>
                </a:solidFill>
                <a:latin typeface="Calibri"/>
                <a:ea typeface="Calibri"/>
                <a:cs typeface="Calibri"/>
                <a:sym typeface="Calibri"/>
              </a:rPr>
              <a:t>Can also be found under “Supporting Materials for Grades 6-8”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protocols/routines before teaching. They are both introduced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5623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Shape 157"/>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i="0" u="none" strike="noStrike" cap="none">
              <a:solidFill>
                <a:schemeClr val="dk1"/>
              </a:solidFill>
              <a:latin typeface="Calibri"/>
              <a:ea typeface="Calibri"/>
              <a:cs typeface="Calibri"/>
              <a:sym typeface="Calibri"/>
            </a:endParaRPr>
          </a:p>
        </p:txBody>
      </p:sp>
      <p:sp>
        <p:nvSpPr>
          <p:cNvPr id="158" name="Shape 158"/>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4989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a:latin typeface="Calibri"/>
                <a:ea typeface="Calibri"/>
                <a:cs typeface="Calibri"/>
                <a:sym typeface="Calibri"/>
              </a:rPr>
              <a:t>Inferring about Character</a:t>
            </a:r>
            <a:endParaRPr sz="1200" b="1">
              <a:latin typeface="Calibri"/>
              <a:ea typeface="Calibri"/>
              <a:cs typeface="Calibri"/>
              <a:sym typeface="Calibri"/>
            </a:endParaRPr>
          </a:p>
          <a:p>
            <a:pPr marL="0" lvl="0" indent="0">
              <a:spcBef>
                <a:spcPts val="0"/>
              </a:spcBef>
              <a:spcAft>
                <a:spcPts val="0"/>
              </a:spcAft>
              <a:buNone/>
            </a:pPr>
            <a:r>
              <a:rPr lang="en" sz="1200">
                <a:latin typeface="Calibri"/>
                <a:ea typeface="Calibri"/>
                <a:cs typeface="Calibri"/>
                <a:sym typeface="Calibri"/>
              </a:rPr>
              <a:t>Close Reading of the Poem “Inside Out” and Introducing Quick Writes</a:t>
            </a:r>
            <a:endParaRPr sz="1200">
              <a:latin typeface="Calibri"/>
              <a:ea typeface="Calibri"/>
              <a:cs typeface="Calibri"/>
              <a:sym typeface="Calibri"/>
            </a:endParaRPr>
          </a:p>
        </p:txBody>
      </p:sp>
    </p:spTree>
    <p:extLst>
      <p:ext uri="{BB962C8B-B14F-4D97-AF65-F5344CB8AC3E}">
        <p14:creationId xmlns:p14="http://schemas.microsoft.com/office/powerpoint/2010/main" val="2579145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Select mixed- ability pairings prior to the next slide so no time is wasted finding partners.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6612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Pairs (by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The Gist Mix and Share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poems may not seem so complex at this point, but it’s helpful for students to practice getting the gist.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scan pages 4-9 (from homework) to refresh their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close by to share to the gist of the reading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a visual timer for 2 minutes to help students do this quickly.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for a quick debrief- Ask: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Was your idea of the gist the same as you partner’s? Did you remember something else as you shared and listened?</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ideas.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dirty="0">
                <a:sym typeface="Calibri"/>
              </a:rPr>
              <a:t>Explain that talking about what they are reading is a “thing close readers do.”</a:t>
            </a:r>
            <a:endParaRPr dirty="0">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completed the reading for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student in the pairing is participating.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sharing their initial sense of what the text is mostly about (the gist)- responses may be tentative or incomplete.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Arrange seating chart for this unit so that students have a partner they can easily turn to that is a mixed ability pairing.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a sentence starter “These pages are mostly about…”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5108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 and Add to the “Things Close Readers Do” Anchor Chart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check in at the end of the lesson to assess students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progress towards the learning targets, and help them assess themselves.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Learning Targets and the </a:t>
            </a:r>
            <a:r>
              <a:rPr lang="en" sz="1200" b="1" dirty="0">
                <a:solidFill>
                  <a:schemeClr val="dk1"/>
                </a:solidFill>
                <a:latin typeface="Calibri"/>
                <a:ea typeface="Calibri"/>
                <a:cs typeface="Calibri"/>
                <a:sym typeface="Calibri"/>
              </a:rPr>
              <a:t>Things Close Readers Do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Learning Targets allow them to know the </a:t>
            </a:r>
            <a:r>
              <a:rPr lang="en" sz="1200" i="0" dirty="0">
                <a:solidFill>
                  <a:schemeClr val="dk1"/>
                </a:solidFill>
                <a:latin typeface="Calibri"/>
                <a:ea typeface="Calibri"/>
                <a:cs typeface="Calibri"/>
                <a:sym typeface="Calibri"/>
              </a:rPr>
              <a:t>learning, thinking, and skills </a:t>
            </a:r>
            <a:r>
              <a:rPr lang="en" sz="1200" dirty="0">
                <a:solidFill>
                  <a:schemeClr val="dk1"/>
                </a:solidFill>
                <a:latin typeface="Calibri"/>
                <a:ea typeface="Calibri"/>
                <a:cs typeface="Calibri"/>
                <a:sym typeface="Calibri"/>
              </a:rPr>
              <a:t>for that day’s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read each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1st target is read</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review inferences (from Lessons 1 and 2):</a:t>
            </a:r>
            <a:r>
              <a:rPr lang="en" sz="1200" i="1" dirty="0">
                <a:solidFill>
                  <a:schemeClr val="dk1"/>
                </a:solidFill>
                <a:latin typeface="Calibri"/>
                <a:ea typeface="Calibri"/>
                <a:cs typeface="Calibri"/>
                <a:sym typeface="Calibri"/>
              </a:rPr>
              <a:t>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Readers determine meaning based on things not directly stated in the text. When we infer, we use details or “clues” in the text (and our background knowledge) to help us understand incidents, characters, themes, etc. The text Inside Out &amp; Back Again seems simple, but it leaves many things not directly stated and requires us to make inferences.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a:t>
            </a:r>
            <a:r>
              <a:rPr lang="en" sz="1200" b="0" dirty="0">
                <a:solidFill>
                  <a:schemeClr val="dk1"/>
                </a:solidFill>
                <a:latin typeface="Calibri"/>
                <a:ea typeface="Calibri"/>
                <a:cs typeface="Calibri"/>
                <a:sym typeface="Calibri"/>
              </a:rPr>
              <a:t>2nd target is read</a:t>
            </a:r>
            <a:r>
              <a:rPr lang="en" sz="1200" dirty="0">
                <a:solidFill>
                  <a:schemeClr val="dk1"/>
                </a:solidFill>
                <a:latin typeface="Calibri"/>
                <a:ea typeface="Calibri"/>
                <a:cs typeface="Calibri"/>
                <a:sym typeface="Calibri"/>
              </a:rPr>
              <a:t>, remind students that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C</a:t>
            </a:r>
            <a:r>
              <a:rPr lang="en" sz="1200" i="1" dirty="0">
                <a:solidFill>
                  <a:schemeClr val="dk1"/>
                </a:solidFill>
                <a:latin typeface="Calibri"/>
                <a:ea typeface="Calibri"/>
                <a:cs typeface="Calibri"/>
                <a:sym typeface="Calibri"/>
              </a:rPr>
              <a:t>lose readers cite evidence, which means they prove what they believe the book is saying with words, phrases, and details directly from the text.</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last two targets are read</a:t>
            </a:r>
            <a:r>
              <a:rPr lang="en" sz="1200" dirty="0">
                <a:solidFill>
                  <a:schemeClr val="dk1"/>
                </a:solidFill>
                <a:latin typeface="Calibri"/>
                <a:ea typeface="Calibri"/>
                <a:cs typeface="Calibri"/>
                <a:sym typeface="Calibri"/>
              </a:rPr>
              <a:t>, remind students that</a:t>
            </a:r>
            <a:r>
              <a:rPr lang="en" sz="1200" i="1" dirty="0">
                <a:solidFill>
                  <a:schemeClr val="dk1"/>
                </a:solidFill>
                <a:latin typeface="Calibri"/>
                <a:ea typeface="Calibri"/>
                <a:cs typeface="Calibri"/>
                <a:sym typeface="Calibri"/>
              </a:rPr>
              <a:t> </a:t>
            </a:r>
            <a:r>
              <a:rPr lang="en-US" sz="1200" i="1" dirty="0">
                <a:solidFill>
                  <a:schemeClr val="dk1"/>
                </a:solidFill>
                <a:latin typeface="Calibri"/>
                <a:ea typeface="Calibri"/>
                <a:cs typeface="Calibri"/>
                <a:sym typeface="Calibri"/>
              </a:rPr>
              <a:t>“C</a:t>
            </a:r>
            <a:r>
              <a:rPr lang="en" sz="1200" i="1" dirty="0">
                <a:solidFill>
                  <a:schemeClr val="dk1"/>
                </a:solidFill>
                <a:latin typeface="Calibri"/>
                <a:ea typeface="Calibri"/>
                <a:cs typeface="Calibri"/>
                <a:sym typeface="Calibri"/>
              </a:rPr>
              <a:t>lose reading of complex text includes using evidence and focusing on word meanings. Talking with others often helps us understand a book more deeply.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three new items from the slide to the </a:t>
            </a:r>
            <a:r>
              <a:rPr lang="en" sz="1200" b="1" dirty="0">
                <a:solidFill>
                  <a:schemeClr val="dk1"/>
                </a:solidFill>
                <a:latin typeface="Calibri"/>
                <a:ea typeface="Calibri"/>
                <a:cs typeface="Calibri"/>
                <a:sym typeface="Calibri"/>
              </a:rPr>
              <a:t>Things Close Readers do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that students are accurately reading learning targets aloud, especially academic vocabulary.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strategic with calling on students during a Cold Call. This strategy shouldn’t be used to redirect or “catch” students who seem to be off task.</a:t>
            </a:r>
            <a:endParaRPr dirty="0"/>
          </a:p>
        </p:txBody>
      </p:sp>
    </p:spTree>
    <p:extLst>
      <p:ext uri="{BB962C8B-B14F-4D97-AF65-F5344CB8AC3E}">
        <p14:creationId xmlns:p14="http://schemas.microsoft.com/office/powerpoint/2010/main" val="3337501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022519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2960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CB12D99-FD7E-4BF6-9922-0691D8E9220D}"/>
              </a:ext>
            </a:extLst>
          </p:cNvPr>
          <p:cNvPicPr>
            <a:picLocks noChangeAspect="1"/>
          </p:cNvPicPr>
          <p:nvPr userDrawn="1"/>
        </p:nvPicPr>
        <p:blipFill>
          <a:blip r:embed="rId15"/>
          <a:stretch>
            <a:fillRect/>
          </a:stretch>
        </p:blipFill>
        <p:spPr>
          <a:xfrm>
            <a:off x="8365808" y="4925235"/>
            <a:ext cx="762000" cy="142875"/>
          </a:xfrm>
          <a:prstGeom prst="rect">
            <a:avLst/>
          </a:prstGeom>
        </p:spPr>
      </p:pic>
      <p:pic>
        <p:nvPicPr>
          <p:cNvPr id="5" name="Picture 4">
            <a:extLst>
              <a:ext uri="{FF2B5EF4-FFF2-40B4-BE49-F238E27FC236}">
                <a16:creationId xmlns:a16="http://schemas.microsoft.com/office/drawing/2014/main" id="{A50EE65D-905C-4738-9ECD-A91396B616E6}"/>
              </a:ext>
            </a:extLst>
          </p:cNvPr>
          <p:cNvPicPr>
            <a:picLocks noChangeAspect="1"/>
          </p:cNvPicPr>
          <p:nvPr userDrawn="1"/>
        </p:nvPicPr>
        <p:blipFill>
          <a:blip r:embed="rId16"/>
          <a:stretch>
            <a:fillRect/>
          </a:stretch>
        </p:blipFill>
        <p:spPr>
          <a:xfrm>
            <a:off x="4173967" y="4480112"/>
            <a:ext cx="796066" cy="663388"/>
          </a:xfrm>
          <a:prstGeom prst="rect">
            <a:avLst/>
          </a:prstGeom>
        </p:spPr>
      </p:pic>
      <p:pic>
        <p:nvPicPr>
          <p:cNvPr id="4" name="Picture 3">
            <a:extLst>
              <a:ext uri="{FF2B5EF4-FFF2-40B4-BE49-F238E27FC236}">
                <a16:creationId xmlns:a16="http://schemas.microsoft.com/office/drawing/2014/main" id="{5A077CA4-D9EE-44C8-A7DF-0B41F4F2220D}"/>
              </a:ext>
            </a:extLst>
          </p:cNvPr>
          <p:cNvPicPr>
            <a:picLocks noChangeAspect="1"/>
          </p:cNvPicPr>
          <p:nvPr userDrawn="1"/>
        </p:nvPicPr>
        <p:blipFill>
          <a:blip r:embed="rId17"/>
          <a:stretch>
            <a:fillRect/>
          </a:stretch>
        </p:blipFill>
        <p:spPr>
          <a:xfrm>
            <a:off x="-70157"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detroitk12.sharepoint.com/:w:/r/sites/modELDetroit/Shared%20Documents/Supporting%20Materials%20for%20Grades%206-8/Grade%208/Quick%20Write%20Lesson%20(Grade%208,%20Module%201,%20Unit%201,%20Lesson%203).docx?d=wb4087bca230a4e61aa97219794ad8bc0&amp;csf=1&amp;e=vJvlYr"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6" name="Shape 136"/>
          <p:cNvSpPr txBox="1">
            <a:spLocks noGrp="1"/>
          </p:cNvSpPr>
          <p:nvPr>
            <p:ph type="body" idx="1"/>
          </p:nvPr>
        </p:nvSpPr>
        <p:spPr>
          <a:xfrm>
            <a:off x="311700" y="1154206"/>
            <a:ext cx="8520600" cy="3644614"/>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The </a:t>
            </a:r>
            <a:r>
              <a:rPr lang="en" sz="1600" b="1" dirty="0">
                <a:solidFill>
                  <a:schemeClr val="dk1"/>
                </a:solidFill>
              </a:rPr>
              <a:t>conventional lesson</a:t>
            </a:r>
            <a:r>
              <a:rPr lang="en" sz="1600" dirty="0">
                <a:solidFill>
                  <a:schemeClr val="dk1"/>
                </a:solidFill>
              </a:rPr>
              <a:t> will take 50-60 minutes to complete.</a:t>
            </a:r>
            <a:endParaRPr sz="1600" dirty="0">
              <a:solidFill>
                <a:schemeClr val="dk1"/>
              </a:solidFill>
            </a:endParaRPr>
          </a:p>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The </a:t>
            </a:r>
            <a:r>
              <a:rPr lang="en" sz="1600" b="1" dirty="0">
                <a:solidFill>
                  <a:schemeClr val="dk1"/>
                </a:solidFill>
              </a:rPr>
              <a:t>alternative lesson </a:t>
            </a:r>
            <a:r>
              <a:rPr lang="en" sz="1600" dirty="0">
                <a:solidFill>
                  <a:schemeClr val="dk1"/>
                </a:solidFill>
              </a:rPr>
              <a:t>will take 70-80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practice finding the “gist,” learn to use details directly from text to answer questions,</a:t>
            </a:r>
            <a:r>
              <a:rPr lang="en" sz="1600" b="1" dirty="0">
                <a:solidFill>
                  <a:schemeClr val="dk1"/>
                </a:solidFill>
              </a:rPr>
              <a:t> </a:t>
            </a:r>
            <a:r>
              <a:rPr lang="en" sz="1600" dirty="0">
                <a:solidFill>
                  <a:schemeClr val="dk1"/>
                </a:solidFill>
              </a:rPr>
              <a:t>and to provide modeling of doing a “Quick Write.” You will also build upon what students know about what close readers do.</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r>
              <a:rPr lang="en" sz="1600" dirty="0">
                <a:solidFill>
                  <a:schemeClr val="dk1"/>
                </a:solidFill>
              </a:rPr>
              <a:t>:</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make inferences to deepen my understanding of </a:t>
            </a:r>
            <a:r>
              <a:rPr lang="en" sz="1600" i="1" dirty="0">
                <a:solidFill>
                  <a:schemeClr val="dk1"/>
                </a:solidFill>
              </a:rPr>
              <a:t>Inside Out &amp; Back Again</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evidence from the novel to explain how incidents reveal aspects of Ha’s character.</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context clues to figure out word meanings.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311700" y="151675"/>
            <a:ext cx="7286529"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Discuss </a:t>
            </a:r>
            <a:r>
              <a:rPr lang="en" sz="3000" i="1" dirty="0"/>
              <a:t>“Inside Out”: </a:t>
            </a:r>
            <a:br>
              <a:rPr lang="en" sz="3000" i="1" dirty="0"/>
            </a:br>
            <a:r>
              <a:rPr lang="en" sz="3000" b="1" i="1" dirty="0"/>
              <a:t>Questions 1 and 2</a:t>
            </a:r>
            <a:endParaRPr sz="3000" b="1" i="1" dirty="0"/>
          </a:p>
        </p:txBody>
      </p:sp>
      <p:sp>
        <p:nvSpPr>
          <p:cNvPr id="195" name="Shape 195"/>
          <p:cNvSpPr txBox="1">
            <a:spLocks noGrp="1"/>
          </p:cNvSpPr>
          <p:nvPr>
            <p:ph type="body" idx="1"/>
          </p:nvPr>
        </p:nvSpPr>
        <p:spPr>
          <a:xfrm>
            <a:off x="311700" y="1260514"/>
            <a:ext cx="7865700" cy="3659829"/>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Just like you took your time reading a poem yesterday, you are going to closely read the poem, </a:t>
            </a:r>
            <a:r>
              <a:rPr lang="en" i="1" dirty="0"/>
              <a:t>“Inside Out” </a:t>
            </a:r>
            <a:r>
              <a:rPr lang="en" dirty="0"/>
              <a:t>today. Then, you will </a:t>
            </a:r>
            <a:r>
              <a:rPr lang="en" b="1" dirty="0"/>
              <a:t>Think-Pair-Share- </a:t>
            </a:r>
            <a:r>
              <a:rPr lang="en" dirty="0"/>
              <a:t>this</a:t>
            </a:r>
            <a:r>
              <a:rPr lang="en" b="1" dirty="0"/>
              <a:t> </a:t>
            </a:r>
            <a:r>
              <a:rPr lang="en" dirty="0"/>
              <a:t>is a very easy protocol that you will use sometimes to answer questions about the book. </a:t>
            </a:r>
            <a:endParaRPr dirty="0"/>
          </a:p>
          <a:p>
            <a:pPr marL="0" lvl="0" indent="0">
              <a:spcBef>
                <a:spcPts val="0"/>
              </a:spcBef>
              <a:spcAft>
                <a:spcPts val="0"/>
              </a:spcAft>
              <a:buNone/>
            </a:pPr>
            <a:endParaRPr dirty="0"/>
          </a:p>
          <a:p>
            <a:pPr marL="0" lvl="0" indent="0">
              <a:spcBef>
                <a:spcPts val="0"/>
              </a:spcBef>
              <a:spcAft>
                <a:spcPts val="0"/>
              </a:spcAft>
              <a:buClr>
                <a:schemeClr val="dk1"/>
              </a:buClr>
              <a:buSzPts val="1100"/>
              <a:buFont typeface="Arial"/>
              <a:buNone/>
            </a:pPr>
            <a:r>
              <a:rPr lang="en" dirty="0"/>
              <a:t>During </a:t>
            </a:r>
            <a:r>
              <a:rPr lang="en" b="1" dirty="0"/>
              <a:t>Think-Pair-Share,</a:t>
            </a:r>
            <a:r>
              <a:rPr lang="en" dirty="0"/>
              <a:t> you will:</a:t>
            </a:r>
            <a:endParaRPr dirty="0"/>
          </a:p>
          <a:p>
            <a:pPr marL="342900" lvl="0" rtl="0">
              <a:spcBef>
                <a:spcPts val="0"/>
              </a:spcBef>
              <a:spcAft>
                <a:spcPts val="600"/>
              </a:spcAft>
              <a:buFont typeface="+mj-lt"/>
              <a:buAutoNum type="arabicPeriod"/>
            </a:pPr>
            <a:r>
              <a:rPr lang="en" dirty="0"/>
              <a:t>Take a few seconds to think about the question and reread, if you need to (you might need to write down your thinking).</a:t>
            </a:r>
            <a:endParaRPr dirty="0"/>
          </a:p>
          <a:p>
            <a:pPr marL="342900" lvl="0">
              <a:spcBef>
                <a:spcPts val="0"/>
              </a:spcBef>
              <a:spcAft>
                <a:spcPts val="600"/>
              </a:spcAft>
              <a:buFont typeface="+mj-lt"/>
              <a:buAutoNum type="arabicPeriod"/>
            </a:pPr>
            <a:r>
              <a:rPr lang="en" dirty="0"/>
              <a:t>Pair up, and take turns sharing your thinking about the question (you might change what your wrote after talking).</a:t>
            </a:r>
          </a:p>
          <a:p>
            <a:pPr marL="342900" lvl="0">
              <a:spcBef>
                <a:spcPts val="0"/>
              </a:spcBef>
              <a:spcAft>
                <a:spcPts val="600"/>
              </a:spcAft>
              <a:buFont typeface="+mj-lt"/>
              <a:buAutoNum type="arabicPeriod"/>
            </a:pPr>
            <a:r>
              <a:rPr lang="en" dirty="0"/>
              <a:t>Share with the whole class any thoughts you and your partner had or questions you still have.</a:t>
            </a:r>
            <a:endParaRPr dirty="0"/>
          </a:p>
        </p:txBody>
      </p:sp>
      <p:pic>
        <p:nvPicPr>
          <p:cNvPr id="5"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574F402F-B444-4AE1-9803-BF48580E8211}"/>
              </a:ext>
            </a:extLst>
          </p:cNvPr>
          <p:cNvPicPr>
            <a:picLocks noChangeAspect="1"/>
          </p:cNvPicPr>
          <p:nvPr/>
        </p:nvPicPr>
        <p:blipFill>
          <a:blip r:embed="rId4"/>
          <a:stretch>
            <a:fillRect/>
          </a:stretch>
        </p:blipFill>
        <p:spPr>
          <a:xfrm>
            <a:off x="8424096" y="4443047"/>
            <a:ext cx="544058" cy="54405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311700" y="151675"/>
            <a:ext cx="5751643"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Discuss </a:t>
            </a:r>
            <a:r>
              <a:rPr lang="en" sz="3000" i="1" dirty="0"/>
              <a:t>“Inside Out”: </a:t>
            </a:r>
            <a:br>
              <a:rPr lang="en" sz="3000" i="1" dirty="0"/>
            </a:br>
            <a:r>
              <a:rPr lang="en" sz="3000" b="1" i="1" dirty="0"/>
              <a:t>Questions 3 and 4</a:t>
            </a:r>
            <a:endParaRPr sz="3000" b="1" i="1" dirty="0"/>
          </a:p>
        </p:txBody>
      </p:sp>
      <p:sp>
        <p:nvSpPr>
          <p:cNvPr id="202" name="Shape 202"/>
          <p:cNvSpPr txBox="1">
            <a:spLocks noGrp="1"/>
          </p:cNvSpPr>
          <p:nvPr>
            <p:ph type="body" idx="1"/>
          </p:nvPr>
        </p:nvSpPr>
        <p:spPr>
          <a:xfrm>
            <a:off x="311700" y="1360713"/>
            <a:ext cx="7865700" cy="3477511"/>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Just like you took your time reading a poem yesterday, you are going to closely read the poem, </a:t>
            </a:r>
            <a:r>
              <a:rPr lang="en" i="1" dirty="0"/>
              <a:t>“Inside Out” </a:t>
            </a:r>
            <a:r>
              <a:rPr lang="en" dirty="0"/>
              <a:t>today. Then, you will </a:t>
            </a:r>
            <a:r>
              <a:rPr lang="en" b="1" dirty="0"/>
              <a:t>Think-Pair-Share- </a:t>
            </a:r>
            <a:r>
              <a:rPr lang="en" dirty="0"/>
              <a:t>this</a:t>
            </a:r>
            <a:r>
              <a:rPr lang="en" b="1" dirty="0"/>
              <a:t> </a:t>
            </a:r>
            <a:r>
              <a:rPr lang="en" dirty="0"/>
              <a:t>is a very easy protocol that you will use sometimes to answer questions about the book. </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 dirty="0"/>
              <a:t>During </a:t>
            </a:r>
            <a:r>
              <a:rPr lang="en" b="1" dirty="0"/>
              <a:t>Think-Pair-Share,</a:t>
            </a:r>
            <a:r>
              <a:rPr lang="en" dirty="0"/>
              <a:t> you will:</a:t>
            </a:r>
            <a:endParaRPr dirty="0"/>
          </a:p>
          <a:p>
            <a:pPr marL="342900" lvl="0" rtl="0">
              <a:spcBef>
                <a:spcPts val="0"/>
              </a:spcBef>
              <a:spcAft>
                <a:spcPts val="0"/>
              </a:spcAft>
              <a:buFont typeface="+mj-lt"/>
              <a:buAutoNum type="arabicPeriod"/>
            </a:pPr>
            <a:r>
              <a:rPr lang="en" dirty="0"/>
              <a:t>Take a few seconds to think about the question and reread, if you need to (you might need to write down your thinking).</a:t>
            </a:r>
            <a:endParaRPr dirty="0"/>
          </a:p>
          <a:p>
            <a:pPr marL="342900" lvl="0" rtl="0">
              <a:spcBef>
                <a:spcPts val="0"/>
              </a:spcBef>
              <a:spcAft>
                <a:spcPts val="0"/>
              </a:spcAft>
              <a:buFont typeface="+mj-lt"/>
              <a:buAutoNum type="arabicPeriod"/>
            </a:pPr>
            <a:r>
              <a:rPr lang="en" dirty="0"/>
              <a:t>Pair up, and take turns sharing your thinking about the question (you might change what your wrote after talking).</a:t>
            </a:r>
          </a:p>
          <a:p>
            <a:pPr marL="342900" lvl="0" rtl="0">
              <a:spcBef>
                <a:spcPts val="0"/>
              </a:spcBef>
              <a:spcAft>
                <a:spcPts val="0"/>
              </a:spcAft>
              <a:buFont typeface="+mj-lt"/>
              <a:buAutoNum type="arabicPeriod"/>
            </a:pPr>
            <a:r>
              <a:rPr lang="en" dirty="0"/>
              <a:t>Share with the whole class any thoughts you and your partner had or questions you still have.</a:t>
            </a:r>
            <a:endParaRPr dirty="0"/>
          </a:p>
          <a:p>
            <a:pPr marL="0" lvl="0" indent="0" rtl="0">
              <a:spcBef>
                <a:spcPts val="0"/>
              </a:spcBef>
              <a:spcAft>
                <a:spcPts val="0"/>
              </a:spcAft>
              <a:buNone/>
            </a:pPr>
            <a:endParaRPr sz="1700" dirty="0"/>
          </a:p>
        </p:txBody>
      </p:sp>
      <p:pic>
        <p:nvPicPr>
          <p:cNvPr id="5"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574F402F-B444-4AE1-9803-BF48580E8211}"/>
              </a:ext>
            </a:extLst>
          </p:cNvPr>
          <p:cNvPicPr>
            <a:picLocks noChangeAspect="1"/>
          </p:cNvPicPr>
          <p:nvPr/>
        </p:nvPicPr>
        <p:blipFill>
          <a:blip r:embed="rId4"/>
          <a:stretch>
            <a:fillRect/>
          </a:stretch>
        </p:blipFill>
        <p:spPr>
          <a:xfrm>
            <a:off x="8424096" y="4443047"/>
            <a:ext cx="544058" cy="54405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does a QuickWrite look like?</a:t>
            </a:r>
            <a:endParaRPr/>
          </a:p>
        </p:txBody>
      </p:sp>
      <p:sp>
        <p:nvSpPr>
          <p:cNvPr id="209" name="Shape 209"/>
          <p:cNvSpPr txBox="1">
            <a:spLocks noGrp="1"/>
          </p:cNvSpPr>
          <p:nvPr>
            <p:ph type="body" idx="1"/>
          </p:nvPr>
        </p:nvSpPr>
        <p:spPr>
          <a:xfrm>
            <a:off x="207175" y="1271493"/>
            <a:ext cx="5319900" cy="3697782"/>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650" dirty="0"/>
              <a:t>A </a:t>
            </a:r>
            <a:r>
              <a:rPr lang="en" sz="1650" b="1" dirty="0"/>
              <a:t>“QuickWrite”</a:t>
            </a:r>
            <a:r>
              <a:rPr lang="en" sz="1650" dirty="0"/>
              <a:t> is a short piece of writing from a prompt about the text.</a:t>
            </a:r>
            <a:endParaRPr sz="1650" dirty="0"/>
          </a:p>
          <a:p>
            <a:pPr marL="0" lvl="0" indent="0">
              <a:spcBef>
                <a:spcPts val="0"/>
              </a:spcBef>
              <a:spcAft>
                <a:spcPts val="0"/>
              </a:spcAft>
              <a:buNone/>
            </a:pPr>
            <a:endParaRPr sz="1650" dirty="0"/>
          </a:p>
          <a:p>
            <a:pPr marL="457200" lvl="0" indent="-336550" rtl="0">
              <a:spcBef>
                <a:spcPts val="0"/>
              </a:spcBef>
              <a:spcAft>
                <a:spcPts val="0"/>
              </a:spcAft>
              <a:buSzPts val="1700"/>
              <a:buChar char="●"/>
            </a:pPr>
            <a:r>
              <a:rPr lang="en" sz="1650" dirty="0"/>
              <a:t>Some QuickWrites you’ll do </a:t>
            </a:r>
            <a:r>
              <a:rPr lang="en" sz="1650" b="1" dirty="0"/>
              <a:t>in class,</a:t>
            </a:r>
            <a:r>
              <a:rPr lang="en" sz="1650" dirty="0"/>
              <a:t> and some will be </a:t>
            </a:r>
            <a:r>
              <a:rPr lang="en" sz="1650" b="1" dirty="0"/>
              <a:t>for homework </a:t>
            </a:r>
            <a:r>
              <a:rPr lang="en" sz="1650" dirty="0"/>
              <a:t>used in the next day’s lesson.</a:t>
            </a:r>
            <a:endParaRPr sz="1650" dirty="0"/>
          </a:p>
          <a:p>
            <a:pPr marL="0" lvl="0" indent="0" rtl="0">
              <a:spcBef>
                <a:spcPts val="0"/>
              </a:spcBef>
              <a:spcAft>
                <a:spcPts val="0"/>
              </a:spcAft>
              <a:buNone/>
            </a:pPr>
            <a:endParaRPr sz="1650" dirty="0"/>
          </a:p>
          <a:p>
            <a:pPr marL="457200" lvl="0" indent="-336550" rtl="0">
              <a:spcBef>
                <a:spcPts val="0"/>
              </a:spcBef>
              <a:spcAft>
                <a:spcPts val="0"/>
              </a:spcAft>
              <a:buClr>
                <a:schemeClr val="dk1"/>
              </a:buClr>
              <a:buSzPts val="1700"/>
              <a:buChar char="●"/>
            </a:pPr>
            <a:r>
              <a:rPr lang="en" sz="1650" dirty="0">
                <a:solidFill>
                  <a:schemeClr val="dk1"/>
                </a:solidFill>
              </a:rPr>
              <a:t>QuickWrites can help you </a:t>
            </a:r>
            <a:r>
              <a:rPr lang="en" sz="1650" b="1" dirty="0">
                <a:solidFill>
                  <a:schemeClr val="dk1"/>
                </a:solidFill>
              </a:rPr>
              <a:t>keep track of your thinking</a:t>
            </a:r>
            <a:r>
              <a:rPr lang="en" sz="1650" dirty="0">
                <a:solidFill>
                  <a:schemeClr val="dk1"/>
                </a:solidFill>
              </a:rPr>
              <a:t>, or think more carefully about the text.</a:t>
            </a:r>
            <a:endParaRPr sz="1650" dirty="0">
              <a:solidFill>
                <a:schemeClr val="dk1"/>
              </a:solidFill>
            </a:endParaRPr>
          </a:p>
          <a:p>
            <a:pPr marL="0" lvl="0" indent="0" rtl="0">
              <a:spcBef>
                <a:spcPts val="0"/>
              </a:spcBef>
              <a:spcAft>
                <a:spcPts val="0"/>
              </a:spcAft>
              <a:buNone/>
            </a:pPr>
            <a:endParaRPr sz="1650" dirty="0">
              <a:solidFill>
                <a:schemeClr val="dk1"/>
              </a:solidFill>
            </a:endParaRPr>
          </a:p>
          <a:p>
            <a:pPr marL="457200" lvl="0" indent="-336550" rtl="0">
              <a:spcBef>
                <a:spcPts val="0"/>
              </a:spcBef>
              <a:spcAft>
                <a:spcPts val="0"/>
              </a:spcAft>
              <a:buSzPts val="1700"/>
              <a:buChar char="●"/>
            </a:pPr>
            <a:r>
              <a:rPr lang="en" sz="1650" dirty="0"/>
              <a:t>A QuickWrite is a good way for your teacher to</a:t>
            </a:r>
            <a:r>
              <a:rPr lang="en" sz="1650" b="1" dirty="0"/>
              <a:t> know how well you understand </a:t>
            </a:r>
            <a:r>
              <a:rPr lang="en" sz="1650" dirty="0"/>
              <a:t>the book and can connect details to a prompt.</a:t>
            </a:r>
            <a:endParaRPr sz="1650" dirty="0"/>
          </a:p>
        </p:txBody>
      </p:sp>
      <p:sp>
        <p:nvSpPr>
          <p:cNvPr id="211" name="Shape 211"/>
          <p:cNvSpPr txBox="1"/>
          <p:nvPr/>
        </p:nvSpPr>
        <p:spPr>
          <a:xfrm>
            <a:off x="5442857" y="1507313"/>
            <a:ext cx="3389443" cy="3461961"/>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500" b="1" dirty="0">
                <a:latin typeface="Century Gothic"/>
                <a:ea typeface="Century Gothic"/>
                <a:cs typeface="Century Gothic"/>
                <a:sym typeface="Century Gothic"/>
              </a:rPr>
              <a:t>Quick Write Anchor Chart</a:t>
            </a:r>
            <a:endParaRPr sz="1500" b="1" dirty="0">
              <a:latin typeface="Century Gothic"/>
              <a:ea typeface="Century Gothic"/>
              <a:cs typeface="Century Gothic"/>
              <a:sym typeface="Century Gothic"/>
            </a:endParaRPr>
          </a:p>
          <a:p>
            <a:pPr marL="0" lvl="0" indent="0" algn="ctr" rtl="0">
              <a:spcBef>
                <a:spcPts val="0"/>
              </a:spcBef>
              <a:spcAft>
                <a:spcPts val="0"/>
              </a:spcAft>
              <a:buNone/>
            </a:pPr>
            <a:endParaRPr sz="800" b="1" dirty="0">
              <a:latin typeface="Century Gothic"/>
              <a:ea typeface="Century Gothic"/>
              <a:cs typeface="Century Gothic"/>
              <a:sym typeface="Century Gothic"/>
            </a:endParaRPr>
          </a:p>
          <a:p>
            <a:pPr marL="457200" lvl="0" indent="-323850"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Have I answered the prompt completely?</a:t>
            </a:r>
            <a:endParaRPr sz="1500" dirty="0">
              <a:solidFill>
                <a:schemeClr val="dk1"/>
              </a:solidFill>
              <a:latin typeface="Century Gothic"/>
              <a:ea typeface="Century Gothic"/>
              <a:cs typeface="Century Gothic"/>
              <a:sym typeface="Century Gothic"/>
            </a:endParaRPr>
          </a:p>
          <a:p>
            <a:pPr marL="457200" lvl="0" indent="-323850"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Does my paragraph include the following?</a:t>
            </a:r>
            <a:endParaRPr sz="1500" dirty="0">
              <a:solidFill>
                <a:schemeClr val="dk1"/>
              </a:solidFill>
              <a:latin typeface="Century Gothic"/>
              <a:ea typeface="Century Gothic"/>
              <a:cs typeface="Century Gothic"/>
              <a:sym typeface="Century Gothic"/>
            </a:endParaRPr>
          </a:p>
          <a:p>
            <a:pPr marL="457200" lvl="0" indent="-323850"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Do I have a focus statement?</a:t>
            </a:r>
            <a:endParaRPr sz="1500" dirty="0">
              <a:solidFill>
                <a:schemeClr val="dk1"/>
              </a:solidFill>
              <a:latin typeface="Century Gothic"/>
              <a:ea typeface="Century Gothic"/>
              <a:cs typeface="Century Gothic"/>
              <a:sym typeface="Century Gothic"/>
            </a:endParaRPr>
          </a:p>
          <a:p>
            <a:pPr marL="457200" lvl="0" indent="-323850"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Are there at least three pieces of specific evidence from the text?</a:t>
            </a:r>
            <a:endParaRPr sz="1500" dirty="0">
              <a:solidFill>
                <a:schemeClr val="dk1"/>
              </a:solidFill>
              <a:latin typeface="Century Gothic"/>
              <a:ea typeface="Century Gothic"/>
              <a:cs typeface="Century Gothic"/>
              <a:sym typeface="Century Gothic"/>
            </a:endParaRPr>
          </a:p>
          <a:p>
            <a:pPr marL="457200" lvl="0" indent="-323850"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For each piece of evidence, is there an explanation: what does this evidence mean?</a:t>
            </a:r>
            <a:endParaRPr sz="1500" dirty="0">
              <a:solidFill>
                <a:schemeClr val="dk1"/>
              </a:solidFill>
              <a:latin typeface="Century Gothic"/>
              <a:ea typeface="Century Gothic"/>
              <a:cs typeface="Century Gothic"/>
              <a:sym typeface="Century Gothic"/>
            </a:endParaRPr>
          </a:p>
          <a:p>
            <a:pPr marL="457200" lvl="0" indent="-323850" rtl="0">
              <a:spcBef>
                <a:spcPts val="0"/>
              </a:spcBef>
              <a:spcAft>
                <a:spcPts val="0"/>
              </a:spcAft>
              <a:buClr>
                <a:schemeClr val="dk1"/>
              </a:buClr>
              <a:buSzPts val="1500"/>
              <a:buFont typeface="Century Gothic"/>
              <a:buChar char="●"/>
            </a:pPr>
            <a:r>
              <a:rPr lang="en" sz="1500" dirty="0">
                <a:solidFill>
                  <a:schemeClr val="dk1"/>
                </a:solidFill>
                <a:latin typeface="Century Gothic"/>
                <a:ea typeface="Century Gothic"/>
                <a:cs typeface="Century Gothic"/>
                <a:sym typeface="Century Gothic"/>
              </a:rPr>
              <a:t>Do I have a  concluding sentence?</a:t>
            </a:r>
            <a:endParaRPr sz="1500" b="1" dirty="0">
              <a:latin typeface="Century Gothic"/>
              <a:ea typeface="Century Gothic"/>
              <a:cs typeface="Century Gothic"/>
              <a:sym typeface="Century Gothic"/>
            </a:endParaRPr>
          </a:p>
        </p:txBody>
      </p:sp>
      <p:pic>
        <p:nvPicPr>
          <p:cNvPr id="6"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304800" y="166875"/>
            <a:ext cx="7282543" cy="679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b="1" dirty="0"/>
              <a:t>Alternative:</a:t>
            </a:r>
            <a:r>
              <a:rPr lang="en" sz="2800" dirty="0"/>
              <a:t>What does a QuickWrite look like?</a:t>
            </a:r>
            <a:endParaRPr sz="2800" dirty="0"/>
          </a:p>
        </p:txBody>
      </p:sp>
      <p:sp>
        <p:nvSpPr>
          <p:cNvPr id="217" name="Shape 217"/>
          <p:cNvSpPr txBox="1">
            <a:spLocks noGrp="1"/>
          </p:cNvSpPr>
          <p:nvPr>
            <p:ph type="body" idx="1"/>
          </p:nvPr>
        </p:nvSpPr>
        <p:spPr>
          <a:xfrm>
            <a:off x="356875" y="1175639"/>
            <a:ext cx="8520600" cy="9912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500" dirty="0">
                <a:solidFill>
                  <a:schemeClr val="dk1"/>
                </a:solidFill>
              </a:rPr>
              <a:t>A Quick Write is really thinking on paper. When you are thinking carefully about </a:t>
            </a:r>
            <a:endParaRPr sz="1500" dirty="0">
              <a:solidFill>
                <a:schemeClr val="dk1"/>
              </a:solidFill>
            </a:endParaRPr>
          </a:p>
          <a:p>
            <a:pPr marL="0" lvl="0" indent="0" rtl="0">
              <a:lnSpc>
                <a:spcPct val="115000"/>
              </a:lnSpc>
              <a:spcBef>
                <a:spcPts val="0"/>
              </a:spcBef>
              <a:spcAft>
                <a:spcPts val="0"/>
              </a:spcAft>
              <a:buNone/>
            </a:pPr>
            <a:r>
              <a:rPr lang="en" sz="1500" dirty="0">
                <a:solidFill>
                  <a:schemeClr val="dk1"/>
                </a:solidFill>
              </a:rPr>
              <a:t>a text you are reading, your Quick Write paragraph  shows your understanding of </a:t>
            </a:r>
          </a:p>
          <a:p>
            <a:pPr marL="0" lvl="0" indent="0" rtl="0">
              <a:lnSpc>
                <a:spcPct val="115000"/>
              </a:lnSpc>
              <a:spcBef>
                <a:spcPts val="0"/>
              </a:spcBef>
              <a:spcAft>
                <a:spcPts val="0"/>
              </a:spcAft>
              <a:buNone/>
            </a:pPr>
            <a:r>
              <a:rPr lang="en" sz="1500" dirty="0">
                <a:solidFill>
                  <a:schemeClr val="dk1"/>
                </a:solidFill>
              </a:rPr>
              <a:t>that text. It is so clearly written that a reader is able to follow your good thinking.</a:t>
            </a:r>
            <a:endParaRPr sz="1500" dirty="0">
              <a:solidFill>
                <a:schemeClr val="dk1"/>
              </a:solidFill>
            </a:endParaRPr>
          </a:p>
          <a:p>
            <a:pPr marL="0" lvl="0" indent="0" rtl="0">
              <a:lnSpc>
                <a:spcPct val="115000"/>
              </a:lnSpc>
              <a:spcBef>
                <a:spcPts val="0"/>
              </a:spcBef>
              <a:spcAft>
                <a:spcPts val="0"/>
              </a:spcAft>
              <a:buNone/>
            </a:pPr>
            <a:endParaRPr sz="1500"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sz="1500" dirty="0">
              <a:solidFill>
                <a:schemeClr val="dk1"/>
              </a:solidFill>
            </a:endParaRPr>
          </a:p>
        </p:txBody>
      </p:sp>
      <p:pic>
        <p:nvPicPr>
          <p:cNvPr id="219" name="Shape 219"/>
          <p:cNvPicPr preferRelativeResize="0"/>
          <p:nvPr/>
        </p:nvPicPr>
        <p:blipFill>
          <a:blip r:embed="rId3">
            <a:alphaModFix/>
          </a:blip>
          <a:stretch>
            <a:fillRect/>
          </a:stretch>
        </p:blipFill>
        <p:spPr>
          <a:xfrm>
            <a:off x="1611086" y="2205469"/>
            <a:ext cx="5841614" cy="2073858"/>
          </a:xfrm>
          <a:prstGeom prst="rect">
            <a:avLst/>
          </a:prstGeom>
          <a:noFill/>
          <a:ln w="19050" cap="flat" cmpd="sng">
            <a:solidFill>
              <a:schemeClr val="dk2"/>
            </a:solidFill>
            <a:prstDash val="solid"/>
            <a:round/>
            <a:headEnd type="none" w="sm" len="sm"/>
            <a:tailEnd type="none" w="sm" len="sm"/>
          </a:ln>
        </p:spPr>
      </p:pic>
      <p:sp>
        <p:nvSpPr>
          <p:cNvPr id="220" name="Shape 220"/>
          <p:cNvSpPr txBox="1"/>
          <p:nvPr/>
        </p:nvSpPr>
        <p:spPr>
          <a:xfrm>
            <a:off x="153925" y="4317957"/>
            <a:ext cx="8926500" cy="722129"/>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“Based on what you have read so far in the novel, what can you infer about what will happen to Ha and her family? Be sure to use details from the text to support your answer.”</a:t>
            </a:r>
            <a:endParaRPr sz="1500" b="1" dirty="0">
              <a:solidFill>
                <a:schemeClr val="dk1"/>
              </a:solidFill>
              <a:latin typeface="Century Gothic"/>
              <a:ea typeface="Century Gothic"/>
              <a:cs typeface="Century Gothic"/>
              <a:sym typeface="Century Gothic"/>
            </a:endParaRPr>
          </a:p>
        </p:txBody>
      </p:sp>
      <p:pic>
        <p:nvPicPr>
          <p:cNvPr id="7" name="Shape 168"/>
          <p:cNvPicPr preferRelativeResize="0"/>
          <p:nvPr/>
        </p:nvPicPr>
        <p:blipFill>
          <a:blip r:embed="rId4">
            <a:alphaModFix/>
          </a:blip>
          <a:stretch>
            <a:fillRect/>
          </a:stretch>
        </p:blipFill>
        <p:spPr>
          <a:xfrm>
            <a:off x="7924800" y="187574"/>
            <a:ext cx="907500" cy="117313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311700" y="203943"/>
            <a:ext cx="8520600" cy="1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How did you do with today’s </a:t>
            </a:r>
            <a:endParaRPr dirty="0"/>
          </a:p>
          <a:p>
            <a:pPr marL="0" lvl="0" indent="0" rtl="0">
              <a:spcBef>
                <a:spcPts val="0"/>
              </a:spcBef>
              <a:spcAft>
                <a:spcPts val="0"/>
              </a:spcAft>
              <a:buNone/>
            </a:pPr>
            <a:r>
              <a:rPr lang="en" dirty="0"/>
              <a:t>Learning Targets?</a:t>
            </a:r>
            <a:endParaRPr dirty="0"/>
          </a:p>
        </p:txBody>
      </p:sp>
      <p:sp>
        <p:nvSpPr>
          <p:cNvPr id="226" name="Shape 226"/>
          <p:cNvSpPr txBox="1">
            <a:spLocks noGrp="1"/>
          </p:cNvSpPr>
          <p:nvPr>
            <p:ph type="body" idx="1"/>
          </p:nvPr>
        </p:nvSpPr>
        <p:spPr>
          <a:xfrm>
            <a:off x="311700" y="1474475"/>
            <a:ext cx="5337300" cy="34164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make inferences to deepen my understanding of </a:t>
            </a:r>
            <a:r>
              <a:rPr lang="en" i="1" dirty="0">
                <a:solidFill>
                  <a:schemeClr val="dk1"/>
                </a:solidFill>
              </a:rPr>
              <a:t>Inside Out &amp; Back Again</a:t>
            </a:r>
            <a:r>
              <a:rPr lang="en" dirty="0">
                <a:solidFill>
                  <a:schemeClr val="dk1"/>
                </a:solidFill>
              </a:rPr>
              <a:t>.</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cite evidence from the novel to explain how incidents reveal aspects of Ha’s character.</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use context clues to figure out word meanings.</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participate in discussions about the text with a partner, small group, and the whole class.</a:t>
            </a:r>
            <a:endParaRPr dirty="0">
              <a:solidFill>
                <a:schemeClr val="dk1"/>
              </a:solidFill>
            </a:endParaRPr>
          </a:p>
          <a:p>
            <a:pPr marL="0" lvl="0" indent="0" rtl="0">
              <a:spcBef>
                <a:spcPts val="0"/>
              </a:spcBef>
              <a:spcAft>
                <a:spcPts val="0"/>
              </a:spcAft>
              <a:buNone/>
            </a:pPr>
            <a:endParaRPr dirty="0"/>
          </a:p>
        </p:txBody>
      </p:sp>
      <p:pic>
        <p:nvPicPr>
          <p:cNvPr id="228" name="Shape 228"/>
          <p:cNvPicPr preferRelativeResize="0"/>
          <p:nvPr/>
        </p:nvPicPr>
        <p:blipFill>
          <a:blip r:embed="rId3">
            <a:alphaModFix/>
          </a:blip>
          <a:stretch>
            <a:fillRect/>
          </a:stretch>
        </p:blipFill>
        <p:spPr>
          <a:xfrm>
            <a:off x="5788600" y="1621173"/>
            <a:ext cx="2551155" cy="2834118"/>
          </a:xfrm>
          <a:prstGeom prst="rect">
            <a:avLst/>
          </a:prstGeom>
          <a:noFill/>
          <a:ln>
            <a:noFill/>
          </a:ln>
        </p:spPr>
      </p:pic>
      <p:pic>
        <p:nvPicPr>
          <p:cNvPr id="6" name="Shape 168"/>
          <p:cNvPicPr preferRelativeResize="0"/>
          <p:nvPr/>
        </p:nvPicPr>
        <p:blipFill>
          <a:blip r:embed="rId4">
            <a:alphaModFix/>
          </a:blip>
          <a:stretch>
            <a:fillRect/>
          </a:stretch>
        </p:blipFill>
        <p:spPr>
          <a:xfrm>
            <a:off x="7924800" y="187574"/>
            <a:ext cx="907500" cy="1173139"/>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AEE81758-7732-465A-888D-06C7E2C736FE}"/>
              </a:ext>
            </a:extLst>
          </p:cNvPr>
          <p:cNvPicPr>
            <a:picLocks noChangeAspect="1"/>
          </p:cNvPicPr>
          <p:nvPr/>
        </p:nvPicPr>
        <p:blipFill>
          <a:blip r:embed="rId5"/>
          <a:stretch>
            <a:fillRect/>
          </a:stretch>
        </p:blipFill>
        <p:spPr>
          <a:xfrm>
            <a:off x="8442436" y="4455291"/>
            <a:ext cx="574628" cy="57462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34" name="Shape 234"/>
          <p:cNvSpPr txBox="1">
            <a:spLocks noGrp="1"/>
          </p:cNvSpPr>
          <p:nvPr>
            <p:ph type="body" idx="1"/>
          </p:nvPr>
        </p:nvSpPr>
        <p:spPr>
          <a:xfrm>
            <a:off x="311700" y="1056837"/>
            <a:ext cx="7377300" cy="3781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000" dirty="0">
                <a:solidFill>
                  <a:schemeClr val="dk1"/>
                </a:solidFill>
              </a:rPr>
              <a:t>Reread </a:t>
            </a:r>
            <a:r>
              <a:rPr lang="en" sz="2000" b="1" dirty="0">
                <a:solidFill>
                  <a:schemeClr val="dk1"/>
                </a:solidFill>
              </a:rPr>
              <a:t>pages 4–9</a:t>
            </a:r>
            <a:r>
              <a:rPr lang="en" sz="2000" dirty="0">
                <a:solidFill>
                  <a:schemeClr val="dk1"/>
                </a:solidFill>
              </a:rPr>
              <a:t> of </a:t>
            </a:r>
            <a:r>
              <a:rPr lang="en" sz="2000" i="1" dirty="0">
                <a:solidFill>
                  <a:schemeClr val="dk1"/>
                </a:solidFill>
              </a:rPr>
              <a:t>Inside Out &amp; Back Again</a:t>
            </a:r>
            <a:r>
              <a:rPr lang="en" sz="2000" dirty="0">
                <a:solidFill>
                  <a:schemeClr val="dk1"/>
                </a:solidFill>
              </a:rPr>
              <a:t> (from “Inside Out” through “Papaya Tree”).</a:t>
            </a:r>
            <a:endParaRPr sz="2000" dirty="0">
              <a:solidFill>
                <a:schemeClr val="dk1"/>
              </a:solidFill>
            </a:endParaRPr>
          </a:p>
          <a:p>
            <a:pPr marL="0" lvl="0" indent="0">
              <a:spcBef>
                <a:spcPts val="0"/>
              </a:spcBef>
              <a:spcAft>
                <a:spcPts val="0"/>
              </a:spcAft>
              <a:buNone/>
            </a:pPr>
            <a:endParaRPr sz="2000" b="1" dirty="0">
              <a:solidFill>
                <a:schemeClr val="dk1"/>
              </a:solidFill>
            </a:endParaRPr>
          </a:p>
          <a:p>
            <a:pPr marL="0" lvl="0" indent="0">
              <a:spcBef>
                <a:spcPts val="0"/>
              </a:spcBef>
              <a:spcAft>
                <a:spcPts val="0"/>
              </a:spcAft>
              <a:buNone/>
            </a:pPr>
            <a:r>
              <a:rPr lang="en" sz="2000" b="1" dirty="0">
                <a:solidFill>
                  <a:schemeClr val="dk1"/>
                </a:solidFill>
              </a:rPr>
              <a:t>QuickWrite 1:</a:t>
            </a:r>
            <a:r>
              <a:rPr lang="en" sz="2000" dirty="0">
                <a:solidFill>
                  <a:schemeClr val="dk1"/>
                </a:solidFill>
              </a:rPr>
              <a:t> What kind of person is Ha? Use specific evidence from the text to write a paragraph in which you discuss one of Ha’s personality traits. </a:t>
            </a:r>
            <a:endParaRPr sz="2000" dirty="0">
              <a:solidFill>
                <a:schemeClr val="dk1"/>
              </a:solidFill>
            </a:endParaRPr>
          </a:p>
          <a:p>
            <a:pPr marL="0" lvl="0" indent="0">
              <a:spcBef>
                <a:spcPts val="0"/>
              </a:spcBef>
              <a:spcAft>
                <a:spcPts val="0"/>
              </a:spcAft>
              <a:buNone/>
            </a:pPr>
            <a:endParaRPr sz="2000" dirty="0">
              <a:solidFill>
                <a:schemeClr val="dk1"/>
              </a:solidFill>
            </a:endParaRPr>
          </a:p>
          <a:p>
            <a:pPr marL="0" lvl="0" indent="0">
              <a:spcBef>
                <a:spcPts val="0"/>
              </a:spcBef>
              <a:spcAft>
                <a:spcPts val="0"/>
              </a:spcAft>
              <a:buNone/>
            </a:pPr>
            <a:r>
              <a:rPr lang="en" sz="2000" dirty="0">
                <a:solidFill>
                  <a:schemeClr val="dk1"/>
                </a:solidFill>
              </a:rPr>
              <a:t>A complete paragraph will include a </a:t>
            </a:r>
            <a:r>
              <a:rPr lang="en" sz="2000" b="1" dirty="0">
                <a:solidFill>
                  <a:schemeClr val="dk1"/>
                </a:solidFill>
              </a:rPr>
              <a:t>focus statement,</a:t>
            </a:r>
            <a:r>
              <a:rPr lang="en" sz="2000" dirty="0">
                <a:solidFill>
                  <a:schemeClr val="dk1"/>
                </a:solidFill>
              </a:rPr>
              <a:t> several pieces of </a:t>
            </a:r>
            <a:r>
              <a:rPr lang="en" sz="2000" b="1" dirty="0">
                <a:solidFill>
                  <a:schemeClr val="dk1"/>
                </a:solidFill>
              </a:rPr>
              <a:t>textual evidence, explanations </a:t>
            </a:r>
            <a:r>
              <a:rPr lang="en" sz="2000" dirty="0">
                <a:solidFill>
                  <a:schemeClr val="dk1"/>
                </a:solidFill>
              </a:rPr>
              <a:t>about what each piece of evidence shows us about Ha, and a </a:t>
            </a:r>
            <a:r>
              <a:rPr lang="en" sz="2000" b="1" dirty="0">
                <a:solidFill>
                  <a:schemeClr val="dk1"/>
                </a:solidFill>
              </a:rPr>
              <a:t>concluding sentence</a:t>
            </a:r>
            <a:r>
              <a:rPr lang="en" sz="2000" dirty="0">
                <a:solidFill>
                  <a:schemeClr val="dk1"/>
                </a:solidFill>
              </a:rPr>
              <a:t>. Use the notes you collected in your journal to help you write this paragraph.</a:t>
            </a:r>
            <a:endParaRPr sz="2000" dirty="0"/>
          </a:p>
        </p:txBody>
      </p:sp>
      <p:pic>
        <p:nvPicPr>
          <p:cNvPr id="5"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117600"/>
            <a:ext cx="7886700" cy="89988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67429"/>
            <a:ext cx="7886700" cy="711199"/>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A46DC6C-92D8-40D2-91AD-38F4B984DE52}"/>
              </a:ext>
            </a:extLst>
          </p:cNvPr>
          <p:cNvPicPr>
            <a:picLocks noChangeAspect="1"/>
          </p:cNvPicPr>
          <p:nvPr/>
        </p:nvPicPr>
        <p:blipFill>
          <a:blip r:embed="rId3"/>
          <a:stretch>
            <a:fillRect/>
          </a:stretch>
        </p:blipFill>
        <p:spPr>
          <a:xfrm>
            <a:off x="3794272" y="446637"/>
            <a:ext cx="1459899" cy="670963"/>
          </a:xfrm>
          <a:prstGeom prst="rect">
            <a:avLst/>
          </a:prstGeom>
        </p:spPr>
      </p:pic>
    </p:spTree>
    <p:extLst>
      <p:ext uri="{BB962C8B-B14F-4D97-AF65-F5344CB8AC3E}">
        <p14:creationId xmlns:p14="http://schemas.microsoft.com/office/powerpoint/2010/main" val="248790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258345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a:latin typeface="Century Gothic"/>
                <a:ea typeface="Century Gothic"/>
                <a:cs typeface="Century Gothic"/>
                <a:sym typeface="Century Gothic"/>
              </a:rPr>
              <a:t>Let’s see if you dotted the right words!</a:t>
            </a:r>
            <a:endParaRPr sz="2000">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Now, we’re going to read that passage again…</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40798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2169C4F2-4170-413B-9813-F0620C26C358}"/>
              </a:ext>
            </a:extLst>
          </p:cNvPr>
          <p:cNvPicPr>
            <a:picLocks noChangeAspect="1"/>
          </p:cNvPicPr>
          <p:nvPr/>
        </p:nvPicPr>
        <p:blipFill>
          <a:blip r:embed="rId3"/>
          <a:stretch>
            <a:fillRect/>
          </a:stretch>
        </p:blipFill>
        <p:spPr>
          <a:xfrm>
            <a:off x="8308368" y="4419600"/>
            <a:ext cx="644301" cy="636392"/>
          </a:xfrm>
          <a:prstGeom prst="rect">
            <a:avLst/>
          </a:prstGeom>
        </p:spPr>
      </p:pic>
    </p:spTree>
    <p:extLst>
      <p:ext uri="{BB962C8B-B14F-4D97-AF65-F5344CB8AC3E}">
        <p14:creationId xmlns:p14="http://schemas.microsoft.com/office/powerpoint/2010/main" val="3598026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Shape 142"/>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2000" b="1">
                <a:solidFill>
                  <a:schemeClr val="dk1"/>
                </a:solidFill>
              </a:rPr>
              <a:t>Preparing for Lesson 3:</a:t>
            </a:r>
            <a:r>
              <a:rPr lang="en" sz="2000" i="1">
                <a:solidFill>
                  <a:schemeClr val="dk1"/>
                </a:solidFill>
              </a:rPr>
              <a:t> Materials and Classroom Preparation</a:t>
            </a:r>
            <a:endParaRPr sz="2000" i="1">
              <a:solidFill>
                <a:schemeClr val="dk1"/>
              </a:solidFill>
            </a:endParaRPr>
          </a:p>
          <a:p>
            <a:pPr marL="0" lvl="0" indent="0" rtl="0">
              <a:lnSpc>
                <a:spcPct val="90000"/>
              </a:lnSpc>
              <a:spcBef>
                <a:spcPts val="0"/>
              </a:spcBef>
              <a:spcAft>
                <a:spcPts val="0"/>
              </a:spcAft>
              <a:buClr>
                <a:schemeClr val="dk1"/>
              </a:buClr>
              <a:buSzPts val="2500"/>
              <a:buFont typeface="Arial"/>
              <a:buNone/>
            </a:pPr>
            <a:endParaRPr sz="2000" i="1">
              <a:solidFill>
                <a:schemeClr val="dk1"/>
              </a:solidFill>
            </a:endParaRPr>
          </a:p>
          <a:p>
            <a:pPr marL="457200" lvl="0" indent="-355600" rtl="0">
              <a:lnSpc>
                <a:spcPct val="90000"/>
              </a:lnSpc>
              <a:spcBef>
                <a:spcPts val="0"/>
              </a:spcBef>
              <a:spcAft>
                <a:spcPts val="0"/>
              </a:spcAft>
              <a:buClr>
                <a:schemeClr val="dk1"/>
              </a:buClr>
              <a:buSzPts val="2000"/>
              <a:buChar char="●"/>
            </a:pPr>
            <a:r>
              <a:rPr lang="en" sz="2000">
                <a:solidFill>
                  <a:schemeClr val="dk1"/>
                </a:solidFill>
              </a:rPr>
              <a:t>You will model writing a QuickWrite in front of the class. To save time, copy the model prompt in advance.</a:t>
            </a:r>
            <a:endParaRPr sz="2000">
              <a:solidFill>
                <a:schemeClr val="dk1"/>
              </a:solidFill>
            </a:endParaRPr>
          </a:p>
          <a:p>
            <a:pPr marL="0" lvl="0" indent="0" rtl="0">
              <a:lnSpc>
                <a:spcPct val="90000"/>
              </a:lnSpc>
              <a:spcBef>
                <a:spcPts val="0"/>
              </a:spcBef>
              <a:spcAft>
                <a:spcPts val="0"/>
              </a:spcAft>
              <a:buNone/>
            </a:pPr>
            <a:endParaRPr sz="2000">
              <a:solidFill>
                <a:schemeClr val="dk1"/>
              </a:solidFill>
            </a:endParaRPr>
          </a:p>
          <a:p>
            <a:pPr marL="457200" lvl="0" indent="-355600" rtl="0">
              <a:lnSpc>
                <a:spcPct val="90000"/>
              </a:lnSpc>
              <a:spcBef>
                <a:spcPts val="0"/>
              </a:spcBef>
              <a:spcAft>
                <a:spcPts val="0"/>
              </a:spcAft>
              <a:buSzPts val="2000"/>
              <a:buChar char="●"/>
            </a:pPr>
            <a:r>
              <a:rPr lang="en" sz="2000"/>
              <a:t>Post the following where all students can see them:</a:t>
            </a:r>
            <a:endParaRPr sz="2000"/>
          </a:p>
          <a:p>
            <a:pPr marL="914400" lvl="1" indent="-355600" rtl="0">
              <a:lnSpc>
                <a:spcPct val="90000"/>
              </a:lnSpc>
              <a:spcBef>
                <a:spcPts val="0"/>
              </a:spcBef>
              <a:spcAft>
                <a:spcPts val="0"/>
              </a:spcAft>
              <a:buSzPts val="2000"/>
              <a:buChar char="○"/>
            </a:pPr>
            <a:r>
              <a:rPr lang="en" sz="2000"/>
              <a:t>Learning targets</a:t>
            </a:r>
            <a:endParaRPr sz="2000"/>
          </a:p>
          <a:p>
            <a:pPr marL="914400" lvl="1" indent="-355600" rtl="0">
              <a:lnSpc>
                <a:spcPct val="90000"/>
              </a:lnSpc>
              <a:spcBef>
                <a:spcPts val="0"/>
              </a:spcBef>
              <a:spcAft>
                <a:spcPts val="0"/>
              </a:spcAft>
              <a:buSzPts val="2000"/>
              <a:buChar char="○"/>
            </a:pPr>
            <a:r>
              <a:rPr lang="en" sz="2000"/>
              <a:t>Things Close Readers Do Anchor Chart</a:t>
            </a:r>
            <a:endParaRPr sz="2000"/>
          </a:p>
          <a:p>
            <a:pPr marL="914400" lvl="1" indent="-355600" rtl="0">
              <a:lnSpc>
                <a:spcPct val="90000"/>
              </a:lnSpc>
              <a:spcBef>
                <a:spcPts val="0"/>
              </a:spcBef>
              <a:spcAft>
                <a:spcPts val="0"/>
              </a:spcAft>
              <a:buSzPts val="2000"/>
              <a:buChar char="○"/>
            </a:pPr>
            <a:r>
              <a:rPr lang="en" sz="2000"/>
              <a:t>Quick Write Anchor Chart</a:t>
            </a:r>
            <a:endParaRPr sz="2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53039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231639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Shape 148"/>
          <p:cNvSpPr txBox="1">
            <a:spLocks noGrp="1"/>
          </p:cNvSpPr>
          <p:nvPr>
            <p:ph type="body" idx="1"/>
          </p:nvPr>
        </p:nvSpPr>
        <p:spPr>
          <a:xfrm>
            <a:off x="311700" y="1449225"/>
            <a:ext cx="8520600" cy="3694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a:solidFill>
                  <a:schemeClr val="dk1"/>
                </a:solidFill>
              </a:rPr>
              <a:t>Preparing for Lesson 3: </a:t>
            </a:r>
            <a:r>
              <a:rPr lang="en" sz="1600" i="1">
                <a:solidFill>
                  <a:schemeClr val="dk1"/>
                </a:solidFill>
              </a:rPr>
              <a:t>Reading and Protocols to Prepare</a:t>
            </a:r>
            <a:endParaRPr sz="1600" i="1">
              <a:solidFill>
                <a:schemeClr val="dk1"/>
              </a:solidFill>
            </a:endParaRPr>
          </a:p>
          <a:p>
            <a:pPr marL="0" lvl="0" indent="0" rtl="0">
              <a:spcBef>
                <a:spcPts val="0"/>
              </a:spcBef>
              <a:spcAft>
                <a:spcPts val="0"/>
              </a:spcAft>
              <a:buNone/>
            </a:pPr>
            <a:endParaRPr sz="1600"/>
          </a:p>
          <a:p>
            <a:pPr marL="457200" lvl="0" indent="-330200" rtl="0">
              <a:spcBef>
                <a:spcPts val="0"/>
              </a:spcBef>
              <a:spcAft>
                <a:spcPts val="0"/>
              </a:spcAft>
              <a:buClr>
                <a:srgbClr val="000000"/>
              </a:buClr>
              <a:buSzPts val="1600"/>
              <a:buChar char="●"/>
            </a:pPr>
            <a:r>
              <a:rPr lang="en" sz="1600"/>
              <a:t>This lesson introduces Think-Pair-Share, a protocol that will be used throughout the modules to promote engagement, collaboration, and self-assessment. </a:t>
            </a:r>
            <a:endParaRPr sz="1600"/>
          </a:p>
          <a:p>
            <a:pPr marL="0" lvl="0" indent="0" rtl="0">
              <a:spcBef>
                <a:spcPts val="0"/>
              </a:spcBef>
              <a:spcAft>
                <a:spcPts val="0"/>
              </a:spcAft>
              <a:buNone/>
            </a:pPr>
            <a:endParaRPr sz="1600"/>
          </a:p>
          <a:p>
            <a:pPr marL="457200" lvl="0" indent="-330200" rtl="0">
              <a:spcBef>
                <a:spcPts val="0"/>
              </a:spcBef>
              <a:spcAft>
                <a:spcPts val="0"/>
              </a:spcAft>
              <a:buClr>
                <a:srgbClr val="000000"/>
              </a:buClr>
              <a:buSzPts val="1600"/>
              <a:buChar char="●"/>
            </a:pPr>
            <a:r>
              <a:rPr lang="en" sz="1600">
                <a:solidFill>
                  <a:schemeClr val="dk1"/>
                </a:solidFill>
              </a:rPr>
              <a:t>Share small-group and partnering norms to increase the efficacy of group work and working in pairs. </a:t>
            </a:r>
            <a:endParaRPr sz="1600">
              <a:solidFill>
                <a:schemeClr val="dk1"/>
              </a:solidFill>
            </a:endParaRPr>
          </a:p>
          <a:p>
            <a:pPr marL="0" lvl="0" indent="0" rtl="0">
              <a:spcBef>
                <a:spcPts val="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4" name="Shape 154"/>
          <p:cNvSpPr txBox="1">
            <a:spLocks noGrp="1"/>
          </p:cNvSpPr>
          <p:nvPr>
            <p:ph type="body" idx="1"/>
          </p:nvPr>
        </p:nvSpPr>
        <p:spPr>
          <a:xfrm>
            <a:off x="311700" y="1200350"/>
            <a:ext cx="8520600" cy="394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3: </a:t>
            </a:r>
            <a:r>
              <a:rPr lang="en" sz="1600" i="1" dirty="0">
                <a:solidFill>
                  <a:schemeClr val="dk1"/>
                </a:solidFill>
              </a:rPr>
              <a:t>Alternative note-catcher for QuickWrite model</a:t>
            </a:r>
            <a:endParaRPr sz="1600" i="1"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i="1"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Given that “Quick Write” is a new routine,  it’s </a:t>
            </a:r>
            <a:r>
              <a:rPr lang="en" sz="1600" b="1" dirty="0">
                <a:solidFill>
                  <a:schemeClr val="dk1"/>
                </a:solidFill>
              </a:rPr>
              <a:t>important to  thoroughly prepare </a:t>
            </a:r>
            <a:r>
              <a:rPr lang="en" sz="1600" dirty="0">
                <a:solidFill>
                  <a:schemeClr val="dk1"/>
                </a:solidFill>
              </a:rPr>
              <a:t>the model Quick Write, as this will be the foundation for all QuickWrites to come. </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Note the </a:t>
            </a:r>
            <a:r>
              <a:rPr lang="en" sz="1600" b="1" dirty="0">
                <a:solidFill>
                  <a:schemeClr val="dk1"/>
                </a:solidFill>
              </a:rPr>
              <a:t>time difference in delivery </a:t>
            </a:r>
            <a:r>
              <a:rPr lang="en" sz="1600" dirty="0">
                <a:solidFill>
                  <a:schemeClr val="dk1"/>
                </a:solidFill>
              </a:rPr>
              <a:t>of each modeling lesson to plan accordingly. The Alternative Model approach will use small group time.</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This lesson </a:t>
            </a:r>
            <a:r>
              <a:rPr lang="en" sz="1600" b="1" dirty="0">
                <a:solidFill>
                  <a:schemeClr val="dk1"/>
                </a:solidFill>
              </a:rPr>
              <a:t>offers two options</a:t>
            </a:r>
            <a:r>
              <a:rPr lang="en" sz="1600" dirty="0">
                <a:solidFill>
                  <a:schemeClr val="dk1"/>
                </a:solidFill>
              </a:rPr>
              <a:t> for delivering this model. Read both options thoroughly to make the decision of which will be more effective for modeling with your students.</a:t>
            </a:r>
            <a:endParaRPr sz="1600" dirty="0">
              <a:solidFill>
                <a:schemeClr val="dk1"/>
              </a:solidFill>
            </a:endParaRPr>
          </a:p>
          <a:p>
            <a:pPr marL="914400" lvl="1" indent="-330200" rtl="0">
              <a:lnSpc>
                <a:spcPct val="90000"/>
              </a:lnSpc>
              <a:spcBef>
                <a:spcPts val="0"/>
              </a:spcBef>
              <a:spcAft>
                <a:spcPts val="0"/>
              </a:spcAft>
              <a:buClr>
                <a:schemeClr val="dk1"/>
              </a:buClr>
              <a:buSzPts val="1600"/>
              <a:buChar char="○"/>
            </a:pPr>
            <a:r>
              <a:rPr lang="en" sz="1600" b="1" dirty="0">
                <a:solidFill>
                  <a:schemeClr val="dk1"/>
                </a:solidFill>
              </a:rPr>
              <a:t>Conventional QuickWrite Model: </a:t>
            </a:r>
            <a:r>
              <a:rPr lang="en" sz="1600" dirty="0">
                <a:solidFill>
                  <a:schemeClr val="dk1"/>
                </a:solidFill>
              </a:rPr>
              <a:t>Follow Slide 12 and the Model QuickWrite found in the supporting materials.</a:t>
            </a:r>
            <a:endParaRPr sz="1600" dirty="0">
              <a:solidFill>
                <a:schemeClr val="dk1"/>
              </a:solidFill>
            </a:endParaRPr>
          </a:p>
          <a:p>
            <a:pPr marL="914400" lvl="1" indent="-330200" rtl="0">
              <a:lnSpc>
                <a:spcPct val="90000"/>
              </a:lnSpc>
              <a:spcBef>
                <a:spcPts val="0"/>
              </a:spcBef>
              <a:spcAft>
                <a:spcPts val="0"/>
              </a:spcAft>
              <a:buClr>
                <a:schemeClr val="dk1"/>
              </a:buClr>
              <a:buSzPts val="1600"/>
              <a:buChar char="○"/>
            </a:pPr>
            <a:r>
              <a:rPr lang="en" sz="1600" b="1" dirty="0">
                <a:solidFill>
                  <a:schemeClr val="dk1"/>
                </a:solidFill>
                <a:hlinkClick r:id="rId3"/>
              </a:rPr>
              <a:t>Alternative QuickWrite Model</a:t>
            </a:r>
            <a:r>
              <a:rPr lang="en" sz="1600" b="1" dirty="0">
                <a:solidFill>
                  <a:schemeClr val="dk1"/>
                </a:solidFill>
              </a:rPr>
              <a:t>:</a:t>
            </a:r>
            <a:r>
              <a:rPr lang="en" sz="1600" dirty="0">
                <a:solidFill>
                  <a:schemeClr val="dk1"/>
                </a:solidFill>
              </a:rPr>
              <a:t> Follow Slide 13 and the 4-page QuickWrite Model note-catcher (screenshot on Slide 13). This can also be found under “Supporting Materials for Grades 6-8”.</a:t>
            </a:r>
            <a:endParaRPr sz="1600" dirty="0">
              <a:solidFill>
                <a:schemeClr val="dk1"/>
              </a:solidFill>
            </a:endParaRPr>
          </a:p>
          <a:p>
            <a:pPr marL="0" lvl="0" indent="0" rtl="0">
              <a:spcBef>
                <a:spcPts val="0"/>
              </a:spcBef>
              <a:spcAft>
                <a:spcPts val="0"/>
              </a:spcAft>
              <a:buNone/>
            </a:pPr>
            <a:endParaRPr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530138" y="1350380"/>
            <a:ext cx="8207100" cy="33141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For </a:t>
            </a:r>
            <a:r>
              <a:rPr lang="en" sz="1700" dirty="0">
                <a:latin typeface="Century Gothic"/>
                <a:ea typeface="Century Gothic"/>
                <a:cs typeface="Century Gothic"/>
                <a:sym typeface="Century Gothic"/>
              </a:rPr>
              <a:t>most</a:t>
            </a:r>
            <a:r>
              <a:rPr lang="en" sz="1700" i="0" u="none" strike="noStrike" cap="none" dirty="0">
                <a:solidFill>
                  <a:schemeClr val="dk1"/>
                </a:solidFill>
                <a:latin typeface="Century Gothic"/>
                <a:ea typeface="Century Gothic"/>
                <a:cs typeface="Century Gothic"/>
                <a:sym typeface="Century Gothic"/>
              </a:rPr>
              <a:t> of </a:t>
            </a:r>
            <a:r>
              <a:rPr lang="en" sz="1700" dirty="0">
                <a:latin typeface="Century Gothic"/>
                <a:ea typeface="Century Gothic"/>
                <a:cs typeface="Century Gothic"/>
                <a:sym typeface="Century Gothic"/>
              </a:rPr>
              <a:t>M</a:t>
            </a:r>
            <a:r>
              <a:rPr lang="en" sz="1700" i="0" u="none" strike="noStrike" cap="none" dirty="0">
                <a:solidFill>
                  <a:schemeClr val="dk1"/>
                </a:solidFill>
                <a:latin typeface="Century Gothic"/>
                <a:ea typeface="Century Gothic"/>
                <a:cs typeface="Century Gothic"/>
                <a:sym typeface="Century Gothic"/>
              </a:rPr>
              <a:t>odule </a:t>
            </a:r>
            <a:r>
              <a:rPr lang="en-US" sz="1700" i="0" u="none" strike="noStrike" cap="none" dirty="0">
                <a:solidFill>
                  <a:schemeClr val="dk1"/>
                </a:solidFill>
                <a:latin typeface="Century Gothic"/>
                <a:ea typeface="Century Gothic"/>
                <a:cs typeface="Century Gothic"/>
                <a:sym typeface="Century Gothic"/>
              </a:rPr>
              <a:t>1</a:t>
            </a:r>
            <a:r>
              <a:rPr lang="en" sz="1700" i="0" u="none" strike="noStrike" cap="none" dirty="0">
                <a:solidFill>
                  <a:schemeClr val="dk1"/>
                </a:solidFill>
                <a:latin typeface="Century Gothic"/>
                <a:ea typeface="Century Gothic"/>
                <a:cs typeface="Century Gothic"/>
                <a:sym typeface="Century Gothic"/>
              </a:rPr>
              <a:t>, Small Group Block will be focused on improving reading fluency. There will be some days</a:t>
            </a:r>
            <a:r>
              <a:rPr lang="en-US" sz="1700" i="0" u="none" strike="noStrike" cap="none" dirty="0">
                <a:solidFill>
                  <a:schemeClr val="dk1"/>
                </a:solidFill>
                <a:latin typeface="Century Gothic"/>
                <a:ea typeface="Century Gothic"/>
                <a:cs typeface="Century Gothic"/>
                <a:sym typeface="Century Gothic"/>
              </a:rPr>
              <a:t> when</a:t>
            </a:r>
            <a:r>
              <a:rPr lang="en" sz="1700" i="0" u="none" strike="noStrike" cap="none" dirty="0">
                <a:solidFill>
                  <a:schemeClr val="dk1"/>
                </a:solidFill>
                <a:latin typeface="Century Gothic"/>
                <a:ea typeface="Century Gothic"/>
                <a:cs typeface="Century Gothic"/>
                <a:sym typeface="Century Gothic"/>
              </a:rPr>
              <a:t> the </a:t>
            </a:r>
            <a:r>
              <a:rPr lang="en" sz="1700" dirty="0">
                <a:latin typeface="Century Gothic"/>
                <a:ea typeface="Century Gothic"/>
                <a:cs typeface="Century Gothic"/>
                <a:sym typeface="Century Gothic"/>
              </a:rPr>
              <a:t>M</a:t>
            </a:r>
            <a:r>
              <a:rPr lang="en" sz="1700" i="0" u="none" strike="noStrike" cap="none" dirty="0">
                <a:solidFill>
                  <a:schemeClr val="dk1"/>
                </a:solidFill>
                <a:latin typeface="Century Gothic"/>
                <a:ea typeface="Century Gothic"/>
                <a:cs typeface="Century Gothic"/>
                <a:sym typeface="Century Gothic"/>
              </a:rPr>
              <a:t>odule lesson goes through both periods. Don’t worry, this will get better! </a:t>
            </a:r>
            <a:endParaRPr sz="17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endParaRPr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After students get used to practicing fluency AND can feel themselves improving, it may be possible to give up the “dot procedure” – that’s just to get kids to stay with you to get the accurate modeling from a fluent reader. But always have children track where you are with the back of a pencil or some pointer. </a:t>
            </a:r>
            <a:endParaRPr sz="17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endParaRPr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Since the real purpose of fluency is understanding (!!), it will be important to keep in place a partner discussion of gist, then a full group debrief .</a:t>
            </a:r>
          </a:p>
          <a:p>
            <a:pPr marL="0" marR="0" lvl="0" indent="0" algn="l" rtl="0">
              <a:lnSpc>
                <a:spcPct val="80000"/>
              </a:lnSpc>
              <a:spcBef>
                <a:spcPts val="0"/>
              </a:spcBef>
              <a:spcAft>
                <a:spcPts val="0"/>
              </a:spcAft>
              <a:buClr>
                <a:schemeClr val="dk1"/>
              </a:buClr>
              <a:buSzPts val="1800"/>
              <a:buFont typeface="Arial"/>
              <a:buNone/>
            </a:pPr>
            <a:endParaRPr lang="en"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Review the Small Group Block procedures which begin after Slide 15. These will be the same for the next weeks. </a:t>
            </a:r>
            <a:endParaRPr sz="1700" i="0" u="none" strike="noStrike" cap="none" dirty="0">
              <a:solidFill>
                <a:schemeClr val="dk1"/>
              </a:solidFill>
              <a:latin typeface="Century Gothic"/>
              <a:ea typeface="Century Gothic"/>
              <a:cs typeface="Century Gothic"/>
              <a:sym typeface="Century Gothic"/>
            </a:endParaRPr>
          </a:p>
        </p:txBody>
      </p:sp>
      <p:sp>
        <p:nvSpPr>
          <p:cNvPr id="161" name="Shape 161"/>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Small Group Block</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E3248B08-D99B-453D-A22D-8C62E0DD246B}"/>
              </a:ext>
            </a:extLst>
          </p:cNvPr>
          <p:cNvPicPr>
            <a:picLocks noChangeAspect="1"/>
          </p:cNvPicPr>
          <p:nvPr/>
        </p:nvPicPr>
        <p:blipFill>
          <a:blip r:embed="rId3"/>
          <a:stretch>
            <a:fillRect/>
          </a:stretch>
        </p:blipFill>
        <p:spPr>
          <a:xfrm>
            <a:off x="3457421" y="213547"/>
            <a:ext cx="2229157" cy="102451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74" name="Shape 174"/>
          <p:cNvSpPr txBox="1">
            <a:spLocks noGrp="1"/>
          </p:cNvSpPr>
          <p:nvPr>
            <p:ph type="body" idx="1"/>
          </p:nvPr>
        </p:nvSpPr>
        <p:spPr>
          <a:xfrm>
            <a:off x="311700" y="906875"/>
            <a:ext cx="7651800" cy="40302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000"/>
              <a:t>Today we’re going to continue to do what Close Readers do! This lesson will help you think about details right from the book to answer questions. You’ll also learn what a QuickWrite is- something you’ll use in upcoming lessons and homework.</a:t>
            </a:r>
            <a:endParaRPr sz="2000"/>
          </a:p>
          <a:p>
            <a:pPr marL="0" lvl="0" indent="0" rtl="0">
              <a:lnSpc>
                <a:spcPct val="100000"/>
              </a:lnSpc>
              <a:spcBef>
                <a:spcPts val="0"/>
              </a:spcBef>
              <a:spcAft>
                <a:spcPts val="0"/>
              </a:spcAft>
              <a:buNone/>
            </a:pPr>
            <a:endParaRPr sz="2000"/>
          </a:p>
          <a:p>
            <a:pPr marL="0" lvl="0" indent="0" rtl="0">
              <a:lnSpc>
                <a:spcPct val="100000"/>
              </a:lnSpc>
              <a:spcBef>
                <a:spcPts val="0"/>
              </a:spcBef>
              <a:spcAft>
                <a:spcPts val="0"/>
              </a:spcAft>
              <a:buNone/>
            </a:pPr>
            <a:r>
              <a:rPr lang="en" sz="2000"/>
              <a:t>Here’s what you’ll do in today’s lesson:</a:t>
            </a:r>
            <a:endParaRPr sz="2000"/>
          </a:p>
          <a:p>
            <a:pPr marL="457200" lvl="0" indent="-355600" rtl="0">
              <a:lnSpc>
                <a:spcPct val="150000"/>
              </a:lnSpc>
              <a:spcBef>
                <a:spcPts val="0"/>
              </a:spcBef>
              <a:spcAft>
                <a:spcPts val="0"/>
              </a:spcAft>
              <a:buSzPts val="2000"/>
              <a:buChar char="●"/>
            </a:pPr>
            <a:r>
              <a:rPr lang="en" sz="2000"/>
              <a:t>Share the gist of what we’ve read.</a:t>
            </a:r>
            <a:endParaRPr sz="2000"/>
          </a:p>
          <a:p>
            <a:pPr marL="457200" lvl="0" indent="-355600" rtl="0">
              <a:lnSpc>
                <a:spcPct val="150000"/>
              </a:lnSpc>
              <a:spcBef>
                <a:spcPts val="0"/>
              </a:spcBef>
              <a:spcAft>
                <a:spcPts val="0"/>
              </a:spcAft>
              <a:buSzPts val="2000"/>
              <a:buChar char="●"/>
            </a:pPr>
            <a:r>
              <a:rPr lang="en" sz="2000"/>
              <a:t>Use a protocol called Think-Pair-Share to discuss and write your answers to questions about the book.</a:t>
            </a:r>
            <a:endParaRPr sz="2000"/>
          </a:p>
          <a:p>
            <a:pPr marL="457200" lvl="0" indent="-355600" rtl="0">
              <a:lnSpc>
                <a:spcPct val="150000"/>
              </a:lnSpc>
              <a:spcBef>
                <a:spcPts val="0"/>
              </a:spcBef>
              <a:spcAft>
                <a:spcPts val="0"/>
              </a:spcAft>
              <a:buSzPts val="2000"/>
              <a:buChar char="●"/>
            </a:pPr>
            <a:r>
              <a:rPr lang="en" sz="2000"/>
              <a:t>See what a “Quick Write” looks like.</a:t>
            </a:r>
            <a:endParaRPr sz="2000"/>
          </a:p>
          <a:p>
            <a:pPr marL="0" lvl="0" indent="0">
              <a:lnSpc>
                <a:spcPct val="150000"/>
              </a:lnSpc>
              <a:spcBef>
                <a:spcPts val="0"/>
              </a:spcBef>
              <a:spcAft>
                <a:spcPts val="0"/>
              </a:spcAft>
              <a:buNone/>
            </a:pPr>
            <a:endParaRPr sz="2000"/>
          </a:p>
        </p:txBody>
      </p:sp>
      <p:pic>
        <p:nvPicPr>
          <p:cNvPr id="5"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The Gist Mix and Share</a:t>
            </a:r>
            <a:endParaRPr/>
          </a:p>
        </p:txBody>
      </p:sp>
      <p:sp>
        <p:nvSpPr>
          <p:cNvPr id="181" name="Shape 181"/>
          <p:cNvSpPr txBox="1">
            <a:spLocks noGrp="1"/>
          </p:cNvSpPr>
          <p:nvPr>
            <p:ph type="body" idx="1"/>
          </p:nvPr>
        </p:nvSpPr>
        <p:spPr>
          <a:xfrm>
            <a:off x="311700" y="1152475"/>
            <a:ext cx="75978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Reading homework is important for the thinking you will do in class in the next lesson. Yesterday, you did a “first read” of </a:t>
            </a:r>
            <a:r>
              <a:rPr lang="en" b="1" dirty="0"/>
              <a:t>pages 4-9.</a:t>
            </a:r>
            <a:endParaRPr b="1" dirty="0"/>
          </a:p>
          <a:p>
            <a:pPr marL="0" lvl="0" indent="0">
              <a:spcBef>
                <a:spcPts val="0"/>
              </a:spcBef>
              <a:spcAft>
                <a:spcPts val="0"/>
              </a:spcAft>
              <a:buNone/>
            </a:pPr>
            <a:endParaRPr dirty="0"/>
          </a:p>
          <a:p>
            <a:pPr marL="0" lvl="0" indent="0">
              <a:spcBef>
                <a:spcPts val="0"/>
              </a:spcBef>
              <a:spcAft>
                <a:spcPts val="0"/>
              </a:spcAft>
              <a:buNone/>
            </a:pPr>
            <a:r>
              <a:rPr lang="en" dirty="0"/>
              <a:t>Please open your books and scan </a:t>
            </a:r>
            <a:r>
              <a:rPr lang="en" b="1" dirty="0"/>
              <a:t>pages 4-9 </a:t>
            </a:r>
            <a:r>
              <a:rPr lang="en" dirty="0"/>
              <a:t>to remind you about the gist of this part.</a:t>
            </a:r>
            <a:endParaRPr dirty="0"/>
          </a:p>
          <a:p>
            <a:pPr marL="0" lvl="0" indent="0">
              <a:spcBef>
                <a:spcPts val="0"/>
              </a:spcBef>
              <a:spcAft>
                <a:spcPts val="0"/>
              </a:spcAft>
              <a:buNone/>
            </a:pPr>
            <a:endParaRPr dirty="0"/>
          </a:p>
          <a:p>
            <a:pPr marL="0" lvl="0" indent="0">
              <a:spcBef>
                <a:spcPts val="0"/>
              </a:spcBef>
              <a:spcAft>
                <a:spcPts val="0"/>
              </a:spcAft>
              <a:buNone/>
            </a:pPr>
            <a:r>
              <a:rPr lang="en" dirty="0"/>
              <a:t>You’ll have 2 minutes to share your gist with a partner next to you.</a:t>
            </a:r>
            <a:endParaRPr dirty="0"/>
          </a:p>
          <a:p>
            <a:pPr marL="0" lvl="0" indent="0">
              <a:spcBef>
                <a:spcPts val="0"/>
              </a:spcBef>
              <a:spcAft>
                <a:spcPts val="0"/>
              </a:spcAft>
              <a:buNone/>
            </a:pPr>
            <a:endParaRPr dirty="0"/>
          </a:p>
          <a:p>
            <a:pPr marL="0" lvl="0" indent="0" rtl="0">
              <a:spcBef>
                <a:spcPts val="0"/>
              </a:spcBef>
              <a:spcAft>
                <a:spcPts val="0"/>
              </a:spcAft>
              <a:buNone/>
            </a:pPr>
            <a:r>
              <a:rPr lang="en" dirty="0"/>
              <a:t>Remember - </a:t>
            </a:r>
            <a:r>
              <a:rPr lang="en" b="1" i="1" dirty="0"/>
              <a:t>The “gist” is just your first ideas about what the book is mostly about.</a:t>
            </a:r>
            <a:endParaRPr b="1" i="1" dirty="0"/>
          </a:p>
        </p:txBody>
      </p:sp>
      <p:pic>
        <p:nvPicPr>
          <p:cNvPr id="5"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do Close Readers do?</a:t>
            </a:r>
            <a:endParaRPr/>
          </a:p>
        </p:txBody>
      </p:sp>
      <p:sp>
        <p:nvSpPr>
          <p:cNvPr id="188" name="Shape 188"/>
          <p:cNvSpPr txBox="1">
            <a:spLocks noGrp="1"/>
          </p:cNvSpPr>
          <p:nvPr>
            <p:ph type="body" idx="1"/>
          </p:nvPr>
        </p:nvSpPr>
        <p:spPr>
          <a:xfrm>
            <a:off x="311700" y="1152475"/>
            <a:ext cx="8520600" cy="3907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today’s lesson are</a:t>
            </a:r>
            <a:r>
              <a:rPr lang="en" sz="1600" dirty="0">
                <a:solidFill>
                  <a:schemeClr val="dk1"/>
                </a:solidFill>
              </a:rPr>
              <a:t>:</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make inferences to deepen my understanding of </a:t>
            </a:r>
            <a:r>
              <a:rPr lang="en" sz="1600" i="1" dirty="0">
                <a:solidFill>
                  <a:schemeClr val="dk1"/>
                </a:solidFill>
              </a:rPr>
              <a:t>Inside Out &amp; Back Again</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evidence from the novel to explain how incidents reveal aspects of Ha’s character.</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context clues to figure out word meanings.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a:p>
            <a:pPr marL="0" lvl="0" indent="0">
              <a:spcBef>
                <a:spcPts val="0"/>
              </a:spcBef>
              <a:spcAft>
                <a:spcPts val="0"/>
              </a:spcAft>
              <a:buNone/>
            </a:pPr>
            <a:endParaRPr sz="1600" dirty="0"/>
          </a:p>
          <a:p>
            <a:pPr marL="0" lvl="0" indent="0">
              <a:spcBef>
                <a:spcPts val="0"/>
              </a:spcBef>
              <a:spcAft>
                <a:spcPts val="0"/>
              </a:spcAft>
              <a:buNone/>
            </a:pPr>
            <a:r>
              <a:rPr lang="en" sz="1600" dirty="0"/>
              <a:t>Let’s add to our </a:t>
            </a:r>
            <a:r>
              <a:rPr lang="en" sz="1600" b="1" dirty="0"/>
              <a:t>Things Close Readers Do</a:t>
            </a:r>
            <a:r>
              <a:rPr lang="en" sz="1600" dirty="0"/>
              <a:t> </a:t>
            </a:r>
            <a:r>
              <a:rPr lang="en-US" sz="1600" b="1" dirty="0"/>
              <a:t>a</a:t>
            </a:r>
            <a:r>
              <a:rPr lang="en" sz="1600" b="1" dirty="0"/>
              <a:t>nchor </a:t>
            </a:r>
            <a:r>
              <a:rPr lang="en-US" sz="1600" b="1" dirty="0"/>
              <a:t>c</a:t>
            </a:r>
            <a:r>
              <a:rPr lang="en" sz="1600" b="1" dirty="0"/>
              <a:t>hart</a:t>
            </a:r>
            <a:r>
              <a:rPr lang="en" sz="1600" dirty="0"/>
              <a:t>:</a:t>
            </a:r>
            <a:endParaRPr sz="1600" dirty="0"/>
          </a:p>
          <a:p>
            <a:pPr marL="457200" lvl="0" indent="-330200">
              <a:spcBef>
                <a:spcPts val="0"/>
              </a:spcBef>
              <a:spcAft>
                <a:spcPts val="0"/>
              </a:spcAft>
              <a:buSzPts val="1600"/>
              <a:buChar char="●"/>
            </a:pPr>
            <a:r>
              <a:rPr lang="en" sz="1600" dirty="0"/>
              <a:t>Use details from the text to make inferences</a:t>
            </a:r>
            <a:r>
              <a:rPr lang="en-US" sz="1600" dirty="0"/>
              <a:t>.</a:t>
            </a:r>
            <a:endParaRPr sz="1600" dirty="0"/>
          </a:p>
          <a:p>
            <a:pPr marL="457200" lvl="0" indent="-330200">
              <a:spcBef>
                <a:spcPts val="0"/>
              </a:spcBef>
              <a:spcAft>
                <a:spcPts val="0"/>
              </a:spcAft>
              <a:buSzPts val="1600"/>
              <a:buChar char="●"/>
            </a:pPr>
            <a:r>
              <a:rPr lang="en" sz="1600" dirty="0"/>
              <a:t>Use context clues to figure out word meanings</a:t>
            </a:r>
            <a:r>
              <a:rPr lang="en-US" sz="1600" dirty="0"/>
              <a:t>.</a:t>
            </a:r>
            <a:endParaRPr sz="1600" dirty="0"/>
          </a:p>
          <a:p>
            <a:pPr marL="457200" lvl="0" indent="-330200" rtl="0">
              <a:spcBef>
                <a:spcPts val="0"/>
              </a:spcBef>
              <a:spcAft>
                <a:spcPts val="0"/>
              </a:spcAft>
              <a:buSzPts val="1600"/>
              <a:buChar char="●"/>
            </a:pPr>
            <a:r>
              <a:rPr lang="en" sz="1600" dirty="0"/>
              <a:t>Talk with others about the text</a:t>
            </a:r>
            <a:r>
              <a:rPr lang="en-US" sz="1600" dirty="0"/>
              <a:t>.</a:t>
            </a:r>
            <a:endParaRPr sz="1600" dirty="0"/>
          </a:p>
        </p:txBody>
      </p:sp>
      <p:pic>
        <p:nvPicPr>
          <p:cNvPr id="5" name="Shape 168"/>
          <p:cNvPicPr preferRelativeResize="0"/>
          <p:nvPr/>
        </p:nvPicPr>
        <p:blipFill>
          <a:blip r:embed="rId3">
            <a:alphaModFix/>
          </a:blip>
          <a:stretch>
            <a:fillRect/>
          </a:stretch>
        </p:blipFill>
        <p:spPr>
          <a:xfrm>
            <a:off x="7924800" y="187574"/>
            <a:ext cx="907500" cy="1173139"/>
          </a:xfrm>
          <a:prstGeom prst="rect">
            <a:avLst/>
          </a:prstGeom>
          <a:noFill/>
          <a:ln>
            <a:noFill/>
          </a:ln>
        </p:spPr>
      </p:pic>
      <p:pic>
        <p:nvPicPr>
          <p:cNvPr id="2" name="Picture 2">
            <a:extLst>
              <a:ext uri="{FF2B5EF4-FFF2-40B4-BE49-F238E27FC236}">
                <a16:creationId xmlns:a16="http://schemas.microsoft.com/office/drawing/2014/main" id="{FE617988-7A1F-4B84-A076-A15B906EDBB7}"/>
              </a:ext>
            </a:extLst>
          </p:cNvPr>
          <p:cNvPicPr>
            <a:picLocks noChangeAspect="1"/>
          </p:cNvPicPr>
          <p:nvPr/>
        </p:nvPicPr>
        <p:blipFill>
          <a:blip r:embed="rId4"/>
          <a:stretch>
            <a:fillRect/>
          </a:stretch>
        </p:blipFill>
        <p:spPr>
          <a:xfrm>
            <a:off x="8288308" y="4427218"/>
            <a:ext cx="703294" cy="549359"/>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A54D155-5D65-4B96-BAFC-36C1DE2157AE}">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2006/documentManagement/types"/>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89922FB6-5528-442D-BED4-CF8F112D25CB}">
  <ds:schemaRefs>
    <ds:schemaRef ds:uri="http://schemas.microsoft.com/sharepoint/v3/contenttype/forms"/>
  </ds:schemaRefs>
</ds:datastoreItem>
</file>

<file path=customXml/itemProps3.xml><?xml version="1.0" encoding="utf-8"?>
<ds:datastoreItem xmlns:ds="http://schemas.openxmlformats.org/officeDocument/2006/customXml" ds:itemID="{E5CFCAC7-C7E8-4D55-A67C-E28D60207B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139</TotalTime>
  <Words>6442</Words>
  <Application>Microsoft Office PowerPoint</Application>
  <PresentationFormat>On-screen Show (16:9)</PresentationFormat>
  <Paragraphs>513</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Simple Light</vt:lpstr>
      <vt:lpstr>Grade 8: Module 1: Unit 1: Lesson 3 Teacher slide, before teaching.</vt:lpstr>
      <vt:lpstr>Grade 8: Module 1: Unit 1: Lesson 3 Teacher slide, before teaching.</vt:lpstr>
      <vt:lpstr>Grade 8: Module 1: Unit 1: Lesson 3 Teacher slide, before teaching.</vt:lpstr>
      <vt:lpstr>Grade 8: Module 1: Unit 1: Lesson 3 Teacher slide, before teaching.</vt:lpstr>
      <vt:lpstr>Small Group Block Teacher slide, before teaching.</vt:lpstr>
      <vt:lpstr>PowerPoint Presentation</vt:lpstr>
      <vt:lpstr>Hello, Students!</vt:lpstr>
      <vt:lpstr>The Gist Mix and Share</vt:lpstr>
      <vt:lpstr>What do Close Readers do?</vt:lpstr>
      <vt:lpstr>Let’s Discuss “Inside Out”:  Questions 1 and 2</vt:lpstr>
      <vt:lpstr>Let’s Discuss “Inside Out”:  Questions 3 and 4</vt:lpstr>
      <vt:lpstr>What does a QuickWrite look like?</vt:lpstr>
      <vt:lpstr>Alternative:What does a QuickWrite look like?</vt:lpstr>
      <vt:lpstr>How did you do with today’s  Learning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3 Teacher slide, before teaching.</dc:title>
  <dc:creator>nbravo</dc:creator>
  <cp:lastModifiedBy>Natalie Ivey</cp:lastModifiedBy>
  <cp:revision>22</cp:revision>
  <dcterms:modified xsi:type="dcterms:W3CDTF">2018-10-01T00:39:47Z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