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42.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43815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3E89944-6E92-463C-896D-117D0EE47586}">
  <a:tblStyle styleId="{E3E89944-6E92-463C-896D-117D0EE4758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020" autoAdjust="0"/>
  </p:normalViewPr>
  <p:slideViewPr>
    <p:cSldViewPr snapToGrid="0">
      <p:cViewPr varScale="1">
        <p:scale>
          <a:sx n="54" d="100"/>
          <a:sy n="54" d="100"/>
        </p:scale>
        <p:origin x="127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AC60E0E-5C24-47F1-BF05-566ECA88BCBB}"/>
    <pc:docChg chg="modSld">
      <pc:chgData name="" userId="" providerId="" clId="Web-{3AC60E0E-5C24-47F1-BF05-566ECA88BCBB}" dt="2019-01-07T00:42:58.424" v="172"/>
      <pc:docMkLst>
        <pc:docMk/>
      </pc:docMkLst>
      <pc:sldChg chg="modNotes">
        <pc:chgData name="" userId="" providerId="" clId="Web-{3AC60E0E-5C24-47F1-BF05-566ECA88BCBB}" dt="2019-01-07T00:25:31.412" v="2"/>
        <pc:sldMkLst>
          <pc:docMk/>
          <pc:sldMk cId="0" sldId="256"/>
        </pc:sldMkLst>
      </pc:sldChg>
      <pc:sldChg chg="modNotes">
        <pc:chgData name="" userId="" providerId="" clId="Web-{3AC60E0E-5C24-47F1-BF05-566ECA88BCBB}" dt="2019-01-07T00:26:09.711" v="10"/>
        <pc:sldMkLst>
          <pc:docMk/>
          <pc:sldMk cId="0" sldId="257"/>
        </pc:sldMkLst>
      </pc:sldChg>
      <pc:sldChg chg="modNotes">
        <pc:chgData name="" userId="" providerId="" clId="Web-{3AC60E0E-5C24-47F1-BF05-566ECA88BCBB}" dt="2019-01-07T00:27:55.931" v="13"/>
        <pc:sldMkLst>
          <pc:docMk/>
          <pc:sldMk cId="0" sldId="259"/>
        </pc:sldMkLst>
      </pc:sldChg>
      <pc:sldChg chg="modNotes">
        <pc:chgData name="" userId="" providerId="" clId="Web-{3AC60E0E-5C24-47F1-BF05-566ECA88BCBB}" dt="2019-01-07T00:29:07.291" v="42"/>
        <pc:sldMkLst>
          <pc:docMk/>
          <pc:sldMk cId="0" sldId="260"/>
        </pc:sldMkLst>
      </pc:sldChg>
      <pc:sldChg chg="modNotes">
        <pc:chgData name="" userId="" providerId="" clId="Web-{3AC60E0E-5C24-47F1-BF05-566ECA88BCBB}" dt="2019-01-07T00:28:56.244" v="30"/>
        <pc:sldMkLst>
          <pc:docMk/>
          <pc:sldMk cId="0" sldId="261"/>
        </pc:sldMkLst>
      </pc:sldChg>
      <pc:sldChg chg="modNotes">
        <pc:chgData name="" userId="" providerId="" clId="Web-{3AC60E0E-5C24-47F1-BF05-566ECA88BCBB}" dt="2019-01-07T00:32:02.716" v="54"/>
        <pc:sldMkLst>
          <pc:docMk/>
          <pc:sldMk cId="0" sldId="262"/>
        </pc:sldMkLst>
      </pc:sldChg>
      <pc:sldChg chg="modNotes">
        <pc:chgData name="" userId="" providerId="" clId="Web-{3AC60E0E-5C24-47F1-BF05-566ECA88BCBB}" dt="2019-01-07T00:32:38.607" v="61"/>
        <pc:sldMkLst>
          <pc:docMk/>
          <pc:sldMk cId="0" sldId="263"/>
        </pc:sldMkLst>
      </pc:sldChg>
      <pc:sldChg chg="modNotes">
        <pc:chgData name="" userId="" providerId="" clId="Web-{3AC60E0E-5C24-47F1-BF05-566ECA88BCBB}" dt="2019-01-07T00:33:02.810" v="65"/>
        <pc:sldMkLst>
          <pc:docMk/>
          <pc:sldMk cId="0" sldId="264"/>
        </pc:sldMkLst>
      </pc:sldChg>
      <pc:sldChg chg="modNotes">
        <pc:chgData name="" userId="" providerId="" clId="Web-{3AC60E0E-5C24-47F1-BF05-566ECA88BCBB}" dt="2019-01-07T00:34:42.500" v="75"/>
        <pc:sldMkLst>
          <pc:docMk/>
          <pc:sldMk cId="0" sldId="265"/>
        </pc:sldMkLst>
      </pc:sldChg>
      <pc:sldChg chg="modNotes">
        <pc:chgData name="" userId="" providerId="" clId="Web-{3AC60E0E-5C24-47F1-BF05-566ECA88BCBB}" dt="2019-01-07T00:35:14.454" v="86"/>
        <pc:sldMkLst>
          <pc:docMk/>
          <pc:sldMk cId="0" sldId="266"/>
        </pc:sldMkLst>
      </pc:sldChg>
      <pc:sldChg chg="modNotes">
        <pc:chgData name="" userId="" providerId="" clId="Web-{3AC60E0E-5C24-47F1-BF05-566ECA88BCBB}" dt="2019-01-07T00:35:58.626" v="94"/>
        <pc:sldMkLst>
          <pc:docMk/>
          <pc:sldMk cId="0" sldId="267"/>
        </pc:sldMkLst>
      </pc:sldChg>
      <pc:sldChg chg="modNotes">
        <pc:chgData name="" userId="" providerId="" clId="Web-{3AC60E0E-5C24-47F1-BF05-566ECA88BCBB}" dt="2019-01-07T00:42:58.424" v="172"/>
        <pc:sldMkLst>
          <pc:docMk/>
          <pc:sldMk cId="0" sldId="268"/>
        </pc:sldMkLst>
      </pc:sldChg>
      <pc:sldChg chg="modNotes">
        <pc:chgData name="" userId="" providerId="" clId="Web-{3AC60E0E-5C24-47F1-BF05-566ECA88BCBB}" dt="2019-01-07T00:36:39.095" v="101"/>
        <pc:sldMkLst>
          <pc:docMk/>
          <pc:sldMk cId="0" sldId="269"/>
        </pc:sldMkLst>
      </pc:sldChg>
      <pc:sldChg chg="modNotes">
        <pc:chgData name="" userId="" providerId="" clId="Web-{3AC60E0E-5C24-47F1-BF05-566ECA88BCBB}" dt="2019-01-07T00:40:24.465" v="108"/>
        <pc:sldMkLst>
          <pc:docMk/>
          <pc:sldMk cId="0" sldId="270"/>
        </pc:sldMkLst>
      </pc:sldChg>
      <pc:sldChg chg="modNotes">
        <pc:chgData name="" userId="" providerId="" clId="Web-{3AC60E0E-5C24-47F1-BF05-566ECA88BCBB}" dt="2019-01-07T00:41:59.095" v="145"/>
        <pc:sldMkLst>
          <pc:docMk/>
          <pc:sldMk cId="0" sldId="271"/>
        </pc:sldMkLst>
      </pc:sldChg>
      <pc:sldChg chg="modNotes">
        <pc:chgData name="" userId="" providerId="" clId="Web-{3AC60E0E-5C24-47F1-BF05-566ECA88BCBB}" dt="2019-01-07T00:42:41.471" v="171"/>
        <pc:sldMkLst>
          <pc:docMk/>
          <pc:sldMk cId="0"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84649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indent="-304800">
              <a:buSzPts val="1200"/>
              <a:buChar char="●"/>
            </a:pPr>
            <a:r>
              <a:rPr lang="en-US" dirty="0"/>
              <a:t>This lesson includes two instructional practices: Words Rule Homophones and Fluency.  </a:t>
            </a:r>
            <a:endParaRPr/>
          </a:p>
          <a:p>
            <a:pPr indent="-304800">
              <a:buSzPts val="1200"/>
              <a:buChar char="●"/>
            </a:pPr>
            <a:r>
              <a:rPr lang="en-US" dirty="0"/>
              <a:t>Students identify words that sound the same but are spelled differently (</a:t>
            </a:r>
            <a:r>
              <a:rPr lang="en-US" b="1" dirty="0"/>
              <a:t>homophones</a:t>
            </a:r>
            <a:r>
              <a:rPr lang="en-US" dirty="0"/>
              <a:t>)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 </a:t>
            </a:r>
            <a:endParaRPr/>
          </a:p>
          <a:p>
            <a:pPr marL="457200" lvl="0" indent="-304800" algn="l" rtl="0">
              <a:spcBef>
                <a:spcPts val="0"/>
              </a:spcBef>
              <a:spcAft>
                <a:spcPts val="0"/>
              </a:spcAft>
              <a:buSzPts val="1200"/>
              <a:buChar char="●"/>
            </a:pPr>
            <a:r>
              <a:rPr lang="en-US" dirty="0"/>
              <a:t>Students practice reading the piece “fluently” by applying the elements identified in the fluency rubric (</a:t>
            </a:r>
            <a:r>
              <a:rPr lang="en-US" b="1" dirty="0"/>
              <a:t>read smoothly, with expression, with meaning, at just the right speed</a:t>
            </a:r>
            <a:r>
              <a:rPr lang="en-US" dirty="0"/>
              <a:t>). Students use the rubric to provide each other with descriptive feedback in an effort to improve their fluency.</a:t>
            </a:r>
            <a:endParaRPr dirty="0"/>
          </a:p>
          <a:p>
            <a:pPr marL="457200" lvl="0" indent="0" algn="l" rtl="0">
              <a:spcBef>
                <a:spcPts val="0"/>
              </a:spcBef>
              <a:spcAft>
                <a:spcPts val="0"/>
              </a:spcAft>
              <a:buNone/>
            </a:pPr>
            <a:endParaRPr/>
          </a:p>
          <a:p>
            <a:pPr marL="0" lvl="0" indent="0" algn="l" rtl="0">
              <a:spcBef>
                <a:spcPts val="0"/>
              </a:spcBef>
              <a:spcAft>
                <a:spcPts val="0"/>
              </a:spcAft>
              <a:buNone/>
            </a:pPr>
            <a:endParaRPr/>
          </a:p>
          <a:p>
            <a:pPr marL="0" marR="0" lvl="0" indent="0" algn="l" rtl="0">
              <a:spcBef>
                <a:spcPts val="0"/>
              </a:spcBef>
              <a:spcAft>
                <a:spcPts val="0"/>
              </a:spcAft>
              <a:buClr>
                <a:schemeClr val="dk1"/>
              </a:buClr>
              <a:buSzPts val="1100"/>
              <a:buFont typeface="Arial"/>
              <a:buNone/>
            </a:pPr>
            <a:endParaRPr>
              <a:solidFill>
                <a:srgbClr val="333333"/>
              </a:solidFill>
              <a:highlight>
                <a:srgbClr val="FFFFFF"/>
              </a:highlight>
            </a:endParaRPr>
          </a:p>
          <a:p>
            <a:pPr marL="0" marR="0" lvl="0" indent="0" algn="l" rtl="0">
              <a:spcBef>
                <a:spcPts val="0"/>
              </a:spcBef>
              <a:spcAft>
                <a:spcPts val="0"/>
              </a:spcAft>
              <a:buNone/>
            </a:pPr>
            <a:endParaRPr/>
          </a:p>
          <a:p>
            <a:pPr marL="0" marR="0" lvl="0" indent="0" algn="l" rtl="0">
              <a:spcBef>
                <a:spcPts val="0"/>
              </a:spcBef>
              <a:spcAft>
                <a:spcPts val="0"/>
              </a:spcAft>
              <a:buNone/>
            </a:pPr>
            <a:endParaRPr/>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69017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a:t>
            </a:r>
            <a:r>
              <a:rPr lang="en-US" b="1" dirty="0"/>
              <a:t>or using pages 6-8 from their decodable</a:t>
            </a:r>
            <a:r>
              <a:rPr lang="en-US" dirty="0"/>
              <a:t>).</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indent="-304800">
              <a:buSzPts val="1200"/>
              <a:buFont typeface="Calibri"/>
              <a:buAutoNum type="arabicPeriod"/>
            </a:pPr>
            <a:r>
              <a:rPr lang="en-US" dirty="0"/>
              <a:t>Display enlarged selected excerpt  from the Decodable Reader: “Recycle!”.</a:t>
            </a:r>
            <a:endParaRPr dirty="0"/>
          </a:p>
          <a:p>
            <a:pPr indent="-304800">
              <a:buSzPts val="1200"/>
              <a:buFont typeface="Calibri"/>
              <a:buAutoNum type="arabicPeriod"/>
            </a:pPr>
            <a:r>
              <a:rPr lang="en-US" dirty="0"/>
              <a:t>Explain this is an “excerpt”  or part of the story from their decodable reader “Recycle!”.</a:t>
            </a:r>
            <a:endParaRPr dirty="0"/>
          </a:p>
          <a:p>
            <a:pPr marL="457200" lvl="0" indent="-304800" algn="l" rtl="0">
              <a:spcBef>
                <a:spcPts val="0"/>
              </a:spcBef>
              <a:spcAft>
                <a:spcPts val="0"/>
              </a:spcAft>
              <a:buSzPts val="1200"/>
              <a:buFont typeface="Calibri"/>
              <a:buAutoNum type="arabicPeriod"/>
            </a:pPr>
            <a:r>
              <a:rPr lang="en-US" dirty="0"/>
              <a:t>Display the Fluency rubric 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a:t>
            </a:r>
            <a:r>
              <a:rPr lang="en-US" b="1" i="1" dirty="0"/>
              <a:t>one example of how they read it smoothly and/or at just the right speed</a:t>
            </a:r>
            <a:r>
              <a:rPr lang="en-US" i="1" dirty="0"/>
              <a:t>), and one step (</a:t>
            </a:r>
            <a:r>
              <a:rPr lang="en-US" b="1" i="1" dirty="0"/>
              <a:t>one example of how they could improve on reading smoothly and/or at just the right speed</a:t>
            </a:r>
            <a:r>
              <a:rPr lang="en-US" i="1" dirty="0"/>
              <a:t>).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a:t>
            </a:r>
            <a:r>
              <a:rPr lang="en-US" b="1" dirty="0"/>
              <a:t>positive comment naming a rule of fluency using the language of the rubric</a:t>
            </a:r>
            <a:r>
              <a:rPr lang="en-US" dirty="0"/>
              <a:t>) and one step (</a:t>
            </a:r>
            <a:r>
              <a:rPr lang="en-US" b="1" dirty="0"/>
              <a:t>a rule of fluency that wasn’t evident or could be worked on using the language of the rubric</a:t>
            </a:r>
            <a:r>
              <a:rPr lang="en-US" dirty="0"/>
              <a:t>).</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Font typeface="Calibri"/>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112)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7" name="Google Shape;417;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8" name="Google Shape;418;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0325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4a70d0a23a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4a70d0a23a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indent="0">
              <a:buClr>
                <a:schemeClr val="dk1"/>
              </a:buClr>
            </a:pPr>
            <a:r>
              <a:rPr lang="en-US" sz="1200" b="1" dirty="0">
                <a:latin typeface="Calibri"/>
                <a:ea typeface="Calibri"/>
                <a:cs typeface="Calibri"/>
                <a:sym typeface="Calibri"/>
              </a:rPr>
              <a:t>Suggested </a:t>
            </a:r>
            <a:r>
              <a:rPr lang="en-US" b="1" dirty="0"/>
              <a:t>slide pacing</a:t>
            </a:r>
            <a:r>
              <a:rPr lang="en-US" sz="1200" b="1" dirty="0">
                <a:latin typeface="Calibri"/>
                <a:ea typeface="Calibri"/>
                <a:cs typeface="Calibri"/>
                <a:sym typeface="Calibri"/>
              </a:rPr>
              <a:t>: </a:t>
            </a:r>
            <a:r>
              <a:rPr lang="en-US" b="1" dirty="0"/>
              <a:t>8-10 minutes</a:t>
            </a:r>
            <a:endParaRPr lang="en-US" sz="1200" dirty="0">
              <a:latin typeface="Calibri"/>
              <a:ea typeface="Calibri"/>
              <a:cs typeface="Calibri"/>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a:p>
          <a:p>
            <a:pPr marL="0" indent="0">
              <a:buClr>
                <a:schemeClr val="dk1"/>
              </a:buClr>
            </a:pPr>
            <a:r>
              <a:rPr lang="en-US" sz="1200" dirty="0">
                <a:latin typeface="Calibri"/>
                <a:ea typeface="Calibri"/>
                <a:cs typeface="Calibri"/>
                <a:sym typeface="Calibri"/>
              </a:rPr>
              <a:t>Teaching Notes:</a:t>
            </a:r>
            <a:r>
              <a:rPr lang="en-US" dirty="0"/>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latin typeface="Calibri"/>
                <a:ea typeface="Calibri"/>
                <a:cs typeface="Calibri"/>
                <a:sym typeface="Calibri"/>
              </a:rPr>
              <a:t>Suggested Fluency Rubric for refer</a:t>
            </a:r>
            <a:r>
              <a:rPr lang="en-US" dirty="0"/>
              <a:t>ence as needed.</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Teacher Actions: None</a:t>
            </a:r>
            <a:r>
              <a:rPr lang="en-US" dirty="0"/>
              <a:t>.</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latin typeface="Calibri"/>
                <a:ea typeface="Calibri"/>
                <a:cs typeface="Calibri"/>
                <a:sym typeface="Calibri"/>
              </a:rPr>
              <a:t>Student Look-</a:t>
            </a:r>
            <a:r>
              <a:rPr lang="en-US" sz="1200" dirty="0" err="1">
                <a:latin typeface="Calibri"/>
                <a:ea typeface="Calibri"/>
                <a:cs typeface="Calibri"/>
                <a:sym typeface="Calibri"/>
              </a:rPr>
              <a:t>fors</a:t>
            </a:r>
            <a:r>
              <a:rPr lang="en-US" sz="1200" dirty="0">
                <a:latin typeface="Calibri"/>
                <a:ea typeface="Calibri"/>
                <a:cs typeface="Calibri"/>
                <a:sym typeface="Calibri"/>
              </a:rPr>
              <a:t>/Listen-</a:t>
            </a:r>
            <a:r>
              <a:rPr lang="en-US" sz="1200" dirty="0" err="1">
                <a:latin typeface="Calibri"/>
                <a:ea typeface="Calibri"/>
                <a:cs typeface="Calibri"/>
                <a:sym typeface="Calibri"/>
              </a:rPr>
              <a:t>fors</a:t>
            </a:r>
            <a:r>
              <a:rPr lang="en-US" sz="1200" dirty="0">
                <a:latin typeface="Calibri"/>
                <a:ea typeface="Calibri"/>
                <a:cs typeface="Calibri"/>
                <a:sym typeface="Calibri"/>
              </a:rPr>
              <a:t>: None</a:t>
            </a:r>
            <a:r>
              <a:rPr lang="en-US" dirty="0"/>
              <a: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latin typeface="Calibri"/>
                <a:ea typeface="Calibri"/>
                <a:cs typeface="Calibri"/>
                <a:sym typeface="Calibri"/>
              </a:rPr>
              <a:t>Student Supports/Meeting Student Needs: None</a:t>
            </a:r>
            <a:r>
              <a:rPr lang="en-US" dirty="0"/>
              <a:t>.</a:t>
            </a:r>
            <a:endParaRPr sz="1200">
              <a:latin typeface="Calibri"/>
              <a:ea typeface="Calibri"/>
              <a:cs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0417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a:t>
            </a:r>
            <a:r>
              <a:rPr lang="en-US" b="1" dirty="0"/>
              <a:t>encourage specificity in responses</a:t>
            </a:r>
            <a:r>
              <a:rPr lang="en-US" dirty="0"/>
              <a:t>).</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indent="-304800">
              <a:buClr>
                <a:schemeClr val="dk1"/>
              </a:buClr>
              <a:buSzPts val="1200"/>
              <a:buFont typeface="Calibri"/>
              <a:buAutoNum type="arabicPeriod"/>
            </a:pPr>
            <a:r>
              <a:rPr lang="en-US" dirty="0"/>
              <a:t>Invite students to reflect and share with a partner (</a:t>
            </a:r>
            <a:r>
              <a:rPr lang="en-US" b="1" dirty="0"/>
              <a:t>or whole group</a:t>
            </a:r>
            <a:r>
              <a:rPr lang="en-US" dirty="0"/>
              <a:t>).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b="1" i="1" dirty="0"/>
              <a:t>be able to do something on your own, be able to help myself with something</a:t>
            </a:r>
            <a:r>
              <a:rPr lang="en-US" i="1" dirty="0"/>
              <a:t>) “What does it mean to be an independent reader?” (</a:t>
            </a:r>
            <a:r>
              <a:rPr lang="en-US" b="1" i="1" dirty="0"/>
              <a:t>have knowledge and skills to problem solve words, have “stamina” or the ability to stick with reading for an extended period of time, know your strengths and weaknesses</a:t>
            </a:r>
            <a:r>
              <a:rPr lang="en-US" i="1" dirty="0"/>
              <a:t>)</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30" name="Google Shape;430;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1" name="Google Shape;431;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1383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indent="0">
              <a:buClr>
                <a:schemeClr val="dk1"/>
              </a:buClr>
            </a:pPr>
            <a:r>
              <a:rPr lang="en-US" b="1" dirty="0"/>
              <a:t>Suggested slide pacing: 3-5 minutes</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lvl="1" indent="0" algn="l" rtl="0">
              <a:spcBef>
                <a:spcPts val="0"/>
              </a:spcBef>
              <a:spcAft>
                <a:spcPts val="0"/>
              </a:spcAft>
              <a:buClr>
                <a:schemeClr val="dk1"/>
              </a:buClr>
              <a:buFont typeface="Arial"/>
              <a:buNone/>
            </a:pPr>
            <a:endParaRPr/>
          </a:p>
          <a:p>
            <a:pPr marL="0" indent="0">
              <a:buClr>
                <a:schemeClr val="dk1"/>
              </a:buClr>
              <a:buSzPts val="1100"/>
            </a:pPr>
            <a:r>
              <a:rPr lang="en-US" dirty="0"/>
              <a:t>Teaching Notes: </a:t>
            </a:r>
            <a:endParaRPr/>
          </a:p>
          <a:p>
            <a:pPr indent="-304800">
              <a:buClr>
                <a:schemeClr val="dk1"/>
              </a:buClr>
              <a:buSzPts val="1200"/>
              <a:buFont typeface="Calibri"/>
              <a:buChar char="●"/>
            </a:pPr>
            <a:r>
              <a:rPr lang="en-US" dirty="0"/>
              <a:t>Song sung to the tune of “The Farmer and the Dell.” </a:t>
            </a:r>
            <a:endParaRPr/>
          </a:p>
          <a:p>
            <a:pPr indent="-304800">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dirty="0"/>
              <a:t>Teacher Actions:</a:t>
            </a:r>
            <a:endParaRPr dirty="0"/>
          </a:p>
          <a:p>
            <a:pPr indent="-304800">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indent="-304800">
              <a:buClr>
                <a:schemeClr val="dk1"/>
              </a:buClr>
              <a:buSzPts val="1200"/>
              <a:buFont typeface="Calibri"/>
              <a:buChar char="●"/>
            </a:pPr>
            <a:r>
              <a:rPr lang="en-US" dirty="0"/>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a:p>
            <a:pPr marL="0" lvl="0" indent="0" algn="l" rtl="0">
              <a:spcBef>
                <a:spcPts val="0"/>
              </a:spcBef>
              <a:spcAft>
                <a:spcPts val="0"/>
              </a:spcAft>
              <a:buNone/>
            </a:pPr>
            <a:endParaRPr/>
          </a:p>
        </p:txBody>
      </p:sp>
      <p:sp>
        <p:nvSpPr>
          <p:cNvPr id="439" name="Google Shape;439;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4293969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5" name="Google Shape;445;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308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Resource Manual, Reading Foundations Skills Block 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lvl="1" indent="-304800">
              <a:buClr>
                <a:schemeClr val="dk1"/>
              </a:buClr>
              <a:buSzPts val="1200"/>
              <a:buFont typeface="Calibri"/>
              <a:buChar char="○"/>
            </a:pPr>
            <a:r>
              <a:rPr lang="en-US" dirty="0"/>
              <a:t>Copy per student  of “Recycle!” decodable text; Fluency Rubric, Reader’s Toolbox, anchor chart, etc. for student reference.</a:t>
            </a:r>
            <a:endParaRPr dirty="0"/>
          </a:p>
          <a:p>
            <a:pPr marL="914400" lvl="1" indent="-298450" algn="l" rtl="0">
              <a:spcBef>
                <a:spcPts val="0"/>
              </a:spcBef>
              <a:spcAft>
                <a:spcPts val="0"/>
              </a:spcAft>
              <a:buClr>
                <a:schemeClr val="dk1"/>
              </a:buClr>
              <a:buSzPts val="1100"/>
              <a:buChar char="○"/>
            </a:pPr>
            <a:r>
              <a:rPr lang="en-US" dirty="0"/>
              <a:t>Pencils 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Fluency Rubric?</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br>
              <a:rPr lang="en-US" dirty="0"/>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35616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4a70d0a23a_0_8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4a70d0a23a_0_8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indent="0">
              <a:buClr>
                <a:schemeClr val="dk1"/>
              </a:buClr>
            </a:pPr>
            <a:r>
              <a:rPr lang="en-US" sz="1200" b="1" dirty="0">
                <a:latin typeface="Calibri"/>
                <a:ea typeface="Calibri"/>
                <a:cs typeface="Calibri"/>
                <a:sym typeface="Calibri"/>
              </a:rPr>
              <a:t>Suggested </a:t>
            </a:r>
            <a:r>
              <a:rPr lang="en-US" b="1" dirty="0"/>
              <a:t>slide pacing</a:t>
            </a:r>
            <a:r>
              <a:rPr lang="en-US" sz="1200" b="1" dirty="0">
                <a:latin typeface="Calibri"/>
                <a:ea typeface="Calibri"/>
                <a:cs typeface="Calibri"/>
                <a:sym typeface="Calibri"/>
              </a:rPr>
              <a:t>: </a:t>
            </a:r>
            <a:r>
              <a:rPr lang="en-US" b="1" dirty="0"/>
              <a:t>10-15 minutes</a:t>
            </a:r>
            <a:endParaRPr sz="1200" dirty="0">
              <a:latin typeface="Calibri"/>
              <a:ea typeface="Calibri"/>
              <a:cs typeface="Calibri"/>
              <a:sym typeface="Calibri"/>
            </a:endParaRPr>
          </a:p>
          <a:p>
            <a:pPr marL="0" indent="0"/>
            <a:r>
              <a:rPr lang="en-US" b="1" dirty="0"/>
              <a:t>Grouping: Independent work time</a:t>
            </a:r>
            <a:endParaRPr lang="en-US" sz="1200" b="1" dirty="0">
              <a:latin typeface="Calibri"/>
              <a:ea typeface="Calibri"/>
              <a:cs typeface="Calibri"/>
            </a:endParaRPr>
          </a:p>
          <a:p>
            <a:pPr marL="0" indent="0">
              <a:buClr>
                <a:schemeClr val="dk1"/>
              </a:buClr>
            </a:pPr>
            <a:endParaRPr lang="en-US"/>
          </a:p>
          <a:p>
            <a:pPr marL="0" indent="0">
              <a:buClr>
                <a:schemeClr val="dk1"/>
              </a:buClr>
            </a:pPr>
            <a:r>
              <a:rPr lang="en-US" sz="1200" dirty="0">
                <a:latin typeface="Calibri"/>
                <a:ea typeface="Calibri"/>
                <a:cs typeface="Calibri"/>
                <a:sym typeface="Calibri"/>
              </a:rPr>
              <a:t>Teaching Notes:</a:t>
            </a:r>
            <a:r>
              <a:rPr lang="en-US" dirty="0"/>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latin typeface="Calibri"/>
                <a:ea typeface="Calibri"/>
                <a:cs typeface="Calibri"/>
                <a:sym typeface="Calibri"/>
              </a:rPr>
              <a:t>Suggested Fluency Rubric for refer</a:t>
            </a:r>
            <a:r>
              <a:rPr lang="en-US" dirty="0"/>
              <a:t>ence as needed.</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Teacher Actions: None</a:t>
            </a:r>
            <a:r>
              <a:rPr lang="en-US" dirty="0"/>
              <a:t>.</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latin typeface="Calibri"/>
                <a:ea typeface="Calibri"/>
                <a:cs typeface="Calibri"/>
                <a:sym typeface="Calibri"/>
              </a:rPr>
              <a:t>Student Look-</a:t>
            </a:r>
            <a:r>
              <a:rPr lang="en-US" sz="1200" dirty="0" err="1">
                <a:latin typeface="Calibri"/>
                <a:ea typeface="Calibri"/>
                <a:cs typeface="Calibri"/>
                <a:sym typeface="Calibri"/>
              </a:rPr>
              <a:t>fors</a:t>
            </a:r>
            <a:r>
              <a:rPr lang="en-US" sz="1200" dirty="0">
                <a:latin typeface="Calibri"/>
                <a:ea typeface="Calibri"/>
                <a:cs typeface="Calibri"/>
                <a:sym typeface="Calibri"/>
              </a:rPr>
              <a:t>/Listen-</a:t>
            </a:r>
            <a:r>
              <a:rPr lang="en-US" sz="1200" dirty="0" err="1">
                <a:latin typeface="Calibri"/>
                <a:ea typeface="Calibri"/>
                <a:cs typeface="Calibri"/>
                <a:sym typeface="Calibri"/>
              </a:rPr>
              <a:t>fors</a:t>
            </a:r>
            <a:r>
              <a:rPr lang="en-US" sz="1200" dirty="0">
                <a:latin typeface="Calibri"/>
                <a:ea typeface="Calibri"/>
                <a:cs typeface="Calibri"/>
                <a:sym typeface="Calibri"/>
              </a:rPr>
              <a:t>: None</a:t>
            </a:r>
            <a:r>
              <a:rPr lang="en-US" dirty="0"/>
              <a: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latin typeface="Calibri"/>
                <a:ea typeface="Calibri"/>
                <a:cs typeface="Calibri"/>
                <a:sym typeface="Calibri"/>
              </a:rPr>
              <a:t>Student Supports/Meeting Student Needs: None</a:t>
            </a:r>
            <a:r>
              <a:rPr lang="en-US" dirty="0"/>
              <a:t>.</a:t>
            </a:r>
            <a:endParaRPr sz="1200">
              <a:latin typeface="Calibri"/>
              <a:ea typeface="Calibri"/>
              <a:cs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669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4a70d0a23a_0_9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4a70d0a23a_0_9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indent="0">
              <a:buSzPts val="1100"/>
            </a:pPr>
            <a:r>
              <a:rPr lang="en-US" b="1" dirty="0"/>
              <a:t>Suggested slide pacing: 10-15 minutes</a:t>
            </a:r>
            <a:endParaRPr b="1" dirty="0"/>
          </a:p>
          <a:p>
            <a:pPr marL="0" indent="0">
              <a:buSzPts val="1100"/>
            </a:pPr>
            <a:r>
              <a:rPr lang="en-US" b="1" dirty="0"/>
              <a:t>Grouping: Independent work time</a:t>
            </a:r>
          </a:p>
          <a:p>
            <a:pPr marL="0" indent="0">
              <a:buSzPts val="1100"/>
            </a:pPr>
            <a:endParaRPr lang="en-US" b="1"/>
          </a:p>
          <a:p>
            <a:pPr marL="0" indent="0">
              <a:buSzPts val="1100"/>
            </a:pPr>
            <a:r>
              <a:rPr lang="en-US" dirty="0"/>
              <a:t>Teaching Notes: </a:t>
            </a:r>
            <a:endParaRPr/>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dirty="0"/>
              <a:t>Teacher Actions: None.</a:t>
            </a:r>
            <a:endParaRPr dirty="0"/>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dirty="0"/>
              <a:t>Student Supports/Meeting Student Needs: None.</a:t>
            </a:r>
            <a:endParaRPr dirty="0"/>
          </a:p>
          <a:p>
            <a:pPr marL="46990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None/>
            </a:pPr>
            <a:endParaRPr/>
          </a:p>
          <a:p>
            <a:pPr marL="469900" lvl="0" indent="-24130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148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indent="0">
              <a:buClr>
                <a:schemeClr val="dk1"/>
              </a:buClr>
            </a:pPr>
            <a:r>
              <a:rPr lang="en-US" dirty="0"/>
              <a:t>New Materials to Prepare in Advance: </a:t>
            </a:r>
            <a:endParaRPr/>
          </a:p>
          <a:p>
            <a:pPr marL="457200" lvl="0" indent="-304800" algn="l" rtl="0">
              <a:spcBef>
                <a:spcPts val="0"/>
              </a:spcBef>
              <a:spcAft>
                <a:spcPts val="0"/>
              </a:spcAft>
              <a:buSzPts val="1200"/>
              <a:buChar char="●"/>
            </a:pPr>
            <a:r>
              <a:rPr lang="en-US" dirty="0"/>
              <a:t>Enlarged Homophone Demonstration Sentence: “No one knows why he always has a runny nose.”(see supporting materials)</a:t>
            </a:r>
            <a:endParaRPr dirty="0"/>
          </a:p>
          <a:p>
            <a:pPr marL="457200" lvl="0" indent="-304800" algn="l" rtl="0">
              <a:spcBef>
                <a:spcPts val="0"/>
              </a:spcBef>
              <a:spcAft>
                <a:spcPts val="0"/>
              </a:spcAft>
              <a:buSzPts val="1200"/>
              <a:buChar char="●"/>
            </a:pPr>
            <a:r>
              <a:rPr lang="en-US" dirty="0"/>
              <a:t>Write Homophone Word Cards on index cards (or project on slide):(“nose”, “knows”)</a:t>
            </a:r>
            <a:endParaRPr dirty="0"/>
          </a:p>
          <a:p>
            <a:pPr marL="457200" lvl="0" indent="-304800" algn="l" rtl="0">
              <a:spcBef>
                <a:spcPts val="0"/>
              </a:spcBef>
              <a:spcAft>
                <a:spcPts val="0"/>
              </a:spcAft>
              <a:buSzPts val="1200"/>
              <a:buChar char="●"/>
            </a:pPr>
            <a:r>
              <a:rPr lang="en-US" dirty="0"/>
              <a:t>Enlarged Fluency Rubric</a:t>
            </a:r>
            <a:endParaRPr i="1" dirty="0"/>
          </a:p>
          <a:p>
            <a:pPr marL="457200" lvl="0" indent="-304800" algn="l" rtl="0">
              <a:spcBef>
                <a:spcPts val="0"/>
              </a:spcBef>
              <a:spcAft>
                <a:spcPts val="0"/>
              </a:spcAft>
              <a:buSzPts val="1200"/>
              <a:buChar char="●"/>
            </a:pPr>
            <a:r>
              <a:rPr lang="en-US" dirty="0"/>
              <a:t>Enlarged excerpt from “Recycle!” (see supporting materials)</a:t>
            </a:r>
            <a:endParaRPr dirty="0"/>
          </a:p>
          <a:p>
            <a:pPr marL="457200" lvl="0" indent="-304800" algn="l" rtl="0">
              <a:spcBef>
                <a:spcPts val="0"/>
              </a:spcBef>
              <a:spcAft>
                <a:spcPts val="0"/>
              </a:spcAft>
              <a:buSzPts val="1200"/>
              <a:buChar char="●"/>
            </a:pPr>
            <a:r>
              <a:rPr lang="en-US" dirty="0"/>
              <a:t>Student copies of excerpt from decodable “Recycle!.” (Pages 6-7 of decodable)</a:t>
            </a:r>
            <a:endParaRPr dirty="0"/>
          </a:p>
          <a:p>
            <a:pPr marL="0" lvl="0" indent="0" algn="l" rtl="0">
              <a:spcBef>
                <a:spcPts val="0"/>
              </a:spcBef>
              <a:spcAft>
                <a:spcPts val="0"/>
              </a:spcAft>
              <a:buNone/>
            </a:pPr>
            <a:endParaRPr/>
          </a:p>
          <a:p>
            <a:pPr marL="0" indent="0"/>
            <a:r>
              <a:rPr lang="en-US" dirty="0"/>
              <a:t>Materials to Gather from Previous Lessons: </a:t>
            </a:r>
            <a:endParaRPr/>
          </a:p>
          <a:p>
            <a:pPr marL="457200" lvl="0" indent="-304800" algn="l" rtl="0">
              <a:spcBef>
                <a:spcPts val="0"/>
              </a:spcBef>
              <a:spcAft>
                <a:spcPts val="0"/>
              </a:spcAft>
              <a:buSzPts val="1200"/>
              <a:buChar char="●"/>
            </a:pPr>
            <a:r>
              <a:rPr lang="en-US" dirty="0"/>
              <a:t>white boards, markers and erasers (or paper, pencil and erasers)</a:t>
            </a:r>
            <a:endParaRPr dirty="0"/>
          </a:p>
          <a:p>
            <a:pPr marL="457200" lvl="0" indent="0" algn="l" rtl="0">
              <a:spcBef>
                <a:spcPts val="1000"/>
              </a:spcBef>
              <a:spcAft>
                <a:spcPts val="1000"/>
              </a:spcAft>
              <a:buNone/>
            </a:pPr>
            <a:endParaRPr/>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665257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a:p>
          <a:p>
            <a:pPr marL="457200" lvl="0" indent="-304800" algn="l" rtl="0">
              <a:spcBef>
                <a:spcPts val="0"/>
              </a:spcBef>
              <a:spcAft>
                <a:spcPts val="0"/>
              </a:spcAft>
              <a:buSzPts val="1200"/>
              <a:buChar char="●"/>
            </a:pPr>
            <a:r>
              <a:rPr lang="en-US"/>
              <a:t>Review excerpt from “Recycle!”</a:t>
            </a:r>
            <a:endParaRPr/>
          </a:p>
          <a:p>
            <a:pPr marL="457200" lvl="0" indent="-304800" algn="l" rtl="0">
              <a:spcBef>
                <a:spcPts val="0"/>
              </a:spcBef>
              <a:spcAft>
                <a:spcPts val="0"/>
              </a:spcAft>
              <a:buSzPts val="1200"/>
              <a:buChar char="●"/>
            </a:pPr>
            <a:r>
              <a:rPr lang="en-US"/>
              <a:t>Review the Fluency Rubric</a:t>
            </a:r>
            <a:br>
              <a:rPr lang="en-US"/>
            </a:b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797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work with familiar words that are now examined as homophones.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and previous cycles to develop fluency (</a:t>
            </a:r>
            <a:r>
              <a:rPr lang="en-US" b="1" dirty="0"/>
              <a:t>phrasing, expression, speed, and meaning</a:t>
            </a:r>
            <a:r>
              <a:rPr lang="en-US" dirty="0"/>
              <a:t>).</a:t>
            </a:r>
            <a:br>
              <a:rPr lang="en-US" dirty="0"/>
            </a:br>
            <a:endParaRPr/>
          </a:p>
          <a:p>
            <a:pPr marL="0" marR="0" lvl="0" indent="0" algn="l" rtl="0">
              <a:spcBef>
                <a:spcPts val="0"/>
              </a:spcBef>
              <a:spcAft>
                <a:spcPts val="0"/>
              </a:spcAft>
              <a:buNone/>
            </a:pPr>
            <a:r>
              <a:rPr lang="en-US" b="0" i="0" u="none" strike="noStrike" cap="none" dirty="0">
                <a:latin typeface="Calibri"/>
                <a:ea typeface="Calibri"/>
                <a:cs typeface="Calibri"/>
                <a:sym typeface="Calibri"/>
              </a:rPr>
              <a:t>Areas </a:t>
            </a:r>
            <a:r>
              <a:rPr lang="en-US" dirty="0"/>
              <a:t>S</a:t>
            </a:r>
            <a:r>
              <a:rPr lang="en-US" b="0" i="0" u="none" strike="noStrike" cap="none" dirty="0">
                <a:latin typeface="Calibri"/>
                <a:ea typeface="Calibri"/>
                <a:cs typeface="Calibri"/>
                <a:sym typeface="Calibri"/>
              </a:rPr>
              <a:t>tudents </a:t>
            </a:r>
            <a:r>
              <a:rPr lang="en-US" dirty="0"/>
              <a:t>M</a:t>
            </a:r>
            <a:r>
              <a:rPr lang="en-US" b="0" i="0" u="none" strike="noStrike" cap="none" dirty="0">
                <a:latin typeface="Calibri"/>
                <a:ea typeface="Calibri"/>
                <a:cs typeface="Calibri"/>
                <a:sym typeface="Calibri"/>
              </a:rPr>
              <a:t>ay </a:t>
            </a:r>
            <a:r>
              <a:rPr lang="en-US" dirty="0"/>
              <a:t>S</a:t>
            </a:r>
            <a:r>
              <a:rPr lang="en-US" b="0" i="0" u="none" strike="noStrike" cap="none" dirty="0">
                <a:latin typeface="Calibri"/>
                <a:ea typeface="Calibri"/>
                <a:cs typeface="Calibri"/>
                <a:sym typeface="Calibri"/>
              </a:rPr>
              <a:t>truggle:	</a:t>
            </a:r>
            <a:endParaRPr dirty="0"/>
          </a:p>
          <a:p>
            <a:pPr indent="-304800">
              <a:buSzPts val="1200"/>
              <a:buChar char="●"/>
            </a:pPr>
            <a:r>
              <a:rPr lang="en-US" dirty="0"/>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dirty="0">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they can identify correct homophone (</a:t>
            </a:r>
            <a:r>
              <a:rPr lang="en-US" b="1" dirty="0"/>
              <a:t>“nose” “knows”</a:t>
            </a:r>
            <a:r>
              <a:rPr lang="en-US" dirty="0"/>
              <a:t>) based on meaning and context.</a:t>
            </a:r>
            <a:endParaRPr dirty="0"/>
          </a:p>
          <a:p>
            <a:pPr marL="457200" marR="0" lvl="0" indent="-304800" algn="l" rtl="0">
              <a:spcBef>
                <a:spcPts val="0"/>
              </a:spcBef>
              <a:spcAft>
                <a:spcPts val="0"/>
              </a:spcAft>
              <a:buSzPts val="1200"/>
              <a:buChar char="●"/>
            </a:pPr>
            <a:r>
              <a:rPr lang="en-US" dirty="0"/>
              <a:t>Determine if students can they can attend to punctuation and phrasing to read fluently in a conversational manner.</a:t>
            </a:r>
            <a:endParaRPr dirty="0"/>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dirty="0">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elements, excerpt, expression, fluency, homophone, phrase (L)</a:t>
            </a:r>
            <a:endParaRPr dirty="0"/>
          </a:p>
          <a:p>
            <a:pPr marL="0" marR="0" lvl="0" indent="0" algn="l" rtl="0">
              <a:spcBef>
                <a:spcPts val="0"/>
              </a:spcBef>
              <a:spcAft>
                <a:spcPts val="0"/>
              </a:spcAft>
              <a:buNone/>
            </a:pPr>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0856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indent="0"/>
            <a:r>
              <a:rPr lang="en-US" b="1" dirty="0"/>
              <a:t>Suggested slide pacing</a:t>
            </a:r>
            <a:r>
              <a:rPr lang="en-US" sz="1200" b="1" i="0" u="none" strike="noStrike" cap="none" dirty="0">
                <a:latin typeface="Calibri"/>
                <a:ea typeface="Calibri"/>
                <a:cs typeface="Calibri"/>
                <a:sym typeface="Calibri"/>
              </a:rPr>
              <a:t>: </a:t>
            </a:r>
            <a:r>
              <a:rPr lang="en-US" b="1" dirty="0"/>
              <a:t>1-2</a:t>
            </a:r>
            <a:r>
              <a:rPr lang="en-US" sz="1200" b="1" i="0" u="none" strike="noStrike" cap="none" dirty="0">
                <a:latin typeface="Calibri"/>
                <a:ea typeface="Calibri"/>
                <a:cs typeface="Calibri"/>
                <a:sym typeface="Calibri"/>
              </a:rPr>
              <a:t> minutes</a:t>
            </a:r>
            <a:endParaRPr lang="en-US" dirty="0"/>
          </a:p>
          <a:p>
            <a:pPr marL="0" indent="0"/>
            <a:r>
              <a:rPr lang="en-US" b="1" dirty="0"/>
              <a:t>Grouping: Whole Group </a:t>
            </a:r>
            <a:endParaRPr dirty="0"/>
          </a:p>
          <a:p>
            <a:pPr marL="457200" marR="0" lvl="1"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a:p>
            <a:pPr marL="0" indent="0"/>
            <a:r>
              <a:rPr lang="en-US" dirty="0"/>
              <a:t>Teaching Notes</a:t>
            </a:r>
            <a:r>
              <a:rPr lang="en-US" sz="1200" b="0" i="0" u="none" strike="noStrike" cap="none" dirty="0">
                <a:latin typeface="Calibri"/>
                <a:ea typeface="Calibri"/>
                <a:cs typeface="Calibri"/>
                <a:sym typeface="Calibri"/>
              </a:rPr>
              <a:t>:</a:t>
            </a:r>
            <a:r>
              <a:rPr lang="en-US" dirty="0"/>
              <a:t> </a:t>
            </a:r>
            <a:endParaRPr sz="1200" b="0" i="0" u="none" strike="noStrike" cap="none">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a:t>
            </a:r>
            <a:r>
              <a:rPr lang="en-US" b="1" dirty="0"/>
              <a:t>marching in a circle or in place, hand movements that “show” some of the ideas in the song</a:t>
            </a:r>
            <a:r>
              <a:rPr lang="en-US" dirty="0"/>
              <a:t>) can be a lot of fun. Students can come up with these movements themselves.</a:t>
            </a:r>
            <a:endParaRPr dirty="0"/>
          </a:p>
          <a:p>
            <a:pPr marL="0" marR="0" lvl="0" indent="0" algn="l" rtl="0">
              <a:lnSpc>
                <a:spcPct val="100000"/>
              </a:lnSpc>
              <a:spcBef>
                <a:spcPts val="0"/>
              </a:spcBef>
              <a:spcAft>
                <a:spcPts val="0"/>
              </a:spcAft>
              <a:buNone/>
            </a:pPr>
            <a:endParaRPr>
              <a:highlight>
                <a:srgbClr val="FFFFFF"/>
              </a:highlight>
            </a:endParaRPr>
          </a:p>
          <a:p>
            <a:pPr marL="0" marR="0" lvl="0" indent="0" algn="l" rtl="0">
              <a:lnSpc>
                <a:spcPct val="100000"/>
              </a:lnSpc>
              <a:spcBef>
                <a:spcPts val="0"/>
              </a:spcBef>
              <a:spcAft>
                <a:spcPts val="0"/>
              </a:spcAft>
              <a:buNone/>
            </a:pPr>
            <a:r>
              <a:rPr lang="en-US" sz="1200" b="0" i="0" u="none" strike="noStrike" cap="none" dirty="0">
                <a:latin typeface="Calibri"/>
                <a:ea typeface="Calibri"/>
                <a:cs typeface="Calibri"/>
                <a:sym typeface="Calibri"/>
              </a:rPr>
              <a:t>Teacher </a:t>
            </a:r>
            <a:r>
              <a:rPr lang="en-US" dirty="0"/>
              <a:t>A</a:t>
            </a:r>
            <a:r>
              <a:rPr lang="en-US" sz="1200" b="0" i="0" u="none" strike="noStrike" cap="none" dirty="0">
                <a:latin typeface="Calibri"/>
                <a:ea typeface="Calibri"/>
                <a:cs typeface="Calibri"/>
                <a:sym typeface="Calibri"/>
              </a:rPr>
              <a:t>ctions:</a:t>
            </a:r>
            <a:endParaRPr dirty="0"/>
          </a:p>
          <a:p>
            <a:pPr indent="-304800">
              <a:buClr>
                <a:schemeClr val="dk1"/>
              </a:buClr>
              <a:buSzPts val="1200"/>
              <a:buFont typeface="Calibri"/>
              <a:buAutoNum type="arabicPeriod"/>
            </a:pPr>
            <a:r>
              <a:rPr lang="en-US" sz="1200" b="0" i="0" u="none" strike="noStrike" cap="none" dirty="0">
                <a:latin typeface="Calibri"/>
                <a:ea typeface="Calibri"/>
                <a:cs typeface="Calibri"/>
                <a:sym typeface="Calibri"/>
              </a:rPr>
              <a:t>Sing the transition song. If you prefer you can also chant this, which also works well.</a:t>
            </a:r>
            <a:r>
              <a:rPr lang="en-US" dirty="0"/>
              <a:t> </a:t>
            </a:r>
            <a:endParaRPr sz="1200" b="0" i="0" u="none" strike="noStrike" cap="none">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indent="-304800">
              <a:buClr>
                <a:schemeClr val="dk1"/>
              </a:buClr>
              <a:buSzPts val="1200"/>
              <a:buFont typeface="Calibri"/>
              <a:buChar char="●"/>
            </a:pPr>
            <a:r>
              <a:rPr lang="en-US" sz="1200" b="0" i="0" u="none" strike="noStrike" cap="none" dirty="0">
                <a:latin typeface="Calibri"/>
                <a:ea typeface="Calibri"/>
                <a:cs typeface="Calibri"/>
                <a:sym typeface="Calibri"/>
              </a:rPr>
              <a:t>Students sing along with the transition song.</a:t>
            </a:r>
            <a:r>
              <a:rPr lang="en-US" dirty="0"/>
              <a:t> </a:t>
            </a:r>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latin typeface="Calibri"/>
                <a:ea typeface="Calibri"/>
                <a:cs typeface="Calibri"/>
                <a:sym typeface="Calibri"/>
              </a:rPr>
              <a:t>Student </a:t>
            </a:r>
            <a:r>
              <a:rPr lang="en-US" dirty="0"/>
              <a:t>S</a:t>
            </a:r>
            <a:r>
              <a:rPr lang="en-US" sz="1200" b="0" i="0" u="none" strike="noStrike" cap="none" dirty="0">
                <a:latin typeface="Calibri"/>
                <a:ea typeface="Calibri"/>
                <a:cs typeface="Calibri"/>
                <a:sym typeface="Calibri"/>
              </a:rPr>
              <a:t>upports/Meeting </a:t>
            </a:r>
            <a:r>
              <a:rPr lang="en-US" dirty="0"/>
              <a:t>S</a:t>
            </a:r>
            <a:r>
              <a:rPr lang="en-US" sz="1200" b="0" i="0" u="none" strike="noStrike" cap="none" dirty="0">
                <a:latin typeface="Calibri"/>
                <a:ea typeface="Calibri"/>
                <a:cs typeface="Calibri"/>
                <a:sym typeface="Calibri"/>
              </a:rPr>
              <a:t>tudent </a:t>
            </a:r>
            <a:r>
              <a:rPr lang="en-US" dirty="0"/>
              <a:t>N</a:t>
            </a:r>
            <a:r>
              <a:rPr lang="en-US" sz="1200" b="0" i="0" u="none" strike="noStrike" cap="none" dirty="0">
                <a:latin typeface="Calibri"/>
                <a:ea typeface="Calibri"/>
                <a:cs typeface="Calibri"/>
                <a:sym typeface="Calibri"/>
              </a:rPr>
              <a:t>eeds: None</a:t>
            </a:r>
            <a:r>
              <a:rPr lang="en-US" dirty="0"/>
              <a:t>.</a:t>
            </a:r>
            <a:endParaRPr sz="1200" b="0" i="0" u="none" strike="noStrike" cap="none" dirty="0">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7779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indent="0"/>
            <a:r>
              <a:rPr lang="en-US" b="1" dirty="0"/>
              <a:t>Suggested slide pacing</a:t>
            </a:r>
            <a:r>
              <a:rPr lang="en-US" b="1" i="0" u="none" strike="noStrike" cap="none" dirty="0">
                <a:latin typeface="Calibri"/>
                <a:ea typeface="Calibri"/>
                <a:cs typeface="Calibri"/>
                <a:sym typeface="Calibri"/>
              </a:rPr>
              <a:t>: </a:t>
            </a:r>
            <a:r>
              <a:rPr lang="en-US" b="1" dirty="0"/>
              <a:t>2</a:t>
            </a:r>
            <a:r>
              <a:rPr lang="en-US" b="1" i="0" u="none" strike="noStrike" cap="none" dirty="0">
                <a:latin typeface="Calibri"/>
                <a:ea typeface="Calibri"/>
                <a:cs typeface="Calibri"/>
                <a:sym typeface="Calibri"/>
              </a:rPr>
              <a:t>-</a:t>
            </a:r>
            <a:r>
              <a:rPr lang="en-US" b="1" dirty="0"/>
              <a:t>3</a:t>
            </a:r>
            <a:r>
              <a:rPr lang="en-US" b="1" i="0" u="none" strike="noStrike" cap="none" dirty="0">
                <a:latin typeface="Calibri"/>
                <a:ea typeface="Calibri"/>
                <a:cs typeface="Calibri"/>
                <a:sym typeface="Calibri"/>
              </a:rPr>
              <a:t> minutes</a:t>
            </a:r>
            <a:endParaRPr lang="en-US" dirty="0"/>
          </a:p>
          <a:p>
            <a:pPr marL="0" indent="0"/>
            <a:r>
              <a:rPr lang="en-US" b="1" dirty="0"/>
              <a:t>Grouping: Whole Group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2941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indent="0"/>
            <a:r>
              <a:rPr lang="en-US" sz="1200" b="1" dirty="0">
                <a:latin typeface="Calibri"/>
                <a:ea typeface="Calibri"/>
                <a:cs typeface="Calibri"/>
                <a:sym typeface="Calibri"/>
              </a:rPr>
              <a:t>Suggested slide pacing: </a:t>
            </a:r>
            <a:r>
              <a:rPr lang="en-US" b="1" dirty="0"/>
              <a:t>5-10</a:t>
            </a:r>
            <a:r>
              <a:rPr lang="en-US" sz="1200" b="1" dirty="0">
                <a:latin typeface="Calibri"/>
                <a:ea typeface="Calibri"/>
                <a:cs typeface="Calibri"/>
                <a:sym typeface="Calibri"/>
              </a:rPr>
              <a:t> minutes</a:t>
            </a:r>
            <a:r>
              <a:rPr lang="en-US" b="1" dirty="0"/>
              <a:t> </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was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“No one knows why he always has a runny nose.”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r>
              <a:rPr lang="en-US" i="1" dirty="0"/>
              <a:t> “No one knows why he always has a runny nose.”</a:t>
            </a:r>
            <a:endParaRPr i="1"/>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‘nose’ and ‘knows’ sound exactly the same but are spelled differently. 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1"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words that sound the same but are spelled differently with different meanings are called ‘homophones.’ Let’s see if we can use the sentence to help us understand what each of these homophones mean. Let’s start with this one</a:t>
            </a:r>
            <a:r>
              <a:rPr lang="en-US" dirty="0"/>
              <a:t>. ”</a:t>
            </a:r>
            <a:endParaRPr dirty="0"/>
          </a:p>
          <a:p>
            <a:pPr marL="469900" indent="-317500">
              <a:buClr>
                <a:schemeClr val="dk1"/>
              </a:buClr>
              <a:buSzPts val="1200"/>
              <a:buFont typeface="Calibri"/>
              <a:buAutoNum type="arabicPeriod"/>
            </a:pPr>
            <a:r>
              <a:rPr lang="en-US" dirty="0"/>
              <a:t>Point to the word “knows” (k-n-o-w-s) and read the sentence </a:t>
            </a:r>
            <a:r>
              <a:rPr lang="en-US" i="1" dirty="0"/>
              <a:t>“Jim knows how to multiply numbers well.” </a:t>
            </a:r>
            <a:r>
              <a:rPr lang="en-US" b="1" dirty="0"/>
              <a:t>(click on slide for sentence)</a:t>
            </a:r>
            <a:endParaRPr b="1"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k-n-o-w-s mean in this sentence?”</a:t>
            </a:r>
            <a:endParaRPr i="1"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‘know’ means to have knowledge of someone or something. I notice this word has the /n/ sound at the beginning, but I see a ‘k’ as the first letter. I wonder why that is.” </a:t>
            </a:r>
            <a:r>
              <a:rPr lang="en-US" dirty="0"/>
              <a:t>(</a:t>
            </a:r>
            <a:r>
              <a:rPr lang="en-US" b="1" dirty="0"/>
              <a:t>because the “k” is silent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the other nose mean (n-o-s-e)?” </a:t>
            </a:r>
            <a:r>
              <a:rPr lang="en-US" b="1" dirty="0"/>
              <a:t>(a part of your face below your eyes and above your mouth)</a:t>
            </a:r>
            <a:endParaRPr b="1"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This is what makes them homophones. So it is important that we remember when ‘knows’ is spelled ‘k-n-o-w-s’ with the silent ‘k,’ it means to have knowledge of someone or something. When ‘nose’ is spelled ‘n-o-s-e,’ it means to the part of your face. Let’s practice these homophones. I will read a sentence with the word ‘knows’ or ‘nose’ missing. You will write it as ‘k-n-o-w-s’ or ‘n-o-s-e’ on your white board as you think about its meaning in the sentence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a:t>
            </a:r>
            <a:endParaRPr dirty="0"/>
          </a:p>
          <a:p>
            <a:pPr marL="469900" lvl="0" indent="-317500" algn="l" rtl="0">
              <a:lnSpc>
                <a:spcPct val="100000"/>
              </a:lnSpc>
              <a:spcBef>
                <a:spcPts val="0"/>
              </a:spcBef>
              <a:spcAft>
                <a:spcPts val="0"/>
              </a:spcAft>
              <a:buSzPts val="1200"/>
              <a:buFont typeface="Calibri"/>
              <a:buAutoNum type="arabicPeriod"/>
            </a:pPr>
            <a:r>
              <a:rPr lang="en-US" dirty="0"/>
              <a:t>Review the homophones “knows” and “nose” with the remaining sentences. </a:t>
            </a:r>
            <a:endParaRPr dirty="0"/>
          </a:p>
          <a:p>
            <a:pPr marL="0" indent="0"/>
            <a:r>
              <a:rPr lang="en-US" dirty="0"/>
              <a:t>	— My sister has an itchy nose. </a:t>
            </a:r>
            <a:endParaRPr lang="en-US"/>
          </a:p>
          <a:p>
            <a:pPr marL="0" indent="0"/>
            <a:r>
              <a:rPr lang="en-US" dirty="0"/>
              <a:t>	— My family knows I am coming home for a visit next week.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Give students more examples of using “knows” and “nose.”</a:t>
            </a:r>
            <a:endParaRPr dirty="0"/>
          </a:p>
          <a:p>
            <a:pPr marL="0" lvl="0" indent="0" algn="l" rtl="0">
              <a:lnSpc>
                <a:spcPct val="100000"/>
              </a:lnSpc>
              <a:spcBef>
                <a:spcPts val="0"/>
              </a:spcBef>
              <a:spcAft>
                <a:spcPts val="0"/>
              </a:spcAft>
              <a:buNone/>
            </a:pP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327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a:t>
            </a:r>
            <a:r>
              <a:rPr lang="en-US" b="1" dirty="0"/>
              <a:t>Marching in a circle or in place, hand movements that “show” some of the ideas in the song</a:t>
            </a:r>
            <a:r>
              <a:rPr lang="en-US" dirty="0"/>
              <a:t>)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latin typeface="Calibri"/>
                <a:ea typeface="Calibri"/>
                <a:cs typeface="Calibri"/>
                <a:sym typeface="Calibri"/>
              </a:rPr>
              <a:t>Student </a:t>
            </a:r>
            <a:r>
              <a:rPr lang="en-US" dirty="0"/>
              <a:t>S</a:t>
            </a:r>
            <a:r>
              <a:rPr lang="en-US" sz="1200" b="0" i="0" u="none" strike="noStrike" cap="none" dirty="0">
                <a:latin typeface="Calibri"/>
                <a:ea typeface="Calibri"/>
                <a:cs typeface="Calibri"/>
                <a:sym typeface="Calibri"/>
              </a:rPr>
              <a:t>upports/Meeting </a:t>
            </a:r>
            <a:r>
              <a:rPr lang="en-US" dirty="0"/>
              <a:t>S</a:t>
            </a:r>
            <a:r>
              <a:rPr lang="en-US" sz="1200" b="0" i="0" u="none" strike="noStrike" cap="none" dirty="0">
                <a:latin typeface="Calibri"/>
                <a:ea typeface="Calibri"/>
                <a:cs typeface="Calibri"/>
                <a:sym typeface="Calibri"/>
              </a:rPr>
              <a:t>tudent </a:t>
            </a:r>
            <a:r>
              <a:rPr lang="en-US" dirty="0"/>
              <a:t>N</a:t>
            </a:r>
            <a:r>
              <a:rPr lang="en-US" sz="1200" b="0" i="0" u="none" strike="noStrike" cap="none" dirty="0">
                <a:latin typeface="Calibri"/>
                <a:ea typeface="Calibri"/>
                <a:cs typeface="Calibri"/>
                <a:sym typeface="Calibri"/>
              </a:rPr>
              <a:t>eeds: None</a:t>
            </a:r>
            <a:r>
              <a:rPr lang="en-US" dirty="0"/>
              <a:t>.</a:t>
            </a:r>
            <a:endParaRPr sz="1200" b="0" i="0" u="none" strike="noStrike" cap="none" dirty="0">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00" name="Google Shape;400;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1" name="Google Shape;401;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5841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8" name="Google Shape;408;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67772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0.xml"/><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638175" y="1325700"/>
            <a:ext cx="10653900" cy="48140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i="1"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Decodable Reader: “Recycle!” and focus on attending to punctuation and phrasing to read fluently in a conversational manner. During Words Rule: Homophones, students will identify words that sound the same but are spelled differently (homophones (“knows,” “nose”) in a text and use the context to determine the meaning of each word.</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Fluency Rubric</a:t>
            </a:r>
            <a:endParaRPr sz="2200"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638175" y="142875"/>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25: Lesson 124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5"/>
          <p:cNvSpPr txBox="1"/>
          <p:nvPr/>
        </p:nvSpPr>
        <p:spPr>
          <a:xfrm>
            <a:off x="234588" y="519165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21" name="Google Shape;421;p65"/>
          <p:cNvPicPr preferRelativeResize="0"/>
          <p:nvPr/>
        </p:nvPicPr>
        <p:blipFill rotWithShape="1">
          <a:blip r:embed="rId3">
            <a:alphaModFix/>
          </a:blip>
          <a:srcRect b="11215"/>
          <a:stretch/>
        </p:blipFill>
        <p:spPr>
          <a:xfrm>
            <a:off x="2062763" y="559714"/>
            <a:ext cx="8066450" cy="4226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graphicFrame>
        <p:nvGraphicFramePr>
          <p:cNvPr id="426" name="Google Shape;426;p66"/>
          <p:cNvGraphicFramePr/>
          <p:nvPr>
            <p:extLst>
              <p:ext uri="{D42A27DB-BD31-4B8C-83A1-F6EECF244321}">
                <p14:modId xmlns:p14="http://schemas.microsoft.com/office/powerpoint/2010/main" val="1787936568"/>
              </p:ext>
            </p:extLst>
          </p:nvPr>
        </p:nvGraphicFramePr>
        <p:xfrm>
          <a:off x="121467" y="-33"/>
          <a:ext cx="11962500" cy="6720640"/>
        </p:xfrm>
        <a:graphic>
          <a:graphicData uri="http://schemas.openxmlformats.org/drawingml/2006/table">
            <a:tbl>
              <a:tblPr>
                <a:noFill/>
                <a:tableStyleId>{E3E89944-6E92-463C-896D-117D0EE47586}</a:tableStyleId>
              </a:tblPr>
              <a:tblGrid>
                <a:gridCol w="2990625">
                  <a:extLst>
                    <a:ext uri="{9D8B030D-6E8A-4147-A177-3AD203B41FA5}">
                      <a16:colId xmlns:a16="http://schemas.microsoft.com/office/drawing/2014/main" val="20000"/>
                    </a:ext>
                  </a:extLst>
                </a:gridCol>
                <a:gridCol w="2990625">
                  <a:extLst>
                    <a:ext uri="{9D8B030D-6E8A-4147-A177-3AD203B41FA5}">
                      <a16:colId xmlns:a16="http://schemas.microsoft.com/office/drawing/2014/main" val="20001"/>
                    </a:ext>
                  </a:extLst>
                </a:gridCol>
                <a:gridCol w="2990625">
                  <a:extLst>
                    <a:ext uri="{9D8B030D-6E8A-4147-A177-3AD203B41FA5}">
                      <a16:colId xmlns:a16="http://schemas.microsoft.com/office/drawing/2014/main" val="20002"/>
                    </a:ext>
                  </a:extLst>
                </a:gridCol>
                <a:gridCol w="2990625">
                  <a:extLst>
                    <a:ext uri="{9D8B030D-6E8A-4147-A177-3AD203B41FA5}">
                      <a16:colId xmlns:a16="http://schemas.microsoft.com/office/drawing/2014/main" val="20003"/>
                    </a:ext>
                  </a:extLst>
                </a:gridCol>
              </a:tblGrid>
              <a:tr h="519550">
                <a:tc>
                  <a:txBody>
                    <a:bodyPr/>
                    <a:lstStyle/>
                    <a:p>
                      <a:pPr marL="0" lvl="0" indent="0" algn="l" rtl="0">
                        <a:spcBef>
                          <a:spcPts val="0"/>
                        </a:spcBef>
                        <a:spcAft>
                          <a:spcPts val="0"/>
                        </a:spcAft>
                        <a:buNone/>
                      </a:pPr>
                      <a:r>
                        <a:rPr lang="en-US" sz="1900" b="1" dirty="0">
                          <a:latin typeface="Century Gothic" panose="020B0502020202020204" pitchFamily="34" charset="0"/>
                          <a:ea typeface="Calibri"/>
                          <a:cs typeface="Calibri"/>
                          <a:sym typeface="Calibri"/>
                        </a:rPr>
                        <a:t>I Can Read:</a:t>
                      </a:r>
                      <a:endParaRPr sz="1900" b="1"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1. Not Yet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2. Somewhat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3. Fluent</a:t>
                      </a:r>
                      <a:endParaRPr sz="1900" b="1">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0"/>
                  </a:ext>
                </a:extLst>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Smoothly</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Many errors and/or many pauses, sounds choppy</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errors and/or pauses, sometimes sounds choppy</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Minimal or no errors and/</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or pauses, sounds fluid</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1"/>
                  </a:ext>
                </a:extLst>
              </a:tr>
              <a:tr h="10912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Expression</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Monotone, does not sound natural</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Sometimes Monotone, sounds like natural talking sometimes </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Sounds like natural talking while reading</a:t>
                      </a:r>
                      <a:endParaRPr sz="190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2"/>
                  </a:ext>
                </a:extLst>
              </a:tr>
              <a:tr h="2150300">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Meaning</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-Not yet attending to</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punctuation.</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-Some Intonation that reflects the tone/ mood of the text.</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-Little or no self-</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monitoring</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 attention to</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punctuation.</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Intonation that reflects the tone/ mood of the text.</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 self-monitoring.</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Attention to 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Intonation that reflects</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tone/ mood of the</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-Self- monitoring.</a:t>
                      </a:r>
                      <a:endParaRPr sz="190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3"/>
                  </a:ext>
                </a:extLst>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Just the Right Speed</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Slow and labored OR 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Somewhat slow OR</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Varies from slow to fast as appropriate throughout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text.</a:t>
                      </a:r>
                      <a:endParaRPr sz="190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4" name="Google Shape;434;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5" name="Google Shape;435;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8"/>
          <p:cNvSpPr txBox="1"/>
          <p:nvPr/>
        </p:nvSpPr>
        <p:spPr>
          <a:xfrm>
            <a:off x="1400174" y="2100262"/>
            <a:ext cx="9353887" cy="4455937"/>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3;p63"/>
          <p:cNvSpPr txBox="1">
            <a:spLocks noGrp="1"/>
          </p:cNvSpPr>
          <p:nvPr>
            <p:ph type="title"/>
          </p:nvPr>
        </p:nvSpPr>
        <p:spPr>
          <a:xfrm>
            <a:off x="610350" y="3096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8" name="Google Shape;448;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9" name="Google Shape;449;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0" name="Google Shape;450;p69"/>
          <p:cNvPicPr preferRelativeResize="0"/>
          <p:nvPr/>
        </p:nvPicPr>
        <p:blipFill>
          <a:blip r:embed="rId4">
            <a:alphaModFix/>
          </a:blip>
          <a:stretch>
            <a:fillRect/>
          </a:stretch>
        </p:blipFill>
        <p:spPr>
          <a:xfrm>
            <a:off x="11057114" y="5671376"/>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5" name="Google Shape;455;p70"/>
          <p:cNvGraphicFramePr/>
          <p:nvPr>
            <p:extLst>
              <p:ext uri="{D42A27DB-BD31-4B8C-83A1-F6EECF244321}">
                <p14:modId xmlns:p14="http://schemas.microsoft.com/office/powerpoint/2010/main" val="1391725315"/>
              </p:ext>
            </p:extLst>
          </p:nvPr>
        </p:nvGraphicFramePr>
        <p:xfrm>
          <a:off x="0" y="0"/>
          <a:ext cx="12192000" cy="7239940"/>
        </p:xfrm>
        <a:graphic>
          <a:graphicData uri="http://schemas.openxmlformats.org/drawingml/2006/table">
            <a:tbl>
              <a:tblPr>
                <a:noFill/>
                <a:tableStyleId>{E3E89944-6E92-463C-896D-117D0EE47586}</a:tableStyleId>
              </a:tblPr>
              <a:tblGrid>
                <a:gridCol w="4202175">
                  <a:extLst>
                    <a:ext uri="{9D8B030D-6E8A-4147-A177-3AD203B41FA5}">
                      <a16:colId xmlns:a16="http://schemas.microsoft.com/office/drawing/2014/main" val="20000"/>
                    </a:ext>
                  </a:extLst>
                </a:gridCol>
                <a:gridCol w="395497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80100">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Punctuation Detective</a:t>
                      </a:r>
                      <a:endParaRPr sz="20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000">
                          <a:solidFill>
                            <a:schemeClr val="dk1"/>
                          </a:solidFill>
                          <a:latin typeface="Century Gothic"/>
                          <a:ea typeface="Century Gothic"/>
                          <a:cs typeface="Century Gothic"/>
                          <a:sym typeface="Century Gothic"/>
                        </a:rPr>
                        <a:t> </a:t>
                      </a:r>
                      <a:r>
                        <a:rPr lang="en-US" sz="2000" b="1">
                          <a:solidFill>
                            <a:schemeClr val="dk1"/>
                          </a:solidFill>
                          <a:latin typeface="Century Gothic"/>
                          <a:ea typeface="Century Gothic"/>
                          <a:cs typeface="Century Gothic"/>
                          <a:sym typeface="Century Gothic"/>
                        </a:rPr>
                        <a:t>Acting with Expression</a:t>
                      </a:r>
                      <a:endParaRPr sz="20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Reporting the News</a:t>
                      </a:r>
                      <a:endParaRPr sz="20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178500">
                <a:tc>
                  <a:txBody>
                    <a:bodyPr/>
                    <a:lstStyle/>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Chorally reread the             decodable excerpt.</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Talk about what the marks mean to you when you are reading.</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This time, pause or stop at the punctuation marks and change your voice depending on the marks.</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Let’s use our Reader’s Toolbox if we can’t read any words.</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and pretend the periods are question marks. How did you change your voice?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a:t>
                      </a:r>
                      <a:r>
                        <a:rPr lang="en-US" sz="1900" dirty="0">
                          <a:solidFill>
                            <a:schemeClr val="dk1"/>
                          </a:solidFill>
                          <a:highlight>
                            <a:srgbClr val="FFFF00"/>
                          </a:highlight>
                          <a:latin typeface="Century Gothic"/>
                          <a:ea typeface="Century Gothic"/>
                          <a:cs typeface="Century Gothic"/>
                          <a:sym typeface="Century Gothic"/>
                        </a:rPr>
                        <a:t>        </a:t>
                      </a:r>
                      <a:r>
                        <a:rPr lang="en-US" sz="1900" dirty="0">
                          <a:solidFill>
                            <a:schemeClr val="dk1"/>
                          </a:solidFill>
                          <a:latin typeface="Century Gothic"/>
                          <a:ea typeface="Century Gothic"/>
                          <a:cs typeface="Century Gothic"/>
                          <a:sym typeface="Century Gothic"/>
                        </a:rPr>
                        <a:t>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0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Work with a partner.</a:t>
                      </a:r>
                      <a:endParaRPr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a:solidFill>
                            <a:schemeClr val="dk1"/>
                          </a:solidFill>
                          <a:latin typeface="Century Gothic"/>
                          <a:ea typeface="Century Gothic"/>
                          <a:cs typeface="Century Gothic"/>
                          <a:sym typeface="Century Gothic"/>
                        </a:rPr>
                        <a:t>Find and circle all the punctuation marks in the decodable reader “Recycle!”</a:t>
                      </a:r>
                    </a:p>
                    <a:p>
                      <a:pPr marL="457200" lvl="0" indent="-457200" algn="l" rtl="0">
                        <a:spcBef>
                          <a:spcPts val="0"/>
                        </a:spcBef>
                        <a:spcAft>
                          <a:spcPts val="0"/>
                        </a:spcAft>
                        <a:buClr>
                          <a:schemeClr val="dk1"/>
                        </a:buClr>
                        <a:buSzPct val="100000"/>
                        <a:buFont typeface="+mj-lt"/>
                        <a:buAutoNum type="arabicPeriod"/>
                      </a:pPr>
                      <a:r>
                        <a:rPr lang="en-US" sz="2000" dirty="0">
                          <a:solidFill>
                            <a:schemeClr val="dk1"/>
                          </a:solidFill>
                          <a:latin typeface="Century Gothic"/>
                          <a:ea typeface="Century Gothic"/>
                          <a:cs typeface="Century Gothic"/>
                          <a:sym typeface="Century Gothic"/>
                        </a:rPr>
                        <a:t>Decide who will read acting like a knight, a king or a pirate and take turns reading the story.</a:t>
                      </a:r>
                    </a:p>
                    <a:p>
                      <a:pPr marL="457200" lvl="0" indent="-457200" algn="l" rtl="0">
                        <a:spcBef>
                          <a:spcPts val="0"/>
                        </a:spcBef>
                        <a:spcAft>
                          <a:spcPts val="0"/>
                        </a:spcAft>
                        <a:buClr>
                          <a:schemeClr val="dk1"/>
                        </a:buClr>
                        <a:buSzPct val="100000"/>
                        <a:buFont typeface="+mj-lt"/>
                        <a:buAutoNum type="arabicPeriod"/>
                      </a:pPr>
                      <a:r>
                        <a:rPr lang="en-US" sz="2000" dirty="0">
                          <a:solidFill>
                            <a:schemeClr val="dk1"/>
                          </a:solidFill>
                          <a:latin typeface="Century Gothic"/>
                          <a:ea typeface="Century Gothic"/>
                          <a:cs typeface="Century Gothic"/>
                          <a:sym typeface="Century Gothic"/>
                        </a:rPr>
                        <a:t>Use your Reader’s Toolbox if you come to a word you don’t know.</a:t>
                      </a:r>
                    </a:p>
                    <a:p>
                      <a:pPr marL="457200" lvl="0" indent="-457200" algn="l" rtl="0">
                        <a:spcBef>
                          <a:spcPts val="0"/>
                        </a:spcBef>
                        <a:spcAft>
                          <a:spcPts val="0"/>
                        </a:spcAft>
                        <a:buClr>
                          <a:schemeClr val="dk1"/>
                        </a:buClr>
                        <a:buSzPct val="100000"/>
                        <a:buFont typeface="+mj-lt"/>
                        <a:buAutoNum type="arabicPeriod"/>
                      </a:pPr>
                      <a:r>
                        <a:rPr lang="en-US" sz="2000" dirty="0">
                          <a:solidFill>
                            <a:schemeClr val="dk1"/>
                          </a:solidFill>
                          <a:latin typeface="Century Gothic"/>
                          <a:ea typeface="Century Gothic"/>
                          <a:cs typeface="Century Gothic"/>
                          <a:sym typeface="Century Gothic"/>
                        </a:rPr>
                        <a:t>Give your partner a star and a step based on the Fluency Rubric.</a:t>
                      </a:r>
                    </a:p>
                    <a:p>
                      <a:pPr marL="457200" lvl="0" indent="-457200" algn="l" rtl="0">
                        <a:spcBef>
                          <a:spcPts val="0"/>
                        </a:spcBef>
                        <a:spcAft>
                          <a:spcPts val="0"/>
                        </a:spcAft>
                        <a:buClr>
                          <a:schemeClr val="dk1"/>
                        </a:buClr>
                        <a:buSzPct val="100000"/>
                        <a:buFont typeface="+mj-lt"/>
                        <a:buAutoNum type="arabicPeriod"/>
                      </a:pPr>
                      <a:r>
                        <a:rPr lang="en-US" sz="2000" dirty="0">
                          <a:solidFill>
                            <a:schemeClr val="dk1"/>
                          </a:solidFill>
                          <a:latin typeface="Century Gothic"/>
                          <a:ea typeface="Century Gothic"/>
                          <a:cs typeface="Century Gothic"/>
                          <a:sym typeface="Century Gothic"/>
                        </a:rPr>
                        <a:t>If you still have time, read the story again with your own voice.</a:t>
                      </a:r>
                      <a:endParaRPr sz="20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a:solidFill>
                            <a:schemeClr val="dk1"/>
                          </a:solidFill>
                          <a:latin typeface="Century Gothic"/>
                          <a:ea typeface="Century Gothic"/>
                          <a:cs typeface="Century Gothic"/>
                          <a:sym typeface="Century Gothic"/>
                        </a:rPr>
                        <a:t>Take turns reporting    about “Recycle!” being a reporter or a camera person filming.</a:t>
                      </a:r>
                    </a:p>
                    <a:p>
                      <a:pPr marL="457200" lvl="0" indent="-457200" algn="l" rtl="0">
                        <a:spcBef>
                          <a:spcPts val="0"/>
                        </a:spcBef>
                        <a:spcAft>
                          <a:spcPts val="0"/>
                        </a:spcAft>
                        <a:buClr>
                          <a:schemeClr val="dk1"/>
                        </a:buClr>
                        <a:buSzPct val="100000"/>
                        <a:buFont typeface="+mj-lt"/>
                        <a:buAutoNum type="arabicPeriod"/>
                      </a:pPr>
                      <a:r>
                        <a:rPr lang="en-US" sz="1950" dirty="0">
                          <a:solidFill>
                            <a:schemeClr val="dk1"/>
                          </a:solidFill>
                          <a:latin typeface="Century Gothic"/>
                          <a:ea typeface="Century Gothic"/>
                          <a:cs typeface="Century Gothic"/>
                          <a:sym typeface="Century Gothic"/>
                        </a:rPr>
                        <a:t>Change roles every page. (whoever “reports” the first page will “film” the second page).</a:t>
                      </a:r>
                    </a:p>
                    <a:p>
                      <a:pPr marL="457200" lvl="0" indent="-457200" algn="l" rtl="0">
                        <a:spcBef>
                          <a:spcPts val="0"/>
                        </a:spcBef>
                        <a:spcAft>
                          <a:spcPts val="0"/>
                        </a:spcAft>
                        <a:buClr>
                          <a:schemeClr val="dk1"/>
                        </a:buClr>
                        <a:buSzPct val="100000"/>
                        <a:buFont typeface="+mj-lt"/>
                        <a:buAutoNum type="arabicPeriod"/>
                      </a:pPr>
                      <a:r>
                        <a:rPr lang="en-US" sz="1950" dirty="0">
                          <a:solidFill>
                            <a:schemeClr val="dk1"/>
                          </a:solidFill>
                          <a:latin typeface="Century Gothic"/>
                          <a:ea typeface="Century Gothic"/>
                          <a:cs typeface="Century Gothic"/>
                          <a:sym typeface="Century Gothic"/>
                        </a:rPr>
                        <a:t>Use your Reader’s Toolbox if you have trouble reading any words.</a:t>
                      </a:r>
                    </a:p>
                    <a:p>
                      <a:pPr marL="457200" lvl="0" indent="-457200" algn="l" rtl="0">
                        <a:spcBef>
                          <a:spcPts val="0"/>
                        </a:spcBef>
                        <a:spcAft>
                          <a:spcPts val="0"/>
                        </a:spcAft>
                        <a:buClr>
                          <a:schemeClr val="dk1"/>
                        </a:buClr>
                        <a:buSzPct val="100000"/>
                        <a:buFont typeface="+mj-lt"/>
                        <a:buAutoNum type="arabicPeriod"/>
                      </a:pPr>
                      <a:r>
                        <a:rPr lang="en-US" sz="195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457200" lvl="0" indent="-457200" algn="l" rtl="0">
                        <a:spcBef>
                          <a:spcPts val="0"/>
                        </a:spcBef>
                        <a:spcAft>
                          <a:spcPts val="0"/>
                        </a:spcAft>
                        <a:buClr>
                          <a:schemeClr val="dk1"/>
                        </a:buClr>
                        <a:buSzPct val="100000"/>
                        <a:buFont typeface="+mj-lt"/>
                        <a:buAutoNum type="arabicPeriod"/>
                      </a:pPr>
                      <a:r>
                        <a:rPr lang="en-US" sz="1950" dirty="0">
                          <a:solidFill>
                            <a:schemeClr val="dk1"/>
                          </a:solidFill>
                          <a:latin typeface="Century Gothic"/>
                          <a:ea typeface="Century Gothic"/>
                          <a:cs typeface="Century Gothic"/>
                          <a:sym typeface="Century Gothic"/>
                        </a:rPr>
                        <a:t>Give your partner a star and a step based on the Fluency Rubric.</a:t>
                      </a:r>
                      <a:endParaRPr sz="195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56" name="Google Shape;456;p70"/>
          <p:cNvPicPr preferRelativeResize="0"/>
          <p:nvPr/>
        </p:nvPicPr>
        <p:blipFill>
          <a:blip r:embed="rId3">
            <a:alphaModFix/>
          </a:blip>
          <a:stretch>
            <a:fillRect/>
          </a:stretch>
        </p:blipFill>
        <p:spPr>
          <a:xfrm rot="-1022087">
            <a:off x="7231617" y="617688"/>
            <a:ext cx="833615" cy="752374"/>
          </a:xfrm>
          <a:prstGeom prst="rect">
            <a:avLst/>
          </a:prstGeom>
          <a:noFill/>
          <a:ln>
            <a:noFill/>
          </a:ln>
        </p:spPr>
      </p:pic>
      <p:pic>
        <p:nvPicPr>
          <p:cNvPr id="457" name="Google Shape;457;p70"/>
          <p:cNvPicPr preferRelativeResize="0"/>
          <p:nvPr/>
        </p:nvPicPr>
        <p:blipFill>
          <a:blip r:embed="rId4">
            <a:alphaModFix/>
          </a:blip>
          <a:stretch>
            <a:fillRect/>
          </a:stretch>
        </p:blipFill>
        <p:spPr>
          <a:xfrm rot="-515380">
            <a:off x="11238260" y="25523"/>
            <a:ext cx="759505" cy="1171265"/>
          </a:xfrm>
          <a:prstGeom prst="rect">
            <a:avLst/>
          </a:prstGeom>
          <a:noFill/>
          <a:ln>
            <a:noFill/>
          </a:ln>
        </p:spPr>
      </p:pic>
      <p:pic>
        <p:nvPicPr>
          <p:cNvPr id="458" name="Google Shape;458;p70"/>
          <p:cNvPicPr preferRelativeResize="0"/>
          <p:nvPr/>
        </p:nvPicPr>
        <p:blipFill>
          <a:blip r:embed="rId5">
            <a:alphaModFix/>
          </a:blip>
          <a:stretch>
            <a:fillRect/>
          </a:stretch>
        </p:blipFill>
        <p:spPr>
          <a:xfrm rot="-254805">
            <a:off x="2985766" y="230378"/>
            <a:ext cx="1320300" cy="1101824"/>
          </a:xfrm>
          <a:prstGeom prst="rect">
            <a:avLst/>
          </a:prstGeom>
          <a:noFill/>
          <a:ln>
            <a:noFill/>
          </a:ln>
        </p:spPr>
      </p:pic>
      <p:sp>
        <p:nvSpPr>
          <p:cNvPr id="459" name="Google Shape;459;p70"/>
          <p:cNvSpPr txBox="1"/>
          <p:nvPr/>
        </p:nvSpPr>
        <p:spPr>
          <a:xfrm>
            <a:off x="2845076" y="379038"/>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graphicFrame>
        <p:nvGraphicFramePr>
          <p:cNvPr id="464" name="Google Shape;464;p71"/>
          <p:cNvGraphicFramePr/>
          <p:nvPr/>
        </p:nvGraphicFramePr>
        <p:xfrm>
          <a:off x="121467" y="-33"/>
          <a:ext cx="11962500" cy="6720640"/>
        </p:xfrm>
        <a:graphic>
          <a:graphicData uri="http://schemas.openxmlformats.org/drawingml/2006/table">
            <a:tbl>
              <a:tblPr>
                <a:noFill/>
                <a:tableStyleId>{E3E89944-6E92-463C-896D-117D0EE47586}</a:tableStyleId>
              </a:tblPr>
              <a:tblGrid>
                <a:gridCol w="2990625">
                  <a:extLst>
                    <a:ext uri="{9D8B030D-6E8A-4147-A177-3AD203B41FA5}">
                      <a16:colId xmlns:a16="http://schemas.microsoft.com/office/drawing/2014/main" val="20000"/>
                    </a:ext>
                  </a:extLst>
                </a:gridCol>
                <a:gridCol w="2990625">
                  <a:extLst>
                    <a:ext uri="{9D8B030D-6E8A-4147-A177-3AD203B41FA5}">
                      <a16:colId xmlns:a16="http://schemas.microsoft.com/office/drawing/2014/main" val="20001"/>
                    </a:ext>
                  </a:extLst>
                </a:gridCol>
                <a:gridCol w="2990625">
                  <a:extLst>
                    <a:ext uri="{9D8B030D-6E8A-4147-A177-3AD203B41FA5}">
                      <a16:colId xmlns:a16="http://schemas.microsoft.com/office/drawing/2014/main" val="20002"/>
                    </a:ext>
                  </a:extLst>
                </a:gridCol>
                <a:gridCol w="2990625">
                  <a:extLst>
                    <a:ext uri="{9D8B030D-6E8A-4147-A177-3AD203B41FA5}">
                      <a16:colId xmlns:a16="http://schemas.microsoft.com/office/drawing/2014/main" val="20003"/>
                    </a:ext>
                  </a:extLst>
                </a:gridCol>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Many errors and/or many pauses, sounds choppy</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errors and/or pauses, sometimes sounds choppy</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Minimal or no errors and/</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or pauses, sounds fluid</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Sometimes Monotone, sounds like natural talking sometimes </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Sounds like natural talking while reading</a:t>
                      </a: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-Not yet attending to</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punctuation.</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-Some Intonation that reflects the tone/ mood of the text.</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-Little or no self-</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monitoring</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attention to</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-Some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 the tone/ mood of the 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-Some self-monitoring.</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Varies from slow to fast as appropriate throughout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text.</a:t>
                      </a: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0" name="Google Shape;470;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1" name="Google Shape;471;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2" name="Google Shape;472;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3" name="Google Shape;473;p72"/>
          <p:cNvGraphicFramePr/>
          <p:nvPr>
            <p:extLst>
              <p:ext uri="{D42A27DB-BD31-4B8C-83A1-F6EECF244321}">
                <p14:modId xmlns:p14="http://schemas.microsoft.com/office/powerpoint/2010/main" val="516517862"/>
              </p:ext>
            </p:extLst>
          </p:nvPr>
        </p:nvGraphicFramePr>
        <p:xfrm>
          <a:off x="6100763" y="25500"/>
          <a:ext cx="5767113" cy="6604916"/>
        </p:xfrm>
        <a:graphic>
          <a:graphicData uri="http://schemas.openxmlformats.org/drawingml/2006/table">
            <a:tbl>
              <a:tblPr>
                <a:noFill/>
                <a:tableStyleId>{E3E89944-6E92-463C-896D-117D0EE47586}</a:tableStyleId>
              </a:tblPr>
              <a:tblGrid>
                <a:gridCol w="711438">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508000">
                <a:tc>
                  <a:txBody>
                    <a:bodyPr/>
                    <a:lstStyle/>
                    <a:p>
                      <a:pPr marL="0" lvl="0" indent="0" algn="l" rtl="0">
                        <a:spcBef>
                          <a:spcPts val="0"/>
                        </a:spcBef>
                        <a:spcAft>
                          <a:spcPts val="0"/>
                        </a:spcAft>
                        <a:buNone/>
                      </a:pPr>
                      <a:r>
                        <a:rPr lang="en-US" sz="1740" dirty="0">
                          <a:latin typeface="Century Gothic" panose="020B0502020202020204" pitchFamily="34" charset="0"/>
                        </a:rPr>
                        <a:t>1.</a:t>
                      </a:r>
                      <a:endParaRPr sz="1740" dirty="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Sound out the word</a:t>
                      </a:r>
                      <a:r>
                        <a:rPr lang="en-US" sz="1740">
                          <a:latin typeface="Century Gothic" panose="020B0502020202020204" pitchFamily="34" charset="0"/>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40">
                        <a:latin typeface="Century Gothic" panose="020B0502020202020204" pitchFamily="34" charset="0"/>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508000">
                <a:tc>
                  <a:txBody>
                    <a:bodyPr/>
                    <a:lstStyle/>
                    <a:p>
                      <a:pPr marL="0" lvl="0" indent="0" algn="l" rtl="0">
                        <a:spcBef>
                          <a:spcPts val="0"/>
                        </a:spcBef>
                        <a:spcAft>
                          <a:spcPts val="0"/>
                        </a:spcAft>
                        <a:buNone/>
                      </a:pPr>
                      <a:r>
                        <a:rPr lang="en-US" sz="1740">
                          <a:latin typeface="Century Gothic" panose="020B0502020202020204" pitchFamily="34" charset="0"/>
                        </a:rPr>
                        <a:t>2.</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Syllable Sleuth: </a:t>
                      </a:r>
                      <a:r>
                        <a:rPr lang="en-US" sz="1740">
                          <a:latin typeface="Century Gothic" panose="020B0502020202020204" pitchFamily="34" charset="0"/>
                          <a:ea typeface="Century Gothic"/>
                          <a:cs typeface="Century Gothic"/>
                          <a:sym typeface="Century Gothic"/>
                        </a:rPr>
                        <a:t>Break apart long words into syllables, then blend to read the word. </a:t>
                      </a:r>
                      <a:endParaRPr sz="1740">
                        <a:latin typeface="Century Gothic" panose="020B0502020202020204" pitchFamily="34" charset="0"/>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508000">
                <a:tc>
                  <a:txBody>
                    <a:bodyPr/>
                    <a:lstStyle/>
                    <a:p>
                      <a:pPr marL="0" lvl="0" indent="0" algn="l" rtl="0">
                        <a:spcBef>
                          <a:spcPts val="0"/>
                        </a:spcBef>
                        <a:spcAft>
                          <a:spcPts val="0"/>
                        </a:spcAft>
                        <a:buNone/>
                      </a:pPr>
                      <a:r>
                        <a:rPr lang="en-US" sz="1740">
                          <a:latin typeface="Century Gothic" panose="020B0502020202020204" pitchFamily="34" charset="0"/>
                        </a:rPr>
                        <a:t>3. </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dirty="0">
                          <a:latin typeface="Century Gothic" panose="020B0502020202020204" pitchFamily="34" charset="0"/>
                          <a:ea typeface="Century Gothic"/>
                          <a:cs typeface="Century Gothic"/>
                          <a:sym typeface="Century Gothic"/>
                        </a:rPr>
                        <a:t>Word Parts</a:t>
                      </a:r>
                      <a:r>
                        <a:rPr lang="en-US" sz="1740" dirty="0">
                          <a:latin typeface="Century Gothic" panose="020B0502020202020204" pitchFamily="34" charset="0"/>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40" dirty="0">
                        <a:latin typeface="Century Gothic" panose="020B0502020202020204" pitchFamily="34" charset="0"/>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508000">
                <a:tc>
                  <a:txBody>
                    <a:bodyPr/>
                    <a:lstStyle/>
                    <a:p>
                      <a:pPr marL="0" lvl="0" indent="0" algn="l" rtl="0">
                        <a:spcBef>
                          <a:spcPts val="0"/>
                        </a:spcBef>
                        <a:spcAft>
                          <a:spcPts val="0"/>
                        </a:spcAft>
                        <a:buNone/>
                      </a:pPr>
                      <a:r>
                        <a:rPr lang="en-US" sz="1740">
                          <a:latin typeface="Century Gothic" panose="020B0502020202020204" pitchFamily="34" charset="0"/>
                        </a:rPr>
                        <a:t>4.</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High Frequency Words: </a:t>
                      </a:r>
                      <a:r>
                        <a:rPr lang="en-US" sz="1740">
                          <a:latin typeface="Century Gothic" panose="020B0502020202020204" pitchFamily="34" charset="0"/>
                          <a:ea typeface="Century Gothic"/>
                          <a:cs typeface="Century Gothic"/>
                          <a:sym typeface="Century Gothic"/>
                        </a:rPr>
                        <a:t>Read high frequency words in a SNAP.  Look to the Interactive Word Wall for help, then try to read the word.</a:t>
                      </a:r>
                      <a:endParaRPr sz="1740">
                        <a:latin typeface="Century Gothic" panose="020B0502020202020204" pitchFamily="34" charset="0"/>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386900">
                <a:tc>
                  <a:txBody>
                    <a:bodyPr/>
                    <a:lstStyle/>
                    <a:p>
                      <a:pPr marL="0" lvl="0" indent="0" algn="l" rtl="0">
                        <a:spcBef>
                          <a:spcPts val="0"/>
                        </a:spcBef>
                        <a:spcAft>
                          <a:spcPts val="0"/>
                        </a:spcAft>
                        <a:buNone/>
                      </a:pPr>
                      <a:r>
                        <a:rPr lang="en-US" sz="1740">
                          <a:latin typeface="Century Gothic" panose="020B0502020202020204" pitchFamily="34" charset="0"/>
                        </a:rPr>
                        <a:t>5. </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dirty="0">
                          <a:latin typeface="Century Gothic" panose="020B0502020202020204" pitchFamily="34" charset="0"/>
                          <a:ea typeface="Century Gothic"/>
                          <a:cs typeface="Century Gothic"/>
                          <a:sym typeface="Century Gothic"/>
                        </a:rPr>
                        <a:t>Read it Again </a:t>
                      </a:r>
                      <a:r>
                        <a:rPr lang="en-US" sz="1740" dirty="0">
                          <a:latin typeface="Century Gothic" panose="020B0502020202020204" pitchFamily="34" charset="0"/>
                          <a:ea typeface="Century Gothic"/>
                          <a:cs typeface="Century Gothic"/>
                          <a:sym typeface="Century Gothic"/>
                        </a:rPr>
                        <a:t>- Try to read the word again when it does not make sense. For example, try a different vowel sound. Then read the word again.</a:t>
                      </a:r>
                      <a:endParaRPr sz="1740" dirty="0">
                        <a:latin typeface="Century Gothic" panose="020B0502020202020204" pitchFamily="34" charset="0"/>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74" name="Google Shape;474;p72"/>
          <p:cNvPicPr preferRelativeResize="0"/>
          <p:nvPr/>
        </p:nvPicPr>
        <p:blipFill>
          <a:blip r:embed="rId4">
            <a:alphaModFix/>
          </a:blip>
          <a:stretch>
            <a:fillRect/>
          </a:stretch>
        </p:blipFill>
        <p:spPr>
          <a:xfrm>
            <a:off x="6156550" y="5871975"/>
            <a:ext cx="599766" cy="508000"/>
          </a:xfrm>
          <a:prstGeom prst="rect">
            <a:avLst/>
          </a:prstGeom>
          <a:noFill/>
          <a:ln>
            <a:noFill/>
          </a:ln>
        </p:spPr>
      </p:pic>
      <p:pic>
        <p:nvPicPr>
          <p:cNvPr id="475" name="Google Shape;475;p72"/>
          <p:cNvPicPr preferRelativeResize="0"/>
          <p:nvPr/>
        </p:nvPicPr>
        <p:blipFill>
          <a:blip r:embed="rId4">
            <a:alphaModFix/>
          </a:blip>
          <a:stretch>
            <a:fillRect/>
          </a:stretch>
        </p:blipFill>
        <p:spPr>
          <a:xfrm rot="10800000">
            <a:off x="6096000" y="606324"/>
            <a:ext cx="599766" cy="508001"/>
          </a:xfrm>
          <a:prstGeom prst="rect">
            <a:avLst/>
          </a:prstGeom>
          <a:noFill/>
          <a:ln>
            <a:noFill/>
          </a:ln>
        </p:spPr>
      </p:pic>
      <p:pic>
        <p:nvPicPr>
          <p:cNvPr id="476" name="Google Shape;476;p72"/>
          <p:cNvPicPr preferRelativeResize="0"/>
          <p:nvPr/>
        </p:nvPicPr>
        <p:blipFill>
          <a:blip r:embed="rId4">
            <a:alphaModFix/>
          </a:blip>
          <a:stretch>
            <a:fillRect/>
          </a:stretch>
        </p:blipFill>
        <p:spPr>
          <a:xfrm>
            <a:off x="6212433" y="2037025"/>
            <a:ext cx="488000" cy="413334"/>
          </a:xfrm>
          <a:prstGeom prst="rect">
            <a:avLst/>
          </a:prstGeom>
          <a:noFill/>
          <a:ln>
            <a:noFill/>
          </a:ln>
        </p:spPr>
      </p:pic>
      <p:pic>
        <p:nvPicPr>
          <p:cNvPr id="477" name="Google Shape;477;p72"/>
          <p:cNvPicPr preferRelativeResize="0"/>
          <p:nvPr/>
        </p:nvPicPr>
        <p:blipFill>
          <a:blip r:embed="rId4">
            <a:alphaModFix/>
          </a:blip>
          <a:stretch>
            <a:fillRect/>
          </a:stretch>
        </p:blipFill>
        <p:spPr>
          <a:xfrm rot="-10799991">
            <a:off x="6107503" y="4535942"/>
            <a:ext cx="599766" cy="508000"/>
          </a:xfrm>
          <a:prstGeom prst="rect">
            <a:avLst/>
          </a:prstGeom>
          <a:noFill/>
          <a:ln>
            <a:noFill/>
          </a:ln>
        </p:spPr>
      </p:pic>
      <p:pic>
        <p:nvPicPr>
          <p:cNvPr id="478" name="Google Shape;478;p72"/>
          <p:cNvPicPr preferRelativeResize="0"/>
          <p:nvPr/>
        </p:nvPicPr>
        <p:blipFill>
          <a:blip r:embed="rId4">
            <a:alphaModFix/>
          </a:blip>
          <a:stretch>
            <a:fillRect/>
          </a:stretch>
        </p:blipFill>
        <p:spPr>
          <a:xfrm>
            <a:off x="6107503" y="3187716"/>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54350" y="1552750"/>
            <a:ext cx="10515600" cy="473375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 124</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Enlarged Homophone Demonstration Sentence: They’re eating their lunch over there.” (see supporting materials)</a:t>
            </a:r>
            <a:endParaRPr sz="2200" dirty="0"/>
          </a:p>
          <a:p>
            <a:pPr marL="457200" lvl="0" indent="-381000" algn="l" rtl="0">
              <a:lnSpc>
                <a:spcPct val="100000"/>
              </a:lnSpc>
              <a:spcBef>
                <a:spcPts val="1000"/>
              </a:spcBef>
              <a:spcAft>
                <a:spcPts val="0"/>
              </a:spcAft>
              <a:buSzPts val="2400"/>
              <a:buFont typeface="Century Gothic"/>
              <a:buChar char="●"/>
            </a:pPr>
            <a:r>
              <a:rPr lang="en-US" sz="2200" dirty="0"/>
              <a:t>Homophone Word Cards (“nose” and “knows”)</a:t>
            </a:r>
            <a:endParaRPr sz="2200" dirty="0"/>
          </a:p>
          <a:p>
            <a:pPr marL="457200" lvl="0" indent="-381000" algn="l" rtl="0">
              <a:lnSpc>
                <a:spcPct val="100000"/>
              </a:lnSpc>
              <a:spcBef>
                <a:spcPts val="1000"/>
              </a:spcBef>
              <a:spcAft>
                <a:spcPts val="0"/>
              </a:spcAft>
              <a:buSzPts val="2400"/>
              <a:buFont typeface="Century Gothic"/>
              <a:buChar char="●"/>
            </a:pPr>
            <a:r>
              <a:rPr lang="en-US" sz="2200" dirty="0"/>
              <a:t>Enlarged Fluency Rubric</a:t>
            </a:r>
            <a:endParaRPr sz="22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Enlarged excerpt from “Recycle!”</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Student copies of excerpt from decodable “Recycle!”(pages 6 - 7 of decodable)</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white boards, markers and erasers (or paper, pencil and eraser)</a:t>
            </a:r>
            <a:endParaRPr sz="22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654350" y="227050"/>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25: Lesson 124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 </a:t>
            </a:r>
            <a:r>
              <a:rPr lang="en-US" b="1">
                <a:latin typeface="Century Gothic"/>
                <a:ea typeface="Century Gothic"/>
                <a:cs typeface="Century Gothic"/>
                <a:sym typeface="Century Gothic"/>
              </a:rPr>
              <a:t>124</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a:solidFill>
                  <a:schemeClr val="dk1"/>
                </a:solidFill>
                <a:latin typeface="Century Gothic"/>
                <a:ea typeface="Century Gothic"/>
                <a:cs typeface="Century Gothic"/>
                <a:sym typeface="Century Gothic"/>
              </a:rPr>
              <a:t>Reading and protocols to read in preparation:</a:t>
            </a:r>
            <a:endParaRPr>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a:latin typeface="Century Gothic"/>
                <a:ea typeface="Century Gothic"/>
                <a:cs typeface="Century Gothic"/>
                <a:sym typeface="Century Gothic"/>
              </a:rPr>
              <a:t>Review excerpt from “Recycle!”</a:t>
            </a:r>
            <a:endParaRPr>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a:latin typeface="Century Gothic"/>
                <a:ea typeface="Century Gothic"/>
                <a:cs typeface="Century Gothic"/>
                <a:sym typeface="Century Gothic"/>
              </a:rPr>
              <a:t>Review the Fluency Rubric</a:t>
            </a:r>
            <a:endParaRPr>
              <a:latin typeface="Century Gothic"/>
              <a:ea typeface="Century Gothic"/>
              <a:cs typeface="Century Gothic"/>
              <a:sym typeface="Century Gothic"/>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a:solidFill>
                <a:srgbClr val="333333"/>
              </a:solidFill>
              <a:highlight>
                <a:schemeClr val="lt1"/>
              </a:highlight>
            </a:endParaRPr>
          </a:p>
          <a:p>
            <a:pPr marL="0" lvl="0" indent="0" algn="l" rtl="0">
              <a:lnSpc>
                <a:spcPct val="90000"/>
              </a:lnSpc>
              <a:spcBef>
                <a:spcPts val="1300"/>
              </a:spcBef>
              <a:spcAft>
                <a:spcPts val="0"/>
              </a:spcAft>
              <a:buNone/>
            </a:pPr>
            <a:endParaRPr>
              <a:solidFill>
                <a:schemeClr val="dk1"/>
              </a:solidFill>
            </a:endParaRPr>
          </a:p>
          <a:p>
            <a:pPr marL="0" lvl="0" indent="0" algn="l" rtl="0">
              <a:lnSpc>
                <a:spcPct val="90000"/>
              </a:lnSpc>
              <a:spcBef>
                <a:spcPts val="1300"/>
              </a:spcBef>
              <a:spcAft>
                <a:spcPts val="0"/>
              </a:spcAft>
              <a:buNone/>
            </a:pPr>
            <a:endParaRPr>
              <a:solidFill>
                <a:schemeClr val="dk1"/>
              </a:solidFill>
            </a:endParaRPr>
          </a:p>
        </p:txBody>
      </p:sp>
      <p:sp>
        <p:nvSpPr>
          <p:cNvPr id="353" name="Google Shape;353;p58"/>
          <p:cNvSpPr txBox="1">
            <a:spLocks noGrp="1"/>
          </p:cNvSpPr>
          <p:nvPr>
            <p:ph type="title"/>
          </p:nvPr>
        </p:nvSpPr>
        <p:spPr>
          <a:xfrm>
            <a:off x="415600" y="359850"/>
            <a:ext cx="11157275"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a:ea typeface="Century Gothic"/>
                <a:cs typeface="Century Gothic"/>
                <a:sym typeface="Century Gothic"/>
              </a:rPr>
              <a:t>Grade 2: Module 4: Part 2: Cycle 25: Lesson 124</a:t>
            </a:r>
            <a:endParaRPr sz="3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25: Lesson 124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a:solidFill>
                  <a:srgbClr val="FF0000"/>
                </a:solidFill>
              </a:rPr>
              <a:t>Teacher: </a:t>
            </a:r>
            <a:r>
              <a:rPr lang="en-US" sz="3000">
                <a:solidFill>
                  <a:srgbClr val="FF0000"/>
                </a:solidFill>
              </a:rPr>
              <a:t>“Can you tell you tell the difference, the difference, the difference? Can you</a:t>
            </a:r>
            <a:br>
              <a:rPr lang="en-US" sz="3000">
                <a:solidFill>
                  <a:srgbClr val="FF0000"/>
                </a:solidFill>
              </a:rPr>
            </a:br>
            <a:r>
              <a:rPr lang="en-US" sz="3000">
                <a:solidFill>
                  <a:srgbClr val="FF0000"/>
                </a:solidFill>
              </a:rPr>
              <a:t>tell the difference when two words sound the same?”</a:t>
            </a:r>
            <a:endParaRPr sz="3000">
              <a:solidFill>
                <a:srgbClr val="FF0000"/>
              </a:solidFill>
            </a:endParaRPr>
          </a:p>
          <a:p>
            <a:pPr marL="0" lvl="0" indent="0" algn="l" rtl="0">
              <a:lnSpc>
                <a:spcPct val="115000"/>
              </a:lnSpc>
              <a:spcBef>
                <a:spcPts val="800"/>
              </a:spcBef>
              <a:spcAft>
                <a:spcPts val="0"/>
              </a:spcAft>
              <a:buClr>
                <a:schemeClr val="dk1"/>
              </a:buClr>
              <a:buSzPts val="1100"/>
              <a:buFont typeface="Arial"/>
              <a:buNone/>
            </a:pPr>
            <a:br>
              <a:rPr lang="en-US" sz="3000">
                <a:solidFill>
                  <a:srgbClr val="FF0000"/>
                </a:solidFill>
              </a:rPr>
            </a:br>
            <a:r>
              <a:rPr lang="en-US" sz="3000" b="1">
                <a:solidFill>
                  <a:srgbClr val="FF0000"/>
                </a:solidFill>
              </a:rPr>
              <a:t>Students: “</a:t>
            </a:r>
            <a:r>
              <a:rPr lang="en-US" sz="3000">
                <a:solidFill>
                  <a:srgbClr val="FF0000"/>
                </a:solidFill>
              </a:rPr>
              <a:t>Yes, we’ll tell the difference, the difference, the difference. Yes, we’ll tell</a:t>
            </a:r>
            <a:br>
              <a:rPr lang="en-US" sz="3000">
                <a:solidFill>
                  <a:srgbClr val="FF0000"/>
                </a:solidFill>
              </a:rPr>
            </a:br>
            <a:r>
              <a:rPr lang="en-US" sz="3000">
                <a:solidFill>
                  <a:srgbClr val="FF0000"/>
                </a:solidFill>
              </a:rPr>
              <a:t>the difference by telling what they mean.”</a:t>
            </a:r>
            <a:endParaRPr sz="30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“nose” “knows”</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63962" y="5668098"/>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495125" y="309775"/>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57150" y="1391263"/>
            <a:ext cx="12077700" cy="7635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3600" dirty="0"/>
              <a:t>No one knows why he always has a runny nose.</a:t>
            </a:r>
            <a:endParaRPr sz="3600" dirty="0"/>
          </a:p>
          <a:p>
            <a:pPr marL="0" lvl="0" indent="0" algn="l" rtl="0">
              <a:spcBef>
                <a:spcPts val="1100"/>
              </a:spcBef>
              <a:spcAft>
                <a:spcPts val="0"/>
              </a:spcAft>
              <a:buNone/>
            </a:pPr>
            <a:endParaRPr sz="3600" dirty="0">
              <a:latin typeface="Calibri"/>
              <a:ea typeface="Calibri"/>
              <a:cs typeface="Calibri"/>
              <a:sym typeface="Calibri"/>
            </a:endParaRPr>
          </a:p>
          <a:p>
            <a:pPr marL="0" lvl="0" indent="0" algn="l" rtl="0">
              <a:spcBef>
                <a:spcPts val="1100"/>
              </a:spcBef>
              <a:spcAft>
                <a:spcPts val="0"/>
              </a:spcAft>
              <a:buNone/>
            </a:pPr>
            <a:br>
              <a:rPr lang="en-US" sz="3600" dirty="0">
                <a:latin typeface="Calibri"/>
                <a:ea typeface="Calibri"/>
                <a:cs typeface="Calibri"/>
                <a:sym typeface="Calibri"/>
              </a:rPr>
            </a:br>
            <a:r>
              <a:rPr lang="en-US" sz="3600" dirty="0"/>
              <a:t>                        </a:t>
            </a:r>
            <a:endParaRPr sz="3600" dirty="0"/>
          </a:p>
        </p:txBody>
      </p:sp>
      <p:sp>
        <p:nvSpPr>
          <p:cNvPr id="388" name="Google Shape;388;p62"/>
          <p:cNvSpPr txBox="1"/>
          <p:nvPr/>
        </p:nvSpPr>
        <p:spPr>
          <a:xfrm>
            <a:off x="2492650" y="4365050"/>
            <a:ext cx="711845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My sister has an itchy ________.</a:t>
            </a:r>
            <a:endParaRPr sz="2400" dirty="0">
              <a:solidFill>
                <a:schemeClr val="dk1"/>
              </a:solidFill>
              <a:latin typeface="Calibri"/>
              <a:ea typeface="Calibri"/>
              <a:cs typeface="Calibri"/>
              <a:sym typeface="Calibri"/>
            </a:endParaRPr>
          </a:p>
        </p:txBody>
      </p:sp>
      <p:sp>
        <p:nvSpPr>
          <p:cNvPr id="389" name="Google Shape;389;p62"/>
          <p:cNvSpPr txBox="1"/>
          <p:nvPr/>
        </p:nvSpPr>
        <p:spPr>
          <a:xfrm>
            <a:off x="495125" y="2254299"/>
            <a:ext cx="100278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137160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nose 					knows 					</a:t>
            </a:r>
            <a:endParaRPr sz="3000" b="1" dirty="0">
              <a:solidFill>
                <a:srgbClr val="666666"/>
              </a:solidFill>
            </a:endParaRPr>
          </a:p>
        </p:txBody>
      </p:sp>
      <p:sp>
        <p:nvSpPr>
          <p:cNvPr id="390" name="Google Shape;390;p62"/>
          <p:cNvSpPr txBox="1"/>
          <p:nvPr/>
        </p:nvSpPr>
        <p:spPr>
          <a:xfrm>
            <a:off x="1339750" y="4979050"/>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3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3000">
              <a:latin typeface="Century Gothic"/>
              <a:ea typeface="Century Gothic"/>
              <a:cs typeface="Century Gothic"/>
              <a:sym typeface="Century Gothic"/>
            </a:endParaRPr>
          </a:p>
        </p:txBody>
      </p:sp>
      <p:sp>
        <p:nvSpPr>
          <p:cNvPr id="391" name="Google Shape;391;p62"/>
          <p:cNvSpPr txBox="1"/>
          <p:nvPr/>
        </p:nvSpPr>
        <p:spPr>
          <a:xfrm>
            <a:off x="1679800" y="3587787"/>
            <a:ext cx="797185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solidFill>
                  <a:schemeClr val="dk1"/>
                </a:solidFill>
                <a:latin typeface="Century Gothic"/>
                <a:ea typeface="Century Gothic"/>
                <a:cs typeface="Century Gothic"/>
                <a:sym typeface="Century Gothic"/>
              </a:rPr>
              <a:t>Jim _______ how to multiply numbers well. </a:t>
            </a:r>
            <a:endParaRPr sz="3000" dirty="0">
              <a:latin typeface="Century Gothic"/>
              <a:ea typeface="Century Gothic"/>
              <a:cs typeface="Century Gothic"/>
              <a:sym typeface="Century Gothic"/>
            </a:endParaRPr>
          </a:p>
        </p:txBody>
      </p:sp>
      <p:sp>
        <p:nvSpPr>
          <p:cNvPr id="392" name="Google Shape;392;p62"/>
          <p:cNvSpPr txBox="1"/>
          <p:nvPr/>
        </p:nvSpPr>
        <p:spPr>
          <a:xfrm>
            <a:off x="2492650" y="3525550"/>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knows</a:t>
            </a:r>
            <a:endParaRPr sz="3000" b="1" dirty="0">
              <a:latin typeface="Century Gothic"/>
              <a:ea typeface="Century Gothic"/>
              <a:cs typeface="Century Gothic"/>
              <a:sym typeface="Century Gothic"/>
            </a:endParaRPr>
          </a:p>
        </p:txBody>
      </p:sp>
      <p:sp>
        <p:nvSpPr>
          <p:cNvPr id="393" name="Google Shape;393;p62"/>
          <p:cNvSpPr txBox="1"/>
          <p:nvPr/>
        </p:nvSpPr>
        <p:spPr>
          <a:xfrm>
            <a:off x="6746675" y="4285238"/>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nose</a:t>
            </a:r>
            <a:endParaRPr sz="3000" b="1" dirty="0">
              <a:latin typeface="Century Gothic"/>
              <a:ea typeface="Century Gothic"/>
              <a:cs typeface="Century Gothic"/>
              <a:sym typeface="Century Gothic"/>
            </a:endParaRPr>
          </a:p>
        </p:txBody>
      </p:sp>
      <p:sp>
        <p:nvSpPr>
          <p:cNvPr id="394" name="Google Shape;394;p62"/>
          <p:cNvSpPr txBox="1"/>
          <p:nvPr/>
        </p:nvSpPr>
        <p:spPr>
          <a:xfrm>
            <a:off x="729125" y="5294751"/>
            <a:ext cx="111855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My family ________ I am coming home for a visit next week.</a:t>
            </a:r>
            <a:endParaRPr sz="3000" dirty="0">
              <a:latin typeface="Century Gothic"/>
              <a:ea typeface="Century Gothic"/>
              <a:cs typeface="Century Gothic"/>
              <a:sym typeface="Century Gothic"/>
            </a:endParaRPr>
          </a:p>
        </p:txBody>
      </p:sp>
      <p:sp>
        <p:nvSpPr>
          <p:cNvPr id="395" name="Google Shape;395;p62"/>
          <p:cNvSpPr txBox="1"/>
          <p:nvPr/>
        </p:nvSpPr>
        <p:spPr>
          <a:xfrm>
            <a:off x="2765163" y="5229450"/>
            <a:ext cx="1625700" cy="71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knows</a:t>
            </a:r>
            <a:endParaRPr sz="3000" dirty="0"/>
          </a:p>
        </p:txBody>
      </p:sp>
      <p:sp>
        <p:nvSpPr>
          <p:cNvPr id="396" name="Google Shape;396;p62"/>
          <p:cNvSpPr txBox="1"/>
          <p:nvPr/>
        </p:nvSpPr>
        <p:spPr>
          <a:xfrm>
            <a:off x="4696175" y="5310300"/>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8"/>
                                        </p:tgtEl>
                                        <p:attrNameLst>
                                          <p:attrName>style.visibility</p:attrName>
                                        </p:attrNameLst>
                                      </p:cBhvr>
                                      <p:to>
                                        <p:strVal val="visible"/>
                                      </p:to>
                                    </p:set>
                                    <p:animEffect transition="in" filter="fade">
                                      <p:cBhvr>
                                        <p:cTn id="7" dur="1000"/>
                                        <p:tgtEl>
                                          <p:spTgt spid="3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
                                        </p:tgtEl>
                                        <p:attrNameLst>
                                          <p:attrName>style.visibility</p:attrName>
                                        </p:attrNameLst>
                                      </p:cBhvr>
                                      <p:to>
                                        <p:strVal val="visible"/>
                                      </p:to>
                                    </p:set>
                                    <p:animEffect transition="in" filter="fade">
                                      <p:cBhvr>
                                        <p:cTn id="12" dur="1000"/>
                                        <p:tgtEl>
                                          <p:spTgt spid="3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2"/>
                                        </p:tgtEl>
                                        <p:attrNameLst>
                                          <p:attrName>style.visibility</p:attrName>
                                        </p:attrNameLst>
                                      </p:cBhvr>
                                      <p:to>
                                        <p:strVal val="visible"/>
                                      </p:to>
                                    </p:set>
                                    <p:animEffect transition="in" filter="fade">
                                      <p:cBhvr>
                                        <p:cTn id="17" dur="1000"/>
                                        <p:tgtEl>
                                          <p:spTgt spid="3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3"/>
                                        </p:tgtEl>
                                        <p:attrNameLst>
                                          <p:attrName>style.visibility</p:attrName>
                                        </p:attrNameLst>
                                      </p:cBhvr>
                                      <p:to>
                                        <p:strVal val="visible"/>
                                      </p:to>
                                    </p:set>
                                    <p:animEffect transition="in" filter="fade">
                                      <p:cBhvr>
                                        <p:cTn id="22" dur="1000"/>
                                        <p:tgtEl>
                                          <p:spTgt spid="3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5"/>
                                        </p:tgtEl>
                                        <p:attrNameLst>
                                          <p:attrName>style.visibility</p:attrName>
                                        </p:attrNameLst>
                                      </p:cBhvr>
                                      <p:to>
                                        <p:strVal val="visible"/>
                                      </p:to>
                                    </p:set>
                                    <p:animEffect transition="in" filter="fade">
                                      <p:cBhvr>
                                        <p:cTn id="27" dur="10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3"/>
          <p:cNvSpPr txBox="1">
            <a:spLocks noGrp="1"/>
          </p:cNvSpPr>
          <p:nvPr>
            <p:ph type="title"/>
          </p:nvPr>
        </p:nvSpPr>
        <p:spPr>
          <a:xfrm>
            <a:off x="610350" y="3096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4" name="Google Shape;404;p63"/>
          <p:cNvSpPr txBox="1">
            <a:spLocks noGrp="1"/>
          </p:cNvSpPr>
          <p:nvPr>
            <p:ph type="body" idx="2"/>
          </p:nvPr>
        </p:nvSpPr>
        <p:spPr>
          <a:xfrm>
            <a:off x="610350" y="1116200"/>
            <a:ext cx="10991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to fast and not to 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2" name="Google Shape;412;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3" name="Google Shape;413;p64"/>
          <p:cNvPicPr preferRelativeResize="0"/>
          <p:nvPr/>
        </p:nvPicPr>
        <p:blipFill>
          <a:blip r:embed="rId4">
            <a:alphaModFix/>
          </a:blip>
          <a:stretch>
            <a:fillRect/>
          </a:stretch>
        </p:blipFill>
        <p:spPr>
          <a:xfrm>
            <a:off x="11024900" y="5657088"/>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C300BA-1837-42D3-82BA-8BF81E078A20}"/>
</file>

<file path=customXml/itemProps2.xml><?xml version="1.0" encoding="utf-8"?>
<ds:datastoreItem xmlns:ds="http://schemas.openxmlformats.org/officeDocument/2006/customXml" ds:itemID="{AC29803B-1B64-4D20-B55F-5B0DACB81AB8}"/>
</file>

<file path=customXml/itemProps3.xml><?xml version="1.0" encoding="utf-8"?>
<ds:datastoreItem xmlns:ds="http://schemas.openxmlformats.org/officeDocument/2006/customXml" ds:itemID="{0A04F433-5873-4E64-8BCE-13A7E7766B71}"/>
</file>

<file path=docProps/app.xml><?xml version="1.0" encoding="utf-8"?>
<Properties xmlns="http://schemas.openxmlformats.org/officeDocument/2006/extended-properties" xmlns:vt="http://schemas.openxmlformats.org/officeDocument/2006/docPropsVTypes">
  <TotalTime>0</TotalTime>
  <Words>3972</Words>
  <Application>Microsoft Office PowerPoint</Application>
  <PresentationFormat>Widescreen</PresentationFormat>
  <Paragraphs>430</Paragraphs>
  <Slides>17</Slides>
  <Notes>17</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Office Theme</vt:lpstr>
      <vt:lpstr>Office Theme</vt:lpstr>
      <vt:lpstr>Office Theme</vt:lpstr>
      <vt:lpstr>Simple Light</vt:lpstr>
      <vt:lpstr>Grade 2: Module 4: Part 2: Cycle 25: Lesson 124 Teacher slide, before teaching.</vt:lpstr>
      <vt:lpstr>Grade 2: Module 4: Part 2: Cycle 25: Lesson 124 Teacher slide, before teaching.</vt:lpstr>
      <vt:lpstr>Grade 2: Module 4: Part 2: Cycle 25: Lesson 124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25: Lesson 124 Teacher slide, before teaching.</dc:title>
  <dc:creator>nbravo</dc:creator>
  <cp:lastModifiedBy>Nicole Bravo</cp:lastModifiedBy>
  <cp:revision>55</cp:revision>
  <dcterms:modified xsi:type="dcterms:W3CDTF">2019-01-07T00:43:02Z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