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0.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0.xml" ContentType="application/vnd.openxmlformats-officedocument.presentationml.slide+xml"/>
  <Override PartName="/ppt/slides/slide11.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5.xml" ContentType="application/vnd.openxmlformats-officedocument.presentationml.slide+xml"/>
  <Override PartName="/ppt/notesSlides/notesSlide20.xml" ContentType="application/vnd.openxmlformats-officedocument.presentationml.notesSlide+xml"/>
  <Override PartName="/ppt/slideMasters/slideMaster1.xml" ContentType="application/vnd.openxmlformats-officedocument.presentationml.slideMaster+xml"/>
  <Override PartName="/ppt/notesSlides/notesSlide19.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8.xml" ContentType="application/vnd.openxmlformats-officedocument.presentationml.notesSlide+xml"/>
  <Override PartName="/ppt/slideMasters/slideMaster2.xml" ContentType="application/vnd.openxmlformats-officedocument.presentationml.slideMaster+xml"/>
  <Override PartName="/ppt/notesSlides/notesSlide13.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4.xml" ContentType="application/vnd.openxmlformats-officedocument.presentationml.notesSlide+xml"/>
  <Override PartName="/ppt/slideLayouts/slideLayout14.xml" ContentType="application/vnd.openxmlformats-officedocument.presentationml.slideLayout+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13.xml" ContentType="application/vnd.openxmlformats-officedocument.presentationml.slideLayout+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0.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3"/>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Lst>
  <p:sldSz cx="9144000" cy="5143500" type="screen16x9"/>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CE5B9C3-B64C-4FE8-B74F-E9BE7D7DCEE0}">
  <a:tblStyle styleId="{4CE5B9C3-B64C-4FE8-B74F-E9BE7D7DCEE0}"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966" autoAdjust="0"/>
  </p:normalViewPr>
  <p:slideViewPr>
    <p:cSldViewPr snapToGrid="0">
      <p:cViewPr varScale="1">
        <p:scale>
          <a:sx n="69" d="100"/>
          <a:sy n="69" d="100"/>
        </p:scale>
        <p:origin x="1332" y="66"/>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3.fntdata"/><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2.fntdata"/><Relationship Id="rId33" Type="http://schemas.openxmlformats.org/officeDocument/2006/relationships/viewProps" Target="viewProps.xml"/><Relationship Id="rId38"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6.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1.fntdata"/><Relationship Id="rId32" Type="http://schemas.openxmlformats.org/officeDocument/2006/relationships/presProps" Target="presProps.xml"/><Relationship Id="rId37"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font" Target="fonts/font8.fntdata"/><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tableStyles" Target="tableStyles.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96630448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important understanding in decoding multisyllabic words is that every syllable has one vowel sound as opposed to one vowel letter. In C-le words, in the ending syllable, the final “e” is always silent and creates a new “vowel sound” called a “schwa” sound (covered in more depth in Module 4). Words are spelled with the following C-le spelling patterns: “-zle,” “-kle,” “-ble,” “-dle,” “-cle,” “-ple,” “-gle,” “-stle,” “-fle.” However, the “le” is pronounced /əl/. This sixth and final syllable type is always three letters and always comes at the end of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Syllable Sleuth instructional practice focuses on decoding two-syllable words using the syllable types and spelling patterns accumulated thus far. This includes closed (CVC), open (CV), magic “e” (CVCe), r-controlled, and vowel teams. Students examine written words and identify the vowel spelling patterns to determine the number of syllables. Finally, they identify the syllable types and use the information to successfully decode the words. Notice that some words are nonsense words, which push students to only decode and not just remember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Words Rule, students first discover the ways that /k/ is spelled in words, as represented by “-k,” “-ck,” and “-ic” based on syllable type. This knowledge supports students’ ability to decode and encode words by generalizing familiar spelling patterns. Students then practice these generalizations by writing words ending with /k/. Consider creating an anchor chart with the /k/ generalizations for student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refer to the </a:t>
            </a:r>
            <a:r>
              <a:rPr lang="en" sz="1200" b="1" dirty="0">
                <a:solidFill>
                  <a:schemeClr val="dk1"/>
                </a:solidFill>
                <a:latin typeface="Calibri"/>
                <a:ea typeface="Calibri"/>
                <a:cs typeface="Calibri"/>
                <a:sym typeface="Calibri"/>
              </a:rPr>
              <a:t>Syllabication Guidance </a:t>
            </a:r>
            <a:r>
              <a:rPr lang="en" sz="1200" dirty="0">
                <a:solidFill>
                  <a:schemeClr val="dk1"/>
                </a:solidFill>
                <a:latin typeface="Calibri"/>
                <a:ea typeface="Calibri"/>
                <a:cs typeface="Calibri"/>
                <a:sym typeface="Calibri"/>
              </a:rPr>
              <a:t>document found in the </a:t>
            </a:r>
            <a:r>
              <a:rPr lang="en" sz="1200" b="1" dirty="0">
                <a:solidFill>
                  <a:schemeClr val="dk1"/>
                </a:solidFill>
                <a:latin typeface="Calibri"/>
                <a:ea typeface="Calibri"/>
                <a:cs typeface="Calibri"/>
                <a:sym typeface="Calibri"/>
              </a:rPr>
              <a:t>K-2 Skills Resource Manual</a:t>
            </a:r>
            <a:r>
              <a:rPr lang="en" sz="1200" dirty="0">
                <a:solidFill>
                  <a:schemeClr val="dk1"/>
                </a:solidFill>
                <a:latin typeface="Calibri"/>
                <a:ea typeface="Calibri"/>
                <a:cs typeface="Calibri"/>
                <a:sym typeface="Calibri"/>
              </a:rPr>
              <a:t>, pages 27-29.</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61934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For example, students may pretend with their hands looking through binoculars or shading their eyes with one hand to “take a closer look.”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“take a closer look to group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623905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Students are about to take a closer look at spelling patterns in words in order to sort them into groups. The target gives them the clue that there will be some words with the “-k,” “-ck ,” and “-ic” spelling pattern.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b="0" i="0" dirty="0">
                <a:solidFill>
                  <a:schemeClr val="dk1"/>
                </a:solidFill>
                <a:latin typeface="Calibri"/>
                <a:ea typeface="Calibri"/>
                <a:cs typeface="Calibri"/>
                <a:sym typeface="Calibri"/>
              </a:rPr>
              <a:t>“Remember the transition song we just sang. Today we are going to take a closer look to group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089086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6f84ff5e7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6f84ff5e7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Animations follow 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with C-le endings in random order: “chick,” “truck,” “speak,” “croak,” “spark,” “clerk,” “desk,” “pink,” “chicken,” “bucket,” “magic,” “clinic”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“chick - The kids want to play with the baby chick.”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“truck - My parents bought a new truck for dad’s birthday.”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“speak - Please speak to your mother about the party Saturday.”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“croak - The frogs will croak all night.”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“spark - The fireplace will spark when you turn it on.”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“clerk - The clerk asked me to have a seat. ”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“desk - My desk is in the front of the room.”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“pink - My favorite color is pink.”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“chicken - Be careful in the chicken coop.”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“bucket - Please place the balls in the bucket.”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”magic - My sister went to a magic show last night.”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“clinic - I dropped my dog off at the vet clinic.”</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read these words to yourself and think about how you could group these words together in ways they are similar.”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read words silently and notice similar patterns, and decide how they would group words together.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 and how you will could group any of the words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would like to share what they noticed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the/k/ sound.)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And where do you hear the /k/ sound in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(mostly at the end)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in most of these words we hear the sound /k/ at the end, but I noticed with you that there are two words with /k/ in the middle. Hmm… that makes me wonder how you grouped these words together. Who would like to share your thinking about grouping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share how words are grouped. </a:t>
            </a:r>
            <a:r>
              <a:rPr lang="en" sz="1200" b="0" dirty="0">
                <a:solidFill>
                  <a:schemeClr val="dk1"/>
                </a:solidFill>
                <a:latin typeface="Calibri"/>
                <a:ea typeface="Calibri"/>
                <a:cs typeface="Calibri"/>
                <a:sym typeface="Calibri"/>
              </a:rPr>
              <a:t>(Words ending in “-k,” words ending in “-ck,” words with “-ck” in the middle, and words ending in “-ic.”)</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it looks like we have four groups of words: Some ending in ‘-k,’ some ending in ‘-ck,’ some with ‘-ck’ in the middle, and some ending with ‘-ic.’ I wonder if we can figure out how to know which letters to use for the /k/ sound in words by taking a deeper look at these words. Let’s start with the words ending in ‘-k,’ ‘speak,’ ‘croak,’ ‘spark,’ ‘clerk,’ and ‘desk.’”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we notice about these words?”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have a long vowel sound made by a vowel team or r-controlled vowel; “-k” follows s in “desk.”)</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So we can say that we spell /k/ with ‘-k’ after a long vowel sound, like with these vowel teams. We also spell /k/ with ‘-k’ at after an r-controlled vowel. And what about the words, ‘desk’ and ‘pink’? Those don’t have a long vowel sound. That reminds me that we have seen words spelled with ‘-k’ after the consonants ‘l,’ ‘n,’ or ‘s.’ I remember learning words with ‘ank,’ ‘ink,’ ‘unk,’ and ‘onk,’ so that makes sense. We can say that we also spell /k/ with ‘-k’ after the consonants ‘l,’ ‘n,’ and ‘s.’”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let’s look at the words with ‘-ck’ in the middle or at the end: ‘chick,’ ‘truck,’ ‘chicken,’ and ‘bucket.’”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we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vowel sound is short; the “-ck” is at the end of a closed syllable.)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I really like hearing that you noticed the short vowel sound in the closed syllable. That is helpful when we read and spell words with more than one syllable, like ‘chicken’ and ‘bucket.’ So it sounds like we can say that we spell /k/ with ‘-ck’ at after a short vowel in a closed syllable.”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let’s take a look at these words with /k/ spelled with ‘-ic’ at the end.”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are two syllable words.)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These are two syllable words with /k/ at the end. When we have a word with more than one syllable that ends with the closed syllable /i/ /k/, we use ‘-ic.’ WOW! Words DO Rule! We have discovered some really cool things about /k/ words today. Now let’s practice with some /k/ words. I will read a word and you will think about what we have learned as you write the word on your board. Remember, we spell /k/ with ‘-k’ after a long vowel sound and r-controlled vowels. We spell /k/ with ‘-ck’ after a short vowel in a closed syllable. Lastly, we learned that when /i/ /k/ is at the end of a multisyllabic word, we use ‘-ic.’ Let’s go! After you write each word, I will write it on the board so you can check your work.”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whiteboards, whiteboard markers, and whiteboard erasers as per classroom routine.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 as students think and write it on their whiteboard: </a:t>
            </a:r>
            <a:r>
              <a:rPr lang="en" sz="1200" i="0" dirty="0">
                <a:solidFill>
                  <a:schemeClr val="dk1"/>
                </a:solidFill>
                <a:latin typeface="Calibri"/>
                <a:ea typeface="Calibri"/>
                <a:cs typeface="Calibri"/>
                <a:sym typeface="Calibri"/>
              </a:rPr>
              <a:t>“fork.”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word on the board as students check and correct their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we know this is spelled with ‘-k’?”</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 /k/ sound follows an r-controlled vowel.)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17-20 with remaining words: “rock,” “comic,” “beak,” “rocket.”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will learn more words with these sounds this week. Knowing these spellings will help us continue to be better readers and writers.”</a:t>
            </a:r>
            <a:endParaRPr sz="120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identify syllable and sound patterns while reading words with the “-k,” “-ck ,” and “-ic” spelling pattern.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creating an anchor chart for student reference when they are expected to spell words with the /k/ ending sounds. The spelling generalizations for /k/ are as follows: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“-k” after a long vowel sound (example: after a vowel team)</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“-k” after an r-controlled vowel</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“-k” after the consonants “l,” “n,” and “s”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“-ck” after a short vowel sound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“-ic” at the end of multisyllabic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a sentence containing each word to help support vocabulary development for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students may be unfamiliar with the word “multisyllabic,” consider unpacking the word to support understanding.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203036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6d9d9458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6d9d9458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12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7719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a90f0bab4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8" name="Google Shape;238;g4a90f0bab4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239" name="Google Shape;239;g4a90f0bab4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40" name="Google Shape;240;g4a90f0bab4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3310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7" name="Google Shape;247;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reading words, sentences, or a passage in an assigned activity.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0276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1"/>
        <p:cNvGrpSpPr/>
        <p:nvPr/>
      </p:nvGrpSpPr>
      <p:grpSpPr>
        <a:xfrm>
          <a:off x="0" y="0"/>
          <a:ext cx="0" cy="0"/>
          <a:chOff x="0" y="0"/>
          <a:chExt cx="0" cy="0"/>
        </a:xfrm>
      </p:grpSpPr>
      <p:sp>
        <p:nvSpPr>
          <p:cNvPr id="252" name="Google Shape;252;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3" name="Google Shape;253;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they will be working with partners on different, assigned activities. Learning targets will depend on the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064293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53a9e38a8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453a9e38a8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(independent work time; this will gradually become independent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if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Rule words (projected or posted or copy provided); whiteboards, whiteboard markers and erasers or paper and pencils.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a:t>
            </a:r>
            <a:r>
              <a:rPr lang="en" sz="1200" b="0" dirty="0">
                <a:solidFill>
                  <a:schemeClr val="dk1"/>
                </a:solidFill>
                <a:latin typeface="Calibri"/>
                <a:ea typeface="Calibri"/>
                <a:cs typeface="Calibri"/>
                <a:sym typeface="Calibri"/>
              </a:rPr>
              <a:t>Sentence Builder sentences, word list (projected or posted or copy provided); whiteboards, whiteboard markers and erasers or paper and pencils.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a:t>
            </a:r>
            <a:r>
              <a:rPr lang="en" sz="1200" b="0" dirty="0">
                <a:solidFill>
                  <a:schemeClr val="dk1"/>
                </a:solidFill>
                <a:latin typeface="Calibri"/>
                <a:ea typeface="Calibri"/>
                <a:cs typeface="Calibri"/>
                <a:sym typeface="Calibri"/>
              </a:rPr>
              <a:t>No Food to Be Found: Part 2</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decodable text </a:t>
            </a:r>
            <a:r>
              <a:rPr lang="en" sz="1200" dirty="0">
                <a:solidFill>
                  <a:schemeClr val="dk1"/>
                </a:solidFill>
                <a:latin typeface="Calibri"/>
                <a:ea typeface="Calibri"/>
                <a:cs typeface="Calibri"/>
                <a:sym typeface="Calibri"/>
              </a:rPr>
              <a:t>from Cycle 14; </a:t>
            </a:r>
            <a:r>
              <a:rPr lang="en" sz="1200" b="0" dirty="0">
                <a:solidFill>
                  <a:schemeClr val="dk1"/>
                </a:solidFill>
                <a:latin typeface="Calibri"/>
                <a:ea typeface="Calibri"/>
                <a:cs typeface="Calibri"/>
                <a:sym typeface="Calibri"/>
              </a:rPr>
              <a:t>Rules of Fluency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cards, </a:t>
            </a:r>
            <a:r>
              <a:rPr lang="en" sz="1200" b="0" dirty="0">
                <a:solidFill>
                  <a:schemeClr val="dk1"/>
                </a:solidFill>
                <a:latin typeface="Calibri"/>
                <a:ea typeface="Calibri"/>
                <a:cs typeface="Calibri"/>
                <a:sym typeface="Calibri"/>
              </a:rPr>
              <a:t>Reader’s Toolbox</a:t>
            </a:r>
            <a:r>
              <a:rPr lang="en" sz="1200" dirty="0">
                <a:solidFill>
                  <a:schemeClr val="dk1"/>
                </a:solidFill>
                <a:latin typeface="Calibri"/>
                <a:ea typeface="Calibri"/>
                <a:cs typeface="Calibri"/>
                <a:sym typeface="Calibri"/>
              </a:rPr>
              <a:t>, anchor chart, etc. for student reference.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a:t>
            </a:r>
            <a:r>
              <a:rPr lang="en" sz="1200" b="0" dirty="0">
                <a:solidFill>
                  <a:schemeClr val="dk1"/>
                </a:solidFill>
                <a:latin typeface="Calibri"/>
                <a:ea typeface="Calibri"/>
                <a:cs typeface="Calibri"/>
                <a:sym typeface="Calibri"/>
              </a:rPr>
              <a:t>No Food to Be Found: Part 2</a:t>
            </a:r>
            <a:r>
              <a:rPr lang="en" sz="1200" dirty="0">
                <a:solidFill>
                  <a:schemeClr val="dk1"/>
                </a:solidFill>
                <a:latin typeface="Calibri"/>
                <a:ea typeface="Calibri"/>
                <a:cs typeface="Calibri"/>
                <a:sym typeface="Calibri"/>
              </a:rPr>
              <a:t>” is not available to copy or post/project for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groups closely and work with students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Prompt/Encourage students to refer to the Reader’s Toolbox as needed to read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43309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g441392825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8" name="Google Shape;268;g441392825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on board or project word list and sentences for Words Rule and Sentence Builder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making copies for student pairs to work from if slide is not projected.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dirty="0">
              <a:highlight>
                <a:srgbClr val="FFFF00"/>
              </a:highlight>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042547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a7191e40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4a7191e40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17  </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11026555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3" name="Google Shape;14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Syllable Sleuth Word List (copied or posted on board or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(copied and cut out; or word list copied or posted on board or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T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15 Assessment (Optional)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boards, whiteboard markers, and erasers (one per pair of students)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paper and pencils.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184020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4a9c49803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4a9c4980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17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successfully using visual cues, model other strategies listed in Reader’s Toolbox routine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strategy chosen for students when reading independently.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03976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3, Cycle 15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184-192.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Independent and Small Group Work guidance in the </a:t>
            </a:r>
            <a:r>
              <a:rPr lang="en" sz="1200" b="1" dirty="0">
                <a:solidFill>
                  <a:schemeClr val="dk1"/>
                </a:solidFill>
                <a:latin typeface="Calibri"/>
                <a:ea typeface="Calibri"/>
                <a:cs typeface="Calibri"/>
                <a:sym typeface="Calibri"/>
              </a:rPr>
              <a:t>Skills Block Resource Manual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66523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modules in the Grade 1 curriculum, students worked with five syllable types (i.e., written 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and writing multisyllabic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Unfamiliar, newly introduced sixth syllable type: C-le.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Nonsense words are included in the lesson, which push students to only decode and not just remember the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count the number of syllables by identifying the vowel sounds in the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and identify the syllable types in order to decode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which spelling pattern to use when writing words with “-k,” “-ck,” and “-ic.”</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multisyllabic, similar, syllable</a:t>
            </a:r>
            <a:endParaRPr sz="1200" dirty="0">
              <a:latin typeface="Calibri"/>
              <a:ea typeface="Calibri"/>
              <a:cs typeface="Calibri"/>
              <a:sym typeface="Calibri"/>
            </a:endParaRPr>
          </a:p>
        </p:txBody>
      </p:sp>
    </p:spTree>
    <p:extLst>
      <p:ext uri="{BB962C8B-B14F-4D97-AF65-F5344CB8AC3E}">
        <p14:creationId xmlns:p14="http://schemas.microsoft.com/office/powerpoint/2010/main" val="13455715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“I’ve Been Working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“break words apart by their syllables and put them back together.”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09252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stand up to read the learning target while they make the motion of shooting a bow and arrow at the target to provide an opportunity for  some movement.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take a word and break it into parts so that we can easily read them.”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615353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and following slides.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“It’s time to be Syllable Sleuths. We are going to find some clues to help us figure out how to break longer words into parts so we can read them. Let’s start with a new word.”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on an index card or sentence strip the word (or project slide): “</a:t>
            </a:r>
            <a:r>
              <a:rPr lang="en" sz="1200" b="0" i="0" dirty="0">
                <a:solidFill>
                  <a:schemeClr val="dk1"/>
                </a:solidFill>
                <a:latin typeface="Calibri"/>
                <a:ea typeface="Calibri"/>
                <a:cs typeface="Calibri"/>
                <a:sym typeface="Calibri"/>
              </a:rPr>
              <a:t>station.</a:t>
            </a:r>
            <a:r>
              <a:rPr lang="en" sz="1200" i="1" dirty="0">
                <a:solidFill>
                  <a:schemeClr val="dk1"/>
                </a:solidFill>
                <a:latin typeface="Calibri"/>
                <a:ea typeface="Calibri"/>
                <a:cs typeface="Calibri"/>
                <a:sym typeface="Calibri"/>
              </a:rPr>
              <a: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the Syllable Sleuth instructional practice aloud. Say: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word ending (-tion).”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“Underline ‘-tion.’”</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just before the ‘-tion.’”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first syllable (or click slide for underline) and ask: “</a:t>
            </a:r>
            <a:r>
              <a:rPr lang="en" sz="1200" i="1" dirty="0">
                <a:solidFill>
                  <a:schemeClr val="dk1"/>
                </a:solidFill>
                <a:latin typeface="Calibri"/>
                <a:ea typeface="Calibri"/>
                <a:cs typeface="Calibri"/>
                <a:sym typeface="Calibri"/>
              </a:rPr>
              <a:t>What vowel sound do we hear in this first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(/ā)</a:t>
            </a:r>
            <a:endParaRPr sz="1200" b="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do we know this vowel sound is /ā/ and not /a/?”</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(because it is an open syllable)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“So how do we pronounce this first syllable?”</a:t>
            </a:r>
            <a:r>
              <a:rPr lang="en" sz="1200" b="0" dirty="0">
                <a:solidFill>
                  <a:schemeClr val="dk1"/>
                </a:solidFill>
                <a:latin typeface="Calibri"/>
                <a:ea typeface="Calibri"/>
                <a:cs typeface="Calibri"/>
                <a:sym typeface="Calibri"/>
              </a:rPr>
              <a:t> (“stā”)</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swoop under the second syllable (underline on slide) and ask: “</a:t>
            </a: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ble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(“tion”)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we know about dividing words with the ending ‘tion’?”</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(Underline the “-tion” and divide just before it.)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That’s right. So how would we read this word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“station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015492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4241addc16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4241addc16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“Right! Remember, a sleuth is a detective. When you’re a syllable sleuth, your job is to search for the clues that let you know you have found a syllable. As a syllable sleuth, you will look for vowel sounds to see how to divide the words into syllables to read them.”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Syllable Sleuth Word List on board or show list on slide (or copy and distribute </a:t>
            </a:r>
            <a:r>
              <a:rPr lang="en" sz="1200" b="0" dirty="0">
                <a:solidFill>
                  <a:schemeClr val="dk1"/>
                </a:solidFill>
                <a:latin typeface="Calibri"/>
                <a:ea typeface="Calibri"/>
                <a:cs typeface="Calibri"/>
                <a:sym typeface="Calibri"/>
              </a:rPr>
              <a:t>Syllable Sleuth Word List </a:t>
            </a:r>
            <a:r>
              <a:rPr lang="en" sz="1200" dirty="0">
                <a:solidFill>
                  <a:schemeClr val="dk1"/>
                </a:solidFill>
                <a:latin typeface="Calibri"/>
                <a:ea typeface="Calibri"/>
                <a:cs typeface="Calibri"/>
                <a:sym typeface="Calibri"/>
              </a:rPr>
              <a:t>in a transparent sleeve, one per pair of students and a clipboard if not working at desk or table), whiteboards (if working from posted word list rather than paper copy) or paper, whiteboard markers or pencils and whiteboard erasers or pencil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a partner to segment each word into syllables and decode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dividing the words into syllables, reading the syllables and then blending the syllables to read the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Step 9 can be done in a variety of ways, including:</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apply Syllable Sleuth steps to one word at a time. After each word, the teacher models the division and decoding and students check their work.</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work through the list independently or with partners. After a set period of time, the teacher models the division and decoding of each word while students check their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926063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42c6b47cd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42c6b47cd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are two nonsense words included in the word list.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Then, ask for a student volunteer to share another sentence.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Station: The Police Station is near my house.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539878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4"/>
        <p:cNvGrpSpPr/>
        <p:nvPr/>
      </p:nvGrpSpPr>
      <p:grpSpPr>
        <a:xfrm>
          <a:off x="0" y="0"/>
          <a:ext cx="0" cy="0"/>
          <a:chOff x="0" y="0"/>
          <a:chExt cx="0" cy="0"/>
        </a:xfrm>
      </p:grpSpPr>
      <p:sp>
        <p:nvSpPr>
          <p:cNvPr id="95" name="Google Shape;95;p15"/>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96" name="Google Shape;96;p15"/>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97" name="Google Shape;97;p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8"/>
        <p:cNvGrpSpPr/>
        <p:nvPr/>
      </p:nvGrpSpPr>
      <p:grpSpPr>
        <a:xfrm>
          <a:off x="0" y="0"/>
          <a:ext cx="0" cy="0"/>
          <a:chOff x="0" y="0"/>
          <a:chExt cx="0" cy="0"/>
        </a:xfrm>
      </p:grpSpPr>
      <p:sp>
        <p:nvSpPr>
          <p:cNvPr id="99" name="Google Shape;99;p16"/>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00" name="Google Shape;100;p1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01"/>
        <p:cNvGrpSpPr/>
        <p:nvPr/>
      </p:nvGrpSpPr>
      <p:grpSpPr>
        <a:xfrm>
          <a:off x="0" y="0"/>
          <a:ext cx="0" cy="0"/>
          <a:chOff x="0" y="0"/>
          <a:chExt cx="0" cy="0"/>
        </a:xfrm>
      </p:grpSpPr>
      <p:sp>
        <p:nvSpPr>
          <p:cNvPr id="102" name="Google Shape;102;p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3" name="Google Shape;103;p17"/>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104" name="Google Shape;104;p1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05"/>
        <p:cNvGrpSpPr/>
        <p:nvPr/>
      </p:nvGrpSpPr>
      <p:grpSpPr>
        <a:xfrm>
          <a:off x="0" y="0"/>
          <a:ext cx="0" cy="0"/>
          <a:chOff x="0" y="0"/>
          <a:chExt cx="0" cy="0"/>
        </a:xfrm>
      </p:grpSpPr>
      <p:sp>
        <p:nvSpPr>
          <p:cNvPr id="106" name="Google Shape;106;p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07" name="Google Shape;107;p18"/>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8" name="Google Shape;108;p18"/>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09" name="Google Shape;109;p1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10"/>
        <p:cNvGrpSpPr/>
        <p:nvPr/>
      </p:nvGrpSpPr>
      <p:grpSpPr>
        <a:xfrm>
          <a:off x="0" y="0"/>
          <a:ext cx="0" cy="0"/>
          <a:chOff x="0" y="0"/>
          <a:chExt cx="0" cy="0"/>
        </a:xfrm>
      </p:grpSpPr>
      <p:sp>
        <p:nvSpPr>
          <p:cNvPr id="111" name="Google Shape;111;p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12" name="Google Shape;112;p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13"/>
        <p:cNvGrpSpPr/>
        <p:nvPr/>
      </p:nvGrpSpPr>
      <p:grpSpPr>
        <a:xfrm>
          <a:off x="0" y="0"/>
          <a:ext cx="0" cy="0"/>
          <a:chOff x="0" y="0"/>
          <a:chExt cx="0" cy="0"/>
        </a:xfrm>
      </p:grpSpPr>
      <p:sp>
        <p:nvSpPr>
          <p:cNvPr id="114" name="Google Shape;114;p20"/>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5" name="Google Shape;115;p2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16" name="Google Shape;116;p2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7"/>
        <p:cNvGrpSpPr/>
        <p:nvPr/>
      </p:nvGrpSpPr>
      <p:grpSpPr>
        <a:xfrm>
          <a:off x="0" y="0"/>
          <a:ext cx="0" cy="0"/>
          <a:chOff x="0" y="0"/>
          <a:chExt cx="0" cy="0"/>
        </a:xfrm>
      </p:grpSpPr>
      <p:sp>
        <p:nvSpPr>
          <p:cNvPr id="118" name="Google Shape;118;p21"/>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19" name="Google Shape;119;p2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20"/>
        <p:cNvGrpSpPr/>
        <p:nvPr/>
      </p:nvGrpSpPr>
      <p:grpSpPr>
        <a:xfrm>
          <a:off x="0" y="0"/>
          <a:ext cx="0" cy="0"/>
          <a:chOff x="0" y="0"/>
          <a:chExt cx="0" cy="0"/>
        </a:xfrm>
      </p:grpSpPr>
      <p:sp>
        <p:nvSpPr>
          <p:cNvPr id="121" name="Google Shape;121;p22"/>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2"/>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23" name="Google Shape;123;p22"/>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24" name="Google Shape;124;p22"/>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25" name="Google Shape;125;p2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6"/>
        <p:cNvGrpSpPr/>
        <p:nvPr/>
      </p:nvGrpSpPr>
      <p:grpSpPr>
        <a:xfrm>
          <a:off x="0" y="0"/>
          <a:ext cx="0" cy="0"/>
          <a:chOff x="0" y="0"/>
          <a:chExt cx="0" cy="0"/>
        </a:xfrm>
      </p:grpSpPr>
      <p:sp>
        <p:nvSpPr>
          <p:cNvPr id="127" name="Google Shape;127;p23"/>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28" name="Google Shape;128;p2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9"/>
        <p:cNvGrpSpPr/>
        <p:nvPr/>
      </p:nvGrpSpPr>
      <p:grpSpPr>
        <a:xfrm>
          <a:off x="0" y="0"/>
          <a:ext cx="0" cy="0"/>
          <a:chOff x="0" y="0"/>
          <a:chExt cx="0" cy="0"/>
        </a:xfrm>
      </p:grpSpPr>
      <p:sp>
        <p:nvSpPr>
          <p:cNvPr id="130" name="Google Shape;130;p24"/>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31" name="Google Shape;131;p24"/>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32" name="Google Shape;132;p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3"/>
        <p:cNvGrpSpPr/>
        <p:nvPr/>
      </p:nvGrpSpPr>
      <p:grpSpPr>
        <a:xfrm>
          <a:off x="0" y="0"/>
          <a:ext cx="0" cy="0"/>
          <a:chOff x="0" y="0"/>
          <a:chExt cx="0" cy="0"/>
        </a:xfrm>
      </p:grpSpPr>
      <p:sp>
        <p:nvSpPr>
          <p:cNvPr id="134" name="Google Shape;134;p2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92" name="Google Shape;92;p14"/>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93" name="Google Shape;93;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5" Type="http://schemas.openxmlformats.org/officeDocument/2006/relationships/image" Target="../media/image9.png"/><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8.png"/></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5.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6"/>
          <p:cNvSpPr txBox="1">
            <a:spLocks noGrp="1"/>
          </p:cNvSpPr>
          <p:nvPr>
            <p:ph type="title"/>
          </p:nvPr>
        </p:nvSpPr>
        <p:spPr>
          <a:xfrm>
            <a:off x="196350" y="33651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15: Lesson 71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40" name="Google Shape;140;p26"/>
          <p:cNvSpPr txBox="1">
            <a:spLocks noGrp="1"/>
          </p:cNvSpPr>
          <p:nvPr>
            <p:ph type="body" idx="1"/>
          </p:nvPr>
        </p:nvSpPr>
        <p:spPr>
          <a:xfrm>
            <a:off x="196350" y="1218000"/>
            <a:ext cx="8520600" cy="3925500"/>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r>
              <a:rPr lang="en" sz="1800" dirty="0"/>
              <a:t>This lesson includes the Syllable Sleuth and Words Rule instructional practices. Syllable Sleuth focuses on decoding two-syllable words using the syllable types and spelling patterns accumulated thus far. Students examine written words and identify the syllable types and use the information to successfully decode the words. In Words Rule students first discover the ways that /k/ is spelled in words, as represented by “-k,” “-ck,” and “-ic” based on syllable type.</a:t>
            </a:r>
          </a:p>
          <a:p>
            <a:pPr marL="0" lvl="0" indent="0" algn="l" rtl="0">
              <a:lnSpc>
                <a:spcPct val="70000"/>
              </a:lnSpc>
              <a:spcBef>
                <a:spcPts val="800"/>
              </a:spcBef>
              <a:spcAft>
                <a:spcPts val="0"/>
              </a:spcAft>
              <a:buClr>
                <a:schemeClr val="dk1"/>
              </a:buClr>
              <a:buSzPts val="1100"/>
              <a:buFont typeface="Arial"/>
              <a:buNone/>
            </a:pPr>
            <a:endParaRPr sz="1800" dirty="0"/>
          </a:p>
          <a:p>
            <a:pPr marL="0" lvl="0" indent="0" algn="l" rtl="0">
              <a:lnSpc>
                <a:spcPct val="70000"/>
              </a:lnSpc>
              <a:spcBef>
                <a:spcPts val="800"/>
              </a:spcBef>
              <a:spcAft>
                <a:spcPts val="0"/>
              </a:spcAft>
              <a:buClr>
                <a:schemeClr val="dk1"/>
              </a:buClr>
              <a:buSzPts val="1100"/>
              <a:buFont typeface="Arial"/>
              <a:buNone/>
            </a:pPr>
            <a:r>
              <a:rPr lang="en" sz="2000" b="1" dirty="0">
                <a:solidFill>
                  <a:schemeClr val="dk1"/>
                </a:solidFill>
              </a:rPr>
              <a:t>Be sure that students pay careful attention to:</a:t>
            </a:r>
            <a:endParaRPr sz="2000" b="1" dirty="0">
              <a:solidFill>
                <a:schemeClr val="dk1"/>
              </a:solidFill>
            </a:endParaRPr>
          </a:p>
          <a:p>
            <a:pPr marL="177800" lvl="0" indent="-152400" algn="l" rtl="0">
              <a:spcBef>
                <a:spcPts val="800"/>
              </a:spcBef>
              <a:spcAft>
                <a:spcPts val="0"/>
              </a:spcAft>
              <a:buSzPts val="1800"/>
              <a:buChar char="•"/>
            </a:pPr>
            <a:r>
              <a:rPr lang="en" sz="1800" dirty="0"/>
              <a:t>Familiar spelling patterns and syllable types in words</a:t>
            </a:r>
            <a:endParaRPr sz="1800" dirty="0"/>
          </a:p>
          <a:p>
            <a:pPr marL="177800" lvl="0" indent="-152400" algn="l" rtl="0">
              <a:spcBef>
                <a:spcPts val="800"/>
              </a:spcBef>
              <a:spcAft>
                <a:spcPts val="0"/>
              </a:spcAft>
              <a:buSzPts val="1800"/>
              <a:buChar char="•"/>
            </a:pPr>
            <a:r>
              <a:rPr lang="en" sz="1800" dirty="0"/>
              <a:t>Unfamiliar, newly introduced consonant-le syllable type spelling pattern</a:t>
            </a:r>
            <a:endParaRPr sz="1800" dirty="0"/>
          </a:p>
          <a:p>
            <a:pPr marL="177800" lvl="0" indent="-152400" algn="l" rtl="0">
              <a:lnSpc>
                <a:spcPct val="70000"/>
              </a:lnSpc>
              <a:spcBef>
                <a:spcPts val="800"/>
              </a:spcBef>
              <a:spcAft>
                <a:spcPts val="0"/>
              </a:spcAft>
              <a:buClr>
                <a:schemeClr val="dk1"/>
              </a:buClr>
              <a:buSzPts val="1800"/>
              <a:buChar char="•"/>
            </a:pPr>
            <a:r>
              <a:rPr lang="en" sz="1800" dirty="0"/>
              <a:t> The ways that /k/ is spelled in words, as represented by “-k,” “-ck,” and “-ic” based on syllable type.</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Google Shape;207;p35"/>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08" name="Google Shape;208;p35"/>
          <p:cNvSpPr txBox="1">
            <a:spLocks noGrp="1"/>
          </p:cNvSpPr>
          <p:nvPr>
            <p:ph type="body" idx="1"/>
          </p:nvPr>
        </p:nvSpPr>
        <p:spPr>
          <a:xfrm>
            <a:off x="311700" y="493200"/>
            <a:ext cx="8520600" cy="41772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2800" b="1" dirty="0">
                <a:solidFill>
                  <a:srgbClr val="FF0000"/>
                </a:solidFill>
              </a:rPr>
              <a:t>Teacher: </a:t>
            </a:r>
            <a:r>
              <a:rPr lang="en" sz="2800" dirty="0">
                <a:solidFill>
                  <a:srgbClr val="FF0000"/>
                </a:solidFill>
              </a:rPr>
              <a:t>“Can you take a closer look, a closer look, a closer look? Can you take a closer look at some words today?”</a:t>
            </a:r>
            <a:endParaRPr sz="2800" dirty="0">
              <a:solidFill>
                <a:srgbClr val="FF0000"/>
              </a:solidFill>
            </a:endParaRPr>
          </a:p>
          <a:p>
            <a:pPr marL="0" lvl="0" indent="0" algn="ctr" rtl="0">
              <a:lnSpc>
                <a:spcPct val="150000"/>
              </a:lnSpc>
              <a:spcBef>
                <a:spcPts val="800"/>
              </a:spcBef>
              <a:spcAft>
                <a:spcPts val="0"/>
              </a:spcAft>
              <a:buNone/>
            </a:pPr>
            <a:r>
              <a:rPr lang="en" sz="2800" b="1" dirty="0">
                <a:solidFill>
                  <a:srgbClr val="FF0000"/>
                </a:solidFill>
              </a:rPr>
              <a:t>Students: </a:t>
            </a:r>
            <a:r>
              <a:rPr lang="en" sz="2800" dirty="0">
                <a:solidFill>
                  <a:srgbClr val="FF0000"/>
                </a:solidFill>
              </a:rPr>
              <a:t>“Yes, we’ll take a closer look, a closer look, </a:t>
            </a:r>
            <a:r>
              <a:rPr lang="en-US" sz="2800" dirty="0">
                <a:solidFill>
                  <a:srgbClr val="FF0000"/>
                </a:solidFill>
              </a:rPr>
              <a:t>a closer look.</a:t>
            </a:r>
            <a:r>
              <a:rPr lang="en" sz="2800" dirty="0">
                <a:solidFill>
                  <a:srgbClr val="FF0000"/>
                </a:solidFill>
              </a:rPr>
              <a:t> Yes, we’ll take a closer look to group the words today.”</a:t>
            </a:r>
            <a:endParaRPr sz="2800" dirty="0">
              <a:solidFill>
                <a:srgbClr val="FF0000"/>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214" name="Google Shape;214;p36"/>
          <p:cNvSpPr txBox="1">
            <a:spLocks noGrp="1"/>
          </p:cNvSpPr>
          <p:nvPr>
            <p:ph type="body" idx="1"/>
          </p:nvPr>
        </p:nvSpPr>
        <p:spPr>
          <a:xfrm>
            <a:off x="201325" y="640950"/>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700"/>
              </a:spcBef>
              <a:spcAft>
                <a:spcPts val="0"/>
              </a:spcAft>
              <a:buNone/>
            </a:pPr>
            <a:endParaRPr sz="2400" dirty="0"/>
          </a:p>
          <a:p>
            <a:pPr marL="457200" lvl="0" indent="-381000" algn="l" rtl="0">
              <a:lnSpc>
                <a:spcPct val="150000"/>
              </a:lnSpc>
              <a:spcBef>
                <a:spcPts val="1700"/>
              </a:spcBef>
              <a:spcAft>
                <a:spcPts val="0"/>
              </a:spcAft>
              <a:buSzPts val="2400"/>
              <a:buChar char="•"/>
            </a:pPr>
            <a:r>
              <a:rPr lang="en" sz="2400" dirty="0"/>
              <a:t>I can correctly read, write, and group words with the “-k,” “-ck ,” and “-ic” spelling pattern.</a:t>
            </a:r>
            <a:endParaRPr sz="2400" dirty="0"/>
          </a:p>
          <a:p>
            <a:pPr marL="177800" lvl="0" indent="0" algn="l" rtl="0">
              <a:lnSpc>
                <a:spcPct val="150000"/>
              </a:lnSpc>
              <a:spcBef>
                <a:spcPts val="1700"/>
              </a:spcBef>
              <a:spcAft>
                <a:spcPts val="0"/>
              </a:spcAft>
              <a:buNone/>
            </a:pPr>
            <a:endParaRPr sz="2400" dirty="0"/>
          </a:p>
        </p:txBody>
      </p:sp>
      <p:pic>
        <p:nvPicPr>
          <p:cNvPr id="215" name="Google Shape;215;p36"/>
          <p:cNvPicPr preferRelativeResize="0"/>
          <p:nvPr/>
        </p:nvPicPr>
        <p:blipFill>
          <a:blip r:embed="rId3">
            <a:alphaModFix/>
          </a:blip>
          <a:stretch>
            <a:fillRect/>
          </a:stretch>
        </p:blipFill>
        <p:spPr>
          <a:xfrm>
            <a:off x="8367892" y="4342353"/>
            <a:ext cx="708065"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7"/>
          <p:cNvSpPr txBox="1">
            <a:spLocks noGrp="1"/>
          </p:cNvSpPr>
          <p:nvPr>
            <p:ph type="body" idx="1"/>
          </p:nvPr>
        </p:nvSpPr>
        <p:spPr>
          <a:xfrm>
            <a:off x="173975" y="754875"/>
            <a:ext cx="6126000" cy="40761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3000" dirty="0"/>
              <a:t>chick              chicken           </a:t>
            </a:r>
            <a:endParaRPr sz="3000" dirty="0"/>
          </a:p>
          <a:p>
            <a:pPr marL="0" lvl="0" indent="0" algn="l" rtl="0">
              <a:lnSpc>
                <a:spcPct val="100000"/>
              </a:lnSpc>
              <a:spcBef>
                <a:spcPts val="0"/>
              </a:spcBef>
              <a:spcAft>
                <a:spcPts val="0"/>
              </a:spcAft>
              <a:buNone/>
            </a:pPr>
            <a:r>
              <a:rPr lang="en" sz="3000" dirty="0"/>
              <a:t>truck               bucket            </a:t>
            </a:r>
            <a:endParaRPr sz="3000" dirty="0"/>
          </a:p>
          <a:p>
            <a:pPr marL="0" lvl="0" indent="0" algn="l" rtl="0">
              <a:lnSpc>
                <a:spcPct val="100000"/>
              </a:lnSpc>
              <a:spcBef>
                <a:spcPts val="0"/>
              </a:spcBef>
              <a:spcAft>
                <a:spcPts val="0"/>
              </a:spcAft>
              <a:buNone/>
            </a:pPr>
            <a:r>
              <a:rPr lang="en" sz="3000" dirty="0"/>
              <a:t>speak             magic             </a:t>
            </a:r>
            <a:endParaRPr sz="3000" dirty="0"/>
          </a:p>
          <a:p>
            <a:pPr marL="0" lvl="0" indent="0" algn="l" rtl="0">
              <a:lnSpc>
                <a:spcPct val="100000"/>
              </a:lnSpc>
              <a:spcBef>
                <a:spcPts val="0"/>
              </a:spcBef>
              <a:spcAft>
                <a:spcPts val="0"/>
              </a:spcAft>
              <a:buNone/>
            </a:pPr>
            <a:r>
              <a:rPr lang="en" sz="3000" dirty="0"/>
              <a:t>croak              clinic               </a:t>
            </a:r>
            <a:endParaRPr sz="3000" dirty="0"/>
          </a:p>
          <a:p>
            <a:pPr marL="0" lvl="0" indent="0" algn="l" rtl="0">
              <a:lnSpc>
                <a:spcPct val="100000"/>
              </a:lnSpc>
              <a:spcBef>
                <a:spcPts val="0"/>
              </a:spcBef>
              <a:spcAft>
                <a:spcPts val="0"/>
              </a:spcAft>
              <a:buNone/>
            </a:pPr>
            <a:r>
              <a:rPr lang="en" sz="3000" dirty="0"/>
              <a:t>spark               clerk</a:t>
            </a:r>
            <a:endParaRPr sz="3000" dirty="0"/>
          </a:p>
          <a:p>
            <a:pPr marL="0" lvl="0" indent="0" algn="l" rtl="0">
              <a:lnSpc>
                <a:spcPct val="100000"/>
              </a:lnSpc>
              <a:spcBef>
                <a:spcPts val="0"/>
              </a:spcBef>
              <a:spcAft>
                <a:spcPts val="0"/>
              </a:spcAft>
              <a:buNone/>
            </a:pPr>
            <a:r>
              <a:rPr lang="en" sz="3000" dirty="0"/>
              <a:t>desk		       pink</a:t>
            </a:r>
            <a:endParaRPr sz="3000" dirty="0"/>
          </a:p>
        </p:txBody>
      </p:sp>
      <p:sp>
        <p:nvSpPr>
          <p:cNvPr id="221" name="Google Shape;221;p37"/>
          <p:cNvSpPr txBox="1"/>
          <p:nvPr/>
        </p:nvSpPr>
        <p:spPr>
          <a:xfrm>
            <a:off x="173975" y="124863"/>
            <a:ext cx="66786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b="1" dirty="0">
                <a:solidFill>
                  <a:srgbClr val="666666"/>
                </a:solidFill>
                <a:latin typeface="Century Gothic"/>
                <a:ea typeface="Century Gothic"/>
                <a:cs typeface="Century Gothic"/>
                <a:sym typeface="Century Gothic"/>
              </a:rPr>
              <a:t>Words Rule!</a:t>
            </a:r>
            <a:endParaRPr b="1" dirty="0">
              <a:solidFill>
                <a:srgbClr val="666666"/>
              </a:solidFill>
            </a:endParaRPr>
          </a:p>
        </p:txBody>
      </p:sp>
      <p:sp>
        <p:nvSpPr>
          <p:cNvPr id="222" name="Google Shape;222;p37"/>
          <p:cNvSpPr txBox="1"/>
          <p:nvPr/>
        </p:nvSpPr>
        <p:spPr>
          <a:xfrm>
            <a:off x="4870475" y="754875"/>
            <a:ext cx="1662600" cy="714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fork  </a:t>
            </a:r>
            <a:endParaRPr/>
          </a:p>
        </p:txBody>
      </p:sp>
      <p:sp>
        <p:nvSpPr>
          <p:cNvPr id="223" name="Google Shape;223;p37"/>
          <p:cNvSpPr txBox="1"/>
          <p:nvPr/>
        </p:nvSpPr>
        <p:spPr>
          <a:xfrm>
            <a:off x="4870475" y="1285750"/>
            <a:ext cx="12585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rock  </a:t>
            </a:r>
            <a:endParaRPr/>
          </a:p>
        </p:txBody>
      </p:sp>
      <p:sp>
        <p:nvSpPr>
          <p:cNvPr id="224" name="Google Shape;224;p37"/>
          <p:cNvSpPr txBox="1"/>
          <p:nvPr/>
        </p:nvSpPr>
        <p:spPr>
          <a:xfrm>
            <a:off x="4870475" y="1692988"/>
            <a:ext cx="14295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a:ea typeface="Century Gothic"/>
                <a:cs typeface="Century Gothic"/>
                <a:sym typeface="Century Gothic"/>
              </a:rPr>
              <a:t>comic  </a:t>
            </a:r>
            <a:endParaRPr dirty="0"/>
          </a:p>
        </p:txBody>
      </p:sp>
      <p:sp>
        <p:nvSpPr>
          <p:cNvPr id="225" name="Google Shape;225;p37"/>
          <p:cNvSpPr txBox="1"/>
          <p:nvPr/>
        </p:nvSpPr>
        <p:spPr>
          <a:xfrm>
            <a:off x="4870475" y="2181900"/>
            <a:ext cx="15927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beak  </a:t>
            </a:r>
            <a:endParaRPr/>
          </a:p>
        </p:txBody>
      </p:sp>
      <p:sp>
        <p:nvSpPr>
          <p:cNvPr id="226" name="Google Shape;226;p37"/>
          <p:cNvSpPr txBox="1"/>
          <p:nvPr/>
        </p:nvSpPr>
        <p:spPr>
          <a:xfrm>
            <a:off x="4905425" y="2646150"/>
            <a:ext cx="15927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rocket  </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0"/>
                                        </p:tgtEl>
                                        <p:attrNameLst>
                                          <p:attrName>style.visibility</p:attrName>
                                        </p:attrNameLst>
                                      </p:cBhvr>
                                      <p:to>
                                        <p:strVal val="visible"/>
                                      </p:to>
                                    </p:set>
                                    <p:animEffect transition="in" filter="fade">
                                      <p:cBhvr>
                                        <p:cTn id="7" dur="1000"/>
                                        <p:tgtEl>
                                          <p:spTgt spid="22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fade">
                                      <p:cBhvr>
                                        <p:cTn id="12" dur="1000"/>
                                        <p:tgtEl>
                                          <p:spTgt spid="22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3"/>
                                        </p:tgtEl>
                                        <p:attrNameLst>
                                          <p:attrName>style.visibility</p:attrName>
                                        </p:attrNameLst>
                                      </p:cBhvr>
                                      <p:to>
                                        <p:strVal val="visible"/>
                                      </p:to>
                                    </p:set>
                                    <p:animEffect transition="in" filter="fade">
                                      <p:cBhvr>
                                        <p:cTn id="17" dur="1000"/>
                                        <p:tgtEl>
                                          <p:spTgt spid="2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24"/>
                                        </p:tgtEl>
                                        <p:attrNameLst>
                                          <p:attrName>style.visibility</p:attrName>
                                        </p:attrNameLst>
                                      </p:cBhvr>
                                      <p:to>
                                        <p:strVal val="visible"/>
                                      </p:to>
                                    </p:set>
                                    <p:animEffect transition="in" filter="fade">
                                      <p:cBhvr>
                                        <p:cTn id="22" dur="1000"/>
                                        <p:tgtEl>
                                          <p:spTgt spid="224"/>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25"/>
                                        </p:tgtEl>
                                        <p:attrNameLst>
                                          <p:attrName>style.visibility</p:attrName>
                                        </p:attrNameLst>
                                      </p:cBhvr>
                                      <p:to>
                                        <p:strVal val="visible"/>
                                      </p:to>
                                    </p:set>
                                    <p:animEffect transition="in" filter="fade">
                                      <p:cBhvr>
                                        <p:cTn id="27" dur="1000"/>
                                        <p:tgtEl>
                                          <p:spTgt spid="225"/>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26"/>
                                        </p:tgtEl>
                                        <p:attrNameLst>
                                          <p:attrName>style.visibility</p:attrName>
                                        </p:attrNameLst>
                                      </p:cBhvr>
                                      <p:to>
                                        <p:strVal val="visible"/>
                                      </p:to>
                                    </p:set>
                                    <p:animEffect transition="in" filter="fade">
                                      <p:cBhvr>
                                        <p:cTn id="32" dur="1000"/>
                                        <p:tgtEl>
                                          <p:spTgt spid="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graphicFrame>
        <p:nvGraphicFramePr>
          <p:cNvPr id="232" name="Google Shape;232;p38"/>
          <p:cNvGraphicFramePr/>
          <p:nvPr/>
        </p:nvGraphicFramePr>
        <p:xfrm>
          <a:off x="1031650" y="10575"/>
          <a:ext cx="7239000" cy="4739675"/>
        </p:xfrm>
        <a:graphic>
          <a:graphicData uri="http://schemas.openxmlformats.org/drawingml/2006/table">
            <a:tbl>
              <a:tblPr>
                <a:noFill/>
                <a:tableStyleId>{4CE5B9C3-B64C-4FE8-B74F-E9BE7D7DCEE0}</a:tableStyleId>
              </a:tblPr>
              <a:tblGrid>
                <a:gridCol w="2193475">
                  <a:extLst>
                    <a:ext uri="{9D8B030D-6E8A-4147-A177-3AD203B41FA5}">
                      <a16:colId xmlns:a16="http://schemas.microsoft.com/office/drawing/2014/main" xmlns="" val="20000"/>
                    </a:ext>
                  </a:extLst>
                </a:gridCol>
                <a:gridCol w="2632525">
                  <a:extLst>
                    <a:ext uri="{9D8B030D-6E8A-4147-A177-3AD203B41FA5}">
                      <a16:colId xmlns:a16="http://schemas.microsoft.com/office/drawing/2014/main" xmlns="" val="20001"/>
                    </a:ext>
                  </a:extLst>
                </a:gridCol>
                <a:gridCol w="2413000">
                  <a:extLst>
                    <a:ext uri="{9D8B030D-6E8A-4147-A177-3AD203B41FA5}">
                      <a16:colId xmlns:a16="http://schemas.microsoft.com/office/drawing/2014/main" xmlns="" val="20002"/>
                    </a:ext>
                  </a:extLst>
                </a:gridCol>
              </a:tblGrid>
              <a:tr h="684975">
                <a:tc gridSpan="3">
                  <a:txBody>
                    <a:bodyPr/>
                    <a:lstStyle/>
                    <a:p>
                      <a:pPr marL="0" lvl="0" indent="0" algn="ctr" rtl="0">
                        <a:spcBef>
                          <a:spcPts val="0"/>
                        </a:spcBef>
                        <a:spcAft>
                          <a:spcPts val="0"/>
                        </a:spcAft>
                        <a:buNone/>
                      </a:pPr>
                      <a:r>
                        <a:rPr lang="en" sz="2400" b="1" u="sng">
                          <a:latin typeface="Century Gothic"/>
                          <a:ea typeface="Century Gothic"/>
                          <a:cs typeface="Century Gothic"/>
                          <a:sym typeface="Century Gothic"/>
                        </a:rPr>
                        <a:t>/k/ Ending Sounds</a:t>
                      </a:r>
                      <a:endParaRPr sz="2400" b="1" u="sng">
                        <a:latin typeface="Century Gothic"/>
                        <a:ea typeface="Century Gothic"/>
                        <a:cs typeface="Century Gothic"/>
                        <a:sym typeface="Century Gothic"/>
                      </a:endParaRPr>
                    </a:p>
                  </a:txBody>
                  <a:tcPr marL="91425" marR="91425" marT="91425" marB="91425"/>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xmlns="" val="10000"/>
                  </a:ext>
                </a:extLst>
              </a:tr>
              <a:tr h="663200">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-k</a:t>
                      </a:r>
                      <a:endParaRPr sz="24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-ck</a:t>
                      </a:r>
                      <a:endParaRPr sz="24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latin typeface="Century Gothic"/>
                          <a:ea typeface="Century Gothic"/>
                          <a:cs typeface="Century Gothic"/>
                          <a:sym typeface="Century Gothic"/>
                        </a:rPr>
                        <a:t>-ic</a:t>
                      </a:r>
                      <a:endParaRPr sz="24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33915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bl>
          </a:graphicData>
        </a:graphic>
      </p:graphicFrame>
      <p:sp>
        <p:nvSpPr>
          <p:cNvPr id="233" name="Google Shape;233;p38"/>
          <p:cNvSpPr txBox="1"/>
          <p:nvPr/>
        </p:nvSpPr>
        <p:spPr>
          <a:xfrm>
            <a:off x="6037325" y="1652275"/>
            <a:ext cx="1833900" cy="2967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latin typeface="Century Gothic" panose="020B0502020202020204" pitchFamily="34" charset="0"/>
              </a:rPr>
              <a:t>magic</a:t>
            </a:r>
            <a:endParaRPr sz="1800" b="1">
              <a:latin typeface="Century Gothic" panose="020B0502020202020204" pitchFamily="34" charset="0"/>
            </a:endParaRPr>
          </a:p>
          <a:p>
            <a:pPr marL="0" lvl="0" indent="0" algn="l" rtl="0">
              <a:lnSpc>
                <a:spcPct val="115000"/>
              </a:lnSpc>
              <a:spcBef>
                <a:spcPts val="0"/>
              </a:spcBef>
              <a:spcAft>
                <a:spcPts val="0"/>
              </a:spcAft>
              <a:buNone/>
            </a:pPr>
            <a:r>
              <a:rPr lang="en" sz="1800" b="1">
                <a:latin typeface="Century Gothic" panose="020B0502020202020204" pitchFamily="34" charset="0"/>
              </a:rPr>
              <a:t>clinic</a:t>
            </a:r>
            <a:endParaRPr sz="1800" b="1">
              <a:latin typeface="Century Gothic" panose="020B0502020202020204" pitchFamily="34" charset="0"/>
            </a:endParaRPr>
          </a:p>
          <a:p>
            <a:pPr marL="0" lvl="0" indent="0" algn="l" rtl="0">
              <a:lnSpc>
                <a:spcPct val="115000"/>
              </a:lnSpc>
              <a:spcBef>
                <a:spcPts val="0"/>
              </a:spcBef>
              <a:spcAft>
                <a:spcPts val="0"/>
              </a:spcAft>
              <a:buNone/>
            </a:pPr>
            <a:r>
              <a:rPr lang="en" sz="1800" b="1">
                <a:latin typeface="Century Gothic" panose="020B0502020202020204" pitchFamily="34" charset="0"/>
              </a:rPr>
              <a:t>comic</a:t>
            </a:r>
            <a:endParaRPr sz="1800" b="1">
              <a:latin typeface="Century Gothic" panose="020B0502020202020204" pitchFamily="34" charset="0"/>
            </a:endParaRPr>
          </a:p>
        </p:txBody>
      </p:sp>
      <p:sp>
        <p:nvSpPr>
          <p:cNvPr id="234" name="Google Shape;234;p38"/>
          <p:cNvSpPr txBox="1"/>
          <p:nvPr/>
        </p:nvSpPr>
        <p:spPr>
          <a:xfrm>
            <a:off x="3543925" y="1652700"/>
            <a:ext cx="1833900" cy="18381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a:latin typeface="Century Gothic" panose="020B0502020202020204" pitchFamily="34" charset="0"/>
              </a:rPr>
              <a:t>chick</a:t>
            </a:r>
            <a:endParaRPr sz="1800" b="1">
              <a:latin typeface="Century Gothic" panose="020B0502020202020204" pitchFamily="34" charset="0"/>
            </a:endParaRPr>
          </a:p>
          <a:p>
            <a:pPr marL="0" lvl="0" indent="0" algn="l" rtl="0">
              <a:lnSpc>
                <a:spcPct val="115000"/>
              </a:lnSpc>
              <a:spcBef>
                <a:spcPts val="0"/>
              </a:spcBef>
              <a:spcAft>
                <a:spcPts val="0"/>
              </a:spcAft>
              <a:buNone/>
            </a:pPr>
            <a:r>
              <a:rPr lang="en" sz="1800" b="1">
                <a:latin typeface="Century Gothic" panose="020B0502020202020204" pitchFamily="34" charset="0"/>
              </a:rPr>
              <a:t>truck</a:t>
            </a:r>
            <a:endParaRPr sz="1800" b="1">
              <a:latin typeface="Century Gothic" panose="020B0502020202020204" pitchFamily="34" charset="0"/>
            </a:endParaRPr>
          </a:p>
          <a:p>
            <a:pPr marL="0" lvl="0" indent="0" algn="l" rtl="0">
              <a:lnSpc>
                <a:spcPct val="115000"/>
              </a:lnSpc>
              <a:spcBef>
                <a:spcPts val="0"/>
              </a:spcBef>
              <a:spcAft>
                <a:spcPts val="0"/>
              </a:spcAft>
              <a:buNone/>
            </a:pPr>
            <a:r>
              <a:rPr lang="en" sz="1800" b="1">
                <a:latin typeface="Century Gothic" panose="020B0502020202020204" pitchFamily="34" charset="0"/>
              </a:rPr>
              <a:t>chicken</a:t>
            </a:r>
            <a:endParaRPr sz="1800" b="1">
              <a:latin typeface="Century Gothic" panose="020B0502020202020204" pitchFamily="34" charset="0"/>
            </a:endParaRPr>
          </a:p>
          <a:p>
            <a:pPr marL="0" lvl="0" indent="0" algn="l" rtl="0">
              <a:lnSpc>
                <a:spcPct val="115000"/>
              </a:lnSpc>
              <a:spcBef>
                <a:spcPts val="0"/>
              </a:spcBef>
              <a:spcAft>
                <a:spcPts val="0"/>
              </a:spcAft>
              <a:buNone/>
            </a:pPr>
            <a:r>
              <a:rPr lang="en" sz="1800" b="1">
                <a:latin typeface="Century Gothic" panose="020B0502020202020204" pitchFamily="34" charset="0"/>
              </a:rPr>
              <a:t>bucket</a:t>
            </a:r>
            <a:endParaRPr sz="1800" b="1">
              <a:latin typeface="Century Gothic" panose="020B0502020202020204" pitchFamily="34" charset="0"/>
            </a:endParaRPr>
          </a:p>
          <a:p>
            <a:pPr marL="0" lvl="0" indent="0" algn="l" rtl="0">
              <a:lnSpc>
                <a:spcPct val="115000"/>
              </a:lnSpc>
              <a:spcBef>
                <a:spcPts val="0"/>
              </a:spcBef>
              <a:spcAft>
                <a:spcPts val="0"/>
              </a:spcAft>
              <a:buNone/>
            </a:pPr>
            <a:r>
              <a:rPr lang="en" sz="1800" b="1">
                <a:latin typeface="Century Gothic" panose="020B0502020202020204" pitchFamily="34" charset="0"/>
              </a:rPr>
              <a:t>rock</a:t>
            </a:r>
            <a:endParaRPr sz="1800" b="1">
              <a:latin typeface="Century Gothic" panose="020B0502020202020204" pitchFamily="34" charset="0"/>
            </a:endParaRPr>
          </a:p>
          <a:p>
            <a:pPr marL="0" lvl="0" indent="0" algn="l" rtl="0">
              <a:lnSpc>
                <a:spcPct val="115000"/>
              </a:lnSpc>
              <a:spcBef>
                <a:spcPts val="0"/>
              </a:spcBef>
              <a:spcAft>
                <a:spcPts val="0"/>
              </a:spcAft>
              <a:buNone/>
            </a:pPr>
            <a:r>
              <a:rPr lang="en" sz="1800" b="1">
                <a:latin typeface="Century Gothic" panose="020B0502020202020204" pitchFamily="34" charset="0"/>
              </a:rPr>
              <a:t>rocket</a:t>
            </a:r>
            <a:endParaRPr sz="1800" b="1">
              <a:latin typeface="Century Gothic" panose="020B0502020202020204" pitchFamily="34" charset="0"/>
            </a:endParaRPr>
          </a:p>
        </p:txBody>
      </p:sp>
      <p:sp>
        <p:nvSpPr>
          <p:cNvPr id="235" name="Google Shape;235;p38"/>
          <p:cNvSpPr txBox="1"/>
          <p:nvPr/>
        </p:nvSpPr>
        <p:spPr>
          <a:xfrm>
            <a:off x="1194700" y="1744138"/>
            <a:ext cx="1585800" cy="703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b="1" dirty="0">
                <a:latin typeface="Century Gothic" panose="020B0502020202020204" pitchFamily="34" charset="0"/>
              </a:rPr>
              <a:t>speak</a:t>
            </a:r>
            <a:endParaRPr sz="1800" b="1" dirty="0">
              <a:latin typeface="Century Gothic" panose="020B0502020202020204" pitchFamily="34" charset="0"/>
            </a:endParaRPr>
          </a:p>
          <a:p>
            <a:pPr marL="0" lvl="0" indent="0" algn="l" rtl="0">
              <a:lnSpc>
                <a:spcPct val="115000"/>
              </a:lnSpc>
              <a:spcBef>
                <a:spcPts val="0"/>
              </a:spcBef>
              <a:spcAft>
                <a:spcPts val="0"/>
              </a:spcAft>
              <a:buNone/>
            </a:pPr>
            <a:r>
              <a:rPr lang="en" sz="1800" b="1" dirty="0">
                <a:latin typeface="Century Gothic" panose="020B0502020202020204" pitchFamily="34" charset="0"/>
              </a:rPr>
              <a:t>croak</a:t>
            </a:r>
            <a:endParaRPr sz="1800" b="1" dirty="0">
              <a:latin typeface="Century Gothic" panose="020B0502020202020204" pitchFamily="34" charset="0"/>
            </a:endParaRPr>
          </a:p>
          <a:p>
            <a:pPr marL="0" lvl="0" indent="0" algn="l" rtl="0">
              <a:lnSpc>
                <a:spcPct val="115000"/>
              </a:lnSpc>
              <a:spcBef>
                <a:spcPts val="0"/>
              </a:spcBef>
              <a:spcAft>
                <a:spcPts val="0"/>
              </a:spcAft>
              <a:buNone/>
            </a:pPr>
            <a:r>
              <a:rPr lang="en" sz="1800" b="1" dirty="0">
                <a:latin typeface="Century Gothic" panose="020B0502020202020204" pitchFamily="34" charset="0"/>
              </a:rPr>
              <a:t>spark</a:t>
            </a:r>
            <a:endParaRPr sz="1800" b="1" dirty="0">
              <a:latin typeface="Century Gothic" panose="020B0502020202020204" pitchFamily="34" charset="0"/>
            </a:endParaRPr>
          </a:p>
          <a:p>
            <a:pPr marL="0" lvl="0" indent="0" algn="l" rtl="0">
              <a:lnSpc>
                <a:spcPct val="115000"/>
              </a:lnSpc>
              <a:spcBef>
                <a:spcPts val="0"/>
              </a:spcBef>
              <a:spcAft>
                <a:spcPts val="0"/>
              </a:spcAft>
              <a:buNone/>
            </a:pPr>
            <a:r>
              <a:rPr lang="en" sz="1800" b="1" dirty="0">
                <a:latin typeface="Century Gothic" panose="020B0502020202020204" pitchFamily="34" charset="0"/>
              </a:rPr>
              <a:t>desk</a:t>
            </a:r>
            <a:endParaRPr sz="1800" b="1" dirty="0">
              <a:latin typeface="Century Gothic" panose="020B0502020202020204" pitchFamily="34" charset="0"/>
            </a:endParaRPr>
          </a:p>
          <a:p>
            <a:pPr marL="0" lvl="0" indent="0" algn="l" rtl="0">
              <a:lnSpc>
                <a:spcPct val="115000"/>
              </a:lnSpc>
              <a:spcBef>
                <a:spcPts val="0"/>
              </a:spcBef>
              <a:spcAft>
                <a:spcPts val="0"/>
              </a:spcAft>
              <a:buNone/>
            </a:pPr>
            <a:r>
              <a:rPr lang="en" sz="1800" b="1" dirty="0">
                <a:latin typeface="Century Gothic" panose="020B0502020202020204" pitchFamily="34" charset="0"/>
              </a:rPr>
              <a:t>clerk</a:t>
            </a:r>
            <a:endParaRPr sz="1800" b="1" dirty="0">
              <a:latin typeface="Century Gothic" panose="020B0502020202020204" pitchFamily="34" charset="0"/>
            </a:endParaRPr>
          </a:p>
          <a:p>
            <a:pPr marL="0" lvl="0" indent="0" algn="l" rtl="0">
              <a:lnSpc>
                <a:spcPct val="115000"/>
              </a:lnSpc>
              <a:spcBef>
                <a:spcPts val="0"/>
              </a:spcBef>
              <a:spcAft>
                <a:spcPts val="0"/>
              </a:spcAft>
              <a:buNone/>
            </a:pPr>
            <a:r>
              <a:rPr lang="en" sz="1800" b="1" dirty="0">
                <a:latin typeface="Century Gothic" panose="020B0502020202020204" pitchFamily="34" charset="0"/>
              </a:rPr>
              <a:t>pink</a:t>
            </a:r>
            <a:endParaRPr sz="1800" b="1" dirty="0">
              <a:latin typeface="Century Gothic" panose="020B0502020202020204" pitchFamily="34" charset="0"/>
            </a:endParaRPr>
          </a:p>
          <a:p>
            <a:pPr marL="0" lvl="0" indent="0" algn="l" rtl="0">
              <a:lnSpc>
                <a:spcPct val="115000"/>
              </a:lnSpc>
              <a:spcBef>
                <a:spcPts val="0"/>
              </a:spcBef>
              <a:spcAft>
                <a:spcPts val="0"/>
              </a:spcAft>
              <a:buNone/>
            </a:pPr>
            <a:r>
              <a:rPr lang="en" sz="1800" b="1" dirty="0">
                <a:latin typeface="Century Gothic" panose="020B0502020202020204" pitchFamily="34" charset="0"/>
              </a:rPr>
              <a:t>beak</a:t>
            </a:r>
            <a:endParaRPr sz="1800" b="1" dirty="0">
              <a:latin typeface="Century Gothic" panose="020B0502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243" name="Google Shape;243;p39"/>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and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244" name="Google Shape;244;p3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8"/>
        <p:cNvGrpSpPr/>
        <p:nvPr/>
      </p:nvGrpSpPr>
      <p:grpSpPr>
        <a:xfrm>
          <a:off x="0" y="0"/>
          <a:ext cx="0" cy="0"/>
          <a:chOff x="0" y="0"/>
          <a:chExt cx="0" cy="0"/>
        </a:xfrm>
      </p:grpSpPr>
      <p:sp>
        <p:nvSpPr>
          <p:cNvPr id="249" name="Google Shape;249;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50" name="Google Shape;250;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56" name="Google Shape;256;p41"/>
          <p:cNvSpPr txBox="1">
            <a:spLocks noGrp="1"/>
          </p:cNvSpPr>
          <p:nvPr>
            <p:ph type="body" idx="1"/>
          </p:nvPr>
        </p:nvSpPr>
        <p:spPr>
          <a:xfrm>
            <a:off x="311700" y="1030375"/>
            <a:ext cx="8520600" cy="3416400"/>
          </a:xfrm>
          <a:prstGeom prst="rect">
            <a:avLst/>
          </a:prstGeom>
        </p:spPr>
        <p:txBody>
          <a:bodyPr spcFirstLastPara="1" wrap="square" lIns="68575" tIns="34275" rIns="68575" bIns="34275" anchor="t" anchorCtr="0">
            <a:noAutofit/>
          </a:bodyPr>
          <a:lstStyle/>
          <a:p>
            <a:pPr marL="457200" lvl="0" indent="-381000" algn="l" rtl="0">
              <a:lnSpc>
                <a:spcPct val="100000"/>
              </a:lnSpc>
              <a:spcBef>
                <a:spcPts val="1700"/>
              </a:spcBef>
              <a:spcAft>
                <a:spcPts val="0"/>
              </a:spcAft>
              <a:buClr>
                <a:schemeClr val="dk1"/>
              </a:buClr>
              <a:buSzPts val="2400"/>
              <a:buChar char="•"/>
            </a:pPr>
            <a:r>
              <a:rPr lang="en" sz="2400" dirty="0">
                <a:solidFill>
                  <a:schemeClr val="dk1"/>
                </a:solidFill>
              </a:rPr>
              <a:t>I can use what I know </a:t>
            </a:r>
            <a:r>
              <a:rPr lang="en" sz="2400" dirty="0"/>
              <a:t>about vowel spelling patterns to read, group, and spell words.</a:t>
            </a:r>
            <a:endParaRPr sz="2400" dirty="0"/>
          </a:p>
          <a:p>
            <a:pPr marL="457200" lvl="0" indent="-381000" algn="l" rtl="0">
              <a:lnSpc>
                <a:spcPct val="100000"/>
              </a:lnSpc>
              <a:spcBef>
                <a:spcPts val="1700"/>
              </a:spcBef>
              <a:spcAft>
                <a:spcPts val="0"/>
              </a:spcAft>
              <a:buSzPts val="2400"/>
              <a:buChar char="•"/>
            </a:pPr>
            <a:r>
              <a:rPr lang="en" sz="2400" dirty="0"/>
              <a:t>I can write a sentence with correct spacing, capitalization, and punctuation.</a:t>
            </a:r>
            <a:endParaRPr sz="2400" dirty="0"/>
          </a:p>
          <a:p>
            <a:pPr marL="457200" lvl="0" indent="-381000" algn="l" rtl="0">
              <a:lnSpc>
                <a:spcPct val="100000"/>
              </a:lnSpc>
              <a:spcBef>
                <a:spcPts val="1700"/>
              </a:spcBef>
              <a:spcAft>
                <a:spcPts val="0"/>
              </a:spcAft>
              <a:buSzPts val="2400"/>
              <a:buChar char="•"/>
            </a:pPr>
            <a:r>
              <a:rPr lang="en" sz="2400" dirty="0"/>
              <a:t>I can read fluently (smoothly, with expression and meaning, and </a:t>
            </a:r>
            <a:r>
              <a:rPr lang="en-US" sz="2400" dirty="0"/>
              <a:t>at</a:t>
            </a:r>
            <a:r>
              <a:rPr lang="en" sz="2400" dirty="0"/>
              <a:t> just the right speed; rereading and self-correcting when necessary).</a:t>
            </a:r>
            <a:endParaRPr sz="2400" dirty="0"/>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highlight>
                <a:srgbClr val="FFFF00"/>
              </a:highlight>
            </a:endParaRPr>
          </a:p>
          <a:p>
            <a:pPr marL="457200" lvl="0" indent="0" algn="l" rtl="0">
              <a:lnSpc>
                <a:spcPct val="150000"/>
              </a:lnSpc>
              <a:spcBef>
                <a:spcPts val="1700"/>
              </a:spcBef>
              <a:spcAft>
                <a:spcPts val="0"/>
              </a:spcAft>
              <a:buNone/>
            </a:pPr>
            <a:endParaRPr sz="2400" dirty="0">
              <a:solidFill>
                <a:schemeClr val="dk1"/>
              </a:solidFill>
              <a:highlight>
                <a:srgbClr val="FFFF00"/>
              </a:highlight>
            </a:endParaRPr>
          </a:p>
        </p:txBody>
      </p:sp>
      <p:pic>
        <p:nvPicPr>
          <p:cNvPr id="257" name="Google Shape;257;p41"/>
          <p:cNvPicPr preferRelativeResize="0"/>
          <p:nvPr/>
        </p:nvPicPr>
        <p:blipFill>
          <a:blip r:embed="rId3">
            <a:alphaModFix/>
          </a:blip>
          <a:stretch>
            <a:fillRect/>
          </a:stretch>
        </p:blipFill>
        <p:spPr>
          <a:xfrm>
            <a:off x="8316686" y="4268881"/>
            <a:ext cx="775025" cy="64633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graphicFrame>
        <p:nvGraphicFramePr>
          <p:cNvPr id="262" name="Google Shape;262;p42"/>
          <p:cNvGraphicFramePr/>
          <p:nvPr>
            <p:extLst>
              <p:ext uri="{D42A27DB-BD31-4B8C-83A1-F6EECF244321}">
                <p14:modId xmlns:p14="http://schemas.microsoft.com/office/powerpoint/2010/main" val="494864345"/>
              </p:ext>
            </p:extLst>
          </p:nvPr>
        </p:nvGraphicFramePr>
        <p:xfrm>
          <a:off x="0" y="26525"/>
          <a:ext cx="9144000" cy="5071185"/>
        </p:xfrm>
        <a:graphic>
          <a:graphicData uri="http://schemas.openxmlformats.org/drawingml/2006/table">
            <a:tbl>
              <a:tblPr>
                <a:noFill/>
                <a:tableStyleId>{4CE5B9C3-B64C-4FE8-B74F-E9BE7D7DCEE0}</a:tableStyleId>
              </a:tblPr>
              <a:tblGrid>
                <a:gridCol w="2927750">
                  <a:extLst>
                    <a:ext uri="{9D8B030D-6E8A-4147-A177-3AD203B41FA5}">
                      <a16:colId xmlns:a16="http://schemas.microsoft.com/office/drawing/2014/main" xmlns="" val="20000"/>
                    </a:ext>
                  </a:extLst>
                </a:gridCol>
                <a:gridCol w="2994575">
                  <a:extLst>
                    <a:ext uri="{9D8B030D-6E8A-4147-A177-3AD203B41FA5}">
                      <a16:colId xmlns:a16="http://schemas.microsoft.com/office/drawing/2014/main" xmlns="" val="20001"/>
                    </a:ext>
                  </a:extLst>
                </a:gridCol>
                <a:gridCol w="3221675">
                  <a:extLst>
                    <a:ext uri="{9D8B030D-6E8A-4147-A177-3AD203B41FA5}">
                      <a16:colId xmlns:a16="http://schemas.microsoft.com/office/drawing/2014/main" xmlns="" val="20002"/>
                    </a:ext>
                  </a:extLst>
                </a:gridCol>
              </a:tblGrid>
              <a:tr h="473050">
                <a:tc>
                  <a:txBody>
                    <a:bodyPr/>
                    <a:lstStyle/>
                    <a:p>
                      <a:pPr marL="0" lvl="0" indent="0" algn="ctr"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r>
                        <a:rPr lang="en" sz="2000" b="1" dirty="0">
                          <a:solidFill>
                            <a:schemeClr val="dk1"/>
                          </a:solidFill>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0"/>
                  </a:ext>
                </a:extLst>
              </a:tr>
              <a:tr h="4522575">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Write “-k, -ck, -ic” across the top of your board or paper, long ways.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Take turns reading words and grouping them under the spelling patterns.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Read all the words together, then take turns reading the words to each other.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Tell each other a sentence using any of the words.</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Take turns using the words to fill in the blanks and writing the sentences on your board or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Take turns so each partner writes a sentence.</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Read the sentences together with your partner, then take turns reading them to each other.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a:ea typeface="Century Gothic"/>
                          <a:cs typeface="Century Gothic"/>
                          <a:sym typeface="Century Gothic"/>
                        </a:rPr>
                        <a:t>Use the Reader’s Toolbox if you have trouble reading a word.</a:t>
                      </a:r>
                      <a:endParaRPr sz="16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panose="020B0502020202020204" pitchFamily="34" charset="0"/>
                          <a:ea typeface="Calibri"/>
                          <a:cs typeface="Calibri"/>
                          <a:sym typeface="Calibri"/>
                        </a:rPr>
                        <a:t>Are you going to read like a witch, a rapper, or an old person?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panose="020B0502020202020204" pitchFamily="34" charset="0"/>
                          <a:ea typeface="Calibri"/>
                          <a:cs typeface="Calibri"/>
                          <a:sym typeface="Calibri"/>
                        </a:rPr>
                        <a:t>Read “No Food to Be Found: Part 2” together, using the same voice.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panose="020B0502020202020204" pitchFamily="34" charset="0"/>
                          <a:ea typeface="Calibri"/>
                          <a:cs typeface="Calibri"/>
                          <a:sym typeface="Calibri"/>
                        </a:rPr>
                        <a:t>Then, take turns reading “Too Many Options!” one line at a time. Change your voice with each line you read.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panose="020B0502020202020204" pitchFamily="34" charset="0"/>
                          <a:ea typeface="Calibri"/>
                          <a:cs typeface="Calibri"/>
                          <a:sym typeface="Calibri"/>
                        </a:rPr>
                        <a:t>Use the Reader’s Toolbox if you have trouble reading a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panose="020B0502020202020204" pitchFamily="34" charset="0"/>
                          <a:ea typeface="Calibri"/>
                          <a:cs typeface="Calibri"/>
                          <a:sym typeface="Calibri"/>
                        </a:rPr>
                        <a:t>Follow the Rules of Fluency! Read </a:t>
                      </a:r>
                      <a:r>
                        <a:rPr lang="en" sz="1550" i="1" dirty="0">
                          <a:solidFill>
                            <a:schemeClr val="dk1"/>
                          </a:solidFill>
                          <a:latin typeface="Century Gothic" panose="020B0502020202020204" pitchFamily="34" charset="0"/>
                          <a:ea typeface="Calibri"/>
                          <a:cs typeface="Calibri"/>
                          <a:sym typeface="Calibri"/>
                        </a:rPr>
                        <a:t>smoothly</a:t>
                      </a:r>
                      <a:r>
                        <a:rPr lang="en" sz="1550" dirty="0">
                          <a:solidFill>
                            <a:schemeClr val="dk1"/>
                          </a:solidFill>
                          <a:latin typeface="Century Gothic" panose="020B0502020202020204" pitchFamily="34" charset="0"/>
                          <a:ea typeface="Calibri"/>
                          <a:cs typeface="Calibri"/>
                          <a:sym typeface="Calibri"/>
                        </a:rPr>
                        <a:t>, </a:t>
                      </a:r>
                      <a:r>
                        <a:rPr lang="en" sz="1550" i="1" dirty="0">
                          <a:solidFill>
                            <a:schemeClr val="dk1"/>
                          </a:solidFill>
                          <a:latin typeface="Century Gothic" panose="020B0502020202020204" pitchFamily="34" charset="0"/>
                          <a:ea typeface="Calibri"/>
                          <a:cs typeface="Calibri"/>
                          <a:sym typeface="Calibri"/>
                        </a:rPr>
                        <a:t>with expression </a:t>
                      </a:r>
                      <a:r>
                        <a:rPr lang="en-US" sz="1550" i="1" dirty="0">
                          <a:solidFill>
                            <a:schemeClr val="dk1"/>
                          </a:solidFill>
                          <a:latin typeface="Century Gothic" panose="020B0502020202020204" pitchFamily="34" charset="0"/>
                          <a:ea typeface="Calibri"/>
                          <a:cs typeface="Calibri"/>
                          <a:sym typeface="Calibri"/>
                        </a:rPr>
                        <a:t>and</a:t>
                      </a:r>
                      <a:r>
                        <a:rPr lang="en" sz="1550" i="1" dirty="0">
                          <a:solidFill>
                            <a:schemeClr val="dk1"/>
                          </a:solidFill>
                          <a:latin typeface="Century Gothic" panose="020B0502020202020204" pitchFamily="34" charset="0"/>
                          <a:ea typeface="Calibri"/>
                          <a:cs typeface="Calibri"/>
                          <a:sym typeface="Calibri"/>
                        </a:rPr>
                        <a:t> meaning</a:t>
                      </a:r>
                      <a:r>
                        <a:rPr lang="en" sz="1550" dirty="0">
                          <a:solidFill>
                            <a:schemeClr val="dk1"/>
                          </a:solidFill>
                          <a:latin typeface="Century Gothic" panose="020B0502020202020204" pitchFamily="34" charset="0"/>
                          <a:ea typeface="Calibri"/>
                          <a:cs typeface="Calibri"/>
                          <a:sym typeface="Calibri"/>
                        </a:rPr>
                        <a:t> and at </a:t>
                      </a:r>
                      <a:r>
                        <a:rPr lang="en" sz="1550" i="1" dirty="0">
                          <a:solidFill>
                            <a:schemeClr val="dk1"/>
                          </a:solidFill>
                          <a:latin typeface="Century Gothic" panose="020B0502020202020204" pitchFamily="34" charset="0"/>
                          <a:ea typeface="Calibri"/>
                          <a:cs typeface="Calibri"/>
                          <a:sym typeface="Calibri"/>
                        </a:rPr>
                        <a:t>just the right speed.</a:t>
                      </a:r>
                      <a:endParaRPr sz="1550" dirty="0">
                        <a:solidFill>
                          <a:schemeClr val="dk1"/>
                        </a:solidFill>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1"/>
                  </a:ext>
                </a:extLst>
              </a:tr>
            </a:tbl>
          </a:graphicData>
        </a:graphic>
      </p:graphicFrame>
      <p:pic>
        <p:nvPicPr>
          <p:cNvPr id="263" name="Google Shape;263;p42"/>
          <p:cNvPicPr preferRelativeResize="0"/>
          <p:nvPr/>
        </p:nvPicPr>
        <p:blipFill>
          <a:blip r:embed="rId3">
            <a:alphaModFix/>
          </a:blip>
          <a:stretch>
            <a:fillRect/>
          </a:stretch>
        </p:blipFill>
        <p:spPr>
          <a:xfrm>
            <a:off x="0" y="0"/>
            <a:ext cx="618750" cy="499575"/>
          </a:xfrm>
          <a:prstGeom prst="rect">
            <a:avLst/>
          </a:prstGeom>
          <a:noFill/>
          <a:ln>
            <a:noFill/>
          </a:ln>
        </p:spPr>
      </p:pic>
      <p:pic>
        <p:nvPicPr>
          <p:cNvPr id="264" name="Google Shape;264;p42"/>
          <p:cNvPicPr preferRelativeResize="0"/>
          <p:nvPr/>
        </p:nvPicPr>
        <p:blipFill>
          <a:blip r:embed="rId4">
            <a:alphaModFix/>
          </a:blip>
          <a:stretch>
            <a:fillRect/>
          </a:stretch>
        </p:blipFill>
        <p:spPr>
          <a:xfrm rot="-871496">
            <a:off x="2678700" y="94709"/>
            <a:ext cx="618750" cy="589158"/>
          </a:xfrm>
          <a:prstGeom prst="rect">
            <a:avLst/>
          </a:prstGeom>
          <a:noFill/>
          <a:ln>
            <a:noFill/>
          </a:ln>
        </p:spPr>
      </p:pic>
      <p:pic>
        <p:nvPicPr>
          <p:cNvPr id="265" name="Google Shape;265;p42"/>
          <p:cNvPicPr preferRelativeResize="0"/>
          <p:nvPr/>
        </p:nvPicPr>
        <p:blipFill>
          <a:blip r:embed="rId5">
            <a:alphaModFix/>
          </a:blip>
          <a:stretch>
            <a:fillRect/>
          </a:stretch>
        </p:blipFill>
        <p:spPr>
          <a:xfrm>
            <a:off x="5922313" y="0"/>
            <a:ext cx="643392" cy="4995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9"/>
        <p:cNvGrpSpPr/>
        <p:nvPr/>
      </p:nvGrpSpPr>
      <p:grpSpPr>
        <a:xfrm>
          <a:off x="0" y="0"/>
          <a:ext cx="0" cy="0"/>
          <a:chOff x="0" y="0"/>
          <a:chExt cx="0" cy="0"/>
        </a:xfrm>
      </p:grpSpPr>
      <p:sp>
        <p:nvSpPr>
          <p:cNvPr id="270" name="Google Shape;270;p43"/>
          <p:cNvSpPr txBox="1"/>
          <p:nvPr/>
        </p:nvSpPr>
        <p:spPr>
          <a:xfrm>
            <a:off x="853400" y="0"/>
            <a:ext cx="3901500" cy="553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b="1">
                <a:solidFill>
                  <a:srgbClr val="666666"/>
                </a:solidFill>
                <a:latin typeface="Century Gothic"/>
                <a:ea typeface="Century Gothic"/>
                <a:cs typeface="Century Gothic"/>
                <a:sym typeface="Century Gothic"/>
              </a:rPr>
              <a:t>Words Rule!</a:t>
            </a:r>
            <a:endParaRPr sz="3000" b="1">
              <a:solidFill>
                <a:srgbClr val="666666"/>
              </a:solidFill>
              <a:latin typeface="Century Gothic"/>
              <a:ea typeface="Century Gothic"/>
              <a:cs typeface="Century Gothic"/>
              <a:sym typeface="Century Gothic"/>
            </a:endParaRPr>
          </a:p>
          <a:p>
            <a:pPr marL="0" lvl="0" indent="0" algn="l" rtl="0">
              <a:spcBef>
                <a:spcPts val="0"/>
              </a:spcBef>
              <a:spcAft>
                <a:spcPts val="0"/>
              </a:spcAft>
              <a:buNone/>
            </a:pPr>
            <a:endParaRPr sz="2000" b="1">
              <a:latin typeface="Century Gothic"/>
              <a:ea typeface="Century Gothic"/>
              <a:cs typeface="Century Gothic"/>
              <a:sym typeface="Century Gothic"/>
            </a:endParaRPr>
          </a:p>
          <a:p>
            <a:pPr marL="0" lvl="0" indent="0" algn="l" rtl="0">
              <a:spcBef>
                <a:spcPts val="0"/>
              </a:spcBef>
              <a:spcAft>
                <a:spcPts val="0"/>
              </a:spcAft>
              <a:buNone/>
            </a:pPr>
            <a:endParaRPr sz="2800">
              <a:solidFill>
                <a:schemeClr val="dk1"/>
              </a:solidFill>
              <a:latin typeface="Century Gothic"/>
              <a:ea typeface="Century Gothic"/>
              <a:cs typeface="Century Gothic"/>
              <a:sym typeface="Century Gothic"/>
            </a:endParaRPr>
          </a:p>
        </p:txBody>
      </p:sp>
      <p:sp>
        <p:nvSpPr>
          <p:cNvPr id="271" name="Google Shape;271;p43"/>
          <p:cNvSpPr txBox="1"/>
          <p:nvPr/>
        </p:nvSpPr>
        <p:spPr>
          <a:xfrm>
            <a:off x="3954600" y="0"/>
            <a:ext cx="5189400" cy="514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solidFill>
                  <a:schemeClr val="dk1"/>
                </a:solidFill>
              </a:rPr>
              <a:t>          </a:t>
            </a:r>
            <a:r>
              <a:rPr lang="en" sz="2400" b="1">
                <a:solidFill>
                  <a:srgbClr val="666666"/>
                </a:solidFill>
                <a:latin typeface="Century Gothic"/>
                <a:ea typeface="Century Gothic"/>
                <a:cs typeface="Century Gothic"/>
                <a:sym typeface="Century Gothic"/>
              </a:rPr>
              <a:t>Sentence Builder</a:t>
            </a:r>
            <a:r>
              <a:rPr lang="en" sz="2000">
                <a:solidFill>
                  <a:schemeClr val="dk1"/>
                </a:solidFill>
                <a:latin typeface="Century Gothic"/>
                <a:ea typeface="Century Gothic"/>
                <a:cs typeface="Century Gothic"/>
                <a:sym typeface="Century Gothic"/>
              </a:rPr>
              <a:t> </a:t>
            </a:r>
            <a:endParaRPr sz="2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pic>
        <p:nvPicPr>
          <p:cNvPr id="272" name="Google Shape;272;p43"/>
          <p:cNvPicPr preferRelativeResize="0"/>
          <p:nvPr/>
        </p:nvPicPr>
        <p:blipFill>
          <a:blip r:embed="rId3">
            <a:alphaModFix/>
          </a:blip>
          <a:stretch>
            <a:fillRect/>
          </a:stretch>
        </p:blipFill>
        <p:spPr>
          <a:xfrm rot="-1698307">
            <a:off x="273250" y="0"/>
            <a:ext cx="618750" cy="499575"/>
          </a:xfrm>
          <a:prstGeom prst="rect">
            <a:avLst/>
          </a:prstGeom>
          <a:noFill/>
          <a:ln>
            <a:noFill/>
          </a:ln>
        </p:spPr>
      </p:pic>
      <p:pic>
        <p:nvPicPr>
          <p:cNvPr id="273" name="Google Shape;273;p43"/>
          <p:cNvPicPr preferRelativeResize="0"/>
          <p:nvPr/>
        </p:nvPicPr>
        <p:blipFill>
          <a:blip r:embed="rId4">
            <a:alphaModFix/>
          </a:blip>
          <a:stretch>
            <a:fillRect/>
          </a:stretch>
        </p:blipFill>
        <p:spPr>
          <a:xfrm rot="-871531">
            <a:off x="4157357" y="59673"/>
            <a:ext cx="541537" cy="515656"/>
          </a:xfrm>
          <a:prstGeom prst="rect">
            <a:avLst/>
          </a:prstGeom>
          <a:noFill/>
          <a:ln>
            <a:noFill/>
          </a:ln>
        </p:spPr>
      </p:pic>
      <p:pic>
        <p:nvPicPr>
          <p:cNvPr id="274" name="Google Shape;274;p43"/>
          <p:cNvPicPr preferRelativeResize="0"/>
          <p:nvPr/>
        </p:nvPicPr>
        <p:blipFill rotWithShape="1">
          <a:blip r:embed="rId5">
            <a:alphaModFix/>
          </a:blip>
          <a:srcRect l="13821" t="43268" r="38988" b="7617"/>
          <a:stretch/>
        </p:blipFill>
        <p:spPr>
          <a:xfrm>
            <a:off x="3716182" y="774699"/>
            <a:ext cx="5345575" cy="3748149"/>
          </a:xfrm>
          <a:prstGeom prst="rect">
            <a:avLst/>
          </a:prstGeom>
          <a:noFill/>
          <a:ln>
            <a:noFill/>
          </a:ln>
        </p:spPr>
      </p:pic>
      <p:pic>
        <p:nvPicPr>
          <p:cNvPr id="275" name="Google Shape;275;p43"/>
          <p:cNvPicPr preferRelativeResize="0"/>
          <p:nvPr/>
        </p:nvPicPr>
        <p:blipFill rotWithShape="1">
          <a:blip r:embed="rId6">
            <a:alphaModFix/>
          </a:blip>
          <a:srcRect l="31295" t="27306" r="38753" b="12145"/>
          <a:stretch/>
        </p:blipFill>
        <p:spPr>
          <a:xfrm>
            <a:off x="244625" y="635000"/>
            <a:ext cx="3286500" cy="40275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sp>
        <p:nvSpPr>
          <p:cNvPr id="280" name="Google Shape;280;p44"/>
          <p:cNvSpPr txBox="1">
            <a:spLocks noGrp="1"/>
          </p:cNvSpPr>
          <p:nvPr>
            <p:ph type="title"/>
          </p:nvPr>
        </p:nvSpPr>
        <p:spPr>
          <a:xfrm>
            <a:off x="138897" y="96728"/>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panose="020B0502020202020204" pitchFamily="34" charset="0"/>
                <a:ea typeface="Calibri"/>
                <a:cs typeface="Calibri"/>
                <a:sym typeface="Calibri"/>
              </a:rPr>
              <a:t>Reader’s Toolbox: </a:t>
            </a:r>
            <a:endParaRPr dirty="0">
              <a:latin typeface="Century Gothic" panose="020B0502020202020204" pitchFamily="34" charset="0"/>
              <a:ea typeface="Calibri"/>
              <a:cs typeface="Calibri"/>
              <a:sym typeface="Calibri"/>
            </a:endParaRPr>
          </a:p>
          <a:p>
            <a:pPr marL="0" lvl="0" indent="0" algn="l" rtl="0">
              <a:spcBef>
                <a:spcPts val="0"/>
              </a:spcBef>
              <a:spcAft>
                <a:spcPts val="0"/>
              </a:spcAft>
              <a:buNone/>
            </a:pPr>
            <a:r>
              <a:rPr lang="en" sz="3200" dirty="0">
                <a:latin typeface="Century Gothic" panose="020B0502020202020204" pitchFamily="34" charset="0"/>
                <a:ea typeface="Calibri"/>
                <a:cs typeface="Calibri"/>
                <a:sym typeface="Calibri"/>
              </a:rPr>
              <a:t>Use what you know!</a:t>
            </a:r>
            <a:r>
              <a:rPr lang="en" dirty="0">
                <a:latin typeface="Century Gothic" panose="020B0502020202020204" pitchFamily="34" charset="0"/>
              </a:rPr>
              <a:t> </a:t>
            </a:r>
            <a:endParaRPr dirty="0">
              <a:latin typeface="Century Gothic" panose="020B0502020202020204" pitchFamily="34" charset="0"/>
            </a:endParaRPr>
          </a:p>
          <a:p>
            <a:pPr marL="457200" lvl="0" indent="0" algn="l" rtl="0">
              <a:spcBef>
                <a:spcPts val="0"/>
              </a:spcBef>
              <a:spcAft>
                <a:spcPts val="0"/>
              </a:spcAft>
              <a:buNone/>
            </a:pPr>
            <a:endParaRPr dirty="0"/>
          </a:p>
        </p:txBody>
      </p:sp>
      <p:sp>
        <p:nvSpPr>
          <p:cNvPr id="281" name="Google Shape;281;p44"/>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282" name="Google Shape;282;p44"/>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283" name="Google Shape;283;p44"/>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284" name="Google Shape;284;p44"/>
          <p:cNvGraphicFramePr/>
          <p:nvPr>
            <p:extLst>
              <p:ext uri="{D42A27DB-BD31-4B8C-83A1-F6EECF244321}">
                <p14:modId xmlns:p14="http://schemas.microsoft.com/office/powerpoint/2010/main" val="3134171913"/>
              </p:ext>
            </p:extLst>
          </p:nvPr>
        </p:nvGraphicFramePr>
        <p:xfrm>
          <a:off x="4572000" y="19125"/>
          <a:ext cx="4328900" cy="4941495"/>
        </p:xfrm>
        <a:graphic>
          <a:graphicData uri="http://schemas.openxmlformats.org/drawingml/2006/table">
            <a:tbl>
              <a:tblPr>
                <a:noFill/>
                <a:tableStyleId>{4CE5B9C3-B64C-4FE8-B74F-E9BE7D7DCEE0}</a:tableStyleId>
              </a:tblPr>
              <a:tblGrid>
                <a:gridCol w="537150">
                  <a:extLst>
                    <a:ext uri="{9D8B030D-6E8A-4147-A177-3AD203B41FA5}">
                      <a16:colId xmlns:a16="http://schemas.microsoft.com/office/drawing/2014/main" xmlns="" val="20000"/>
                    </a:ext>
                  </a:extLst>
                </a:gridCol>
                <a:gridCol w="3791750">
                  <a:extLst>
                    <a:ext uri="{9D8B030D-6E8A-4147-A177-3AD203B41FA5}">
                      <a16:colId xmlns:a16="http://schemas.microsoft.com/office/drawing/2014/main" xmlns="" val="20001"/>
                    </a:ext>
                  </a:extLst>
                </a:gridCol>
              </a:tblGrid>
              <a:tr h="381000">
                <a:tc>
                  <a:txBody>
                    <a:bodyPr/>
                    <a:lstStyle/>
                    <a:p>
                      <a:pPr marL="0" lvl="0" indent="0" algn="l" rtl="0">
                        <a:spcBef>
                          <a:spcPts val="0"/>
                        </a:spcBef>
                        <a:spcAft>
                          <a:spcPts val="0"/>
                        </a:spcAft>
                        <a:buNone/>
                      </a:pPr>
                      <a:r>
                        <a:rPr lang="en" sz="1400" dirty="0"/>
                        <a:t>1.</a:t>
                      </a:r>
                      <a:endParaRPr sz="1400" dirty="0"/>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Sound out the word</a:t>
                      </a:r>
                      <a:r>
                        <a:rPr lang="en" sz="1300" dirty="0">
                          <a:latin typeface="Century Gothic" panose="020B0502020202020204" pitchFamily="34" charset="0"/>
                          <a:ea typeface="Calibri"/>
                          <a:cs typeface="Calibri"/>
                          <a:sym typeface="Calibri"/>
                        </a:rPr>
                        <a:t>: Say each letter sound or spelling, then blend all the sounds together to read the word. If you don’t know all the letter sounds or spelling patterns, try the ones you know,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0"/>
                  </a:ext>
                </a:extLst>
              </a:tr>
              <a:tr h="381000">
                <a:tc>
                  <a:txBody>
                    <a:bodyPr/>
                    <a:lstStyle/>
                    <a:p>
                      <a:pPr marL="0" lvl="0" indent="0" algn="l" rtl="0">
                        <a:spcBef>
                          <a:spcPts val="0"/>
                        </a:spcBef>
                        <a:spcAft>
                          <a:spcPts val="0"/>
                        </a:spcAft>
                        <a:buNone/>
                      </a:pPr>
                      <a:r>
                        <a:rPr lang="en" sz="1400"/>
                        <a:t>2.</a:t>
                      </a:r>
                      <a:endParaRPr sz="1400"/>
                    </a:p>
                  </a:txBody>
                  <a:tcPr marL="91425" marR="91425" marT="91425" marB="91425"/>
                </a:tc>
                <a:tc>
                  <a:txBody>
                    <a:bodyPr/>
                    <a:lstStyle/>
                    <a:p>
                      <a:pPr marL="0" lvl="0" indent="0" algn="l" rtl="0">
                        <a:spcBef>
                          <a:spcPts val="0"/>
                        </a:spcBef>
                        <a:spcAft>
                          <a:spcPts val="0"/>
                        </a:spcAft>
                        <a:buNone/>
                      </a:pPr>
                      <a:r>
                        <a:rPr lang="en" sz="1300" b="1">
                          <a:latin typeface="Century Gothic" panose="020B0502020202020204" pitchFamily="34" charset="0"/>
                          <a:ea typeface="Calibri"/>
                          <a:cs typeface="Calibri"/>
                          <a:sym typeface="Calibri"/>
                        </a:rPr>
                        <a:t>Syllable Sleuth: </a:t>
                      </a:r>
                      <a:r>
                        <a:rPr lang="en" sz="1300">
                          <a:latin typeface="Century Gothic" panose="020B0502020202020204" pitchFamily="34" charset="0"/>
                          <a:ea typeface="Calibri"/>
                          <a:cs typeface="Calibri"/>
                          <a:sym typeface="Calibri"/>
                        </a:rPr>
                        <a:t>Break apart long words into syllables, then blend to read the word. </a:t>
                      </a:r>
                      <a:endParaRPr sz="130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1"/>
                  </a:ext>
                </a:extLst>
              </a:tr>
              <a:tr h="381000">
                <a:tc>
                  <a:txBody>
                    <a:bodyPr/>
                    <a:lstStyle/>
                    <a:p>
                      <a:pPr marL="0" lvl="0" indent="0" algn="l" rtl="0">
                        <a:spcBef>
                          <a:spcPts val="0"/>
                        </a:spcBef>
                        <a:spcAft>
                          <a:spcPts val="0"/>
                        </a:spcAft>
                        <a:buNone/>
                      </a:pPr>
                      <a:r>
                        <a:rPr lang="en" sz="1400"/>
                        <a:t>3. </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Word Parts:</a:t>
                      </a:r>
                      <a:r>
                        <a:rPr lang="en" sz="1300" dirty="0">
                          <a:latin typeface="Century Gothic" panose="020B0502020202020204" pitchFamily="34" charset="0"/>
                          <a:ea typeface="Calibri"/>
                          <a:cs typeface="Calibri"/>
                          <a:sym typeface="Calibri"/>
                        </a:rPr>
                        <a:t> Does the word have suffixes or prefixes? Read the word parts first, then use what you know about spelling patterns to read the base word. Put the parts together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2"/>
                  </a:ext>
                </a:extLst>
              </a:tr>
              <a:tr h="381000">
                <a:tc>
                  <a:txBody>
                    <a:bodyPr/>
                    <a:lstStyle/>
                    <a:p>
                      <a:pPr marL="0" lvl="0" indent="0" algn="l" rtl="0">
                        <a:spcBef>
                          <a:spcPts val="0"/>
                        </a:spcBef>
                        <a:spcAft>
                          <a:spcPts val="0"/>
                        </a:spcAft>
                        <a:buNone/>
                      </a:pPr>
                      <a:r>
                        <a:rPr lang="en" sz="1400"/>
                        <a:t>4.</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High-Frequency Words: </a:t>
                      </a:r>
                      <a:r>
                        <a:rPr lang="en" sz="1300" dirty="0">
                          <a:latin typeface="Century Gothic" panose="020B0502020202020204" pitchFamily="34" charset="0"/>
                          <a:ea typeface="Calibri"/>
                          <a:cs typeface="Calibri"/>
                          <a:sym typeface="Calibri"/>
                        </a:rPr>
                        <a:t>Read high-frequency words in a SNAP. Look to the Interactive Word Wall for help, then try to read the word.</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3"/>
                  </a:ext>
                </a:extLst>
              </a:tr>
              <a:tr h="1040175">
                <a:tc>
                  <a:txBody>
                    <a:bodyPr/>
                    <a:lstStyle/>
                    <a:p>
                      <a:pPr marL="0" lvl="0" indent="0" algn="l" rtl="0">
                        <a:spcBef>
                          <a:spcPts val="0"/>
                        </a:spcBef>
                        <a:spcAft>
                          <a:spcPts val="0"/>
                        </a:spcAft>
                        <a:buNone/>
                      </a:pPr>
                      <a:r>
                        <a:rPr lang="en" sz="1400"/>
                        <a:t>5. </a:t>
                      </a:r>
                      <a:endParaRPr sz="1400"/>
                    </a:p>
                  </a:txBody>
                  <a:tcPr marL="91425" marR="91425" marT="91425" marB="91425"/>
                </a:tc>
                <a:tc>
                  <a:txBody>
                    <a:bodyPr/>
                    <a:lstStyle/>
                    <a:p>
                      <a:pPr marL="0" lvl="0" indent="0" algn="l" rtl="0">
                        <a:spcBef>
                          <a:spcPts val="0"/>
                        </a:spcBef>
                        <a:spcAft>
                          <a:spcPts val="0"/>
                        </a:spcAft>
                        <a:buNone/>
                      </a:pPr>
                      <a:r>
                        <a:rPr lang="en" sz="1300" b="1" dirty="0">
                          <a:latin typeface="Century Gothic" panose="020B0502020202020204" pitchFamily="34" charset="0"/>
                          <a:ea typeface="Calibri"/>
                          <a:cs typeface="Calibri"/>
                          <a:sym typeface="Calibri"/>
                        </a:rPr>
                        <a:t>Read it Again:</a:t>
                      </a:r>
                      <a:r>
                        <a:rPr lang="en" sz="1300" dirty="0">
                          <a:latin typeface="Century Gothic" panose="020B0502020202020204" pitchFamily="34" charset="0"/>
                          <a:ea typeface="Calibri"/>
                          <a:cs typeface="Calibri"/>
                          <a:sym typeface="Calibri"/>
                        </a:rPr>
                        <a:t> Try to read the word again when it does not make sense. For example, try a different vowel sound. Then read the word again.</a:t>
                      </a:r>
                      <a:endParaRPr sz="1300" dirty="0">
                        <a:latin typeface="Century Gothic" panose="020B0502020202020204" pitchFamily="34" charset="0"/>
                        <a:ea typeface="Calibri"/>
                        <a:cs typeface="Calibri"/>
                        <a:sym typeface="Calibri"/>
                      </a:endParaRPr>
                    </a:p>
                  </a:txBody>
                  <a:tcPr marL="91425" marR="91425" marT="91425" marB="91425"/>
                </a:tc>
                <a:extLst>
                  <a:ext uri="{0D108BD9-81ED-4DB2-BD59-A6C34878D82A}">
                    <a16:rowId xmlns:a16="http://schemas.microsoft.com/office/drawing/2014/main" xmlns="" val="10004"/>
                  </a:ext>
                </a:extLst>
              </a:tr>
            </a:tbl>
          </a:graphicData>
        </a:graphic>
      </p:graphicFrame>
      <p:pic>
        <p:nvPicPr>
          <p:cNvPr id="285" name="Google Shape;285;p44"/>
          <p:cNvPicPr preferRelativeResize="0"/>
          <p:nvPr/>
        </p:nvPicPr>
        <p:blipFill>
          <a:blip r:embed="rId4">
            <a:alphaModFix/>
          </a:blip>
          <a:stretch>
            <a:fillRect/>
          </a:stretch>
        </p:blipFill>
        <p:spPr>
          <a:xfrm>
            <a:off x="4659325" y="4332025"/>
            <a:ext cx="449825" cy="381000"/>
          </a:xfrm>
          <a:prstGeom prst="rect">
            <a:avLst/>
          </a:prstGeom>
          <a:noFill/>
          <a:ln>
            <a:noFill/>
          </a:ln>
        </p:spPr>
      </p:pic>
      <p:pic>
        <p:nvPicPr>
          <p:cNvPr id="286" name="Google Shape;286;p44"/>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287" name="Google Shape;287;p44"/>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288" name="Google Shape;288;p44"/>
          <p:cNvPicPr preferRelativeResize="0"/>
          <p:nvPr/>
        </p:nvPicPr>
        <p:blipFill>
          <a:blip r:embed="rId4">
            <a:alphaModFix/>
          </a:blip>
          <a:stretch>
            <a:fillRect/>
          </a:stretch>
        </p:blipFill>
        <p:spPr>
          <a:xfrm rot="-10799989">
            <a:off x="4572012" y="3452637"/>
            <a:ext cx="449825" cy="381000"/>
          </a:xfrm>
          <a:prstGeom prst="rect">
            <a:avLst/>
          </a:prstGeom>
          <a:noFill/>
          <a:ln>
            <a:noFill/>
          </a:ln>
        </p:spPr>
      </p:pic>
      <p:pic>
        <p:nvPicPr>
          <p:cNvPr id="289" name="Google Shape;289;p44"/>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7"/>
          <p:cNvSpPr txBox="1">
            <a:spLocks noGrp="1"/>
          </p:cNvSpPr>
          <p:nvPr>
            <p:ph type="body" idx="1"/>
          </p:nvPr>
        </p:nvSpPr>
        <p:spPr>
          <a:xfrm>
            <a:off x="311700" y="906875"/>
            <a:ext cx="8520600" cy="35865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b="1" dirty="0">
                <a:solidFill>
                  <a:schemeClr val="dk1"/>
                </a:solidFill>
              </a:rPr>
              <a:t>Materials and classroom preparation</a:t>
            </a:r>
            <a:endParaRPr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dirty="0">
                <a:solidFill>
                  <a:schemeClr val="dk1"/>
                </a:solidFill>
              </a:rPr>
              <a:t>Materials to prepare in advance: (see Notes)</a:t>
            </a:r>
            <a:endParaRPr dirty="0">
              <a:solidFill>
                <a:schemeClr val="dk1"/>
              </a:solidFill>
            </a:endParaRPr>
          </a:p>
          <a:p>
            <a:pPr marL="914400" lvl="1" indent="-355600" algn="l" rtl="0">
              <a:lnSpc>
                <a:spcPct val="115000"/>
              </a:lnSpc>
              <a:spcBef>
                <a:spcPts val="0"/>
              </a:spcBef>
              <a:spcAft>
                <a:spcPts val="0"/>
              </a:spcAft>
              <a:buClr>
                <a:schemeClr val="dk1"/>
              </a:buClr>
              <a:buSzPts val="2000"/>
              <a:buChar char="•"/>
            </a:pPr>
            <a:r>
              <a:rPr lang="en" sz="2000" dirty="0"/>
              <a:t>Syllable Sleuth Word List </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Word Cards or Word List</a:t>
            </a:r>
            <a:endParaRPr sz="2000" dirty="0"/>
          </a:p>
          <a:p>
            <a:pPr marL="914400" lvl="1" indent="-355600" algn="l" rtl="0">
              <a:lnSpc>
                <a:spcPct val="115000"/>
              </a:lnSpc>
              <a:spcBef>
                <a:spcPts val="0"/>
              </a:spcBef>
              <a:spcAft>
                <a:spcPts val="0"/>
              </a:spcAft>
              <a:buClr>
                <a:schemeClr val="dk1"/>
              </a:buClr>
              <a:buSzPts val="2000"/>
              <a:buChar char="•"/>
            </a:pPr>
            <a:r>
              <a:rPr lang="en" sz="2000" dirty="0"/>
              <a:t>Words Rule T chart</a:t>
            </a:r>
            <a:endParaRPr sz="2000" dirty="0"/>
          </a:p>
          <a:p>
            <a:pPr marL="914400" lvl="1" indent="-355600" algn="l" rtl="0">
              <a:lnSpc>
                <a:spcPct val="115000"/>
              </a:lnSpc>
              <a:spcBef>
                <a:spcPts val="0"/>
              </a:spcBef>
              <a:spcAft>
                <a:spcPts val="0"/>
              </a:spcAft>
              <a:buClr>
                <a:schemeClr val="dk1"/>
              </a:buClr>
              <a:buSzPts val="2000"/>
              <a:buChar char="•"/>
            </a:pPr>
            <a:r>
              <a:rPr lang="en" sz="2000" dirty="0"/>
              <a:t>Cycle 15 Assessment (Optional)</a:t>
            </a:r>
            <a:endParaRPr sz="2000" dirty="0"/>
          </a:p>
          <a:p>
            <a:pPr marL="0" lvl="0" indent="0" algn="l" rtl="0">
              <a:lnSpc>
                <a:spcPct val="120000"/>
              </a:lnSpc>
              <a:spcBef>
                <a:spcPts val="800"/>
              </a:spcBef>
              <a:spcAft>
                <a:spcPts val="0"/>
              </a:spcAft>
              <a:buNone/>
            </a:pPr>
            <a:r>
              <a:rPr lang="en" b="1" dirty="0">
                <a:solidFill>
                  <a:schemeClr val="dk1"/>
                </a:solidFill>
              </a:rPr>
              <a:t>Materials to Gather from Previous Lessons:</a:t>
            </a:r>
            <a:endParaRPr b="1" dirty="0">
              <a:solidFill>
                <a:schemeClr val="dk1"/>
              </a:solidFill>
            </a:endParaRPr>
          </a:p>
          <a:p>
            <a:pPr marL="457200" lvl="0" indent="-355600" algn="l" rtl="0">
              <a:lnSpc>
                <a:spcPct val="115000"/>
              </a:lnSpc>
              <a:spcBef>
                <a:spcPts val="800"/>
              </a:spcBef>
              <a:spcAft>
                <a:spcPts val="0"/>
              </a:spcAft>
              <a:buClr>
                <a:schemeClr val="dk1"/>
              </a:buClr>
              <a:buSzPts val="2000"/>
              <a:buFont typeface="Century Gothic"/>
              <a:buChar char="•"/>
            </a:pPr>
            <a:r>
              <a:rPr lang="en" sz="2000" dirty="0"/>
              <a:t>Whiteboard, whiteboard markers, and erasers (one per pair) </a:t>
            </a:r>
            <a:r>
              <a:rPr lang="en" sz="2000" b="1" i="1" dirty="0"/>
              <a:t>or</a:t>
            </a:r>
            <a:r>
              <a:rPr lang="en" sz="2000" dirty="0"/>
              <a:t> paper and pencils</a:t>
            </a:r>
            <a:endParaRPr sz="2000" dirty="0"/>
          </a:p>
          <a:p>
            <a:pPr marL="177800" lvl="0" indent="0" algn="l" rtl="0">
              <a:lnSpc>
                <a:spcPct val="115000"/>
              </a:lnSpc>
              <a:spcBef>
                <a:spcPts val="800"/>
              </a:spcBef>
              <a:spcAft>
                <a:spcPts val="0"/>
              </a:spcAft>
              <a:buNone/>
            </a:pPr>
            <a:endParaRPr sz="1600" dirty="0"/>
          </a:p>
          <a:p>
            <a:pPr marL="457200" lvl="0" indent="0" algn="l" rtl="0">
              <a:lnSpc>
                <a:spcPct val="119953"/>
              </a:lnSpc>
              <a:spcBef>
                <a:spcPts val="8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6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600" dirty="0">
              <a:solidFill>
                <a:schemeClr val="dk1"/>
              </a:solidFill>
            </a:endParaRPr>
          </a:p>
          <a:p>
            <a:pPr marL="0" lvl="0" indent="0" algn="l" rtl="0">
              <a:spcBef>
                <a:spcPts val="800"/>
              </a:spcBef>
              <a:spcAft>
                <a:spcPts val="0"/>
              </a:spcAft>
              <a:buNone/>
            </a:pPr>
            <a:endParaRPr b="1" dirty="0">
              <a:solidFill>
                <a:schemeClr val="dk1"/>
              </a:solidFill>
            </a:endParaRPr>
          </a:p>
          <a:p>
            <a:pPr marL="0" lvl="0" indent="0" algn="l" rtl="0">
              <a:spcBef>
                <a:spcPts val="800"/>
              </a:spcBef>
              <a:spcAft>
                <a:spcPts val="0"/>
              </a:spcAft>
              <a:buNone/>
            </a:pPr>
            <a:endParaRPr b="1" dirty="0">
              <a:solidFill>
                <a:schemeClr val="dk1"/>
              </a:solidFill>
            </a:endParaRPr>
          </a:p>
          <a:p>
            <a:pPr marL="457200" lvl="0" indent="0" algn="l" rtl="0">
              <a:spcBef>
                <a:spcPts val="800"/>
              </a:spcBef>
              <a:spcAft>
                <a:spcPts val="1000"/>
              </a:spcAft>
              <a:buNone/>
            </a:pPr>
            <a:endParaRPr sz="1400" dirty="0">
              <a:solidFill>
                <a:schemeClr val="dk1"/>
              </a:solidFill>
            </a:endParaRPr>
          </a:p>
        </p:txBody>
      </p:sp>
      <p:sp>
        <p:nvSpPr>
          <p:cNvPr id="146" name="Google Shape;146;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1: Cycle 15: Lesson 71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pic>
        <p:nvPicPr>
          <p:cNvPr id="295" name="Google Shape;295;p45"/>
          <p:cNvPicPr preferRelativeResize="0"/>
          <p:nvPr/>
        </p:nvPicPr>
        <p:blipFill>
          <a:blip r:embed="rId3">
            <a:alphaModFix/>
          </a:blip>
          <a:stretch>
            <a:fillRect/>
          </a:stretch>
        </p:blipFill>
        <p:spPr>
          <a:xfrm>
            <a:off x="4221579" y="152400"/>
            <a:ext cx="4110293" cy="4838700"/>
          </a:xfrm>
          <a:prstGeom prst="rect">
            <a:avLst/>
          </a:prstGeom>
          <a:noFill/>
          <a:ln>
            <a:noFill/>
          </a:ln>
        </p:spPr>
      </p:pic>
      <p:pic>
        <p:nvPicPr>
          <p:cNvPr id="2" name="Picture 1"/>
          <p:cNvPicPr>
            <a:picLocks noChangeAspect="1"/>
          </p:cNvPicPr>
          <p:nvPr/>
        </p:nvPicPr>
        <p:blipFill rotWithShape="1">
          <a:blip r:embed="rId4"/>
          <a:srcRect l="4747" r="3607"/>
          <a:stretch/>
        </p:blipFill>
        <p:spPr>
          <a:xfrm>
            <a:off x="542276" y="96980"/>
            <a:ext cx="3240015" cy="49911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71</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Clr>
                <a:schemeClr val="dk1"/>
              </a:buClr>
              <a:buSzPts val="2100"/>
              <a:buChar char="•"/>
            </a:pPr>
            <a:r>
              <a:rPr lang="en">
                <a:solidFill>
                  <a:schemeClr val="dk1"/>
                </a:solidFill>
              </a:rPr>
              <a:t>Read Cycle </a:t>
            </a:r>
            <a:r>
              <a:rPr lang="en"/>
              <a:t>15 </a:t>
            </a:r>
            <a:r>
              <a:rPr lang="en">
                <a:solidFill>
                  <a:schemeClr val="dk1"/>
                </a:solidFill>
              </a:rPr>
              <a:t>Overview (pages </a:t>
            </a:r>
            <a:r>
              <a:rPr lang="en"/>
              <a:t>184-192 </a:t>
            </a:r>
            <a:r>
              <a:rPr lang="en">
                <a:solidFill>
                  <a:schemeClr val="dk1"/>
                </a:solidFill>
              </a:rPr>
              <a:t>in Teacher Guide)</a:t>
            </a:r>
            <a:endParaRPr>
              <a:solidFill>
                <a:schemeClr val="dk1"/>
              </a:solidFill>
            </a:endParaRPr>
          </a:p>
          <a:p>
            <a:pPr marL="457200" lvl="0" indent="-361950" algn="l" rtl="0">
              <a:spcBef>
                <a:spcPts val="0"/>
              </a:spcBef>
              <a:spcAft>
                <a:spcPts val="0"/>
              </a:spcAft>
              <a:buSzPts val="2100"/>
              <a:buChar char="•"/>
            </a:pPr>
            <a:r>
              <a:rPr lang="en"/>
              <a:t>Review the Syllabication Guidance Document (pages 27-29 in Skills Block Resource Manual)</a:t>
            </a:r>
            <a:endParaRPr/>
          </a:p>
          <a:p>
            <a:pPr marL="457200" lvl="0" indent="-361950" algn="l" rtl="0">
              <a:spcBef>
                <a:spcPts val="0"/>
              </a:spcBef>
              <a:spcAft>
                <a:spcPts val="0"/>
              </a:spcAft>
              <a:buSzPts val="2100"/>
              <a:buChar char="•"/>
            </a:pPr>
            <a:r>
              <a:rPr lang="en"/>
              <a:t>Review Independent and Small Group Work guidance (Skills Block Resource Manual)</a:t>
            </a:r>
            <a:endParaRPr/>
          </a:p>
          <a:p>
            <a:pPr marL="177800" lvl="0" indent="0" algn="l" rtl="0">
              <a:spcBef>
                <a:spcPts val="800"/>
              </a:spcBef>
              <a:spcAft>
                <a:spcPts val="0"/>
              </a:spcAft>
              <a:buNone/>
            </a:pPr>
            <a:endParaRPr/>
          </a:p>
          <a:p>
            <a:pPr marL="177800" lvl="0" indent="0" algn="l" rtl="0">
              <a:spcBef>
                <a:spcPts val="800"/>
              </a:spcBef>
              <a:spcAft>
                <a:spcPts val="0"/>
              </a:spcAft>
              <a:buNone/>
            </a:pPr>
            <a:endParaRPr/>
          </a:p>
          <a:p>
            <a:pPr marL="177800" lvl="0" indent="0" algn="l" rtl="0">
              <a:spcBef>
                <a:spcPts val="800"/>
              </a:spcBef>
              <a:spcAft>
                <a:spcPts val="0"/>
              </a:spcAft>
              <a:buNone/>
            </a:pP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52" name="Google Shape;152;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3: Part 1: Cycle 15: Lesson 71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58" name="Google Shape;158;p2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9" name="Google Shape;159;p2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60" name="Google Shape;160;p2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Cycle 15: Lesson 71</a:t>
            </a:r>
            <a:endParaRPr sz="3200" b="1">
              <a:solidFill>
                <a:srgbClr val="404040"/>
              </a:solidFill>
              <a:latin typeface="Century Gothic"/>
              <a:ea typeface="Century Gothic"/>
              <a:cs typeface="Century Gothic"/>
              <a:sym typeface="Century Gothic"/>
            </a:endParaRPr>
          </a:p>
        </p:txBody>
      </p:sp>
      <p:pic>
        <p:nvPicPr>
          <p:cNvPr id="161" name="Google Shape;161;p2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2" name="Google Shape;162;p2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8" name="Google Shape;168;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200000"/>
              </a:lnSpc>
              <a:spcBef>
                <a:spcPts val="800"/>
              </a:spcBef>
              <a:spcAft>
                <a:spcPts val="0"/>
              </a:spcAft>
              <a:buNone/>
            </a:pPr>
            <a:r>
              <a:rPr lang="en" sz="2200" i="1" dirty="0">
                <a:solidFill>
                  <a:srgbClr val="FF0000"/>
                </a:solidFill>
              </a:rPr>
              <a:t>“We’ve been workin’ on some long words, sound by sound by sound. We’ve been workin’ on some long words, so we can read more words aloud. We take a word like ‘maybe’ and break it into parts. ‘May’ and ‘be’ makes ‘maybe’ and now it’s time to start.”</a:t>
            </a:r>
            <a:endParaRPr sz="22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74" name="Google Shape;174;p31"/>
          <p:cNvSpPr txBox="1">
            <a:spLocks noGrp="1"/>
          </p:cNvSpPr>
          <p:nvPr>
            <p:ph type="body" idx="1"/>
          </p:nvPr>
        </p:nvSpPr>
        <p:spPr>
          <a:xfrm>
            <a:off x="311700" y="98290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two-syllable words using what I know about syllables and vowel spelling patterns.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75" name="Google Shape;175;p31"/>
          <p:cNvPicPr preferRelativeResize="0"/>
          <p:nvPr/>
        </p:nvPicPr>
        <p:blipFill>
          <a:blip r:embed="rId3">
            <a:alphaModFix/>
          </a:blip>
          <a:stretch>
            <a:fillRect/>
          </a:stretch>
        </p:blipFill>
        <p:spPr>
          <a:xfrm>
            <a:off x="8386108" y="4340379"/>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182575" y="193513"/>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dirty="0"/>
              <a:t>Syllable Sleuth </a:t>
            </a:r>
            <a:endParaRPr dirty="0"/>
          </a:p>
        </p:txBody>
      </p:sp>
      <p:sp>
        <p:nvSpPr>
          <p:cNvPr id="181" name="Google Shape;181;p32"/>
          <p:cNvSpPr txBox="1">
            <a:spLocks noGrp="1"/>
          </p:cNvSpPr>
          <p:nvPr>
            <p:ph type="body" idx="1"/>
          </p:nvPr>
        </p:nvSpPr>
        <p:spPr>
          <a:xfrm>
            <a:off x="-3716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station</a:t>
            </a:r>
            <a:endParaRPr sz="3600"/>
          </a:p>
          <a:p>
            <a:pPr marL="0" lvl="0" indent="0" algn="l" rtl="0">
              <a:spcBef>
                <a:spcPts val="800"/>
              </a:spcBef>
              <a:spcAft>
                <a:spcPts val="0"/>
              </a:spcAft>
              <a:buNone/>
            </a:pPr>
            <a:r>
              <a:rPr lang="en" sz="3000"/>
              <a:t>			</a:t>
            </a:r>
            <a:endParaRPr sz="3000"/>
          </a:p>
        </p:txBody>
      </p:sp>
      <p:sp>
        <p:nvSpPr>
          <p:cNvPr id="182" name="Google Shape;182;p32"/>
          <p:cNvSpPr txBox="1"/>
          <p:nvPr/>
        </p:nvSpPr>
        <p:spPr>
          <a:xfrm>
            <a:off x="2702125" y="818175"/>
            <a:ext cx="3481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83" name="Google Shape;183;p32"/>
          <p:cNvSpPr txBox="1">
            <a:spLocks noGrp="1"/>
          </p:cNvSpPr>
          <p:nvPr>
            <p:ph type="body" idx="1"/>
          </p:nvPr>
        </p:nvSpPr>
        <p:spPr>
          <a:xfrm>
            <a:off x="2702125"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a:t>st</a:t>
            </a:r>
            <a:r>
              <a:rPr lang="en" sz="3600" b="1"/>
              <a:t>a</a:t>
            </a:r>
            <a:r>
              <a:rPr lang="en" sz="3600"/>
              <a:t>t</a:t>
            </a:r>
            <a:r>
              <a:rPr lang="en" sz="3600" b="1"/>
              <a:t>io</a:t>
            </a:r>
            <a:r>
              <a:rPr lang="en" sz="3600"/>
              <a:t>n</a:t>
            </a:r>
            <a:endParaRPr sz="3600"/>
          </a:p>
          <a:p>
            <a:pPr marL="0" lvl="0" indent="0" algn="l" rtl="0">
              <a:spcBef>
                <a:spcPts val="800"/>
              </a:spcBef>
              <a:spcAft>
                <a:spcPts val="0"/>
              </a:spcAft>
              <a:buClr>
                <a:srgbClr val="000000"/>
              </a:buClr>
              <a:buSzPts val="1100"/>
              <a:buFont typeface="Arial"/>
              <a:buNone/>
            </a:pPr>
            <a:r>
              <a:rPr lang="en" sz="3000"/>
              <a:t>			</a:t>
            </a:r>
            <a:endParaRPr sz="3000"/>
          </a:p>
        </p:txBody>
      </p:sp>
      <p:sp>
        <p:nvSpPr>
          <p:cNvPr id="184" name="Google Shape;184;p32"/>
          <p:cNvSpPr txBox="1">
            <a:spLocks noGrp="1"/>
          </p:cNvSpPr>
          <p:nvPr>
            <p:ph type="body" idx="1"/>
          </p:nvPr>
        </p:nvSpPr>
        <p:spPr>
          <a:xfrm>
            <a:off x="5786900" y="1286950"/>
            <a:ext cx="3190800" cy="35982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ctr" rtl="0">
              <a:spcBef>
                <a:spcPts val="800"/>
              </a:spcBef>
              <a:spcAft>
                <a:spcPts val="0"/>
              </a:spcAft>
              <a:buNone/>
            </a:pPr>
            <a:r>
              <a:rPr lang="en" sz="3600" u="sng"/>
              <a:t>sta</a:t>
            </a:r>
            <a:r>
              <a:rPr lang="en" sz="3600"/>
              <a:t> </a:t>
            </a:r>
            <a:r>
              <a:rPr lang="en" sz="3600" u="sng"/>
              <a:t>tion</a:t>
            </a:r>
            <a:endParaRPr sz="3600" u="sng"/>
          </a:p>
          <a:p>
            <a:pPr marL="0" lvl="0" indent="0" algn="l" rtl="0">
              <a:spcBef>
                <a:spcPts val="800"/>
              </a:spcBef>
              <a:spcAft>
                <a:spcPts val="0"/>
              </a:spcAft>
              <a:buNone/>
            </a:pPr>
            <a:r>
              <a:rPr lang="en" sz="3000"/>
              <a:t>			</a:t>
            </a:r>
            <a:endParaRPr sz="3000"/>
          </a:p>
        </p:txBody>
      </p:sp>
      <p:sp>
        <p:nvSpPr>
          <p:cNvPr id="185" name="Google Shape;185;p32"/>
          <p:cNvSpPr txBox="1"/>
          <p:nvPr/>
        </p:nvSpPr>
        <p:spPr>
          <a:xfrm>
            <a:off x="3842625" y="2515750"/>
            <a:ext cx="5691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86" name="Google Shape;186;p32"/>
          <p:cNvSpPr txBox="1"/>
          <p:nvPr/>
        </p:nvSpPr>
        <p:spPr>
          <a:xfrm>
            <a:off x="4378350" y="2515750"/>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
        <p:nvSpPr>
          <p:cNvPr id="187" name="Google Shape;187;p32"/>
          <p:cNvSpPr txBox="1"/>
          <p:nvPr/>
        </p:nvSpPr>
        <p:spPr>
          <a:xfrm>
            <a:off x="4249225" y="2515750"/>
            <a:ext cx="387300" cy="1140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6000" b="1"/>
              <a:t>.</a:t>
            </a:r>
            <a:endParaRPr sz="60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3"/>
                                        </p:tgtEl>
                                        <p:attrNameLst>
                                          <p:attrName>style.visibility</p:attrName>
                                        </p:attrNameLst>
                                      </p:cBhvr>
                                      <p:to>
                                        <p:strVal val="visible"/>
                                      </p:to>
                                    </p:set>
                                    <p:animEffect transition="in" filter="fade">
                                      <p:cBhvr>
                                        <p:cTn id="7" dur="1000"/>
                                        <p:tgtEl>
                                          <p:spTgt spid="18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5"/>
                                        </p:tgtEl>
                                        <p:attrNameLst>
                                          <p:attrName>style.visibility</p:attrName>
                                        </p:attrNameLst>
                                      </p:cBhvr>
                                      <p:to>
                                        <p:strVal val="visible"/>
                                      </p:to>
                                    </p:set>
                                    <p:animEffect transition="in" filter="fade">
                                      <p:cBhvr>
                                        <p:cTn id="12" dur="1000"/>
                                        <p:tgtEl>
                                          <p:spTgt spid="185"/>
                                        </p:tgtEl>
                                      </p:cBhvr>
                                    </p:animEffect>
                                  </p:childTnLst>
                                </p:cTn>
                              </p:par>
                              <p:par>
                                <p:cTn id="13" presetID="10" presetClass="entr" presetSubtype="0" fill="hold" nodeType="withEffect">
                                  <p:stCondLst>
                                    <p:cond delay="0"/>
                                  </p:stCondLst>
                                  <p:childTnLst>
                                    <p:set>
                                      <p:cBhvr>
                                        <p:cTn id="14" dur="1" fill="hold">
                                          <p:stCondLst>
                                            <p:cond delay="0"/>
                                          </p:stCondLst>
                                        </p:cTn>
                                        <p:tgtEl>
                                          <p:spTgt spid="187"/>
                                        </p:tgtEl>
                                        <p:attrNameLst>
                                          <p:attrName>style.visibility</p:attrName>
                                        </p:attrNameLst>
                                      </p:cBhvr>
                                      <p:to>
                                        <p:strVal val="visible"/>
                                      </p:to>
                                    </p:set>
                                    <p:animEffect transition="in" filter="fade">
                                      <p:cBhvr>
                                        <p:cTn id="15" dur="1000"/>
                                        <p:tgtEl>
                                          <p:spTgt spid="187"/>
                                        </p:tgtEl>
                                      </p:cBhvr>
                                    </p:animEffect>
                                  </p:childTnLst>
                                </p:cTn>
                              </p:par>
                              <p:par>
                                <p:cTn id="16" presetID="10" presetClass="entr" presetSubtype="0" fill="hold" nodeType="withEffect">
                                  <p:stCondLst>
                                    <p:cond delay="0"/>
                                  </p:stCondLst>
                                  <p:childTnLst>
                                    <p:set>
                                      <p:cBhvr>
                                        <p:cTn id="17" dur="1" fill="hold">
                                          <p:stCondLst>
                                            <p:cond delay="0"/>
                                          </p:stCondLst>
                                        </p:cTn>
                                        <p:tgtEl>
                                          <p:spTgt spid="186"/>
                                        </p:tgtEl>
                                        <p:attrNameLst>
                                          <p:attrName>style.visibility</p:attrName>
                                        </p:attrNameLst>
                                      </p:cBhvr>
                                      <p:to>
                                        <p:strVal val="visible"/>
                                      </p:to>
                                    </p:set>
                                    <p:animEffect transition="in" filter="fade">
                                      <p:cBhvr>
                                        <p:cTn id="18" dur="1000"/>
                                        <p:tgtEl>
                                          <p:spTgt spid="18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84"/>
                                        </p:tgtEl>
                                        <p:attrNameLst>
                                          <p:attrName>style.visibility</p:attrName>
                                        </p:attrNameLst>
                                      </p:cBhvr>
                                      <p:to>
                                        <p:strVal val="visible"/>
                                      </p:to>
                                    </p:set>
                                    <p:animEffect transition="in" filter="fade">
                                      <p:cBhvr>
                                        <p:cTn id="23" dur="10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33"/>
          <p:cNvSpPr txBox="1">
            <a:spLocks noGrp="1"/>
          </p:cNvSpPr>
          <p:nvPr>
            <p:ph type="title"/>
          </p:nvPr>
        </p:nvSpPr>
        <p:spPr>
          <a:xfrm>
            <a:off x="938800" y="0"/>
            <a:ext cx="75819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Syllable Sleuth Steps </a:t>
            </a:r>
            <a:endParaRPr sz="2400"/>
          </a:p>
        </p:txBody>
      </p:sp>
      <p:sp>
        <p:nvSpPr>
          <p:cNvPr id="193" name="Google Shape;193;p33"/>
          <p:cNvSpPr txBox="1">
            <a:spLocks noGrp="1"/>
          </p:cNvSpPr>
          <p:nvPr>
            <p:ph type="body" idx="1"/>
          </p:nvPr>
        </p:nvSpPr>
        <p:spPr>
          <a:xfrm>
            <a:off x="806575" y="-45000"/>
            <a:ext cx="3696900" cy="52335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dirty="0"/>
          </a:p>
          <a:p>
            <a:pPr marL="457200" lvl="0" indent="-342900" algn="l" rtl="0">
              <a:spcBef>
                <a:spcPts val="800"/>
              </a:spcBef>
              <a:spcAft>
                <a:spcPts val="0"/>
              </a:spcAft>
              <a:buSzPts val="1800"/>
              <a:buAutoNum type="arabicPeriod"/>
            </a:pPr>
            <a:r>
              <a:rPr lang="en" sz="1800" dirty="0"/>
              <a:t>Find the vowels and put a dot below them.</a:t>
            </a:r>
            <a:endParaRPr sz="1800" dirty="0"/>
          </a:p>
          <a:p>
            <a:pPr marL="457200" lvl="0" indent="-342900" algn="l" rtl="0">
              <a:spcBef>
                <a:spcPts val="0"/>
              </a:spcBef>
              <a:spcAft>
                <a:spcPts val="0"/>
              </a:spcAft>
              <a:buSzPts val="1800"/>
              <a:buAutoNum type="arabicPeriod"/>
            </a:pPr>
            <a:r>
              <a:rPr lang="en" sz="1800" dirty="0"/>
              <a:t>Look between the vowels.</a:t>
            </a:r>
            <a:endParaRPr sz="1800" dirty="0"/>
          </a:p>
          <a:p>
            <a:pPr marL="457200" lvl="0" indent="-342900" algn="l" rtl="0">
              <a:spcBef>
                <a:spcPts val="0"/>
              </a:spcBef>
              <a:spcAft>
                <a:spcPts val="0"/>
              </a:spcAft>
              <a:buSzPts val="1800"/>
              <a:buAutoNum type="arabicPeriod"/>
            </a:pPr>
            <a:r>
              <a:rPr lang="en" sz="1800" dirty="0"/>
              <a:t>Divide the word just before the consonant and “-le.”</a:t>
            </a:r>
            <a:endParaRPr sz="1800" dirty="0"/>
          </a:p>
          <a:p>
            <a:pPr marL="457200" lvl="0" indent="-342900" algn="l" rtl="0">
              <a:spcBef>
                <a:spcPts val="0"/>
              </a:spcBef>
              <a:spcAft>
                <a:spcPts val="0"/>
              </a:spcAft>
              <a:buSzPts val="1800"/>
              <a:buAutoNum type="arabicPeriod"/>
            </a:pPr>
            <a:r>
              <a:rPr lang="en" sz="1800" dirty="0"/>
              <a:t>Break the words into syllables.</a:t>
            </a:r>
            <a:endParaRPr sz="1800" dirty="0"/>
          </a:p>
          <a:p>
            <a:pPr marL="457200" lvl="0" indent="-342900" algn="l" rtl="0">
              <a:spcBef>
                <a:spcPts val="0"/>
              </a:spcBef>
              <a:spcAft>
                <a:spcPts val="0"/>
              </a:spcAft>
              <a:buSzPts val="1800"/>
              <a:buAutoNum type="arabicPeriod"/>
            </a:pPr>
            <a:r>
              <a:rPr lang="en" sz="1800" dirty="0"/>
              <a:t>Read each syllable using the vowel spelling pattern.</a:t>
            </a:r>
            <a:endParaRPr sz="1800" dirty="0"/>
          </a:p>
          <a:p>
            <a:pPr marL="914400" lvl="1" indent="-342900" algn="l" rtl="0">
              <a:spcBef>
                <a:spcPts val="0"/>
              </a:spcBef>
              <a:spcAft>
                <a:spcPts val="0"/>
              </a:spcAft>
              <a:buSzPts val="1800"/>
              <a:buAutoNum type="alphaLcPeriod"/>
            </a:pPr>
            <a:r>
              <a:rPr lang="en" dirty="0"/>
              <a:t>Closed</a:t>
            </a:r>
            <a:endParaRPr dirty="0"/>
          </a:p>
          <a:p>
            <a:pPr marL="914400" lvl="1" indent="-342900" algn="l" rtl="0">
              <a:spcBef>
                <a:spcPts val="0"/>
              </a:spcBef>
              <a:spcAft>
                <a:spcPts val="0"/>
              </a:spcAft>
              <a:buSzPts val="1800"/>
              <a:buAutoNum type="alphaLcPeriod"/>
            </a:pPr>
            <a:r>
              <a:rPr lang="en" dirty="0"/>
              <a:t>Open</a:t>
            </a:r>
            <a:endParaRPr dirty="0"/>
          </a:p>
          <a:p>
            <a:pPr marL="914400" lvl="1" indent="-342900" algn="l" rtl="0">
              <a:spcBef>
                <a:spcPts val="0"/>
              </a:spcBef>
              <a:spcAft>
                <a:spcPts val="0"/>
              </a:spcAft>
              <a:buSzPts val="1800"/>
              <a:buAutoNum type="alphaLcPeriod"/>
            </a:pPr>
            <a:r>
              <a:rPr lang="en" dirty="0"/>
              <a:t>Magic “e”</a:t>
            </a:r>
            <a:endParaRPr dirty="0"/>
          </a:p>
          <a:p>
            <a:pPr marL="914400" lvl="1" indent="-342900" algn="l" rtl="0">
              <a:spcBef>
                <a:spcPts val="0"/>
              </a:spcBef>
              <a:spcAft>
                <a:spcPts val="0"/>
              </a:spcAft>
              <a:buSzPts val="1800"/>
              <a:buAutoNum type="alphaLcPeriod"/>
            </a:pPr>
            <a:r>
              <a:rPr lang="en" dirty="0"/>
              <a:t>R-controlled</a:t>
            </a:r>
            <a:endParaRPr dirty="0"/>
          </a:p>
          <a:p>
            <a:pPr marL="914400" lvl="1" indent="-342900" algn="l" rtl="0">
              <a:spcBef>
                <a:spcPts val="0"/>
              </a:spcBef>
              <a:spcAft>
                <a:spcPts val="0"/>
              </a:spcAft>
              <a:buSzPts val="1800"/>
              <a:buAutoNum type="alphaLcPeriod"/>
            </a:pPr>
            <a:r>
              <a:rPr lang="en" dirty="0"/>
              <a:t>Vowel team </a:t>
            </a:r>
            <a:endParaRPr dirty="0"/>
          </a:p>
          <a:p>
            <a:pPr marL="914400" lvl="1" indent="-342900" algn="l" rtl="0">
              <a:spcBef>
                <a:spcPts val="0"/>
              </a:spcBef>
              <a:spcAft>
                <a:spcPts val="0"/>
              </a:spcAft>
              <a:buSzPts val="1800"/>
              <a:buAutoNum type="alphaLcPeriod"/>
            </a:pPr>
            <a:r>
              <a:rPr lang="en" dirty="0"/>
              <a:t>C-le</a:t>
            </a:r>
            <a:endParaRPr dirty="0"/>
          </a:p>
          <a:p>
            <a:pPr marL="0" lvl="0" indent="0" algn="ctr" rtl="0">
              <a:spcBef>
                <a:spcPts val="800"/>
              </a:spcBef>
              <a:spcAft>
                <a:spcPts val="0"/>
              </a:spcAft>
              <a:buNone/>
            </a:pPr>
            <a:endParaRPr sz="3600" dirty="0"/>
          </a:p>
          <a:p>
            <a:pPr marL="0" lvl="0" indent="0" algn="l" rtl="0">
              <a:spcBef>
                <a:spcPts val="800"/>
              </a:spcBef>
              <a:spcAft>
                <a:spcPts val="0"/>
              </a:spcAft>
              <a:buNone/>
            </a:pPr>
            <a:r>
              <a:rPr lang="en" sz="3000" dirty="0"/>
              <a:t>			</a:t>
            </a:r>
            <a:endParaRPr sz="3000" dirty="0"/>
          </a:p>
        </p:txBody>
      </p:sp>
      <p:sp>
        <p:nvSpPr>
          <p:cNvPr id="194" name="Google Shape;194;p33"/>
          <p:cNvSpPr txBox="1">
            <a:spLocks noGrp="1"/>
          </p:cNvSpPr>
          <p:nvPr>
            <p:ph type="body" idx="1"/>
          </p:nvPr>
        </p:nvSpPr>
        <p:spPr>
          <a:xfrm>
            <a:off x="5239200" y="177900"/>
            <a:ext cx="3190800" cy="4787700"/>
          </a:xfrm>
          <a:prstGeom prst="rect">
            <a:avLst/>
          </a:prstGeom>
        </p:spPr>
        <p:txBody>
          <a:bodyPr spcFirstLastPara="1" wrap="square" lIns="68575" tIns="34275" rIns="68575" bIns="34275" anchor="t" anchorCtr="0">
            <a:noAutofit/>
          </a:bodyPr>
          <a:lstStyle/>
          <a:p>
            <a:pPr marL="0" lvl="0" indent="0" algn="ctr" rtl="0">
              <a:lnSpc>
                <a:spcPct val="115000"/>
              </a:lnSpc>
              <a:spcBef>
                <a:spcPts val="800"/>
              </a:spcBef>
              <a:spcAft>
                <a:spcPts val="0"/>
              </a:spcAft>
              <a:buNone/>
            </a:pPr>
            <a:r>
              <a:rPr lang="en" sz="3000" dirty="0"/>
              <a:t>station</a:t>
            </a:r>
            <a:br>
              <a:rPr lang="en" sz="3000" dirty="0"/>
            </a:br>
            <a:r>
              <a:rPr lang="en" sz="3000" dirty="0"/>
              <a:t>version</a:t>
            </a:r>
            <a:br>
              <a:rPr lang="en" sz="3000" dirty="0"/>
            </a:br>
            <a:r>
              <a:rPr lang="en" sz="3000" dirty="0"/>
              <a:t>bumble</a:t>
            </a:r>
            <a:br>
              <a:rPr lang="en" sz="3000" dirty="0"/>
            </a:br>
            <a:r>
              <a:rPr lang="en" sz="3000" dirty="0"/>
              <a:t>waffle</a:t>
            </a:r>
            <a:br>
              <a:rPr lang="en" sz="3000" dirty="0"/>
            </a:br>
            <a:r>
              <a:rPr lang="en" sz="3000" dirty="0"/>
              <a:t>table</a:t>
            </a:r>
            <a:br>
              <a:rPr lang="en" sz="3000" dirty="0"/>
            </a:br>
            <a:r>
              <a:rPr lang="en" sz="3000" dirty="0"/>
              <a:t>cougar</a:t>
            </a:r>
            <a:br>
              <a:rPr lang="en" sz="3000" dirty="0"/>
            </a:br>
            <a:r>
              <a:rPr lang="en" sz="3000" dirty="0"/>
              <a:t>shaffle</a:t>
            </a:r>
            <a:endParaRPr sz="3000" dirty="0"/>
          </a:p>
          <a:p>
            <a:pPr marL="0" lvl="0" indent="0" algn="l" rtl="0">
              <a:spcBef>
                <a:spcPts val="800"/>
              </a:spcBef>
              <a:spcAft>
                <a:spcPts val="0"/>
              </a:spcAft>
              <a:buClr>
                <a:srgbClr val="000000"/>
              </a:buClr>
              <a:buSzPts val="1100"/>
              <a:buFont typeface="Arial"/>
              <a:buNone/>
            </a:pPr>
            <a:r>
              <a:rPr lang="en" sz="3000" dirty="0"/>
              <a:t>	thidoze</a:t>
            </a:r>
            <a:endParaRPr sz="30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4"/>
          <p:cNvSpPr txBox="1">
            <a:spLocks noGrp="1"/>
          </p:cNvSpPr>
          <p:nvPr>
            <p:ph type="title"/>
          </p:nvPr>
        </p:nvSpPr>
        <p:spPr>
          <a:xfrm>
            <a:off x="175300" y="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t>Syllable Sleuth </a:t>
            </a:r>
            <a:endParaRPr/>
          </a:p>
        </p:txBody>
      </p:sp>
      <p:sp>
        <p:nvSpPr>
          <p:cNvPr id="200" name="Google Shape;200;p34"/>
          <p:cNvSpPr txBox="1">
            <a:spLocks noGrp="1"/>
          </p:cNvSpPr>
          <p:nvPr>
            <p:ph type="body" idx="1"/>
          </p:nvPr>
        </p:nvSpPr>
        <p:spPr>
          <a:xfrm>
            <a:off x="63500" y="515350"/>
            <a:ext cx="3327300" cy="4515000"/>
          </a:xfrm>
          <a:prstGeom prst="rect">
            <a:avLst/>
          </a:prstGeom>
        </p:spPr>
        <p:txBody>
          <a:bodyPr spcFirstLastPara="1" wrap="square" lIns="68575" tIns="34275" rIns="68575" bIns="34275" anchor="t" anchorCtr="0">
            <a:noAutofit/>
          </a:bodyPr>
          <a:lstStyle/>
          <a:p>
            <a:pPr marL="457200" lvl="0" indent="0" algn="l" rtl="0">
              <a:lnSpc>
                <a:spcPct val="115000"/>
              </a:lnSpc>
              <a:spcBef>
                <a:spcPts val="0"/>
              </a:spcBef>
              <a:spcAft>
                <a:spcPts val="0"/>
              </a:spcAft>
              <a:buNone/>
            </a:pPr>
            <a:r>
              <a:rPr lang="en" sz="3000"/>
              <a:t>station</a:t>
            </a:r>
            <a:br>
              <a:rPr lang="en" sz="3000"/>
            </a:br>
            <a:r>
              <a:rPr lang="en" sz="3000"/>
              <a:t>version</a:t>
            </a:r>
            <a:br>
              <a:rPr lang="en" sz="3000"/>
            </a:br>
            <a:r>
              <a:rPr lang="en" sz="3000"/>
              <a:t>bumble</a:t>
            </a:r>
            <a:br>
              <a:rPr lang="en" sz="3000"/>
            </a:br>
            <a:r>
              <a:rPr lang="en" sz="3000"/>
              <a:t>waffle</a:t>
            </a:r>
            <a:br>
              <a:rPr lang="en" sz="3000"/>
            </a:br>
            <a:r>
              <a:rPr lang="en" sz="3000"/>
              <a:t>table</a:t>
            </a:r>
            <a:br>
              <a:rPr lang="en" sz="3000"/>
            </a:br>
            <a:r>
              <a:rPr lang="en" sz="3000"/>
              <a:t>cougar</a:t>
            </a:r>
            <a:br>
              <a:rPr lang="en" sz="3000"/>
            </a:br>
            <a:r>
              <a:rPr lang="en" sz="3000"/>
              <a:t>shaffle</a:t>
            </a:r>
            <a:endParaRPr sz="3000"/>
          </a:p>
          <a:p>
            <a:pPr marL="457200" lvl="0" indent="0" algn="l" rtl="0">
              <a:lnSpc>
                <a:spcPct val="115000"/>
              </a:lnSpc>
              <a:spcBef>
                <a:spcPts val="0"/>
              </a:spcBef>
              <a:spcAft>
                <a:spcPts val="0"/>
              </a:spcAft>
              <a:buNone/>
            </a:pPr>
            <a:r>
              <a:rPr lang="en" sz="3000"/>
              <a:t>thidoze</a:t>
            </a:r>
            <a:br>
              <a:rPr lang="en" sz="3000"/>
            </a:br>
            <a:r>
              <a:rPr lang="en" sz="3000"/>
              <a:t> </a:t>
            </a:r>
            <a:endParaRPr sz="30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ctr" rtl="0">
              <a:spcBef>
                <a:spcPts val="800"/>
              </a:spcBef>
              <a:spcAft>
                <a:spcPts val="0"/>
              </a:spcAft>
              <a:buNone/>
            </a:pPr>
            <a:endParaRPr sz="2400"/>
          </a:p>
          <a:p>
            <a:pPr marL="0" lvl="0" indent="0" algn="l" rtl="0">
              <a:spcBef>
                <a:spcPts val="800"/>
              </a:spcBef>
              <a:spcAft>
                <a:spcPts val="0"/>
              </a:spcAft>
              <a:buNone/>
            </a:pPr>
            <a:r>
              <a:rPr lang="en" sz="2400"/>
              <a:t>			</a:t>
            </a:r>
            <a:endParaRPr sz="2400"/>
          </a:p>
        </p:txBody>
      </p:sp>
      <p:sp>
        <p:nvSpPr>
          <p:cNvPr id="201" name="Google Shape;201;p34"/>
          <p:cNvSpPr txBox="1"/>
          <p:nvPr/>
        </p:nvSpPr>
        <p:spPr>
          <a:xfrm>
            <a:off x="3208750" y="515350"/>
            <a:ext cx="2453700" cy="4515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a:latin typeface="Century Gothic"/>
                <a:ea typeface="Century Gothic"/>
                <a:cs typeface="Century Gothic"/>
                <a:sym typeface="Century Gothic"/>
              </a:rPr>
              <a:t>st</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t</a:t>
            </a:r>
            <a:r>
              <a:rPr lang="en" sz="3000" b="1">
                <a:latin typeface="Century Gothic"/>
                <a:ea typeface="Century Gothic"/>
                <a:cs typeface="Century Gothic"/>
                <a:sym typeface="Century Gothic"/>
              </a:rPr>
              <a:t>io</a:t>
            </a:r>
            <a:r>
              <a:rPr lang="en" sz="3000">
                <a:latin typeface="Century Gothic"/>
                <a:ea typeface="Century Gothic"/>
                <a:cs typeface="Century Gothic"/>
                <a:sym typeface="Century Gothic"/>
              </a:rPr>
              <a:t>n</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v</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rs</a:t>
            </a:r>
            <a:r>
              <a:rPr lang="en" sz="3000" b="1">
                <a:latin typeface="Century Gothic"/>
                <a:ea typeface="Century Gothic"/>
                <a:cs typeface="Century Gothic"/>
                <a:sym typeface="Century Gothic"/>
              </a:rPr>
              <a:t>io</a:t>
            </a:r>
            <a:r>
              <a:rPr lang="en" sz="3000">
                <a:latin typeface="Century Gothic"/>
                <a:ea typeface="Century Gothic"/>
                <a:cs typeface="Century Gothic"/>
                <a:sym typeface="Century Gothic"/>
              </a:rPr>
              <a:t>n</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b</a:t>
            </a:r>
            <a:r>
              <a:rPr lang="en" sz="3000" b="1">
                <a:latin typeface="Century Gothic"/>
                <a:ea typeface="Century Gothic"/>
                <a:cs typeface="Century Gothic"/>
                <a:sym typeface="Century Gothic"/>
              </a:rPr>
              <a:t>u</a:t>
            </a:r>
            <a:r>
              <a:rPr lang="en" sz="3000">
                <a:latin typeface="Century Gothic"/>
                <a:ea typeface="Century Gothic"/>
                <a:cs typeface="Century Gothic"/>
                <a:sym typeface="Century Gothic"/>
              </a:rPr>
              <a:t>mbl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w</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ffl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t</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bl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c</a:t>
            </a:r>
            <a:r>
              <a:rPr lang="en" sz="3000" b="1">
                <a:latin typeface="Century Gothic"/>
                <a:ea typeface="Century Gothic"/>
                <a:cs typeface="Century Gothic"/>
                <a:sym typeface="Century Gothic"/>
              </a:rPr>
              <a:t>ou</a:t>
            </a:r>
            <a:r>
              <a:rPr lang="en" sz="3000">
                <a:latin typeface="Century Gothic"/>
                <a:ea typeface="Century Gothic"/>
                <a:cs typeface="Century Gothic"/>
                <a:sym typeface="Century Gothic"/>
              </a:rPr>
              <a:t>g</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r</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sh</a:t>
            </a:r>
            <a:r>
              <a:rPr lang="en" sz="3000" b="1">
                <a:latin typeface="Century Gothic"/>
                <a:ea typeface="Century Gothic"/>
                <a:cs typeface="Century Gothic"/>
                <a:sym typeface="Century Gothic"/>
              </a:rPr>
              <a:t>a</a:t>
            </a:r>
            <a:r>
              <a:rPr lang="en" sz="3000">
                <a:latin typeface="Century Gothic"/>
                <a:ea typeface="Century Gothic"/>
                <a:cs typeface="Century Gothic"/>
                <a:sym typeface="Century Gothic"/>
              </a:rPr>
              <a:t>ffl</a:t>
            </a:r>
            <a:r>
              <a:rPr lang="en" sz="3000" b="1">
                <a:latin typeface="Century Gothic"/>
                <a:ea typeface="Century Gothic"/>
                <a:cs typeface="Century Gothic"/>
                <a:sym typeface="Century Gothic"/>
              </a:rPr>
              <a:t>e</a:t>
            </a:r>
            <a:r>
              <a:rPr lang="en" sz="3000">
                <a:latin typeface="Century Gothic"/>
                <a:ea typeface="Century Gothic"/>
                <a:cs typeface="Century Gothic"/>
                <a:sym typeface="Century Gothic"/>
              </a:rPr>
              <a:t/>
            </a:r>
            <a:br>
              <a:rPr lang="en" sz="3000">
                <a:latin typeface="Century Gothic"/>
                <a:ea typeface="Century Gothic"/>
                <a:cs typeface="Century Gothic"/>
                <a:sym typeface="Century Gothic"/>
              </a:rPr>
            </a:br>
            <a:r>
              <a:rPr lang="en" sz="3000">
                <a:latin typeface="Century Gothic"/>
                <a:ea typeface="Century Gothic"/>
                <a:cs typeface="Century Gothic"/>
                <a:sym typeface="Century Gothic"/>
              </a:rPr>
              <a:t>th</a:t>
            </a:r>
            <a:r>
              <a:rPr lang="en" sz="3000" b="1">
                <a:latin typeface="Century Gothic"/>
                <a:ea typeface="Century Gothic"/>
                <a:cs typeface="Century Gothic"/>
                <a:sym typeface="Century Gothic"/>
              </a:rPr>
              <a:t>i</a:t>
            </a:r>
            <a:r>
              <a:rPr lang="en" sz="3000">
                <a:latin typeface="Century Gothic"/>
                <a:ea typeface="Century Gothic"/>
                <a:cs typeface="Century Gothic"/>
                <a:sym typeface="Century Gothic"/>
              </a:rPr>
              <a:t>d</a:t>
            </a:r>
            <a:r>
              <a:rPr lang="en" sz="3000" b="1">
                <a:latin typeface="Century Gothic"/>
                <a:ea typeface="Century Gothic"/>
                <a:cs typeface="Century Gothic"/>
                <a:sym typeface="Century Gothic"/>
              </a:rPr>
              <a:t>o</a:t>
            </a:r>
            <a:r>
              <a:rPr lang="en" sz="3000">
                <a:latin typeface="Century Gothic"/>
                <a:ea typeface="Century Gothic"/>
                <a:cs typeface="Century Gothic"/>
                <a:sym typeface="Century Gothic"/>
              </a:rPr>
              <a:t>z</a:t>
            </a:r>
            <a:r>
              <a:rPr lang="en" sz="3000" b="1">
                <a:latin typeface="Century Gothic"/>
                <a:ea typeface="Century Gothic"/>
                <a:cs typeface="Century Gothic"/>
                <a:sym typeface="Century Gothic"/>
              </a:rPr>
              <a:t>e</a:t>
            </a:r>
            <a:endParaRPr sz="3000" b="1">
              <a:latin typeface="Century Gothic"/>
              <a:ea typeface="Century Gothic"/>
              <a:cs typeface="Century Gothic"/>
              <a:sym typeface="Century Gothic"/>
            </a:endParaRPr>
          </a:p>
        </p:txBody>
      </p:sp>
      <p:sp>
        <p:nvSpPr>
          <p:cNvPr id="202" name="Google Shape;202;p34"/>
          <p:cNvSpPr txBox="1"/>
          <p:nvPr/>
        </p:nvSpPr>
        <p:spPr>
          <a:xfrm>
            <a:off x="5746500" y="473850"/>
            <a:ext cx="3397500" cy="4195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3000" u="sng">
                <a:solidFill>
                  <a:schemeClr val="dk1"/>
                </a:solidFill>
                <a:latin typeface="Century Gothic"/>
                <a:ea typeface="Century Gothic"/>
                <a:cs typeface="Century Gothic"/>
                <a:sym typeface="Century Gothic"/>
              </a:rPr>
              <a:t>sta</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tion</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ver</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sion</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bum</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waf</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fle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ta</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ble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cou</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gar</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shaf</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fle</a:t>
            </a:r>
            <a:br>
              <a:rPr lang="en" sz="3000" u="sng">
                <a:solidFill>
                  <a:schemeClr val="dk1"/>
                </a:solidFill>
                <a:latin typeface="Century Gothic"/>
                <a:ea typeface="Century Gothic"/>
                <a:cs typeface="Century Gothic"/>
                <a:sym typeface="Century Gothic"/>
              </a:rPr>
            </a:br>
            <a:r>
              <a:rPr lang="en" sz="3000" u="sng">
                <a:solidFill>
                  <a:schemeClr val="dk1"/>
                </a:solidFill>
                <a:latin typeface="Century Gothic"/>
                <a:ea typeface="Century Gothic"/>
                <a:cs typeface="Century Gothic"/>
                <a:sym typeface="Century Gothic"/>
              </a:rPr>
              <a:t>thi</a:t>
            </a:r>
            <a:r>
              <a:rPr lang="en" sz="3000">
                <a:solidFill>
                  <a:schemeClr val="dk1"/>
                </a:solidFill>
                <a:latin typeface="Century Gothic"/>
                <a:ea typeface="Century Gothic"/>
                <a:cs typeface="Century Gothic"/>
                <a:sym typeface="Century Gothic"/>
              </a:rPr>
              <a:t> </a:t>
            </a:r>
            <a:r>
              <a:rPr lang="en" sz="3000" u="sng">
                <a:solidFill>
                  <a:schemeClr val="dk1"/>
                </a:solidFill>
                <a:latin typeface="Century Gothic"/>
                <a:ea typeface="Century Gothic"/>
                <a:cs typeface="Century Gothic"/>
                <a:sym typeface="Century Gothic"/>
              </a:rPr>
              <a:t>doze</a:t>
            </a:r>
            <a:endParaRPr sz="30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1"/>
                                        </p:tgtEl>
                                        <p:attrNameLst>
                                          <p:attrName>style.visibility</p:attrName>
                                        </p:attrNameLst>
                                      </p:cBhvr>
                                      <p:to>
                                        <p:strVal val="visible"/>
                                      </p:to>
                                    </p:set>
                                    <p:animEffect transition="in" filter="fade">
                                      <p:cBhvr>
                                        <p:cTn id="7" dur="1000"/>
                                        <p:tgtEl>
                                          <p:spTgt spid="201"/>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02"/>
                                        </p:tgtEl>
                                        <p:attrNameLst>
                                          <p:attrName>style.visibility</p:attrName>
                                        </p:attrNameLst>
                                      </p:cBhvr>
                                      <p:to>
                                        <p:strVal val="visible"/>
                                      </p:to>
                                    </p:set>
                                    <p:animEffect transition="in" filter="fade">
                                      <p:cBhvr>
                                        <p:cTn id="12" dur="1000"/>
                                        <p:tgtEl>
                                          <p:spTgt spid="2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F6111F5-D2C7-47CB-8B2C-1E406AAFEABD}"/>
</file>

<file path=customXml/itemProps2.xml><?xml version="1.0" encoding="utf-8"?>
<ds:datastoreItem xmlns:ds="http://schemas.openxmlformats.org/officeDocument/2006/customXml" ds:itemID="{18C3BF08-A59F-4606-86C6-63E0E5BC4F4D}"/>
</file>

<file path=customXml/itemProps3.xml><?xml version="1.0" encoding="utf-8"?>
<ds:datastoreItem xmlns:ds="http://schemas.openxmlformats.org/officeDocument/2006/customXml" ds:itemID="{EFE08B96-EB8E-42B5-BD04-65053FD89311}"/>
</file>

<file path=docProps/app.xml><?xml version="1.0" encoding="utf-8"?>
<Properties xmlns="http://schemas.openxmlformats.org/officeDocument/2006/extended-properties" xmlns:vt="http://schemas.openxmlformats.org/officeDocument/2006/docPropsVTypes">
  <TotalTime>2594</TotalTime>
  <Words>5859</Words>
  <Application>Microsoft Office PowerPoint</Application>
  <PresentationFormat>On-screen Show (16:9)</PresentationFormat>
  <Paragraphs>503</Paragraphs>
  <Slides>20</Slides>
  <Notes>20</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20</vt:i4>
      </vt:variant>
    </vt:vector>
  </HeadingPairs>
  <TitlesOfParts>
    <vt:vector size="27" baseType="lpstr">
      <vt:lpstr>Calibri</vt:lpstr>
      <vt:lpstr>Century Gothic</vt:lpstr>
      <vt:lpstr>Times New Roman</vt:lpstr>
      <vt:lpstr>Arial</vt:lpstr>
      <vt:lpstr>Courier New</vt:lpstr>
      <vt:lpstr>Office Theme</vt:lpstr>
      <vt:lpstr>Simple Light</vt:lpstr>
      <vt:lpstr>Grade 2: Module 3: Part 1: Cycle 15: Lesson 71 Teacher slide, before teaching.</vt:lpstr>
      <vt:lpstr>Grade 2: Module 3: Part 1: Cycle 15: Lesson 71 Teacher slide, before teaching.</vt:lpstr>
      <vt:lpstr>Grade 2: Module 3: Part 1: Cycle 15: Lesson 71 Teacher slide, before teaching.</vt:lpstr>
      <vt:lpstr>PowerPoint Presentation</vt:lpstr>
      <vt:lpstr>Transition Song</vt:lpstr>
      <vt:lpstr>Opening Learning Targets   </vt:lpstr>
      <vt:lpstr>Syllable Sleuth </vt:lpstr>
      <vt:lpstr>Syllable Sleuth Steps </vt:lpstr>
      <vt:lpstr>Syllable Sleuth </vt:lpstr>
      <vt:lpstr>Transition Song</vt:lpstr>
      <vt:lpstr>Work Time Learning Targets   </vt:lpstr>
      <vt:lpstr>PowerPoint Presentation</vt:lpstr>
      <vt:lpstr>PowerPoint Presentation</vt:lpstr>
      <vt:lpstr>Reflection Time </vt:lpstr>
      <vt:lpstr>Transition Song</vt:lpstr>
      <vt:lpstr>Independent Work Learning Targets</vt:lpstr>
      <vt:lpstr>PowerPoint Presentation</vt:lpstr>
      <vt:lpstr>PowerPoint Presentation</vt:lpstr>
      <vt:lpstr>Reader’s Toolbox:  Use what you know!  </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15: Lesson 71 Teacher slide, before teaching.</dc:title>
  <dc:creator>nbravo</dc:creator>
  <cp:lastModifiedBy>Nicole Bravo</cp:lastModifiedBy>
  <cp:revision>8</cp:revision>
  <dcterms:modified xsi:type="dcterms:W3CDTF">2019-01-02T23:20:28Z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