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18"/>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x="9144000" cy="5143500" type="screen16x9"/>
  <p:notesSz cx="6858000" cy="9144000"/>
  <p:embeddedFontLst>
    <p:embeddedFont>
      <p:font typeface="Calibri" panose="020F0502020204030204" pitchFamily="34" charset="0"/>
      <p:regular r:id="rId19"/>
      <p:bold r:id="rId20"/>
      <p:italic r:id="rId21"/>
      <p:boldItalic r:id="rId22"/>
    </p:embeddedFont>
    <p:embeddedFont>
      <p:font typeface="Century Gothic" panose="020B0604020202020204"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71D47F5-3FEF-4DB2-B336-05FFE8F49E78}">
  <a:tblStyle styleId="{171D47F5-3FEF-4DB2-B336-05FFE8F49E78}"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1620"/>
        <p:guide pos="2880"/>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26" Type="http://schemas.openxmlformats.org/officeDocument/2006/relationships/font" Target="fonts/font8.fntdata"/><Relationship Id="rId3" Type="http://schemas.openxmlformats.org/officeDocument/2006/relationships/customXml" Target="../customXml/item3.xml"/><Relationship Id="rId21" Type="http://schemas.openxmlformats.org/officeDocument/2006/relationships/font" Target="fonts/font3.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7.fntdata"/><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font" Target="fonts/font2.fntdata"/><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6.fntdata"/><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5.fntdata"/><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font" Target="fonts/font1.fntdata"/><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4.fntdata"/><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2948799E-85F2-9992-B556-471C95F97FBB}"/>
    <pc:docChg chg="addSld modSld">
      <pc:chgData name="Jennifer Snapp" userId="S::jennifer.snapp@detroitk12.org::42622253-5fe4-47d2-9c8f-1ef2d995c939" providerId="AD" clId="Web-{2948799E-85F2-9992-B556-471C95F97FBB}" dt="2019-03-25T09:19:05.366" v="3" actId="14100"/>
      <pc:docMkLst>
        <pc:docMk/>
      </pc:docMkLst>
      <pc:sldChg chg="modSp new">
        <pc:chgData name="Jennifer Snapp" userId="S::jennifer.snapp@detroitk12.org::42622253-5fe4-47d2-9c8f-1ef2d995c939" providerId="AD" clId="Web-{2948799E-85F2-9992-B556-471C95F97FBB}" dt="2019-03-25T09:19:05.366" v="3" actId="14100"/>
        <pc:sldMkLst>
          <pc:docMk/>
          <pc:sldMk cId="59821061" sldId="267"/>
        </pc:sldMkLst>
        <pc:spChg chg="mod">
          <ac:chgData name="Jennifer Snapp" userId="S::jennifer.snapp@detroitk12.org::42622253-5fe4-47d2-9c8f-1ef2d995c939" providerId="AD" clId="Web-{2948799E-85F2-9992-B556-471C95F97FBB}" dt="2019-03-25T09:19:05.366" v="3" actId="14100"/>
          <ac:spMkLst>
            <pc:docMk/>
            <pc:sldMk cId="59821061" sldId="267"/>
            <ac:spMk id="2" creationId="{55B441D3-D253-4691-BA52-E1D142BC54F8}"/>
          </ac:spMkLst>
        </pc:spChg>
      </pc:sldChg>
    </pc:docChg>
  </pc:docChgLst>
  <pc:docChgLst>
    <pc:chgData name="Jennifer Snapp" userId="S::jennifer.snapp@detroitk12.org::42622253-5fe4-47d2-9c8f-1ef2d995c939" providerId="AD" clId="Web-{3866B8DE-7B8A-2BC6-9B71-3805F007598D}"/>
    <pc:docChg chg="modSld">
      <pc:chgData name="Jennifer Snapp" userId="S::jennifer.snapp@detroitk12.org::42622253-5fe4-47d2-9c8f-1ef2d995c939" providerId="AD" clId="Web-{3866B8DE-7B8A-2BC6-9B71-3805F007598D}" dt="2019-03-25T19:19:17.800" v="3" actId="20577"/>
      <pc:docMkLst>
        <pc:docMk/>
      </pc:docMkLst>
      <pc:sldChg chg="modSp">
        <pc:chgData name="Jennifer Snapp" userId="S::jennifer.snapp@detroitk12.org::42622253-5fe4-47d2-9c8f-1ef2d995c939" providerId="AD" clId="Web-{3866B8DE-7B8A-2BC6-9B71-3805F007598D}" dt="2019-03-25T19:19:17.800" v="3" actId="20577"/>
        <pc:sldMkLst>
          <pc:docMk/>
          <pc:sldMk cId="59821061" sldId="267"/>
        </pc:sldMkLst>
        <pc:spChg chg="mod">
          <ac:chgData name="Jennifer Snapp" userId="S::jennifer.snapp@detroitk12.org::42622253-5fe4-47d2-9c8f-1ef2d995c939" providerId="AD" clId="Web-{3866B8DE-7B8A-2BC6-9B71-3805F007598D}" dt="2019-03-25T19:19:17.800" v="3" actId="20577"/>
          <ac:spMkLst>
            <pc:docMk/>
            <pc:sldMk cId="59821061" sldId="267"/>
            <ac:spMk id="2" creationId="{55B441D3-D253-4691-BA52-E1D142BC54F8}"/>
          </ac:spMkLst>
        </pc:spChg>
      </pc:sldChg>
    </pc:docChg>
  </pc:docChgLst>
  <pc:docChgLst>
    <pc:chgData name="Beth Gonzalez" userId="S::beth.gonzalez@detroitk12.org::39b51478-1351-4daf-8bdf-532cd042f336" providerId="AD" clId="Web-{080AB043-52A5-903B-794B-5A6255079E94}"/>
    <pc:docChg chg="modSld">
      <pc:chgData name="Beth Gonzalez" userId="S::beth.gonzalez@detroitk12.org::39b51478-1351-4daf-8bdf-532cd042f336" providerId="AD" clId="Web-{080AB043-52A5-903B-794B-5A6255079E94}" dt="2019-03-25T18:48:18.053" v="0" actId="20577"/>
      <pc:docMkLst>
        <pc:docMk/>
      </pc:docMkLst>
      <pc:sldChg chg="modSp">
        <pc:chgData name="Beth Gonzalez" userId="S::beth.gonzalez@detroitk12.org::39b51478-1351-4daf-8bdf-532cd042f336" providerId="AD" clId="Web-{080AB043-52A5-903B-794B-5A6255079E94}" dt="2019-03-25T18:48:18.053" v="0" actId="20577"/>
        <pc:sldMkLst>
          <pc:docMk/>
          <pc:sldMk cId="59821061" sldId="267"/>
        </pc:sldMkLst>
        <pc:spChg chg="mod">
          <ac:chgData name="Beth Gonzalez" userId="S::beth.gonzalez@detroitk12.org::39b51478-1351-4daf-8bdf-532cd042f336" providerId="AD" clId="Web-{080AB043-52A5-903B-794B-5A6255079E94}" dt="2019-03-25T18:48:18.053" v="0" actId="20577"/>
          <ac:spMkLst>
            <pc:docMk/>
            <pc:sldMk cId="59821061" sldId="267"/>
            <ac:spMk id="2" creationId="{55B441D3-D253-4691-BA52-E1D142BC54F8}"/>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28652842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purpose of today’s lesson is for students to complete final revisions on their children’s books.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is the final writing lesson in this unit. Depending on how much work the students accomplish during class time, they may hand in their final children’s books at the end of the class. Alternatively, you can give them additional time at home to finish. </a:t>
            </a:r>
            <a:endParaRPr sz="1200">
              <a:solidFill>
                <a:schemeClr val="dk1"/>
              </a:solidFill>
              <a:highlight>
                <a:srgbClr val="FFFF00"/>
              </a:highlight>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10593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42a8a99bde_0_2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Whole Group</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a due date that will allow students who need extra help to seek it from you.</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slide aloud.</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should focus their attention on the slide.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 None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p:txBody>
      </p:sp>
      <p:sp>
        <p:nvSpPr>
          <p:cNvPr id="207" name="Google Shape;207;g42a8a99bde_0_2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896073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Pacing: </a:t>
            </a:r>
            <a:r>
              <a:rPr lang="en-US" sz="1200" b="1">
                <a:solidFill>
                  <a:schemeClr val="dk1"/>
                </a:solidFill>
                <a:latin typeface="Calibri"/>
                <a:ea typeface="Calibri"/>
                <a:cs typeface="Calibri"/>
                <a:sym typeface="Calibri"/>
              </a:rPr>
              <a:t>W</a:t>
            </a:r>
            <a:r>
              <a:rPr lang="en" sz="1200" b="1">
                <a:solidFill>
                  <a:schemeClr val="dk1"/>
                </a:solidFill>
                <a:latin typeface="Calibri"/>
                <a:ea typeface="Calibri"/>
                <a:cs typeface="Calibri"/>
                <a:sym typeface="Calibri"/>
              </a:rPr>
              <a:t>ill vary, but 30-50 minutes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Grouping: Small Groups</a:t>
            </a: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Here are activities you should always have: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Reading the homework for students who aren’t able to do this at home reliably.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Accountable independent reading from the Scholastic library books that are most connected to your current module topic.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Here are activities you should cycle in as needed: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Language Enrichments and ELL support activities.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Text based writing work, or continuing unfinished work from class time.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Place your students into flexible small groups based on their needs or allow them to work independently.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Decide which activities each group should do daily.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Fill out the chart ahead of time so students have direction.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 None</a:t>
            </a:r>
            <a:r>
              <a:rPr lang="en-US" sz="1200">
                <a:solidFill>
                  <a:schemeClr val="dk1"/>
                </a:solidFill>
                <a:latin typeface="Calibri"/>
                <a:ea typeface="Calibri"/>
                <a:cs typeface="Calibri"/>
                <a:sym typeface="Calibri"/>
              </a:rPr>
              <a:t>.</a:t>
            </a:r>
            <a:endParaRPr sz="1200" b="1">
              <a:solidFill>
                <a:schemeClr val="dk1"/>
              </a:solidFill>
              <a:latin typeface="Calibri"/>
              <a:ea typeface="Calibri"/>
              <a:cs typeface="Calibri"/>
              <a:sym typeface="Calibri"/>
            </a:endParaRPr>
          </a:p>
        </p:txBody>
      </p:sp>
      <p:sp>
        <p:nvSpPr>
          <p:cNvPr id="215" name="Google Shape;215;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432142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New Materials to Prepare in Advance: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a:solidFill>
                  <a:schemeClr val="dk1"/>
                </a:solidFill>
                <a:latin typeface="Calibri"/>
                <a:ea typeface="Calibri"/>
                <a:cs typeface="Calibri"/>
                <a:sym typeface="Calibri"/>
              </a:rPr>
              <a:t>Entry Task: My Final Revisions </a:t>
            </a:r>
            <a:r>
              <a:rPr lang="en" sz="1200">
                <a:solidFill>
                  <a:schemeClr val="dk1"/>
                </a:solidFill>
                <a:latin typeface="Calibri"/>
                <a:ea typeface="Calibri"/>
                <a:cs typeface="Calibri"/>
                <a:sym typeface="Calibri"/>
              </a:rPr>
              <a:t>(one to display)</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Materials to Gather from Previous Lessons: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Document camera</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Cardstock, or alternate material for constructing the final draft of the children’s book pages (six or more pieces per student)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a:solidFill>
                  <a:schemeClr val="dk1"/>
                </a:solidFill>
                <a:latin typeface="Calibri"/>
                <a:ea typeface="Calibri"/>
                <a:cs typeface="Calibri"/>
                <a:sym typeface="Calibri"/>
              </a:rPr>
              <a:t>Children’s Book Storyboards</a:t>
            </a:r>
            <a:r>
              <a:rPr lang="en" sz="1200">
                <a:solidFill>
                  <a:schemeClr val="dk1"/>
                </a:solidFill>
                <a:latin typeface="Calibri"/>
                <a:ea typeface="Calibri"/>
                <a:cs typeface="Calibri"/>
                <a:sym typeface="Calibri"/>
              </a:rPr>
              <a:t> (collected in Lesson 9; returned with feedback in this lesson)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a:solidFill>
                  <a:schemeClr val="dk1"/>
                </a:solidFill>
                <a:latin typeface="Calibri"/>
                <a:ea typeface="Calibri"/>
                <a:cs typeface="Calibri"/>
                <a:sym typeface="Calibri"/>
              </a:rPr>
              <a:t>I Heart Revisions worksheet</a:t>
            </a:r>
            <a:r>
              <a:rPr lang="en" sz="1200">
                <a:solidFill>
                  <a:schemeClr val="dk1"/>
                </a:solidFill>
                <a:latin typeface="Calibri"/>
                <a:ea typeface="Calibri"/>
                <a:cs typeface="Calibri"/>
                <a:sym typeface="Calibri"/>
              </a:rPr>
              <a:t> (collected in Lesson 9, returned in this lesson)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a:solidFill>
                  <a:schemeClr val="dk1"/>
                </a:solidFill>
                <a:latin typeface="Calibri"/>
                <a:ea typeface="Calibri"/>
                <a:cs typeface="Calibri"/>
                <a:sym typeface="Calibri"/>
              </a:rPr>
              <a:t>Ladder to Success anchor chart </a:t>
            </a:r>
            <a:r>
              <a:rPr lang="en" sz="1200">
                <a:solidFill>
                  <a:schemeClr val="dk1"/>
                </a:solidFill>
                <a:latin typeface="Calibri"/>
                <a:ea typeface="Calibri"/>
                <a:cs typeface="Calibri"/>
                <a:sym typeface="Calibri"/>
              </a:rPr>
              <a:t>(one to display; from Lesson 3)</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Prepare classroom systems for active learning:</a:t>
            </a:r>
            <a:r>
              <a:rPr lang="en-US" sz="1200" baseline="0">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None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306666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lesson opens with the students reacting to teacher feedback. Be sure you have the students’ storyboards ready to return (see Lesson 9 Teaching Notes).</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Review these protocols before teaching. They are all used in this lesson:</a:t>
            </a:r>
            <a:r>
              <a:rPr lang="en-US" sz="1200" baseline="0">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None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215904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11192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Grouping: </a:t>
            </a:r>
            <a:r>
              <a:rPr lang="en-US" sz="1200" b="1">
                <a:solidFill>
                  <a:schemeClr val="dk1"/>
                </a:solidFill>
                <a:latin typeface="Calibri"/>
                <a:ea typeface="Calibri"/>
                <a:cs typeface="Calibri"/>
                <a:sym typeface="Calibri"/>
              </a:rPr>
              <a:t>W</a:t>
            </a:r>
            <a:r>
              <a:rPr lang="en" sz="1200" b="1">
                <a:solidFill>
                  <a:schemeClr val="dk1"/>
                </a:solidFill>
                <a:latin typeface="Calibri"/>
                <a:ea typeface="Calibri"/>
                <a:cs typeface="Calibri"/>
                <a:sym typeface="Calibri"/>
              </a:rPr>
              <a:t>hole class</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 None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slide aloud and/or ask a student to read aloud.</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should focus their attention on the slide.</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Support for Any Students Who Need It: None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524817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3463e62fa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3463e62fa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Suggested slide pacing: 10-12 minutes</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Grouping: Whole Group, Individual</a:t>
            </a: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Opening A. Entry Task: Using Commas with Adjectives    </a:t>
            </a: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For your convenience, the </a:t>
            </a:r>
            <a:r>
              <a:rPr lang="en" sz="1200" b="1">
                <a:solidFill>
                  <a:schemeClr val="dk1"/>
                </a:solidFill>
                <a:latin typeface="Calibri"/>
                <a:ea typeface="Calibri"/>
                <a:cs typeface="Calibri"/>
                <a:sym typeface="Calibri"/>
              </a:rPr>
              <a:t>Entry Task: My Final Revisions </a:t>
            </a:r>
            <a:r>
              <a:rPr lang="en" sz="1200">
                <a:solidFill>
                  <a:schemeClr val="dk1"/>
                </a:solidFill>
                <a:latin typeface="Calibri"/>
                <a:ea typeface="Calibri"/>
                <a:cs typeface="Calibri"/>
                <a:sym typeface="Calibri"/>
              </a:rPr>
              <a:t>is displayed on this slide. If you would prefer to use a document camera to project this document, you may do so.</a:t>
            </a:r>
            <a:endParaRPr sz="120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Teacher Actions:</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Hand back the packet of </a:t>
            </a:r>
            <a:r>
              <a:rPr lang="en" sz="1200" b="0">
                <a:solidFill>
                  <a:schemeClr val="dk1"/>
                </a:solidFill>
                <a:latin typeface="Calibri"/>
                <a:ea typeface="Calibri"/>
                <a:cs typeface="Calibri"/>
                <a:sym typeface="Calibri"/>
              </a:rPr>
              <a:t>Children’s Book Storyboards </a:t>
            </a:r>
            <a:r>
              <a:rPr lang="en" sz="1200">
                <a:solidFill>
                  <a:schemeClr val="dk1"/>
                </a:solidFill>
                <a:latin typeface="Calibri"/>
                <a:ea typeface="Calibri"/>
                <a:cs typeface="Calibri"/>
                <a:sym typeface="Calibri"/>
              </a:rPr>
              <a:t>and the </a:t>
            </a:r>
            <a:r>
              <a:rPr lang="en" sz="1200" b="1">
                <a:solidFill>
                  <a:schemeClr val="dk1"/>
                </a:solidFill>
                <a:latin typeface="Calibri"/>
                <a:ea typeface="Calibri"/>
                <a:cs typeface="Calibri"/>
                <a:sym typeface="Calibri"/>
              </a:rPr>
              <a:t>I Heart Revisions worksheet </a:t>
            </a:r>
            <a:r>
              <a:rPr lang="en" sz="1200">
                <a:solidFill>
                  <a:schemeClr val="dk1"/>
                </a:solidFill>
                <a:latin typeface="Calibri"/>
                <a:ea typeface="Calibri"/>
                <a:cs typeface="Calibri"/>
                <a:sym typeface="Calibri"/>
              </a:rPr>
              <a:t>(collected in Lesson 9).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Direct students’ attention to the </a:t>
            </a:r>
            <a:r>
              <a:rPr lang="en" sz="1200" b="1">
                <a:solidFill>
                  <a:schemeClr val="dk1"/>
                </a:solidFill>
                <a:latin typeface="Calibri"/>
                <a:ea typeface="Calibri"/>
                <a:cs typeface="Calibri"/>
                <a:sym typeface="Calibri"/>
              </a:rPr>
              <a:t>Entry Task: My Final Revisions</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Instruct students to follow the steps on the entry task. They should explain what revisions they will make in the last box on the revision worksheet before they write their final draft.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After a few minutes, ask students to raise their hands if they have a plan for revision.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Wait for most hands to go up, and then cold-call a few students to share out their plans for revisions.</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will focus on </a:t>
            </a:r>
            <a:r>
              <a:rPr lang="en" sz="1200" b="0">
                <a:solidFill>
                  <a:schemeClr val="dk1"/>
                </a:solidFill>
                <a:latin typeface="Calibri"/>
                <a:ea typeface="Calibri"/>
                <a:cs typeface="Calibri"/>
                <a:sym typeface="Calibri"/>
              </a:rPr>
              <a:t>their Entry Task document and work on it individually, referring to their Storyboards and </a:t>
            </a:r>
            <a:r>
              <a:rPr lang="en" sz="1200" b="1">
                <a:solidFill>
                  <a:schemeClr val="dk1"/>
                </a:solidFill>
                <a:latin typeface="Calibri"/>
                <a:ea typeface="Calibri"/>
                <a:cs typeface="Calibri"/>
                <a:sym typeface="Calibri"/>
              </a:rPr>
              <a:t>I Heart Revisions worksheet</a:t>
            </a:r>
            <a:r>
              <a:rPr lang="en" sz="1200">
                <a:solidFill>
                  <a:schemeClr val="dk1"/>
                </a:solidFill>
                <a:latin typeface="Calibri"/>
                <a:ea typeface="Calibri"/>
                <a:cs typeface="Calibri"/>
                <a:sym typeface="Calibri"/>
              </a:rPr>
              <a:t> for guidance.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Teacher Action Step 5, listen for students to say things like</a:t>
            </a:r>
            <a:r>
              <a:rPr lang="en" sz="1200" b="0">
                <a:solidFill>
                  <a:schemeClr val="dk1"/>
                </a:solidFill>
                <a:latin typeface="Calibri"/>
                <a:ea typeface="Calibri"/>
                <a:cs typeface="Calibri"/>
                <a:sym typeface="Calibri"/>
              </a:rPr>
              <a:t>, “I’m going to add more sensory detail” or “I’m going to make my verbs stronger.”</a:t>
            </a:r>
            <a:endParaRPr sz="1200" b="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Some students might have trouble articulating a plan for revision that goes beyond correcting spelling or grammar. Encourage students to “dig deep” to refine the content of their story. For example, they could find two verbs that could be stronger; or add a visual description where there wasn’t one before.</a:t>
            </a:r>
            <a:endParaRPr sz="1200" b="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541583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23ab1c367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23ab1c367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25-30 minutes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Group, Individual</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Work Time A. Writing the Final Version of the Children’s Book     </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Giving specific, focused praise gives students a clear vision of success.</a:t>
            </a:r>
            <a:endParaRPr sz="120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Celebrate the strong work that students have done on their storyboards. Notice and name some of the strong narrative techniques you observed in specific students’ writing. Tell them you are looking forward to seeing their final products.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Point out where the students are on the </a:t>
            </a:r>
            <a:r>
              <a:rPr lang="en" sz="1200" b="1">
                <a:solidFill>
                  <a:schemeClr val="dk1"/>
                </a:solidFill>
                <a:latin typeface="Calibri"/>
                <a:ea typeface="Calibri"/>
                <a:cs typeface="Calibri"/>
                <a:sym typeface="Calibri"/>
              </a:rPr>
              <a:t>Ladder to Success anchor chart </a:t>
            </a:r>
            <a:r>
              <a:rPr lang="en" sz="1200">
                <a:solidFill>
                  <a:schemeClr val="dk1"/>
                </a:solidFill>
                <a:latin typeface="Calibri"/>
                <a:ea typeface="Calibri"/>
                <a:cs typeface="Calibri"/>
                <a:sym typeface="Calibri"/>
              </a:rPr>
              <a:t>and tell them that today they will have time to write a final version of their text and put that together with their illustrations. Urge them to use this time wisely.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Circulate and help as needed.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should focus on writing the final version of their children’s book, working individually.</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using this time to conference with students who are struggling to be successful on this project.</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910114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434056f3cc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434056f3cc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10-12 minutes (1-2 minutes, this slide)</a:t>
            </a: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Group</a:t>
            </a:r>
            <a:endParaRPr lang="en-US"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Slide 1 of 2</a:t>
            </a: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Closing and Assessment A. Writing the Author’s Note </a:t>
            </a: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is the first of two slides related to this activity.</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for a volunteer to read today’s learning targets. Tell students they will now reflect on how they addressed audience and purpose.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will focus their attention on the posted learning targets.</a:t>
            </a: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Support for Any Students Who Need It: None</a:t>
            </a:r>
            <a:r>
              <a:rPr lang="en-US" sz="1200">
                <a:solidFill>
                  <a:schemeClr val="dk1"/>
                </a:solidFill>
                <a:latin typeface="Calibri"/>
                <a:ea typeface="Calibri"/>
                <a:cs typeface="Calibri"/>
                <a:sym typeface="Calibri"/>
              </a:rPr>
              <a:t>.</a:t>
            </a:r>
            <a:endParaRPr sz="1200">
              <a:latin typeface="Calibri"/>
              <a:ea typeface="Calibri"/>
              <a:cs typeface="Calibri"/>
              <a:sym typeface="Calibri"/>
            </a:endParaRPr>
          </a:p>
        </p:txBody>
      </p:sp>
    </p:spTree>
    <p:extLst>
      <p:ext uri="{BB962C8B-B14F-4D97-AF65-F5344CB8AC3E}">
        <p14:creationId xmlns:p14="http://schemas.microsoft.com/office/powerpoint/2010/main" val="23258123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42d42813fd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 name="Google Shape;198;g42d42813f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10-12 minutes (8-10 minutes, this slide)</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Group, Individual</a:t>
            </a:r>
            <a:endParaRPr lang="en-US"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Slide 2 of 2</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Work Time A. Writing a Book Review </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is the last of two slides related to this activity.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Giving students a chance to talk about their ideas before they write will yield more thoughtful writing.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first question aloud and give students a moment to think about it. Then invite students to turn and talk about the first question.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for the second question.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After students have had a chance to talk through their ideas, ask them to write a short paragraph about how they addressed audience and purpose.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should focus their attention on the projected questions, then work quietly to write their paragraph.</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Support for Any Students Who Need It: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Some students might benefit from sentence-starters to shape their paragraph. For example</a:t>
            </a:r>
            <a:r>
              <a:rPr lang="en" sz="1200" i="0">
                <a:solidFill>
                  <a:schemeClr val="dk1"/>
                </a:solidFill>
                <a:latin typeface="Calibri"/>
                <a:ea typeface="Calibri"/>
                <a:cs typeface="Calibri"/>
                <a:sym typeface="Calibri"/>
              </a:rPr>
              <a:t>: “Because I knew I was writing a children’s book, I….” and “The purpose of my children’s book was…” and “I wanted my audience to understand that…” </a:t>
            </a:r>
            <a:endParaRPr sz="1200" i="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207629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10</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296825"/>
            <a:ext cx="7886700" cy="3263400"/>
          </a:xfrm>
          <a:prstGeom prst="rect">
            <a:avLst/>
          </a:prstGeom>
        </p:spPr>
        <p:txBody>
          <a:bodyPr spcFirstLastPara="1" wrap="square" lIns="68575" tIns="34275" rIns="68575" bIns="34275" anchor="t" anchorCtr="0">
            <a:noAutofit/>
          </a:bodyPr>
          <a:lstStyle/>
          <a:p>
            <a:pPr marL="457200" lvl="0" indent="-330200" algn="l" rtl="0">
              <a:spcBef>
                <a:spcPts val="0"/>
              </a:spcBef>
              <a:spcAft>
                <a:spcPts val="0"/>
              </a:spcAft>
              <a:buSzPts val="1600"/>
              <a:buFont typeface="Century Gothic"/>
              <a:buChar char="•"/>
            </a:pPr>
            <a:r>
              <a:rPr lang="en" sz="1600"/>
              <a:t>This lesson will take approximately 45-50 minutes to complete. </a:t>
            </a:r>
            <a:endParaRPr sz="1600"/>
          </a:p>
          <a:p>
            <a:pPr marL="457200" lvl="0" indent="-330200" algn="l" rtl="0">
              <a:lnSpc>
                <a:spcPct val="100000"/>
              </a:lnSpc>
              <a:spcBef>
                <a:spcPts val="1000"/>
              </a:spcBef>
              <a:spcAft>
                <a:spcPts val="0"/>
              </a:spcAft>
              <a:buSzPts val="1600"/>
              <a:buFont typeface="Century Gothic"/>
              <a:buChar char="•"/>
            </a:pPr>
            <a:r>
              <a:rPr lang="en" sz="1600"/>
              <a:t>The purpose of today’s lesson is for students to complete final revisions on their children’s books.</a:t>
            </a:r>
            <a:endParaRPr sz="1600" i="1"/>
          </a:p>
          <a:p>
            <a:pPr marL="457200" lvl="0" indent="0" algn="l" rtl="0">
              <a:lnSpc>
                <a:spcPct val="100000"/>
              </a:lnSpc>
              <a:spcBef>
                <a:spcPts val="0"/>
              </a:spcBef>
              <a:spcAft>
                <a:spcPts val="0"/>
              </a:spcAft>
              <a:buNone/>
            </a:pPr>
            <a:endParaRPr sz="1600"/>
          </a:p>
          <a:p>
            <a:pPr marL="0" lvl="0" indent="0" algn="l" rtl="0">
              <a:lnSpc>
                <a:spcPct val="100000"/>
              </a:lnSpc>
              <a:spcBef>
                <a:spcPts val="0"/>
              </a:spcBef>
              <a:spcAft>
                <a:spcPts val="0"/>
              </a:spcAft>
              <a:buNone/>
            </a:pPr>
            <a:r>
              <a:rPr lang="en" sz="1600" b="1"/>
              <a:t>The Learning Targets for students today are:</a:t>
            </a:r>
            <a:endParaRPr sz="1600" b="1"/>
          </a:p>
          <a:p>
            <a:pPr marL="457200" lvl="0" indent="-330200" algn="l" rtl="0">
              <a:lnSpc>
                <a:spcPct val="100000"/>
              </a:lnSpc>
              <a:spcBef>
                <a:spcPts val="1000"/>
              </a:spcBef>
              <a:spcAft>
                <a:spcPts val="0"/>
              </a:spcAft>
              <a:buClr>
                <a:srgbClr val="000000"/>
              </a:buClr>
              <a:buSzPts val="1600"/>
              <a:buChar char="•"/>
            </a:pPr>
            <a:r>
              <a:rPr lang="en" sz="1600"/>
              <a:t>I can revise and polish my children’s book into a final, publishable version.</a:t>
            </a:r>
            <a:endParaRPr sz="1600"/>
          </a:p>
          <a:p>
            <a:pPr marL="457200" lvl="0" indent="-330200" algn="l" rtl="0">
              <a:lnSpc>
                <a:spcPct val="100000"/>
              </a:lnSpc>
              <a:spcBef>
                <a:spcPts val="0"/>
              </a:spcBef>
              <a:spcAft>
                <a:spcPts val="0"/>
              </a:spcAft>
              <a:buClr>
                <a:srgbClr val="000000"/>
              </a:buClr>
              <a:buSzPts val="1600"/>
              <a:buChar char="•"/>
            </a:pPr>
            <a:r>
              <a:rPr lang="en" sz="1600"/>
              <a:t>I can write an author’s note to explain how I addressed audience and purpose.</a:t>
            </a:r>
            <a:endParaRPr sz="1600"/>
          </a:p>
          <a:p>
            <a:pPr marL="457200" lvl="0" indent="0" algn="l" rtl="0">
              <a:lnSpc>
                <a:spcPct val="90000"/>
              </a:lnSpc>
              <a:spcBef>
                <a:spcPts val="1000"/>
              </a:spcBef>
              <a:spcAft>
                <a:spcPts val="0"/>
              </a:spcAft>
              <a:buNone/>
            </a:pPr>
            <a:endParaRPr sz="1600" b="1"/>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3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10" name="Google Shape;210;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11" name="Google Shape;211;p34"/>
          <p:cNvSpPr txBox="1">
            <a:spLocks noGrp="1"/>
          </p:cNvSpPr>
          <p:nvPr>
            <p:ph type="body" idx="1"/>
          </p:nvPr>
        </p:nvSpPr>
        <p:spPr>
          <a:xfrm>
            <a:off x="311700" y="1381075"/>
            <a:ext cx="8203800" cy="3263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2000"/>
              <a:t>Finish your children’s book. Your teacher will explain when the final, illustrated draft will be due.</a:t>
            </a:r>
            <a:endParaRPr sz="2000"/>
          </a:p>
        </p:txBody>
      </p:sp>
      <p:pic>
        <p:nvPicPr>
          <p:cNvPr id="6" name="Google Shape;167;p29"/>
          <p:cNvPicPr preferRelativeResize="0"/>
          <p:nvPr/>
        </p:nvPicPr>
        <p:blipFill>
          <a:blip r:embed="rId3">
            <a:alphaModFix/>
          </a:blip>
          <a:stretch>
            <a:fillRect/>
          </a:stretch>
        </p:blipFill>
        <p:spPr>
          <a:xfrm>
            <a:off x="8251372" y="73468"/>
            <a:ext cx="803401" cy="107628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18" name="Google Shape;218;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19" name="Google Shape;219;p35"/>
          <p:cNvGraphicFramePr/>
          <p:nvPr/>
        </p:nvGraphicFramePr>
        <p:xfrm>
          <a:off x="577191" y="1248212"/>
          <a:ext cx="7989600" cy="3230175"/>
        </p:xfrm>
        <a:graphic>
          <a:graphicData uri="http://schemas.openxmlformats.org/drawingml/2006/table">
            <a:tbl>
              <a:tblPr firstRow="1" bandRow="1">
                <a:noFill/>
                <a:tableStyleId>{171D47F5-3FEF-4DB2-B336-05FFE8F49E78}</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B441D3-D253-4691-BA52-E1D142BC54F8}"/>
              </a:ext>
            </a:extLst>
          </p:cNvPr>
          <p:cNvSpPr>
            <a:spLocks noGrp="1"/>
          </p:cNvSpPr>
          <p:nvPr>
            <p:ph type="title"/>
          </p:nvPr>
        </p:nvSpPr>
        <p:spPr>
          <a:xfrm>
            <a:off x="311700" y="831205"/>
            <a:ext cx="8520600" cy="2161445"/>
          </a:xfrm>
        </p:spPr>
        <p:txBody>
          <a:bodyPr/>
          <a:lstStyle/>
          <a:p>
            <a:pPr algn="just"/>
            <a:r>
              <a:rPr lang="en-US" sz="3000" i="1"/>
              <a:t>Frederick Douglass: Last Day  of </a:t>
            </a:r>
            <a:br>
              <a:rPr lang="en-US" sz="3000" i="1"/>
            </a:br>
            <a:r>
              <a:rPr lang="en-US" sz="3000" i="1"/>
              <a:t>Slavery, </a:t>
            </a:r>
            <a:r>
              <a:rPr lang="en-US" sz="3000"/>
              <a:t>by William Miller and illustrated by Cedric Lucas, 1995.  </a:t>
            </a:r>
            <a:r>
              <a:rPr lang="en-US" sz="3000" i="1"/>
              <a:t> P</a:t>
            </a:r>
            <a:r>
              <a:rPr lang="en-US" sz="3000"/>
              <a:t>ermission has been arranged with LEE &amp; LOW BOOKS INC., 95 Madison Ave., New York, NY 10016.</a:t>
            </a:r>
            <a:endParaRPr lang="en-US"/>
          </a:p>
        </p:txBody>
      </p:sp>
    </p:spTree>
    <p:extLst>
      <p:ext uri="{BB962C8B-B14F-4D97-AF65-F5344CB8AC3E}">
        <p14:creationId xmlns:p14="http://schemas.microsoft.com/office/powerpoint/2010/main" val="598210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26025" y="1190525"/>
            <a:ext cx="8289300" cy="3442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181775"/>
            <a:ext cx="8520600" cy="4809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10</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 </a:t>
            </a:r>
            <a:r>
              <a:rPr lang="en" b="1">
                <a:solidFill>
                  <a:schemeClr val="dk1"/>
                </a:solidFill>
                <a:latin typeface="Century Gothic"/>
                <a:ea typeface="Century Gothic"/>
                <a:cs typeface="Century Gothic"/>
                <a:sym typeface="Century Gothic"/>
              </a:rPr>
              <a:t>Preparing for Lesson 10:</a:t>
            </a:r>
            <a:endParaRPr b="1">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a:solidFill>
                  <a:schemeClr val="dk1"/>
                </a:solidFill>
                <a:latin typeface="Century Gothic"/>
                <a:ea typeface="Century Gothic"/>
                <a:cs typeface="Century Gothic"/>
                <a:sym typeface="Century Gothic"/>
              </a:rPr>
              <a:t>Materials and classroom preparation:</a:t>
            </a:r>
            <a:endParaRPr>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60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a:solidFill>
                  <a:schemeClr val="dk1"/>
                </a:solidFill>
                <a:latin typeface="Century Gothic"/>
                <a:ea typeface="Century Gothic"/>
                <a:cs typeface="Century Gothic"/>
                <a:sym typeface="Century Gothic"/>
              </a:rPr>
              <a:t>Document camera, if available</a:t>
            </a:r>
            <a:endParaRPr sz="160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a:solidFill>
                  <a:schemeClr val="dk1"/>
                </a:solidFill>
                <a:latin typeface="Century Gothic"/>
                <a:ea typeface="Century Gothic"/>
                <a:cs typeface="Century Gothic"/>
                <a:sym typeface="Century Gothic"/>
              </a:rPr>
              <a:t>Cardstock, or alternate material for constructing the final draft of the children’s book pages (six or more pieces per student)</a:t>
            </a:r>
            <a:endParaRPr sz="160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a:solidFill>
                  <a:schemeClr val="dk1"/>
                </a:solidFill>
                <a:latin typeface="Century Gothic"/>
                <a:ea typeface="Century Gothic"/>
                <a:cs typeface="Century Gothic"/>
                <a:sym typeface="Century Gothic"/>
              </a:rPr>
              <a:t>Entry Task: My Final Revisions </a:t>
            </a:r>
            <a:r>
              <a:rPr lang="en" sz="1600">
                <a:solidFill>
                  <a:schemeClr val="dk1"/>
                </a:solidFill>
                <a:latin typeface="Century Gothic"/>
                <a:ea typeface="Century Gothic"/>
                <a:cs typeface="Century Gothic"/>
                <a:sym typeface="Century Gothic"/>
              </a:rPr>
              <a:t>(one to display)</a:t>
            </a:r>
            <a:endParaRPr sz="160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a:solidFill>
                  <a:schemeClr val="dk1"/>
                </a:solidFill>
                <a:latin typeface="Century Gothic"/>
                <a:ea typeface="Century Gothic"/>
                <a:cs typeface="Century Gothic"/>
                <a:sym typeface="Century Gothic"/>
              </a:rPr>
              <a:t>Children’s Book Storyboards</a:t>
            </a:r>
            <a:r>
              <a:rPr lang="en" sz="1600">
                <a:solidFill>
                  <a:schemeClr val="dk1"/>
                </a:solidFill>
                <a:latin typeface="Century Gothic"/>
                <a:ea typeface="Century Gothic"/>
                <a:cs typeface="Century Gothic"/>
                <a:sym typeface="Century Gothic"/>
              </a:rPr>
              <a:t> (collected in Lesson 9; returned with feedback in this lesson) </a:t>
            </a:r>
            <a:endParaRPr sz="160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a:solidFill>
                  <a:schemeClr val="dk1"/>
                </a:solidFill>
                <a:latin typeface="Century Gothic"/>
                <a:ea typeface="Century Gothic"/>
                <a:cs typeface="Century Gothic"/>
                <a:sym typeface="Century Gothic"/>
              </a:rPr>
              <a:t>I Heart Revisions worksheet</a:t>
            </a:r>
            <a:r>
              <a:rPr lang="en" sz="1600">
                <a:solidFill>
                  <a:schemeClr val="dk1"/>
                </a:solidFill>
                <a:latin typeface="Century Gothic"/>
                <a:ea typeface="Century Gothic"/>
                <a:cs typeface="Century Gothic"/>
                <a:sym typeface="Century Gothic"/>
              </a:rPr>
              <a:t> (collected in Lesson 9, returned in this lesson)</a:t>
            </a:r>
            <a:endParaRPr sz="160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a:solidFill>
                  <a:schemeClr val="dk1"/>
                </a:solidFill>
                <a:latin typeface="Century Gothic"/>
                <a:ea typeface="Century Gothic"/>
                <a:cs typeface="Century Gothic"/>
                <a:sym typeface="Century Gothic"/>
              </a:rPr>
              <a:t>Ladder to Success anchor chart </a:t>
            </a:r>
            <a:r>
              <a:rPr lang="en" sz="1600">
                <a:solidFill>
                  <a:schemeClr val="dk1"/>
                </a:solidFill>
                <a:latin typeface="Century Gothic"/>
                <a:ea typeface="Century Gothic"/>
                <a:cs typeface="Century Gothic"/>
                <a:sym typeface="Century Gothic"/>
              </a:rPr>
              <a:t>(one to display; from Lesson 3)</a:t>
            </a:r>
            <a:endParaRPr sz="1600" b="1">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10</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Preparing for Lesson #: </a:t>
            </a:r>
            <a:r>
              <a:rPr lang="en" sz="1800" i="1">
                <a:latin typeface="Century Gothic"/>
                <a:ea typeface="Century Gothic"/>
                <a:cs typeface="Century Gothic"/>
                <a:sym typeface="Century Gothic"/>
              </a:rPr>
              <a:t>10</a:t>
            </a:r>
            <a:endParaRPr sz="1800" i="1">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a:solidFill>
                  <a:srgbClr val="000000"/>
                </a:solidFill>
                <a:latin typeface="Century Gothic"/>
                <a:ea typeface="Century Gothic"/>
                <a:cs typeface="Century Gothic"/>
                <a:sym typeface="Century Gothic"/>
              </a:rPr>
              <a:t>Reading and protocols to read in preparation:</a:t>
            </a:r>
            <a:endParaRPr sz="1800">
              <a:solidFill>
                <a:srgbClr val="000000"/>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a:solidFill>
                  <a:schemeClr val="dk1"/>
                </a:solidFill>
                <a:latin typeface="Century Gothic"/>
                <a:ea typeface="Century Gothic"/>
                <a:cs typeface="Century Gothic"/>
                <a:sym typeface="Century Gothic"/>
              </a:rPr>
              <a:t>This lesson opens with the students reacting to teacher feedback. Be sure you have the students’ storyboards ready to return (see Lesson 9 Teaching Notes).</a:t>
            </a:r>
            <a:endParaRPr sz="160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a:t>
            </a:r>
            <a:r>
              <a:rPr lang="en" sz="3000" b="1">
                <a:solidFill>
                  <a:srgbClr val="404040"/>
                </a:solidFill>
                <a:latin typeface="Century Gothic"/>
                <a:ea typeface="Century Gothic"/>
                <a:cs typeface="Century Gothic"/>
                <a:sym typeface="Century Gothic"/>
              </a:rPr>
              <a:t> 10</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a:solidFill>
                  <a:srgbClr val="000000"/>
                </a:solidFill>
                <a:latin typeface="Century Gothic"/>
                <a:ea typeface="Century Gothic"/>
                <a:cs typeface="Century Gothic"/>
                <a:sym typeface="Century Gothic"/>
              </a:rPr>
              <a:t>Hello, Students!</a:t>
            </a:r>
            <a:endParaRPr sz="3400" b="1">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095325"/>
            <a:ext cx="87213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What are we learning and doing today?</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Writing the final version of our children’s book</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Writing an Author’s Note</a:t>
            </a:r>
            <a:endParaRPr sz="1800">
              <a:latin typeface="Century Gothic"/>
              <a:ea typeface="Century Gothic"/>
              <a:cs typeface="Century Gothic"/>
              <a:sym typeface="Century Gothic"/>
            </a:endParaRPr>
          </a:p>
          <a:p>
            <a:pPr marL="457200" lvl="0" indent="0" algn="l" rtl="0">
              <a:spcBef>
                <a:spcPts val="0"/>
              </a:spcBef>
              <a:spcAft>
                <a:spcPts val="0"/>
              </a:spcAft>
              <a:buNone/>
            </a:pPr>
            <a:r>
              <a:rPr lang="en"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b="1">
                <a:latin typeface="Century Gothic"/>
                <a:ea typeface="Century Gothic"/>
                <a:cs typeface="Century Gothic"/>
                <a:sym typeface="Century Gothic"/>
              </a:rPr>
              <a:t>Writing a book requires a lot of creative effort, time, and revision! Congratulations on reaching the final stage of the process.</a:t>
            </a:r>
            <a:endParaRPr sz="1800">
              <a:latin typeface="Century Gothic"/>
              <a:ea typeface="Century Gothic"/>
              <a:cs typeface="Century Gothic"/>
              <a:sym typeface="Century Gothic"/>
            </a:endParaRPr>
          </a:p>
        </p:txBody>
      </p:sp>
      <p:pic>
        <p:nvPicPr>
          <p:cNvPr id="167" name="Google Shape;167;p29"/>
          <p:cNvPicPr preferRelativeResize="0"/>
          <p:nvPr/>
        </p:nvPicPr>
        <p:blipFill>
          <a:blip r:embed="rId3">
            <a:alphaModFix/>
          </a:blip>
          <a:stretch>
            <a:fillRect/>
          </a:stretch>
        </p:blipFill>
        <p:spPr>
          <a:xfrm>
            <a:off x="8251372" y="73468"/>
            <a:ext cx="803401" cy="1076287"/>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title"/>
          </p:nvPr>
        </p:nvSpPr>
        <p:spPr>
          <a:xfrm>
            <a:off x="581250" y="155555"/>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reflect on our revisions</a:t>
            </a:r>
            <a:endParaRPr sz="3000" b="1" i="1"/>
          </a:p>
        </p:txBody>
      </p:sp>
      <p:sp>
        <p:nvSpPr>
          <p:cNvPr id="174" name="Google Shape;174;p30"/>
          <p:cNvSpPr txBox="1"/>
          <p:nvPr/>
        </p:nvSpPr>
        <p:spPr>
          <a:xfrm>
            <a:off x="704850" y="1624500"/>
            <a:ext cx="3434100" cy="320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Century Gothic"/>
                <a:ea typeface="Century Gothic"/>
                <a:cs typeface="Century Gothic"/>
                <a:sym typeface="Century Gothic"/>
              </a:rPr>
              <a:t>Your teacher will pass back your </a:t>
            </a:r>
            <a:r>
              <a:rPr lang="en" sz="1600" b="1">
                <a:latin typeface="Century Gothic"/>
                <a:ea typeface="Century Gothic"/>
                <a:cs typeface="Century Gothic"/>
                <a:sym typeface="Century Gothic"/>
              </a:rPr>
              <a:t>Children’s Book Storyboards</a:t>
            </a:r>
            <a:r>
              <a:rPr lang="en" sz="1600">
                <a:latin typeface="Century Gothic"/>
                <a:ea typeface="Century Gothic"/>
                <a:cs typeface="Century Gothic"/>
                <a:sym typeface="Century Gothic"/>
              </a:rPr>
              <a:t> and the </a:t>
            </a:r>
            <a:r>
              <a:rPr lang="en" sz="1600" b="1">
                <a:latin typeface="Century Gothic"/>
                <a:ea typeface="Century Gothic"/>
                <a:cs typeface="Century Gothic"/>
                <a:sym typeface="Century Gothic"/>
              </a:rPr>
              <a:t>I Heart Revisions worksheet.</a:t>
            </a:r>
            <a:endParaRPr sz="1600" b="1">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r>
              <a:rPr lang="en" sz="1600">
                <a:latin typeface="Century Gothic"/>
                <a:ea typeface="Century Gothic"/>
                <a:cs typeface="Century Gothic"/>
                <a:sym typeface="Century Gothic"/>
              </a:rPr>
              <a:t>Please follow the steps on the </a:t>
            </a:r>
            <a:r>
              <a:rPr lang="en" sz="1600" b="1">
                <a:latin typeface="Century Gothic"/>
                <a:ea typeface="Century Gothic"/>
                <a:cs typeface="Century Gothic"/>
                <a:sym typeface="Century Gothic"/>
              </a:rPr>
              <a:t>Entry Task.</a:t>
            </a:r>
            <a:endParaRPr sz="1600" b="1">
              <a:latin typeface="Century Gothic"/>
              <a:ea typeface="Century Gothic"/>
              <a:cs typeface="Century Gothic"/>
              <a:sym typeface="Century Gothic"/>
            </a:endParaRPr>
          </a:p>
          <a:p>
            <a:pPr marL="0" lvl="0" indent="0" algn="l" rtl="0">
              <a:spcBef>
                <a:spcPts val="0"/>
              </a:spcBef>
              <a:spcAft>
                <a:spcPts val="0"/>
              </a:spcAft>
              <a:buNone/>
            </a:pPr>
            <a:endParaRPr sz="1600" b="1">
              <a:latin typeface="Century Gothic"/>
              <a:ea typeface="Century Gothic"/>
              <a:cs typeface="Century Gothic"/>
              <a:sym typeface="Century Gothic"/>
            </a:endParaRPr>
          </a:p>
          <a:p>
            <a:pPr marL="0" lvl="0" indent="0" algn="l" rtl="0">
              <a:spcBef>
                <a:spcPts val="0"/>
              </a:spcBef>
              <a:spcAft>
                <a:spcPts val="0"/>
              </a:spcAft>
              <a:buNone/>
            </a:pPr>
            <a:r>
              <a:rPr lang="en" sz="1600">
                <a:latin typeface="Century Gothic"/>
                <a:ea typeface="Century Gothic"/>
                <a:cs typeface="Century Gothic"/>
                <a:sym typeface="Century Gothic"/>
              </a:rPr>
              <a:t>In the last box of your </a:t>
            </a:r>
            <a:r>
              <a:rPr lang="en" sz="1600" b="1">
                <a:latin typeface="Century Gothic"/>
                <a:ea typeface="Century Gothic"/>
                <a:cs typeface="Century Gothic"/>
                <a:sym typeface="Century Gothic"/>
              </a:rPr>
              <a:t>I Heart Revisions worksheet,</a:t>
            </a:r>
            <a:r>
              <a:rPr lang="en" sz="1600">
                <a:latin typeface="Century Gothic"/>
                <a:ea typeface="Century Gothic"/>
                <a:cs typeface="Century Gothic"/>
                <a:sym typeface="Century Gothic"/>
              </a:rPr>
              <a:t> explain what revisions you will make.</a:t>
            </a:r>
            <a:endParaRPr sz="1600">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p:txBody>
      </p:sp>
      <p:pic>
        <p:nvPicPr>
          <p:cNvPr id="175" name="Google Shape;175;p30"/>
          <p:cNvPicPr preferRelativeResize="0"/>
          <p:nvPr/>
        </p:nvPicPr>
        <p:blipFill>
          <a:blip r:embed="rId3">
            <a:alphaModFix/>
          </a:blip>
          <a:stretch>
            <a:fillRect/>
          </a:stretch>
        </p:blipFill>
        <p:spPr>
          <a:xfrm>
            <a:off x="4337950" y="1798725"/>
            <a:ext cx="4383876" cy="1941647"/>
          </a:xfrm>
          <a:prstGeom prst="rect">
            <a:avLst/>
          </a:prstGeom>
          <a:noFill/>
          <a:ln>
            <a:noFill/>
          </a:ln>
        </p:spPr>
      </p:pic>
      <p:pic>
        <p:nvPicPr>
          <p:cNvPr id="6" name="Google Shape;167;p29"/>
          <p:cNvPicPr preferRelativeResize="0"/>
          <p:nvPr/>
        </p:nvPicPr>
        <p:blipFill>
          <a:blip r:embed="rId4">
            <a:alphaModFix/>
          </a:blip>
          <a:stretch>
            <a:fillRect/>
          </a:stretch>
        </p:blipFill>
        <p:spPr>
          <a:xfrm>
            <a:off x="8251372" y="73468"/>
            <a:ext cx="803401" cy="107628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1"/>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write the final version of our children’s book</a:t>
            </a:r>
            <a:endParaRPr sz="3000" i="1"/>
          </a:p>
        </p:txBody>
      </p:sp>
      <p:sp>
        <p:nvSpPr>
          <p:cNvPr id="182" name="Google Shape;182;p31"/>
          <p:cNvSpPr txBox="1"/>
          <p:nvPr/>
        </p:nvSpPr>
        <p:spPr>
          <a:xfrm>
            <a:off x="628650" y="1712825"/>
            <a:ext cx="4230600" cy="269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After writing a final version of your children’s book, you’ll combine the text with your illustrations. </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Be sure to use this time wisely!</a:t>
            </a:r>
            <a:endParaRPr sz="1800">
              <a:latin typeface="Century Gothic"/>
              <a:ea typeface="Century Gothic"/>
              <a:cs typeface="Century Gothic"/>
              <a:sym typeface="Century Gothic"/>
            </a:endParaRPr>
          </a:p>
        </p:txBody>
      </p:sp>
      <p:pic>
        <p:nvPicPr>
          <p:cNvPr id="183" name="Google Shape;183;p31"/>
          <p:cNvPicPr preferRelativeResize="0"/>
          <p:nvPr/>
        </p:nvPicPr>
        <p:blipFill>
          <a:blip r:embed="rId3">
            <a:alphaModFix/>
          </a:blip>
          <a:stretch>
            <a:fillRect/>
          </a:stretch>
        </p:blipFill>
        <p:spPr>
          <a:xfrm>
            <a:off x="5079009" y="1268050"/>
            <a:ext cx="2826298" cy="3570650"/>
          </a:xfrm>
          <a:prstGeom prst="rect">
            <a:avLst/>
          </a:prstGeom>
          <a:noFill/>
          <a:ln>
            <a:noFill/>
          </a:ln>
        </p:spPr>
      </p:pic>
      <p:pic>
        <p:nvPicPr>
          <p:cNvPr id="6" name="Google Shape;167;p29"/>
          <p:cNvPicPr preferRelativeResize="0"/>
          <p:nvPr/>
        </p:nvPicPr>
        <p:blipFill>
          <a:blip r:embed="rId4">
            <a:alphaModFix/>
          </a:blip>
          <a:stretch>
            <a:fillRect/>
          </a:stretch>
        </p:blipFill>
        <p:spPr>
          <a:xfrm>
            <a:off x="8251372" y="73468"/>
            <a:ext cx="803401" cy="107628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32"/>
          <p:cNvSpPr txBox="1">
            <a:spLocks noGrp="1"/>
          </p:cNvSpPr>
          <p:nvPr>
            <p:ph type="title"/>
          </p:nvPr>
        </p:nvSpPr>
        <p:spPr>
          <a:xfrm>
            <a:off x="628650" y="273850"/>
            <a:ext cx="70980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today’s learning targets</a:t>
            </a:r>
            <a:endParaRPr sz="3000" b="1"/>
          </a:p>
        </p:txBody>
      </p:sp>
      <p:sp>
        <p:nvSpPr>
          <p:cNvPr id="190" name="Google Shape;190;p32"/>
          <p:cNvSpPr/>
          <p:nvPr/>
        </p:nvSpPr>
        <p:spPr>
          <a:xfrm>
            <a:off x="588645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32"/>
          <p:cNvSpPr/>
          <p:nvPr/>
        </p:nvSpPr>
        <p:spPr>
          <a:xfrm>
            <a:off x="6467475"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32"/>
          <p:cNvSpPr/>
          <p:nvPr/>
        </p:nvSpPr>
        <p:spPr>
          <a:xfrm>
            <a:off x="704850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32"/>
          <p:cNvSpPr/>
          <p:nvPr/>
        </p:nvSpPr>
        <p:spPr>
          <a:xfrm>
            <a:off x="767715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32"/>
          <p:cNvSpPr/>
          <p:nvPr/>
        </p:nvSpPr>
        <p:spPr>
          <a:xfrm>
            <a:off x="8210550" y="3343275"/>
            <a:ext cx="574500" cy="14271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32"/>
          <p:cNvSpPr txBox="1"/>
          <p:nvPr/>
        </p:nvSpPr>
        <p:spPr>
          <a:xfrm>
            <a:off x="639650" y="880925"/>
            <a:ext cx="6408900" cy="3432300"/>
          </a:xfrm>
          <a:prstGeom prst="rect">
            <a:avLst/>
          </a:prstGeom>
          <a:noFill/>
          <a:ln>
            <a:noFill/>
          </a:ln>
        </p:spPr>
        <p:txBody>
          <a:bodyPr spcFirstLastPara="1" wrap="square" lIns="91425" tIns="91425" rIns="91425" bIns="91425" anchor="t" anchorCtr="0">
            <a:noAutofit/>
          </a:bodyPr>
          <a:lstStyle/>
          <a:p>
            <a:pPr marL="0" lvl="0" indent="457200" algn="l" rtl="0">
              <a:spcBef>
                <a:spcPts val="0"/>
              </a:spcBef>
              <a:spcAft>
                <a:spcPts val="0"/>
              </a:spcAft>
              <a:buNone/>
            </a:pPr>
            <a:endParaRPr sz="1800" i="1">
              <a:latin typeface="Century Gothic"/>
              <a:ea typeface="Century Gothic"/>
              <a:cs typeface="Century Gothic"/>
              <a:sym typeface="Century Gothic"/>
            </a:endParaRPr>
          </a:p>
          <a:p>
            <a:pPr marL="0" lvl="0" indent="0" algn="l" rtl="0">
              <a:spcBef>
                <a:spcPts val="0"/>
              </a:spcBef>
              <a:spcAft>
                <a:spcPts val="0"/>
              </a:spcAft>
              <a:buNone/>
            </a:pPr>
            <a:r>
              <a:rPr lang="en" sz="1800" b="1">
                <a:latin typeface="Century Gothic"/>
                <a:ea typeface="Century Gothic"/>
                <a:cs typeface="Century Gothic"/>
                <a:sym typeface="Century Gothic"/>
              </a:rPr>
              <a:t>Our learning targets for today are as follows:</a:t>
            </a:r>
            <a:endParaRPr sz="1800" b="1">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a:solidFill>
                  <a:schemeClr val="dk1"/>
                </a:solidFill>
                <a:latin typeface="Century Gothic"/>
                <a:ea typeface="Century Gothic"/>
                <a:cs typeface="Century Gothic"/>
                <a:sym typeface="Century Gothic"/>
              </a:rPr>
              <a:t>I can revise and polish my children’s book into a final, publishable version.</a:t>
            </a:r>
            <a:endParaRPr sz="180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a:solidFill>
                  <a:schemeClr val="dk1"/>
                </a:solidFill>
                <a:latin typeface="Century Gothic"/>
                <a:ea typeface="Century Gothic"/>
                <a:cs typeface="Century Gothic"/>
                <a:sym typeface="Century Gothic"/>
              </a:rPr>
              <a:t>I can write an author’s note to explain how I addressed audience and purpose.</a:t>
            </a: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300">
              <a:latin typeface="Century Gothic"/>
              <a:ea typeface="Century Gothic"/>
              <a:cs typeface="Century Gothic"/>
              <a:sym typeface="Century Gothic"/>
            </a:endParaRPr>
          </a:p>
        </p:txBody>
      </p:sp>
      <p:pic>
        <p:nvPicPr>
          <p:cNvPr id="10" name="Google Shape;167;p29"/>
          <p:cNvPicPr preferRelativeResize="0"/>
          <p:nvPr/>
        </p:nvPicPr>
        <p:blipFill>
          <a:blip r:embed="rId3">
            <a:alphaModFix/>
          </a:blip>
          <a:stretch>
            <a:fillRect/>
          </a:stretch>
        </p:blipFill>
        <p:spPr>
          <a:xfrm>
            <a:off x="8251372" y="73468"/>
            <a:ext cx="803401" cy="107628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33"/>
          <p:cNvSpPr txBox="1">
            <a:spLocks noGrp="1"/>
          </p:cNvSpPr>
          <p:nvPr>
            <p:ph type="title"/>
          </p:nvPr>
        </p:nvSpPr>
        <p:spPr>
          <a:xfrm>
            <a:off x="628650" y="273850"/>
            <a:ext cx="70980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write our Author’s Note</a:t>
            </a:r>
            <a:endParaRPr sz="3000" b="1"/>
          </a:p>
        </p:txBody>
      </p:sp>
      <p:sp>
        <p:nvSpPr>
          <p:cNvPr id="202" name="Google Shape;202;p33"/>
          <p:cNvSpPr txBox="1"/>
          <p:nvPr/>
        </p:nvSpPr>
        <p:spPr>
          <a:xfrm>
            <a:off x="537225" y="1216850"/>
            <a:ext cx="5089200" cy="322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700" b="1" i="1">
              <a:solidFill>
                <a:schemeClr val="dk1"/>
              </a:solidFill>
              <a:latin typeface="Century Gothic"/>
              <a:ea typeface="Century Gothic"/>
              <a:cs typeface="Century Gothic"/>
              <a:sym typeface="Century Gothic"/>
            </a:endParaRPr>
          </a:p>
        </p:txBody>
      </p:sp>
      <p:sp>
        <p:nvSpPr>
          <p:cNvPr id="203" name="Google Shape;203;p33"/>
          <p:cNvSpPr txBox="1"/>
          <p:nvPr/>
        </p:nvSpPr>
        <p:spPr>
          <a:xfrm>
            <a:off x="628650" y="1031700"/>
            <a:ext cx="7098000" cy="3572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Please consider these questions, then </a:t>
            </a:r>
            <a:r>
              <a:rPr lang="en" sz="1800" b="1">
                <a:latin typeface="Century Gothic"/>
                <a:ea typeface="Century Gothic"/>
                <a:cs typeface="Century Gothic"/>
                <a:sym typeface="Century Gothic"/>
              </a:rPr>
              <a:t>Turn and Talk</a:t>
            </a:r>
            <a:r>
              <a:rPr lang="en" sz="1800">
                <a:latin typeface="Century Gothic"/>
                <a:ea typeface="Century Gothic"/>
                <a:cs typeface="Century Gothic"/>
                <a:sym typeface="Century Gothic"/>
              </a:rPr>
              <a:t> with a partner about your ideas.</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a:solidFill>
                  <a:schemeClr val="dk1"/>
                </a:solidFill>
                <a:latin typeface="Century Gothic"/>
                <a:ea typeface="Century Gothic"/>
                <a:cs typeface="Century Gothic"/>
                <a:sym typeface="Century Gothic"/>
              </a:rPr>
              <a:t>“As an author, how did the audience affect your writing? What did you do differently since you knew you were writing a children’s book as opposed to a narrative for your peers?”</a:t>
            </a:r>
            <a:endParaRPr sz="180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a:solidFill>
                  <a:schemeClr val="dk1"/>
                </a:solidFill>
                <a:latin typeface="Century Gothic"/>
                <a:ea typeface="Century Gothic"/>
                <a:cs typeface="Century Gothic"/>
                <a:sym typeface="Century Gothic"/>
              </a:rPr>
              <a:t>“What was the purpose of your children’s book? What did you want your audience to understand or realize? How did this affect your writing?”</a:t>
            </a: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p:txBody>
      </p:sp>
      <p:pic>
        <p:nvPicPr>
          <p:cNvPr id="204" name="Google Shape;204;p33"/>
          <p:cNvPicPr preferRelativeResize="0"/>
          <p:nvPr/>
        </p:nvPicPr>
        <p:blipFill>
          <a:blip r:embed="rId3">
            <a:alphaModFix/>
          </a:blip>
          <a:stretch>
            <a:fillRect/>
          </a:stretch>
        </p:blipFill>
        <p:spPr>
          <a:xfrm>
            <a:off x="8490859" y="4466922"/>
            <a:ext cx="470661" cy="464737"/>
          </a:xfrm>
          <a:prstGeom prst="rect">
            <a:avLst/>
          </a:prstGeom>
          <a:noFill/>
          <a:ln>
            <a:noFill/>
          </a:ln>
        </p:spPr>
      </p:pic>
      <p:pic>
        <p:nvPicPr>
          <p:cNvPr id="7" name="Google Shape;167;p29"/>
          <p:cNvPicPr preferRelativeResize="0"/>
          <p:nvPr/>
        </p:nvPicPr>
        <p:blipFill>
          <a:blip r:embed="rId4">
            <a:alphaModFix/>
          </a:blip>
          <a:stretch>
            <a:fillRect/>
          </a:stretch>
        </p:blipFill>
        <p:spPr>
          <a:xfrm>
            <a:off x="8251372" y="73468"/>
            <a:ext cx="803401" cy="1076287"/>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BBDEC86-3313-47C9-A9F8-42473889E71B}">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00922086-6EBA-46CB-B888-FB2E693294AD}">
  <ds:schemaRefs>
    <ds:schemaRef ds:uri="http://schemas.microsoft.com/sharepoint/v3/contenttype/forms"/>
  </ds:schemaRefs>
</ds:datastoreItem>
</file>

<file path=customXml/itemProps3.xml><?xml version="1.0" encoding="utf-8"?>
<ds:datastoreItem xmlns:ds="http://schemas.openxmlformats.org/officeDocument/2006/customXml" ds:itemID="{A762892E-4804-43D6-8AB8-AF1BD1BBC63B}">
  <ds:schemaRefs>
    <ds:schemaRef ds:uri="02a6a75b-8925-4bc7-8b21-b87d4a90d0a3"/>
    <ds:schemaRef ds:uri="a1502afc-75e6-4a80-976c-76583f90c73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On-screen Show (16:9)</PresentationFormat>
  <Slides>12</Slides>
  <Notes>11</Notes>
  <HiddenSlides>0</HiddenSlides>
  <ScaleCrop>false</ScaleCrop>
  <HeadingPairs>
    <vt:vector size="4" baseType="variant">
      <vt:variant>
        <vt:lpstr>Theme</vt:lpstr>
      </vt:variant>
      <vt:variant>
        <vt:i4>2</vt:i4>
      </vt:variant>
      <vt:variant>
        <vt:lpstr>Slide Titles</vt:lpstr>
      </vt:variant>
      <vt:variant>
        <vt:i4>12</vt:i4>
      </vt:variant>
    </vt:vector>
  </HeadingPairs>
  <TitlesOfParts>
    <vt:vector size="14" baseType="lpstr">
      <vt:lpstr>Simple Light</vt:lpstr>
      <vt:lpstr>Office Theme</vt:lpstr>
      <vt:lpstr>PowerPoint Presentation</vt:lpstr>
      <vt:lpstr>PowerPoint Presentation</vt:lpstr>
      <vt:lpstr>PowerPoint Presentation</vt:lpstr>
      <vt:lpstr>Grade 7: Module 3:  Unit 3: Lesson 10</vt:lpstr>
      <vt:lpstr>PowerPoint Presentation</vt:lpstr>
      <vt:lpstr>Let’s reflect on our revisions</vt:lpstr>
      <vt:lpstr>Let’s write the final version of our children’s book</vt:lpstr>
      <vt:lpstr>Let’s review today’s learning targets</vt:lpstr>
      <vt:lpstr>Let’s write our Author’s Note</vt:lpstr>
      <vt:lpstr>Homework</vt:lpstr>
      <vt:lpstr>Small Group Block</vt:lpstr>
      <vt:lpstr>Frederick Douglass: Last Day  of  Slavery, by William Miller and illustrated by Cedric Lucas, 1995.   Permission has been arranged with LEE &amp; LOW BOOKS INC., 95 Madison Ave., New York, NY 10016.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revision>1</cp:revision>
  <dcterms:modified xsi:type="dcterms:W3CDTF">2019-03-25T19:20:03Z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512">
    <vt:lpwstr>625</vt:lpwstr>
  </property>
</Properties>
</file>