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5143500" type="screen16x9"/>
  <p:notesSz cx="6858000" cy="9144000"/>
  <p:embeddedFontLst>
    <p:embeddedFont>
      <p:font typeface="Calibri" panose="020F0502020204030204" pitchFamily="34" charset="0"/>
      <p:regular r:id="rId32"/>
      <p:bold r:id="rId33"/>
      <p:italic r:id="rId34"/>
      <p:boldItalic r:id="rId35"/>
    </p:embeddedFont>
    <p:embeddedFont>
      <p:font typeface="Century Gothic" panose="020B0502020202020204" pitchFamily="3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DA78B51-2F14-4606-80B8-424D5B721EC9}">
  <a:tblStyle styleId="{2DA78B51-2F14-4606-80B8-424D5B721EC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B230F310-8E79-4109-B2BC-4482D22AC0CD}"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200" autoAdjust="0"/>
  </p:normalViewPr>
  <p:slideViewPr>
    <p:cSldViewPr snapToGrid="0">
      <p:cViewPr varScale="1">
        <p:scale>
          <a:sx n="72" d="100"/>
          <a:sy n="72" d="100"/>
        </p:scale>
        <p:origin x="965" y="48"/>
      </p:cViewPr>
      <p:guideLst>
        <p:guide orient="horz" pos="1620"/>
        <p:guide pos="2880"/>
      </p:guideLst>
    </p:cSldViewPr>
  </p:slideViewPr>
  <p:notesTextViewPr>
    <p:cViewPr>
      <p:scale>
        <a:sx n="1" d="1"/>
        <a:sy n="1" d="1"/>
      </p:scale>
      <p:origin x="0" y="-1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presProps" Target="presProps.xml"/><Relationship Id="rId45"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81608307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This lesson includes three instructional practices: Engagement Text Read-aloud, Word Snap or Trap, and Decodable Reader: Partner Search and Read.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This Engagement Text has a different format, a local newspaper.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This lesson also includes irregularly spelled high-frequency words. “finally,” “won,” “friend,” “one.”</a:t>
            </a:r>
            <a:endParaRPr sz="1200" dirty="0">
              <a:latin typeface="Calibri"/>
              <a:ea typeface="Calibri"/>
              <a:cs typeface="Calibri"/>
              <a:sym typeface="Calibri"/>
            </a:endParaRPr>
          </a:p>
        </p:txBody>
      </p:sp>
    </p:spTree>
    <p:extLst>
      <p:ext uri="{BB962C8B-B14F-4D97-AF65-F5344CB8AC3E}">
        <p14:creationId xmlns:p14="http://schemas.microsoft.com/office/powerpoint/2010/main" val="11003723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80515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irregularly spelled high-frequency words are: “finally,” “won,” “friend,” “one.”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learn read some high-frequency words. Some of these words ‘don’t play fair.’ That means that some of these words don’t allow us to use the sounds that we have learned. When we learn a word that “doesn’t play fair,’ we just have to remember it.”</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238093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a familiar instructional practice, Snap or Trap.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is animation on this slide.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”Some words are hard to read and spell because they don’t ‘play fair.’ Some words don’t look or sound like they should. Let’s look at some words and figure out what makes them hard to read and spell.”</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Snap or Trap Word Cards (“even,” “finally,” “won,” “wrong,” “friend,” “ready,” “one”) and a Snap or Trap T-chart.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0" dirty="0">
                <a:solidFill>
                  <a:schemeClr val="dk1"/>
                </a:solidFill>
                <a:latin typeface="Calibri"/>
                <a:ea typeface="Calibri"/>
                <a:cs typeface="Calibri"/>
                <a:sym typeface="Calibri"/>
              </a:rPr>
              <a:t>: “All of these words are high-frequency words, which means we see them a lot when we read and use them a lot when we spell. Some of them are regularly spelled; they ‘play fair.’ Some of them are irregularly spelled or include spelling patterns that we don’t see a lot, so they don’t ‘play fair.’ We will figure out which words ‘play fair’ and should go in the Snap column and which words ‘don’t play fair’ and should go in the Trap column.”</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word “won” and say: “I notice we hear the vowel sound /u/ in the word ‘won,’ but we see the vowel ‘o.’ The vowel is not making the sound we would expect in ‘won,’ so it goes in the Trap column.” Put the “won” card in the Trap column.</a:t>
            </a: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0" dirty="0">
                <a:solidFill>
                  <a:schemeClr val="dk1"/>
                </a:solidFill>
                <a:latin typeface="Calibri"/>
                <a:ea typeface="Calibri"/>
                <a:cs typeface="Calibri"/>
                <a:sym typeface="Calibri"/>
              </a:rPr>
              <a:t>“Can anyone see any other trap words? This is a difficult job because we need to use all that we know about letters and sounds to figure out if the word is snap or trap. It’s okay if you are unsure of an answer! We will help each other as a class and back up our ideas with evidence.”</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 volunteers select a trap word. (“finally,” “friend,” “one.”)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a:t>
            </a: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Why is ‘_____’ a ‘trap’ word?” </a:t>
            </a:r>
            <a:r>
              <a:rPr lang="en" sz="1200" b="0" dirty="0">
                <a:solidFill>
                  <a:schemeClr val="dk1"/>
                </a:solidFill>
                <a:latin typeface="Calibri"/>
                <a:ea typeface="Calibri"/>
                <a:cs typeface="Calibri"/>
                <a:sym typeface="Calibri"/>
              </a:rPr>
              <a:t>(Example: one-One does not follow the regular pattern of a VCe word-so the vowel /o/ is not long)</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“That’s right. ‘one’ is a trap word, because the ‘o’ doesn’t make its regular VCe sound. ‘one’ belongs in the Trap column.”</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“one” to Trap column.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to complete the steps for the remaining high-frequency words until all the ‘trap’ words are found.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high-frequency ‘”trap” words chorally.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Model the struggle. Think aloud about how to read the words, and analyz</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high-frequency as whole words and analyze the words after reading them.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01343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45c7619278_1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45c7619278_1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12 </a:t>
            </a: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this slide for students to check their answers.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Words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Even: Because the first syllable is open and vowel sound is long; second syllable is closed and vowel sound is short.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Ready: Because the letters match the sounds we hear. The vowel pattern with “ea” says /e/.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Wrong: Because the syllable is closed and the vowel sound we hear is short.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Actions: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checking their work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Model the struggle. Think aloud about how to read the words, and analyz</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high-frequency as whole words and analyze the words after reading them.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989671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407541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0" dirty="0">
                <a:solidFill>
                  <a:schemeClr val="dk1"/>
                </a:solidFill>
                <a:latin typeface="Calibri"/>
                <a:ea typeface="Calibri"/>
                <a:cs typeface="Calibri"/>
                <a:sym typeface="Calibri"/>
              </a:rPr>
              <a:t>: “Remember the transition song we just sang. Today we are going to read a decodable text: ‘The Spelling Bee.’”</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187955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for “The Spelling Bee.”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“This book is based on the Engagement Text: ‘Sunnyside Gazette: Local Student Wins Spelling Bee.’ But this book is filled with words that YOU can read! There are decodable words, and there are some words that don’t play fair, like ‘finally’, ‘won,’ ‘friend’, and ‘one.’”</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words on the Interactive Word Wall.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Decodable Reader:</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The Spelling Bee” and highlighters to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“Before you read the book with your partner, we are going to be detectives. We are going to look for some of the high-frequency words. Remember, some of these ‘don’t play fair,’ which means they are not easily decodable.”</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Enlarged Decodable Reader. Think aloud as you notice one of the high-frequency words. Highlight it with a highlighter or highlighter tape.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Decodable Reader: “The Spelling Bee” together and highlight in their own book.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you are ready to read the Decodable Reader with your partner. Some of the words in the story will be familiar because you have learned them in previous lessons. And some of the words you will see for the first time, but don’t worry. Each of the words that you will see for the first time includes only sounds that you have learned. So, you just need to say the sounds that go with each of the patterns and then blend them together to read the word.” </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read “The Spelling Bee”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in the Pre-Alphabetic or early Partial Alphabetic phase will also benefit from searching for familiar graphemes and phonemes.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the grouping of students in the Partial Alphabetic phase with readers in the Full or Consolidated phase to help them.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Interactive Word Wall as needed for “trap” words that “don’t play fair.”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547500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Whole group</a:t>
            </a:r>
          </a:p>
          <a:p>
            <a:pPr marL="0" lvl="0" indent="0" algn="l" rtl="0">
              <a:lnSpc>
                <a:spcPct val="100000"/>
              </a:lnSpc>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b="0" dirty="0">
                <a:solidFill>
                  <a:schemeClr val="dk1"/>
                </a:solidFill>
                <a:latin typeface="Calibri"/>
                <a:ea typeface="Calibri"/>
                <a:cs typeface="Calibri"/>
                <a:sym typeface="Calibri"/>
              </a:rPr>
              <a:t>Slide 2 of 9 of Decodable Reader</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lang="en"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91966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Whole group</a:t>
            </a:r>
          </a:p>
          <a:p>
            <a:pPr marL="0" lvl="0" indent="0" algn="l" rtl="0">
              <a:lnSpc>
                <a:spcPct val="100000"/>
              </a:lnSpc>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b="0" dirty="0">
                <a:solidFill>
                  <a:schemeClr val="dk1"/>
                </a:solidFill>
                <a:latin typeface="Calibri"/>
                <a:ea typeface="Calibri"/>
                <a:cs typeface="Calibri"/>
                <a:sym typeface="Calibri"/>
              </a:rPr>
              <a:t>Slide 3 of 9 of Decodable Reader</a:t>
            </a: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6671434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Whole group</a:t>
            </a:r>
          </a:p>
          <a:p>
            <a:pPr marL="0" lvl="0" indent="0" algn="l" rtl="0">
              <a:lnSpc>
                <a:spcPct val="100000"/>
              </a:lnSpc>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b="0" dirty="0">
                <a:solidFill>
                  <a:schemeClr val="dk1"/>
                </a:solidFill>
                <a:latin typeface="Calibri"/>
                <a:ea typeface="Calibri"/>
                <a:cs typeface="Calibri"/>
                <a:sym typeface="Calibri"/>
              </a:rPr>
              <a:t>Slide 4 of 9 of Decodable Reader</a:t>
            </a: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11789176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0" dirty="0">
                <a:solidFill>
                  <a:schemeClr val="dk1"/>
                </a:solidFill>
                <a:latin typeface="Calibri"/>
                <a:ea typeface="Calibri"/>
                <a:cs typeface="Calibri"/>
                <a:sym typeface="Calibri"/>
              </a:rPr>
              <a:t>New Materials to Prepare in Advance:</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Decodable Reader: “The Spelling Bee” (Provided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Sunnyside Gazette: Local Student Wins City Spelling Bee”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Word Cards (</a:t>
            </a:r>
            <a:r>
              <a:rPr lang="en" sz="1200" b="1" dirty="0">
                <a:solidFill>
                  <a:schemeClr val="dk1"/>
                </a:solidFill>
                <a:latin typeface="Calibri"/>
                <a:ea typeface="Calibri"/>
                <a:cs typeface="Calibri"/>
                <a:sym typeface="Calibri"/>
              </a:rPr>
              <a:t>Supporting Materials: Teacher Guide</a:t>
            </a:r>
            <a:r>
              <a:rPr lang="en" sz="1200" dirty="0">
                <a:solidFill>
                  <a:schemeClr val="dk1"/>
                </a:solidFill>
                <a:latin typeface="Calibri"/>
                <a:ea typeface="Calibri"/>
                <a:cs typeface="Calibri"/>
                <a:sym typeface="Calibri"/>
              </a:rPr>
              <a:t>, or can be written on index cards) and Snap or Trap T-Chart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a:t>
            </a:r>
            <a:endParaRPr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0" dirty="0">
                <a:solidFill>
                  <a:schemeClr val="dk1"/>
                </a:solidFill>
                <a:latin typeface="Calibri"/>
                <a:ea typeface="Calibri"/>
                <a:cs typeface="Calibri"/>
                <a:sym typeface="Calibri"/>
              </a:rPr>
              <a:t>Materials to Gather from Previous Lessons: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dirty="0">
              <a:solidFill>
                <a:schemeClr val="dk1"/>
              </a:solidFill>
              <a:latin typeface="Calibri"/>
              <a:ea typeface="Calibri"/>
              <a:cs typeface="Calibri"/>
              <a:sym typeface="Calibri"/>
            </a:endParaRPr>
          </a:p>
          <a:p>
            <a:pPr marL="0" lvl="0" indent="0" algn="l" rtl="0">
              <a:spcBef>
                <a:spcPts val="100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Word Wall: A place in the classroom where high-frequency words can be displayed. (As high 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expectations for partner work as needed (i.e. taking turns, using kind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548117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e7b0ff45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3e7b0ff45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Whole group</a:t>
            </a:r>
          </a:p>
          <a:p>
            <a:pPr marL="0" lvl="0" indent="0" algn="l" rtl="0">
              <a:lnSpc>
                <a:spcPct val="100000"/>
              </a:lnSpc>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b="0" dirty="0">
                <a:solidFill>
                  <a:schemeClr val="dk1"/>
                </a:solidFill>
                <a:latin typeface="Calibri"/>
                <a:ea typeface="Calibri"/>
                <a:cs typeface="Calibri"/>
                <a:sym typeface="Calibri"/>
              </a:rPr>
              <a:t>Slide 5 of 9 of Decodable Reader</a:t>
            </a: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3026426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Whole group</a:t>
            </a:r>
          </a:p>
          <a:p>
            <a:pPr marL="0" lvl="0" indent="0" algn="l" rtl="0">
              <a:lnSpc>
                <a:spcPct val="100000"/>
              </a:lnSpc>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b="0" dirty="0">
                <a:solidFill>
                  <a:schemeClr val="dk1"/>
                </a:solidFill>
                <a:latin typeface="Calibri"/>
                <a:ea typeface="Calibri"/>
                <a:cs typeface="Calibri"/>
                <a:sym typeface="Calibri"/>
              </a:rPr>
              <a:t>Slide 6 of 9 of Decodable Reader</a:t>
            </a: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26939022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Whole group</a:t>
            </a:r>
          </a:p>
          <a:p>
            <a:pPr marL="0" lvl="0" indent="0" algn="l" rtl="0">
              <a:lnSpc>
                <a:spcPct val="100000"/>
              </a:lnSpc>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b="0" dirty="0">
                <a:solidFill>
                  <a:schemeClr val="dk1"/>
                </a:solidFill>
                <a:latin typeface="Calibri"/>
                <a:ea typeface="Calibri"/>
                <a:cs typeface="Calibri"/>
                <a:sym typeface="Calibri"/>
              </a:rPr>
              <a:t>Slide 7 of 9 of Decodable Reader</a:t>
            </a: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18151051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67b5138e2_0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467b5138e2_0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Whole group</a:t>
            </a:r>
          </a:p>
          <a:p>
            <a:pPr marL="0" lvl="0" indent="0" algn="l" rtl="0">
              <a:lnSpc>
                <a:spcPct val="100000"/>
              </a:lnSpc>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b="0" dirty="0">
                <a:solidFill>
                  <a:schemeClr val="dk1"/>
                </a:solidFill>
                <a:latin typeface="Calibri"/>
                <a:ea typeface="Calibri"/>
                <a:cs typeface="Calibri"/>
                <a:sym typeface="Calibri"/>
              </a:rPr>
              <a:t>Slide 8 of 9 of Decodable Reader</a:t>
            </a: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4635735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467b5138e2_0_1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467b5138e2_0_1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Whole group</a:t>
            </a:r>
          </a:p>
          <a:p>
            <a:pPr marL="0" lvl="0" indent="0" algn="l" rtl="0">
              <a:lnSpc>
                <a:spcPct val="100000"/>
              </a:lnSpc>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b="0" dirty="0">
                <a:solidFill>
                  <a:schemeClr val="dk1"/>
                </a:solidFill>
                <a:latin typeface="Calibri"/>
                <a:ea typeface="Calibri"/>
                <a:cs typeface="Calibri"/>
                <a:sym typeface="Calibri"/>
              </a:rPr>
              <a:t>Slide 9 of 9 of Decodable Reader</a:t>
            </a: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28928804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3" name="Google Shape;253;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t>
            </a:r>
            <a:r>
              <a:rPr lang="en-US" sz="1200" dirty="0">
                <a:solidFill>
                  <a:schemeClr val="dk1"/>
                </a:solidFill>
                <a:latin typeface="Calibri"/>
                <a:ea typeface="Calibri"/>
                <a:cs typeface="Calibri"/>
                <a:sym typeface="Calibri"/>
              </a:rPr>
              <a:t>ay,</a:t>
            </a:r>
            <a:r>
              <a:rPr lang="en" sz="1200" dirty="0">
                <a:solidFill>
                  <a:schemeClr val="dk1"/>
                </a:solidFill>
                <a:latin typeface="Calibri"/>
                <a:ea typeface="Calibri"/>
                <a:cs typeface="Calibri"/>
                <a:sym typeface="Calibri"/>
              </a:rPr>
              <a:t> and students will get better at this over time. This is what a growth mindset is all about.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“Successful learners keep track of and reflect on their own learning. We do this at the end of every lesson so that you may consider how what you did today helps you to become more proficient readers.”</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did you do today that is helping you become a more proficient reader?” </a:t>
            </a:r>
            <a:r>
              <a:rPr lang="en" sz="1200" dirty="0">
                <a:solidFill>
                  <a:schemeClr val="dk1"/>
                </a:solidFill>
                <a:latin typeface="Calibri"/>
                <a:ea typeface="Calibri"/>
                <a:cs typeface="Calibri"/>
                <a:sym typeface="Calibri"/>
              </a:rPr>
              <a:t>Have students share out. (Responses will vary. Ex. “</a:t>
            </a:r>
            <a:r>
              <a:rPr lang="en" sz="1200" b="0" dirty="0">
                <a:solidFill>
                  <a:schemeClr val="dk1"/>
                </a:solidFill>
                <a:latin typeface="Calibri"/>
                <a:ea typeface="Calibri"/>
                <a:cs typeface="Calibri"/>
                <a:sym typeface="Calibri"/>
              </a:rPr>
              <a:t>I found all of the irregularly spelled words in the Decodable Reader and highlighted them.”)</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any students who struggle to respond.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frames. Ex.</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reading the words, I _____.”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work by myself during small group time, I will _____.”</a:t>
            </a:r>
            <a:endParaRPr sz="1200" dirty="0">
              <a:solidFill>
                <a:schemeClr val="dk1"/>
              </a:solidFill>
              <a:latin typeface="Calibri"/>
              <a:ea typeface="Calibri"/>
              <a:cs typeface="Calibri"/>
              <a:sym typeface="Calibri"/>
            </a:endParaRPr>
          </a:p>
        </p:txBody>
      </p:sp>
      <p:sp>
        <p:nvSpPr>
          <p:cNvPr id="254" name="Google Shape;254;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55" name="Google Shape;255;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130236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p>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the decodable story, using one-to-one correspondence, while pointing left to right.</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09424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1443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467b5138e2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467b5138e2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per activity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 work (this will gradually become rotations as students become familiar with the activities and routines).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change the difficulty of words based on the ability of the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At that time, teachers may begin working with a teacher-directed small group or with individual students as needed.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per student of “The Spelling Bee” Decodable Text.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and Independent reading rotations: Rules of Fluency cards, anchor chart, etc. for student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words correctly? (as assigned)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158958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45c7619278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45c7619278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28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this slide for students to check their answers.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24704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Engagement Text: “Sunnyside Gazette: Local Student Wins City Spelling Bee.” </a:t>
            </a:r>
            <a:endParaRPr sz="1200" dirty="0">
              <a:solidFill>
                <a:schemeClr val="dk1"/>
              </a:solidFill>
              <a:latin typeface="Calibri"/>
              <a:ea typeface="Calibri"/>
              <a:cs typeface="Calibri"/>
              <a:sym typeface="Calibri"/>
            </a:endParaRPr>
          </a:p>
          <a:p>
            <a:pPr marL="457200" lvl="0" indent="0" algn="l" rtl="0">
              <a:lnSpc>
                <a:spcPct val="108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20199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Building on Previous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apply what they have learned about the spelling patterns from the current cycle to decoding words with vowel teams, multisyllabic words, and irregularly spelled high-frequency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Students will grapple with: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concept of what makes a high-frequency word irregular until they determine the reason for it being irregular, or trap words because they “don’t play fair.”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read irregularly spelled high-frequency words and determine why they are irregular.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independently find a given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decode two-syllable words, words containing vowel teams (one- or two-syllable), and irregularly spelled high-frequency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Key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comprehension, grapple, responsibility, retelling (L)</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advance, competed, competition, congratulate, emceed (T)</a:t>
            </a:r>
            <a:endParaRPr sz="1200" dirty="0">
              <a:latin typeface="Calibri"/>
              <a:ea typeface="Calibri"/>
              <a:cs typeface="Calibri"/>
              <a:sym typeface="Calibri"/>
            </a:endParaRPr>
          </a:p>
        </p:txBody>
      </p:sp>
    </p:spTree>
    <p:extLst>
      <p:ext uri="{BB962C8B-B14F-4D97-AF65-F5344CB8AC3E}">
        <p14:creationId xmlns:p14="http://schemas.microsoft.com/office/powerpoint/2010/main" val="4177307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90868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a:t>
            </a:r>
            <a:r>
              <a:rPr lang="en-US" sz="1200" dirty="0" err="1">
                <a:latin typeface="Calibri" panose="020F0502020204030204" pitchFamily="34" charset="0"/>
                <a:sym typeface="Calibri"/>
              </a:rPr>
              <a:t>ing</a:t>
            </a:r>
            <a:r>
              <a:rPr lang="en" sz="1200" dirty="0">
                <a:latin typeface="Calibri" panose="020F0502020204030204" pitchFamily="34" charset="0"/>
                <a:sym typeface="Calibri"/>
              </a:rPr>
              <a:t>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Say: </a:t>
            </a:r>
            <a:r>
              <a:rPr lang="en" sz="1200" i="1" dirty="0">
                <a:latin typeface="Calibri" panose="020F0502020204030204" pitchFamily="34" charset="0"/>
                <a:sym typeface="Calibri"/>
              </a:rPr>
              <a:t>“Does anyone know the meaning of ‘evidence?’”</a:t>
            </a:r>
            <a:r>
              <a:rPr lang="en" sz="1200" dirty="0">
                <a:latin typeface="Calibri" panose="020F0502020204030204" pitchFamily="34" charset="0"/>
                <a:sym typeface="Calibri"/>
              </a:rPr>
              <a:t> After a few responses be sure to explain that “evidence” means that you can show that something is true. “I have evidence that he ate his dinner, because there are only a few crumbs left on his plate.”</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heard." 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0297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d951d6a5b_1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d951d6a5b_1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a:t>
            </a:r>
            <a:r>
              <a:rPr lang="en" sz="1200" b="1" dirty="0">
                <a:latin typeface="Calibri" panose="020F0502020204030204" pitchFamily="34" charset="0"/>
                <a:sym typeface="Calibri"/>
              </a:rPr>
              <a:t>5-10 minutes for uninterrupted first read and 10-15 minutes for the second read with questions</a:t>
            </a:r>
            <a:endParaRPr sz="1200" b="1" dirty="0">
              <a:latin typeface="Calibri" panose="020F0502020204030204" pitchFamily="34" charset="0"/>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Engagement Text “Local Student Wins City Spelling Bee” aloud twice. The first time, uninterrupted. After the second read, students turn to a partner and retell the story in their own words. In addition, you will engage them in a comprehension discussion which also includes any new vocabulary. Those questions are found on the slides following this one.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unable to project the slides, use a physical copy of the Student Decodable Reader to show the illustrations. These can be held up by a few students if the class size is large.</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a read-aloud of the Engagement Text. Say: </a:t>
            </a:r>
            <a:r>
              <a:rPr lang="en" sz="1200" i="0" dirty="0">
                <a:solidFill>
                  <a:schemeClr val="dk1"/>
                </a:solidFill>
                <a:latin typeface="Calibri"/>
                <a:ea typeface="Calibri"/>
                <a:cs typeface="Calibri"/>
                <a:sym typeface="Calibri"/>
              </a:rPr>
              <a:t>“Listen carefully as I read today’s story, ‘Local Student Wins City Spelling Bee.’ You will hear words in the story that we learned in our last lesson. After I am finished reading, you will retell the story to a partner and answer some questions about it.”</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story aloud once uninterrupted with fluency and expression. Read the story a second time and stop for vocabulary or any other language/syntax opportunities to lift up. For example, you could explain/demonstrate what “competed” means.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reading Engagement Text for the second time, tell </a:t>
            </a:r>
            <a:r>
              <a:rPr lang="en" sz="1200" dirty="0">
                <a:latin typeface="Calibri" panose="020F0502020204030204" pitchFamily="34" charset="0"/>
                <a:sym typeface="Calibri"/>
              </a:rPr>
              <a:t>students to turn to a partner and retell the story in their own words. Next, cold call a student to say back their retell. Finally, summarize what students have contributed for the entire class. </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listening to story.</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Char char="●"/>
            </a:pPr>
            <a:r>
              <a:rPr lang="en" sz="1200" dirty="0">
                <a:latin typeface="Calibri" panose="020F0502020204030204" pitchFamily="34" charset="0"/>
                <a:sym typeface="Calibri"/>
              </a:rPr>
              <a:t>Students retelling story in their own words. </a:t>
            </a:r>
            <a:endParaRPr sz="1200" dirty="0">
              <a:latin typeface="Calibri" panose="020F0502020204030204" pitchFamily="34" charset="0"/>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Supports/Meeting Student Needs: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Consider providing them with a copy of the Decodable Reader. The illustrations in the reader will show the sequence of the story, and students can simply retell the details based on what they see in the illustrations.</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20503197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Students may partner together and </a:t>
            </a:r>
            <a:r>
              <a:rPr lang="en-US" sz="1200" dirty="0">
                <a:latin typeface="Calibri"/>
                <a:ea typeface="Calibri"/>
                <a:cs typeface="Calibri"/>
                <a:sym typeface="Calibri"/>
              </a:rPr>
              <a:t>T</a:t>
            </a:r>
            <a:r>
              <a:rPr lang="en" sz="1200" dirty="0">
                <a:latin typeface="Calibri"/>
                <a:ea typeface="Calibri"/>
                <a:cs typeface="Calibri"/>
                <a:sym typeface="Calibri"/>
              </a:rPr>
              <a:t>urn and </a:t>
            </a:r>
            <a:r>
              <a:rPr lang="en-US" sz="1200" dirty="0">
                <a:latin typeface="Calibri"/>
                <a:ea typeface="Calibri"/>
                <a:cs typeface="Calibri"/>
                <a:sym typeface="Calibri"/>
              </a:rPr>
              <a:t>T</a:t>
            </a:r>
            <a:r>
              <a:rPr lang="en" sz="1200" dirty="0">
                <a:latin typeface="Calibri"/>
                <a:ea typeface="Calibri"/>
                <a:cs typeface="Calibri"/>
                <a:sym typeface="Calibri"/>
              </a:rPr>
              <a:t>alk to discuss reponses.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“Sunnyside City Park Improvements Continue.” Questions on slide are in order of occurrence in story.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            Recall:</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competition was held last night at the library?” </a:t>
            </a:r>
            <a:r>
              <a:rPr lang="en" sz="1200" b="0" dirty="0">
                <a:solidFill>
                  <a:schemeClr val="dk1"/>
                </a:solidFill>
                <a:latin typeface="Calibri"/>
                <a:ea typeface="Calibri"/>
                <a:cs typeface="Calibri"/>
                <a:sym typeface="Calibri"/>
              </a:rPr>
              <a:t>(the City Spelling Bee)</a:t>
            </a:r>
            <a:endParaRPr sz="1200" b="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"Who was the winner?” </a:t>
            </a:r>
            <a:r>
              <a:rPr lang="en" sz="1200" b="0" dirty="0">
                <a:solidFill>
                  <a:schemeClr val="dk1"/>
                </a:solidFill>
                <a:latin typeface="Calibri"/>
                <a:ea typeface="Calibri"/>
                <a:cs typeface="Calibri"/>
                <a:sym typeface="Calibri"/>
              </a:rPr>
              <a:t>(James)</a:t>
            </a:r>
            <a:endParaRPr sz="1200" b="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"How many students competed in the spelling bee?” </a:t>
            </a:r>
            <a:r>
              <a:rPr lang="en" sz="1200" b="0" dirty="0">
                <a:solidFill>
                  <a:schemeClr val="dk1"/>
                </a:solidFill>
                <a:latin typeface="Calibri"/>
                <a:ea typeface="Calibri"/>
                <a:cs typeface="Calibri"/>
                <a:sym typeface="Calibri"/>
              </a:rPr>
              <a:t>(over 20)</a:t>
            </a:r>
            <a:endParaRPr sz="1200" b="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Extension:</a:t>
            </a:r>
            <a:endParaRPr sz="1200"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"How do you think James felt when he won the spelling bee?” </a:t>
            </a:r>
            <a:r>
              <a:rPr lang="en" sz="1200" b="0" dirty="0">
                <a:solidFill>
                  <a:schemeClr val="dk1"/>
                </a:solidFill>
                <a:latin typeface="Calibri"/>
                <a:ea typeface="Calibri"/>
                <a:cs typeface="Calibri"/>
                <a:sym typeface="Calibri"/>
              </a:rPr>
              <a:t>(happy, proud, excited, glad)</a:t>
            </a:r>
            <a:endParaRPr sz="1200" b="0"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"How will James need to prepare for the State Spelling Bee?” </a:t>
            </a:r>
            <a:r>
              <a:rPr lang="en" sz="1200" b="0" dirty="0">
                <a:solidFill>
                  <a:schemeClr val="dk1"/>
                </a:solidFill>
                <a:latin typeface="Calibri"/>
                <a:ea typeface="Calibri"/>
                <a:cs typeface="Calibri"/>
                <a:sym typeface="Calibri"/>
              </a:rPr>
              <a:t>(Answers will vary. Example: He will need to practice spelling new words.)</a:t>
            </a:r>
            <a:endParaRPr sz="1200" b="0" dirty="0">
              <a:solidFill>
                <a:schemeClr val="dk1"/>
              </a:solidFill>
              <a:latin typeface="Calibri"/>
              <a:ea typeface="Calibri"/>
              <a:cs typeface="Calibri"/>
              <a:sym typeface="Calibri"/>
            </a:endParaRPr>
          </a:p>
          <a:p>
            <a:pPr marL="13716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understanding of the text.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 of the text with the answer to the question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9595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e2df8aa37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3e2df8aa37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a:t>
            </a:r>
            <a:r>
              <a:rPr lang="en-US" sz="1200" b="1" dirty="0">
                <a:solidFill>
                  <a:schemeClr val="dk1"/>
                </a:solidFill>
                <a:latin typeface="Calibri"/>
                <a:ea typeface="Calibri"/>
                <a:cs typeface="Calibri"/>
                <a:sym typeface="Calibri"/>
              </a:rPr>
              <a:t>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lang="en"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partner together and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urn and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alk to discuss reponses.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“Sunnyside City Park Improvements Continue.”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Vocabulary and Language: </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does the word ‘congratulate’ mean?” </a:t>
            </a:r>
            <a:r>
              <a:rPr lang="en" sz="1200" b="0" dirty="0">
                <a:solidFill>
                  <a:schemeClr val="dk1"/>
                </a:solidFill>
                <a:latin typeface="Calibri"/>
                <a:ea typeface="Calibri"/>
                <a:cs typeface="Calibri"/>
                <a:sym typeface="Calibri"/>
              </a:rPr>
              <a:t>(To tell someone they did well and you are happy for him or her.)</a:t>
            </a:r>
            <a:endParaRPr sz="1200" b="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text says James will ‘advance’ to the State Spelling Bee. What does the word ‘advance’ mean?” </a:t>
            </a:r>
            <a:r>
              <a:rPr lang="en" sz="1200" b="0" dirty="0">
                <a:solidFill>
                  <a:schemeClr val="dk1"/>
                </a:solidFill>
                <a:latin typeface="Calibri"/>
                <a:ea typeface="Calibri"/>
                <a:cs typeface="Calibri"/>
                <a:sym typeface="Calibri"/>
              </a:rPr>
              <a:t>(He will go on to compete in the next spelling bee round.)</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necessary, explain what the words mean and use them in sentences. For Example: “The boy congratulated me for winning the card game.”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878953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9: Lesson 42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00" name="Google Shape;100;p15"/>
          <p:cNvSpPr txBox="1">
            <a:spLocks noGrp="1"/>
          </p:cNvSpPr>
          <p:nvPr>
            <p:ph type="body" idx="1"/>
          </p:nvPr>
        </p:nvSpPr>
        <p:spPr>
          <a:xfrm>
            <a:off x="311700" y="1087650"/>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rgbClr val="000000"/>
              </a:buClr>
              <a:buSzPts val="1100"/>
              <a:buFont typeface="Arial"/>
              <a:buNone/>
            </a:pPr>
            <a:r>
              <a:rPr lang="en" sz="1600" dirty="0">
                <a:solidFill>
                  <a:schemeClr val="dk1"/>
                </a:solidFill>
              </a:rPr>
              <a:t>This lesson introduces the Engagement Text: “</a:t>
            </a:r>
            <a:r>
              <a:rPr lang="en" sz="1600" dirty="0"/>
              <a:t>Sunnyside Gazette: Local Student Wins City Spelling Bee” and Student Decodable Text: “The Spelling Bee.” Students are introduced to irregularly spelled high-frequency words to determine what makes them irregular. </a:t>
            </a:r>
            <a:endParaRPr sz="1600" dirty="0"/>
          </a:p>
          <a:p>
            <a:pPr marL="0" lvl="0" indent="0" algn="l" rtl="0">
              <a:lnSpc>
                <a:spcPct val="90000"/>
              </a:lnSpc>
              <a:spcBef>
                <a:spcPts val="800"/>
              </a:spcBef>
              <a:spcAft>
                <a:spcPts val="0"/>
              </a:spcAft>
              <a:buClr>
                <a:srgbClr val="000000"/>
              </a:buClr>
              <a:buSzPts val="1100"/>
              <a:buFont typeface="Arial"/>
              <a:buNone/>
            </a:pPr>
            <a:endParaRPr sz="1600" b="1" i="1" dirty="0">
              <a:solidFill>
                <a:schemeClr val="dk1"/>
              </a:solidFill>
            </a:endParaRPr>
          </a:p>
          <a:p>
            <a:pPr marL="0" lvl="0" indent="0" algn="l" rtl="0">
              <a:lnSpc>
                <a:spcPct val="90000"/>
              </a:lnSpc>
              <a:spcBef>
                <a:spcPts val="800"/>
              </a:spcBef>
              <a:spcAft>
                <a:spcPts val="0"/>
              </a:spcAft>
              <a:buClr>
                <a:srgbClr val="000000"/>
              </a:buClr>
              <a:buSzPts val="1100"/>
              <a:buFont typeface="Arial"/>
              <a:buNone/>
            </a:pPr>
            <a:r>
              <a:rPr lang="en" sz="1600" b="1" dirty="0">
                <a:solidFill>
                  <a:schemeClr val="dk1"/>
                </a:solidFill>
              </a:rPr>
              <a:t>Be sure that students pay careful attention to:</a:t>
            </a:r>
            <a:endParaRPr sz="1600" b="1" dirty="0">
              <a:solidFill>
                <a:schemeClr val="dk1"/>
              </a:solidFill>
            </a:endParaRPr>
          </a:p>
          <a:p>
            <a:pPr marL="457200" lvl="0" indent="-330200" algn="l" rtl="0">
              <a:lnSpc>
                <a:spcPct val="90000"/>
              </a:lnSpc>
              <a:spcBef>
                <a:spcPts val="1000"/>
              </a:spcBef>
              <a:spcAft>
                <a:spcPts val="0"/>
              </a:spcAft>
              <a:buClr>
                <a:schemeClr val="dk1"/>
              </a:buClr>
              <a:buSzPts val="1600"/>
              <a:buChar char="•"/>
            </a:pPr>
            <a:r>
              <a:rPr lang="en" sz="1600" dirty="0">
                <a:solidFill>
                  <a:schemeClr val="dk1"/>
                </a:solidFill>
              </a:rPr>
              <a:t>Understanding what happens in the Engagement Text.</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Decoding words with the patterns worked with in this </a:t>
            </a:r>
            <a:r>
              <a:rPr lang="en-US" sz="1600" dirty="0">
                <a:solidFill>
                  <a:schemeClr val="dk1"/>
                </a:solidFill>
              </a:rPr>
              <a:t>cycle</a:t>
            </a:r>
            <a:r>
              <a:rPr lang="en" sz="1600" dirty="0">
                <a:solidFill>
                  <a:schemeClr val="dk1"/>
                </a:solidFill>
              </a:rPr>
              <a:t> and in prior cycles.</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t>Irregularly-spelled h</a:t>
            </a:r>
            <a:r>
              <a:rPr lang="en" sz="1600" dirty="0">
                <a:solidFill>
                  <a:schemeClr val="dk1"/>
                </a:solidFill>
              </a:rPr>
              <a:t>igh-</a:t>
            </a:r>
            <a:r>
              <a:rPr lang="en" sz="1600" dirty="0"/>
              <a:t>f</a:t>
            </a:r>
            <a:r>
              <a:rPr lang="en" sz="1600" dirty="0">
                <a:solidFill>
                  <a:schemeClr val="dk1"/>
                </a:solidFill>
              </a:rPr>
              <a:t>requency words.</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59" name="Google Shape;159;p24"/>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dirty="0">
                <a:solidFill>
                  <a:srgbClr val="FF0000"/>
                </a:solidFill>
              </a:rPr>
              <a:t>“It’s time to grapple baby, grapple baby, grapple baby. Grapple baby, grapple baby, grapple. </a:t>
            </a:r>
            <a:endParaRPr sz="2400" dirty="0">
              <a:solidFill>
                <a:srgbClr val="FF0000"/>
              </a:solidFill>
            </a:endParaRPr>
          </a:p>
          <a:p>
            <a:pPr marL="0" lvl="0" indent="0" algn="ctr" rtl="0">
              <a:lnSpc>
                <a:spcPct val="180000"/>
              </a:lnSpc>
              <a:spcBef>
                <a:spcPts val="800"/>
              </a:spcBef>
              <a:spcAft>
                <a:spcPts val="0"/>
              </a:spcAft>
              <a:buNone/>
            </a:pPr>
            <a:r>
              <a:rPr lang="en" sz="2400" dirty="0">
                <a:solidFill>
                  <a:srgbClr val="FF0000"/>
                </a:solidFill>
              </a:rPr>
              <a:t>Is it a snap or trap word? Think about it and back it up. Think and back it up. Is it a snap or trap word? </a:t>
            </a:r>
            <a:endParaRPr sz="2400" dirty="0">
              <a:solidFill>
                <a:srgbClr val="FF0000"/>
              </a:solidFill>
            </a:endParaRPr>
          </a:p>
          <a:p>
            <a:pPr marL="0" lvl="0" indent="0" algn="ctr" rtl="0">
              <a:lnSpc>
                <a:spcPct val="180000"/>
              </a:lnSpc>
              <a:spcBef>
                <a:spcPts val="800"/>
              </a:spcBef>
              <a:spcAft>
                <a:spcPts val="0"/>
              </a:spcAft>
              <a:buNone/>
            </a:pPr>
            <a:r>
              <a:rPr lang="en" sz="2400" dirty="0">
                <a:solidFill>
                  <a:srgbClr val="FF0000"/>
                </a:solidFill>
              </a:rPr>
              <a:t>It’s going to hard, but think about it and make a start.”</a:t>
            </a:r>
            <a:endParaRPr sz="2400" dirty="0">
              <a:solidFill>
                <a:srgbClr val="FF0000"/>
              </a:solidFill>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165" name="Google Shape;165;p25"/>
          <p:cNvSpPr txBox="1">
            <a:spLocks noGrp="1"/>
          </p:cNvSpPr>
          <p:nvPr>
            <p:ph type="body" idx="1"/>
          </p:nvPr>
        </p:nvSpPr>
        <p:spPr>
          <a:xfrm>
            <a:off x="311700" y="11767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rPr>
              <a:t>I can read irregularly spelled high-frequency words that “don’t play fair.”</a:t>
            </a:r>
            <a:endParaRPr sz="2400"/>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5" name="Google Shape;134;p20"/>
          <p:cNvPicPr preferRelativeResize="0"/>
          <p:nvPr/>
        </p:nvPicPr>
        <p:blipFill>
          <a:blip r:embed="rId3">
            <a:alphaModFix/>
          </a:blip>
          <a:stretch>
            <a:fillRect/>
          </a:stretch>
        </p:blipFill>
        <p:spPr>
          <a:xfrm>
            <a:off x="8349343" y="4343400"/>
            <a:ext cx="694175" cy="56299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Snap or Trap Instructional Practice</a:t>
            </a:r>
            <a:endParaRPr/>
          </a:p>
        </p:txBody>
      </p:sp>
      <p:sp>
        <p:nvSpPr>
          <p:cNvPr id="172" name="Google Shape;172;p26"/>
          <p:cNvSpPr txBox="1"/>
          <p:nvPr/>
        </p:nvSpPr>
        <p:spPr>
          <a:xfrm>
            <a:off x="444400" y="1174925"/>
            <a:ext cx="2376000" cy="355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won</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even</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finally</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wrong</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friend</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ready</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one</a:t>
            </a: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graphicFrame>
        <p:nvGraphicFramePr>
          <p:cNvPr id="173" name="Google Shape;173;p26"/>
          <p:cNvGraphicFramePr/>
          <p:nvPr/>
        </p:nvGraphicFramePr>
        <p:xfrm>
          <a:off x="3381050" y="1220925"/>
          <a:ext cx="4806000" cy="2042010"/>
        </p:xfrm>
        <a:graphic>
          <a:graphicData uri="http://schemas.openxmlformats.org/drawingml/2006/table">
            <a:tbl>
              <a:tblPr>
                <a:noFill/>
                <a:tableStyleId>{2DA78B51-2F14-4606-80B8-424D5B721EC9}</a:tableStyleId>
              </a:tblPr>
              <a:tblGrid>
                <a:gridCol w="2403000">
                  <a:extLst>
                    <a:ext uri="{9D8B030D-6E8A-4147-A177-3AD203B41FA5}">
                      <a16:colId xmlns:a16="http://schemas.microsoft.com/office/drawing/2014/main" val="20000"/>
                    </a:ext>
                  </a:extLst>
                </a:gridCol>
                <a:gridCol w="240300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Snap</a:t>
                      </a:r>
                      <a:endParaRPr sz="1800" b="1">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Trap</a:t>
                      </a:r>
                      <a:endParaRPr sz="1800" b="1">
                        <a:latin typeface="Century Gothic"/>
                        <a:ea typeface="Century Gothic"/>
                        <a:cs typeface="Century Gothic"/>
                        <a:sym typeface="Century Gothic"/>
                      </a:endParaRPr>
                    </a:p>
                  </a:txBody>
                  <a:tcPr marL="91425" marR="91425" marT="91425" marB="91425">
                    <a:solidFill>
                      <a:srgbClr val="C9DAF8"/>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3"/>
                  </a:ext>
                </a:extLst>
              </a:tr>
              <a:tr h="3810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2"/>
                                        </p:tgtEl>
                                        <p:attrNameLst>
                                          <p:attrName>style.visibility</p:attrName>
                                        </p:attrNameLst>
                                      </p:cBhvr>
                                      <p:to>
                                        <p:strVal val="visible"/>
                                      </p:to>
                                    </p:set>
                                    <p:animEffect transition="in" filter="fade">
                                      <p:cBhvr>
                                        <p:cTn id="7" dur="1000"/>
                                        <p:tgtEl>
                                          <p:spTgt spid="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Check Your Work</a:t>
            </a:r>
            <a:endParaRPr/>
          </a:p>
        </p:txBody>
      </p:sp>
      <p:sp>
        <p:nvSpPr>
          <p:cNvPr id="179" name="Google Shape;179;p27"/>
          <p:cNvSpPr txBox="1"/>
          <p:nvPr/>
        </p:nvSpPr>
        <p:spPr>
          <a:xfrm>
            <a:off x="444400" y="1174925"/>
            <a:ext cx="2376000" cy="355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won</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even</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finally</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wrong</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friend</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ready</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one</a:t>
            </a: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graphicFrame>
        <p:nvGraphicFramePr>
          <p:cNvPr id="180" name="Google Shape;180;p27"/>
          <p:cNvGraphicFramePr/>
          <p:nvPr>
            <p:extLst>
              <p:ext uri="{D42A27DB-BD31-4B8C-83A1-F6EECF244321}">
                <p14:modId xmlns:p14="http://schemas.microsoft.com/office/powerpoint/2010/main" val="264567281"/>
              </p:ext>
            </p:extLst>
          </p:nvPr>
        </p:nvGraphicFramePr>
        <p:xfrm>
          <a:off x="3381050" y="1220925"/>
          <a:ext cx="4806000" cy="2682060"/>
        </p:xfrm>
        <a:graphic>
          <a:graphicData uri="http://schemas.openxmlformats.org/drawingml/2006/table">
            <a:tbl>
              <a:tblPr>
                <a:noFill/>
                <a:tableStyleId>{2DA78B51-2F14-4606-80B8-424D5B721EC9}</a:tableStyleId>
              </a:tblPr>
              <a:tblGrid>
                <a:gridCol w="2403000">
                  <a:extLst>
                    <a:ext uri="{9D8B030D-6E8A-4147-A177-3AD203B41FA5}">
                      <a16:colId xmlns:a16="http://schemas.microsoft.com/office/drawing/2014/main" val="20000"/>
                    </a:ext>
                  </a:extLst>
                </a:gridCol>
                <a:gridCol w="240300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Snap</a:t>
                      </a:r>
                      <a:endParaRPr sz="1800" b="1">
                        <a:latin typeface="Century Gothic"/>
                        <a:ea typeface="Century Gothic"/>
                        <a:cs typeface="Century Gothic"/>
                        <a:sym typeface="Century Gothic"/>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C9DAF8"/>
                    </a:solidFill>
                  </a:tcPr>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Trap</a:t>
                      </a:r>
                      <a:endParaRPr sz="1800" b="1">
                        <a:latin typeface="Century Gothic"/>
                        <a:ea typeface="Century Gothic"/>
                        <a:cs typeface="Century Gothic"/>
                        <a:sym typeface="Century Gothic"/>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C9DAF8"/>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even</a:t>
                      </a:r>
                      <a:endParaRPr sz="1800">
                        <a:latin typeface="Century Gothic"/>
                        <a:ea typeface="Century Gothic"/>
                        <a:cs typeface="Century Gothic"/>
                        <a:sym typeface="Century Gothic"/>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won</a:t>
                      </a:r>
                      <a:endParaRPr sz="1800">
                        <a:latin typeface="Century Gothic"/>
                        <a:ea typeface="Century Gothic"/>
                        <a:cs typeface="Century Gothic"/>
                        <a:sym typeface="Century Gothic"/>
                      </a:endParaRPr>
                    </a:p>
                  </a:txBody>
                  <a:tcPr marL="91425" marR="91425" marT="91425" marB="91425">
                    <a:lnT w="9525" cap="flat" cmpd="sng">
                      <a:solidFill>
                        <a:srgbClr val="9E9E9E"/>
                      </a:solidFill>
                      <a:prstDash val="solid"/>
                      <a:round/>
                      <a:headEnd type="none" w="sm" len="sm"/>
                      <a:tailEnd type="none" w="sm" len="sm"/>
                    </a:lnT>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wrong</a:t>
                      </a:r>
                      <a:endParaRPr sz="18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800" dirty="0">
                          <a:latin typeface="Century Gothic"/>
                          <a:ea typeface="Century Gothic"/>
                          <a:cs typeface="Century Gothic"/>
                          <a:sym typeface="Century Gothic"/>
                        </a:rPr>
                        <a:t>fina</a:t>
                      </a:r>
                      <a:r>
                        <a:rPr lang="en-US" sz="1800" dirty="0">
                          <a:latin typeface="Century Gothic"/>
                          <a:ea typeface="Century Gothic"/>
                          <a:cs typeface="Century Gothic"/>
                          <a:sym typeface="Century Gothic"/>
                        </a:rPr>
                        <a:t>l</a:t>
                      </a:r>
                      <a:r>
                        <a:rPr lang="en" sz="1800" dirty="0">
                          <a:latin typeface="Century Gothic"/>
                          <a:ea typeface="Century Gothic"/>
                          <a:cs typeface="Century Gothic"/>
                          <a:sym typeface="Century Gothic"/>
                        </a:rPr>
                        <a:t>ly</a:t>
                      </a:r>
                      <a:endParaRPr sz="18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ready</a:t>
                      </a:r>
                      <a:endParaRPr sz="18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friend</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3810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one</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r h="3810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dirty="0"/>
                    </a:p>
                  </a:txBody>
                  <a:tcPr marL="91425" marR="91425" marT="91425" marB="91425"/>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9"/>
                                        </p:tgtEl>
                                        <p:attrNameLst>
                                          <p:attrName>style.visibility</p:attrName>
                                        </p:attrNameLst>
                                      </p:cBhvr>
                                      <p:to>
                                        <p:strVal val="visible"/>
                                      </p:to>
                                    </p:set>
                                    <p:animEffect transition="in" filter="fade">
                                      <p:cBhvr>
                                        <p:cTn id="7" dur="10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86" name="Google Shape;186;p28"/>
          <p:cNvSpPr txBox="1">
            <a:spLocks noGrp="1"/>
          </p:cNvSpPr>
          <p:nvPr>
            <p:ph type="body" idx="1"/>
          </p:nvPr>
        </p:nvSpPr>
        <p:spPr>
          <a:xfrm>
            <a:off x="591015" y="1152475"/>
            <a:ext cx="796197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dirty="0">
                <a:solidFill>
                  <a:srgbClr val="FF0000"/>
                </a:solidFill>
                <a:latin typeface="Times New Roman"/>
                <a:ea typeface="Times New Roman"/>
                <a:cs typeface="Times New Roman"/>
                <a:sym typeface="Times New Roman"/>
              </a:rPr>
              <a:t>“</a:t>
            </a:r>
            <a:r>
              <a:rPr lang="en" sz="3000" dirty="0">
                <a:solidFill>
                  <a:srgbClr val="FF0000"/>
                </a:solidFill>
              </a:rPr>
              <a:t>Now you will read a story, a story, a story. </a:t>
            </a:r>
            <a:endParaRPr sz="3000" dirty="0">
              <a:solidFill>
                <a:srgbClr val="FF0000"/>
              </a:solidFill>
            </a:endParaRPr>
          </a:p>
          <a:p>
            <a:pPr marL="0" lvl="0" indent="0" algn="ctr" rtl="0">
              <a:lnSpc>
                <a:spcPct val="180000"/>
              </a:lnSpc>
              <a:spcBef>
                <a:spcPts val="800"/>
              </a:spcBef>
              <a:spcAft>
                <a:spcPts val="0"/>
              </a:spcAft>
              <a:buNone/>
            </a:pPr>
            <a:r>
              <a:rPr lang="en" sz="3000" dirty="0">
                <a:solidFill>
                  <a:srgbClr val="FF0000"/>
                </a:solidFill>
              </a:rPr>
              <a:t>Now you will read a story with words that you know.</a:t>
            </a:r>
            <a:r>
              <a:rPr lang="en" sz="3000" dirty="0">
                <a:solidFill>
                  <a:srgbClr val="FF0000"/>
                </a:solidFill>
                <a:latin typeface="Times New Roman"/>
                <a:ea typeface="Times New Roman"/>
                <a:cs typeface="Times New Roman"/>
                <a:sym typeface="Times New Roman"/>
              </a:rPr>
              <a:t>”</a:t>
            </a:r>
            <a:endParaRPr sz="3000"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192" name="Google Shape;192;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solidFill>
                  <a:schemeClr val="dk1"/>
                </a:solidFill>
              </a:rPr>
              <a:t>I can read and understand the decodable text</a:t>
            </a:r>
            <a:r>
              <a:rPr lang="en" sz="2400"/>
              <a:t>: “The Spelling Bee</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5" name="Google Shape;134;p20"/>
          <p:cNvPicPr preferRelativeResize="0"/>
          <p:nvPr/>
        </p:nvPicPr>
        <p:blipFill>
          <a:blip r:embed="rId3">
            <a:alphaModFix/>
          </a:blip>
          <a:stretch>
            <a:fillRect/>
          </a:stretch>
        </p:blipFill>
        <p:spPr>
          <a:xfrm>
            <a:off x="8349343" y="4343400"/>
            <a:ext cx="694175" cy="56299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199" name="Google Shape;199;p30"/>
          <p:cNvPicPr preferRelativeResize="0"/>
          <p:nvPr/>
        </p:nvPicPr>
        <p:blipFill>
          <a:blip r:embed="rId3">
            <a:alphaModFix/>
          </a:blip>
          <a:stretch>
            <a:fillRect/>
          </a:stretch>
        </p:blipFill>
        <p:spPr>
          <a:xfrm>
            <a:off x="152400" y="1059275"/>
            <a:ext cx="5553075" cy="1676400"/>
          </a:xfrm>
          <a:prstGeom prst="rect">
            <a:avLst/>
          </a:prstGeom>
          <a:noFill/>
          <a:ln>
            <a:noFill/>
          </a:ln>
        </p:spPr>
      </p:pic>
      <p:pic>
        <p:nvPicPr>
          <p:cNvPr id="200" name="Google Shape;200;p30"/>
          <p:cNvPicPr preferRelativeResize="0"/>
          <p:nvPr/>
        </p:nvPicPr>
        <p:blipFill>
          <a:blip r:embed="rId4">
            <a:alphaModFix/>
          </a:blip>
          <a:stretch>
            <a:fillRect/>
          </a:stretch>
        </p:blipFill>
        <p:spPr>
          <a:xfrm>
            <a:off x="5857875" y="1059275"/>
            <a:ext cx="3133724" cy="286679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06" name="Google Shape;206;p31"/>
          <p:cNvPicPr preferRelativeResize="0"/>
          <p:nvPr/>
        </p:nvPicPr>
        <p:blipFill>
          <a:blip r:embed="rId3">
            <a:alphaModFix/>
          </a:blip>
          <a:stretch>
            <a:fillRect/>
          </a:stretch>
        </p:blipFill>
        <p:spPr>
          <a:xfrm>
            <a:off x="1097575" y="906875"/>
            <a:ext cx="5924550" cy="35052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12" name="Google Shape;212;p32"/>
          <p:cNvPicPr preferRelativeResize="0"/>
          <p:nvPr/>
        </p:nvPicPr>
        <p:blipFill>
          <a:blip r:embed="rId3">
            <a:alphaModFix/>
          </a:blip>
          <a:stretch>
            <a:fillRect/>
          </a:stretch>
        </p:blipFill>
        <p:spPr>
          <a:xfrm>
            <a:off x="1031625" y="1143000"/>
            <a:ext cx="5695950" cy="2857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18" name="Google Shape;218;p33"/>
          <p:cNvPicPr preferRelativeResize="0"/>
          <p:nvPr/>
        </p:nvPicPr>
        <p:blipFill>
          <a:blip r:embed="rId3">
            <a:alphaModFix/>
          </a:blip>
          <a:stretch>
            <a:fillRect/>
          </a:stretch>
        </p:blipFill>
        <p:spPr>
          <a:xfrm>
            <a:off x="877750" y="1004888"/>
            <a:ext cx="5705475" cy="31337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a:solidFill>
                  <a:schemeClr val="dk1"/>
                </a:solidFill>
              </a:rPr>
              <a:t>New Materials to Prepare in Advance: </a:t>
            </a:r>
            <a:endParaRPr sz="1800" b="1">
              <a:solidFill>
                <a:schemeClr val="dk1"/>
              </a:solidFill>
            </a:endParaRPr>
          </a:p>
          <a:p>
            <a:pPr marL="457200" lvl="0" indent="-323850" algn="l" rtl="0">
              <a:spcBef>
                <a:spcPts val="800"/>
              </a:spcBef>
              <a:spcAft>
                <a:spcPts val="0"/>
              </a:spcAft>
              <a:buClr>
                <a:schemeClr val="dk1"/>
              </a:buClr>
              <a:buSzPts val="1500"/>
              <a:buChar char="•"/>
            </a:pPr>
            <a:r>
              <a:rPr lang="en" sz="1500">
                <a:solidFill>
                  <a:schemeClr val="dk1"/>
                </a:solidFill>
              </a:rPr>
              <a:t>Decodable Reader: </a:t>
            </a:r>
            <a:r>
              <a:rPr lang="en" sz="1500"/>
              <a:t>“The Spelling Bee” </a:t>
            </a:r>
            <a:r>
              <a:rPr lang="en" sz="1500">
                <a:solidFill>
                  <a:schemeClr val="dk1"/>
                </a:solidFill>
              </a:rPr>
              <a:t>(Provided; one per student) (Enlarged embedded in slides) </a:t>
            </a:r>
            <a:endParaRPr sz="1500">
              <a:solidFill>
                <a:schemeClr val="dk1"/>
              </a:solidFill>
            </a:endParaRPr>
          </a:p>
          <a:p>
            <a:pPr marL="457200" lvl="0" indent="-323850" algn="l" rtl="0">
              <a:spcBef>
                <a:spcPts val="0"/>
              </a:spcBef>
              <a:spcAft>
                <a:spcPts val="0"/>
              </a:spcAft>
              <a:buClr>
                <a:schemeClr val="dk1"/>
              </a:buClr>
              <a:buSzPts val="1500"/>
              <a:buChar char="•"/>
            </a:pPr>
            <a:r>
              <a:rPr lang="en" sz="1500">
                <a:solidFill>
                  <a:schemeClr val="dk1"/>
                </a:solidFill>
              </a:rPr>
              <a:t>Engagement Text: “</a:t>
            </a:r>
            <a:r>
              <a:rPr lang="en" sz="1500"/>
              <a:t>Sunnyside Gazette: Local Student Wins City Spelling Bee</a:t>
            </a:r>
            <a:r>
              <a:rPr lang="en" sz="1500">
                <a:solidFill>
                  <a:schemeClr val="dk1"/>
                </a:solidFill>
              </a:rPr>
              <a:t>” (Embedded in slides for teacher read-aloud) </a:t>
            </a:r>
            <a:endParaRPr sz="1500">
              <a:solidFill>
                <a:schemeClr val="dk1"/>
              </a:solidFill>
            </a:endParaRPr>
          </a:p>
          <a:p>
            <a:pPr marL="457200" lvl="0" indent="-323850" algn="l" rtl="0">
              <a:spcBef>
                <a:spcPts val="0"/>
              </a:spcBef>
              <a:spcAft>
                <a:spcPts val="0"/>
              </a:spcAft>
              <a:buClr>
                <a:schemeClr val="dk1"/>
              </a:buClr>
              <a:buSzPts val="1500"/>
              <a:buChar char="•"/>
            </a:pPr>
            <a:r>
              <a:rPr lang="en" sz="1500"/>
              <a:t>Snap or Trap</a:t>
            </a:r>
            <a:r>
              <a:rPr lang="en" sz="1500">
                <a:solidFill>
                  <a:schemeClr val="dk1"/>
                </a:solidFill>
              </a:rPr>
              <a:t> Word Cards (Supporting Materials-Teacher Guide, or write on index cards) and Snap or Tr</a:t>
            </a:r>
            <a:r>
              <a:rPr lang="en" sz="1500"/>
              <a:t>ap T-Chart</a:t>
            </a:r>
            <a:endParaRPr sz="1500">
              <a:solidFill>
                <a:schemeClr val="dk1"/>
              </a:solidFill>
            </a:endParaRPr>
          </a:p>
          <a:p>
            <a:pPr marL="457200" lvl="0" indent="-323850" algn="l" rtl="0">
              <a:spcBef>
                <a:spcPts val="0"/>
              </a:spcBef>
              <a:spcAft>
                <a:spcPts val="0"/>
              </a:spcAft>
              <a:buClr>
                <a:schemeClr val="dk1"/>
              </a:buClr>
              <a:buSzPts val="1500"/>
              <a:buChar char="•"/>
            </a:pPr>
            <a:r>
              <a:rPr lang="en" sz="1500">
                <a:solidFill>
                  <a:schemeClr val="dk1"/>
                </a:solidFill>
              </a:rPr>
              <a:t>Pre-determine partnerships for retelling and reading Decodable Reader</a:t>
            </a:r>
            <a:endParaRPr sz="1500">
              <a:solidFill>
                <a:schemeClr val="dk1"/>
              </a:solidFill>
            </a:endParaRPr>
          </a:p>
          <a:p>
            <a:pPr marL="457200" lvl="0" indent="-323850" algn="l" rtl="0">
              <a:spcBef>
                <a:spcPts val="0"/>
              </a:spcBef>
              <a:spcAft>
                <a:spcPts val="0"/>
              </a:spcAft>
              <a:buSzPts val="1500"/>
              <a:buChar char="•"/>
            </a:pPr>
            <a:r>
              <a:rPr lang="en" sz="1500"/>
              <a:t>Materials for Independent Work</a:t>
            </a:r>
            <a:endParaRPr sz="1500"/>
          </a:p>
          <a:p>
            <a:pPr marL="0" lvl="0" indent="0" algn="l" rtl="0">
              <a:spcBef>
                <a:spcPts val="1000"/>
              </a:spcBef>
              <a:spcAft>
                <a:spcPts val="0"/>
              </a:spcAft>
              <a:buClr>
                <a:schemeClr val="dk1"/>
              </a:buClr>
              <a:buSzPts val="1100"/>
              <a:buFont typeface="Arial"/>
              <a:buNone/>
            </a:pPr>
            <a:r>
              <a:rPr lang="en" sz="1800" b="1">
                <a:solidFill>
                  <a:schemeClr val="dk1"/>
                </a:solidFill>
              </a:rPr>
              <a:t>Materials to Gather from Previous Lessons:</a:t>
            </a:r>
            <a:endParaRPr sz="1500">
              <a:solidFill>
                <a:schemeClr val="dk1"/>
              </a:solidFill>
            </a:endParaRPr>
          </a:p>
          <a:p>
            <a:pPr marL="457200" lvl="0" indent="-323850" algn="l" rtl="0">
              <a:spcBef>
                <a:spcPts val="800"/>
              </a:spcBef>
              <a:spcAft>
                <a:spcPts val="0"/>
              </a:spcAft>
              <a:buClr>
                <a:schemeClr val="dk1"/>
              </a:buClr>
              <a:buSzPts val="1500"/>
              <a:buChar char="•"/>
            </a:pPr>
            <a:r>
              <a:rPr lang="en" sz="1500">
                <a:solidFill>
                  <a:schemeClr val="dk1"/>
                </a:solidFill>
              </a:rPr>
              <a:t>Highlighters, highlighter tape</a:t>
            </a:r>
            <a:endParaRPr sz="1500">
              <a:solidFill>
                <a:schemeClr val="dk1"/>
              </a:solidFill>
            </a:endParaRPr>
          </a:p>
        </p:txBody>
      </p:sp>
      <p:sp>
        <p:nvSpPr>
          <p:cNvPr id="106" name="Google Shape;106;p1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9: Lesson 42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25" name="Google Shape;225;p34"/>
          <p:cNvPicPr preferRelativeResize="0"/>
          <p:nvPr/>
        </p:nvPicPr>
        <p:blipFill>
          <a:blip r:embed="rId3">
            <a:alphaModFix/>
          </a:blip>
          <a:stretch>
            <a:fillRect/>
          </a:stretch>
        </p:blipFill>
        <p:spPr>
          <a:xfrm>
            <a:off x="5419725" y="1059275"/>
            <a:ext cx="3571875" cy="2883180"/>
          </a:xfrm>
          <a:prstGeom prst="rect">
            <a:avLst/>
          </a:prstGeom>
          <a:noFill/>
          <a:ln>
            <a:noFill/>
          </a:ln>
        </p:spPr>
      </p:pic>
      <p:pic>
        <p:nvPicPr>
          <p:cNvPr id="224" name="Google Shape;224;p34"/>
          <p:cNvPicPr preferRelativeResize="0"/>
          <p:nvPr/>
        </p:nvPicPr>
        <p:blipFill>
          <a:blip r:embed="rId4">
            <a:alphaModFix/>
          </a:blip>
          <a:stretch>
            <a:fillRect/>
          </a:stretch>
        </p:blipFill>
        <p:spPr>
          <a:xfrm>
            <a:off x="701925" y="1076875"/>
            <a:ext cx="5114925" cy="28479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31" name="Google Shape;231;p35"/>
          <p:cNvPicPr preferRelativeResize="0"/>
          <p:nvPr/>
        </p:nvPicPr>
        <p:blipFill>
          <a:blip r:embed="rId3">
            <a:alphaModFix/>
          </a:blip>
          <a:stretch>
            <a:fillRect/>
          </a:stretch>
        </p:blipFill>
        <p:spPr>
          <a:xfrm>
            <a:off x="570025" y="1037300"/>
            <a:ext cx="5676900" cy="36004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37" name="Google Shape;237;p36"/>
          <p:cNvPicPr preferRelativeResize="0"/>
          <p:nvPr/>
        </p:nvPicPr>
        <p:blipFill>
          <a:blip r:embed="rId3">
            <a:alphaModFix/>
          </a:blip>
          <a:stretch>
            <a:fillRect/>
          </a:stretch>
        </p:blipFill>
        <p:spPr>
          <a:xfrm>
            <a:off x="174400" y="906875"/>
            <a:ext cx="5210175" cy="3714750"/>
          </a:xfrm>
          <a:prstGeom prst="rect">
            <a:avLst/>
          </a:prstGeom>
          <a:noFill/>
          <a:ln>
            <a:noFill/>
          </a:ln>
        </p:spPr>
      </p:pic>
      <p:pic>
        <p:nvPicPr>
          <p:cNvPr id="238" name="Google Shape;238;p36"/>
          <p:cNvPicPr preferRelativeResize="0"/>
          <p:nvPr/>
        </p:nvPicPr>
        <p:blipFill>
          <a:blip r:embed="rId4">
            <a:alphaModFix/>
          </a:blip>
          <a:stretch>
            <a:fillRect/>
          </a:stretch>
        </p:blipFill>
        <p:spPr>
          <a:xfrm>
            <a:off x="5514975" y="1059275"/>
            <a:ext cx="3476625" cy="308155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44" name="Google Shape;244;p37"/>
          <p:cNvPicPr preferRelativeResize="0"/>
          <p:nvPr/>
        </p:nvPicPr>
        <p:blipFill>
          <a:blip r:embed="rId3">
            <a:alphaModFix/>
          </a:blip>
          <a:stretch>
            <a:fillRect/>
          </a:stretch>
        </p:blipFill>
        <p:spPr>
          <a:xfrm>
            <a:off x="965700" y="1147200"/>
            <a:ext cx="5448300" cy="32289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50" name="Google Shape;250;p38"/>
          <p:cNvPicPr preferRelativeResize="0"/>
          <p:nvPr/>
        </p:nvPicPr>
        <p:blipFill>
          <a:blip r:embed="rId3">
            <a:alphaModFix/>
          </a:blip>
          <a:stretch>
            <a:fillRect/>
          </a:stretch>
        </p:blipFill>
        <p:spPr>
          <a:xfrm>
            <a:off x="855800" y="1081250"/>
            <a:ext cx="5400675" cy="37814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258" name="Google Shape;258;p3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What did you do today that is helping you become a more proficient reader? </a:t>
            </a:r>
            <a:endParaRPr/>
          </a:p>
        </p:txBody>
      </p:sp>
      <p:pic>
        <p:nvPicPr>
          <p:cNvPr id="259" name="Google Shape;259;p39"/>
          <p:cNvPicPr preferRelativeResize="0"/>
          <p:nvPr/>
        </p:nvPicPr>
        <p:blipFill>
          <a:blip r:embed="rId3">
            <a:alphaModFix/>
          </a:blip>
          <a:stretch>
            <a:fillRect/>
          </a:stretch>
        </p:blipFill>
        <p:spPr>
          <a:xfrm>
            <a:off x="694375" y="1543200"/>
            <a:ext cx="2679700" cy="2679700"/>
          </a:xfrm>
          <a:prstGeom prst="rect">
            <a:avLst/>
          </a:prstGeom>
          <a:noFill/>
          <a:ln>
            <a:noFill/>
          </a:ln>
        </p:spPr>
      </p:pic>
      <p:sp>
        <p:nvSpPr>
          <p:cNvPr id="260" name="Google Shape;260;p39"/>
          <p:cNvSpPr txBox="1"/>
          <p:nvPr/>
        </p:nvSpPr>
        <p:spPr>
          <a:xfrm>
            <a:off x="196600" y="1810525"/>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66" name="Google Shape;266;p40"/>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272" name="Google Shape;272;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dirty="0">
                <a:solidFill>
                  <a:schemeClr val="dk1"/>
                </a:solidFill>
              </a:rPr>
              <a:t>I can read and understand the decodable text: </a:t>
            </a:r>
            <a:r>
              <a:rPr lang="en" sz="2400" dirty="0"/>
              <a:t>“The Spelling Bee</a:t>
            </a:r>
            <a:r>
              <a:rPr lang="en" sz="2400" dirty="0">
                <a:solidFill>
                  <a:schemeClr val="dk1"/>
                </a:solidFill>
              </a:rPr>
              <a:t>.”</a:t>
            </a:r>
            <a:endParaRPr sz="2400" dirty="0">
              <a:solidFill>
                <a:schemeClr val="dk1"/>
              </a:solidFill>
            </a:endParaRPr>
          </a:p>
          <a:p>
            <a:pPr marL="457200" lvl="0" indent="-381000" algn="l" rtl="0">
              <a:lnSpc>
                <a:spcPct val="120000"/>
              </a:lnSpc>
              <a:spcBef>
                <a:spcPts val="0"/>
              </a:spcBef>
              <a:spcAft>
                <a:spcPts val="0"/>
              </a:spcAft>
              <a:buSzPts val="2400"/>
              <a:buChar char="•"/>
            </a:pPr>
            <a:r>
              <a:rPr lang="en" sz="2400" dirty="0"/>
              <a:t>I can use what I know to read high-frequency words.</a:t>
            </a:r>
            <a:endParaRPr sz="2400" dirty="0"/>
          </a:p>
          <a:p>
            <a:pPr marL="0" lvl="0" indent="0" algn="l" rtl="0">
              <a:lnSpc>
                <a:spcPct val="115000"/>
              </a:lnSpc>
              <a:spcBef>
                <a:spcPts val="800"/>
              </a:spcBef>
              <a:spcAft>
                <a:spcPts val="0"/>
              </a:spcAft>
              <a:buNone/>
            </a:pPr>
            <a:endParaRPr sz="2400" dirty="0"/>
          </a:p>
          <a:p>
            <a:pPr marL="0" lvl="0" indent="0" algn="l" rtl="0">
              <a:spcBef>
                <a:spcPts val="800"/>
              </a:spcBef>
              <a:spcAft>
                <a:spcPts val="0"/>
              </a:spcAft>
              <a:buNone/>
            </a:pPr>
            <a:endParaRPr dirty="0"/>
          </a:p>
        </p:txBody>
      </p:sp>
      <p:pic>
        <p:nvPicPr>
          <p:cNvPr id="5" name="Google Shape;134;p20"/>
          <p:cNvPicPr preferRelativeResize="0"/>
          <p:nvPr/>
        </p:nvPicPr>
        <p:blipFill>
          <a:blip r:embed="rId3">
            <a:alphaModFix/>
          </a:blip>
          <a:stretch>
            <a:fillRect/>
          </a:stretch>
        </p:blipFill>
        <p:spPr>
          <a:xfrm>
            <a:off x="8349343" y="4343400"/>
            <a:ext cx="694175" cy="562996"/>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graphicFrame>
        <p:nvGraphicFramePr>
          <p:cNvPr id="278" name="Google Shape;278;p42"/>
          <p:cNvGraphicFramePr/>
          <p:nvPr>
            <p:extLst>
              <p:ext uri="{D42A27DB-BD31-4B8C-83A1-F6EECF244321}">
                <p14:modId xmlns:p14="http://schemas.microsoft.com/office/powerpoint/2010/main" val="192408013"/>
              </p:ext>
            </p:extLst>
          </p:nvPr>
        </p:nvGraphicFramePr>
        <p:xfrm>
          <a:off x="18225" y="0"/>
          <a:ext cx="9125775" cy="5021136"/>
        </p:xfrm>
        <a:graphic>
          <a:graphicData uri="http://schemas.openxmlformats.org/drawingml/2006/table">
            <a:tbl>
              <a:tblPr>
                <a:noFill/>
                <a:tableStyleId>{B230F310-8E79-4109-B2BC-4482D22AC0CD}</a:tableStyleId>
              </a:tblPr>
              <a:tblGrid>
                <a:gridCol w="3288750">
                  <a:extLst>
                    <a:ext uri="{9D8B030D-6E8A-4147-A177-3AD203B41FA5}">
                      <a16:colId xmlns:a16="http://schemas.microsoft.com/office/drawing/2014/main" val="20000"/>
                    </a:ext>
                  </a:extLst>
                </a:gridCol>
                <a:gridCol w="3060625">
                  <a:extLst>
                    <a:ext uri="{9D8B030D-6E8A-4147-A177-3AD203B41FA5}">
                      <a16:colId xmlns:a16="http://schemas.microsoft.com/office/drawing/2014/main" val="20001"/>
                    </a:ext>
                  </a:extLst>
                </a:gridCol>
                <a:gridCol w="2776400">
                  <a:extLst>
                    <a:ext uri="{9D8B030D-6E8A-4147-A177-3AD203B41FA5}">
                      <a16:colId xmlns:a16="http://schemas.microsoft.com/office/drawing/2014/main" val="20002"/>
                    </a:ext>
                  </a:extLst>
                </a:gridCol>
              </a:tblGrid>
              <a:tr h="462650">
                <a:tc>
                  <a:txBody>
                    <a:bodyPr/>
                    <a:lstStyle/>
                    <a:p>
                      <a:pPr marL="0" lvl="0" indent="0" algn="ctr" rtl="0">
                        <a:lnSpc>
                          <a:spcPct val="120000"/>
                        </a:lnSpc>
                        <a:spcBef>
                          <a:spcPts val="0"/>
                        </a:spcBef>
                        <a:spcAft>
                          <a:spcPts val="0"/>
                        </a:spcAft>
                        <a:buNone/>
                      </a:pPr>
                      <a:r>
                        <a:rPr lang="en" sz="1800" b="1" dirty="0">
                          <a:latin typeface="Century Gothic"/>
                          <a:ea typeface="Century Gothic"/>
                          <a:cs typeface="Century Gothic"/>
                          <a:sym typeface="Century Gothic"/>
                        </a:rPr>
                        <a:t>Word Work</a:t>
                      </a:r>
                      <a:endParaRPr sz="1800" b="1"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ctr" rtl="0">
                        <a:lnSpc>
                          <a:spcPct val="120000"/>
                        </a:lnSpc>
                        <a:spcBef>
                          <a:spcPts val="0"/>
                        </a:spcBef>
                        <a:spcAft>
                          <a:spcPts val="0"/>
                        </a:spcAft>
                        <a:buNone/>
                      </a:pPr>
                      <a:r>
                        <a:rPr lang="en" sz="1800" b="1">
                          <a:latin typeface="Century Gothic"/>
                          <a:ea typeface="Century Gothic"/>
                          <a:cs typeface="Century Gothic"/>
                          <a:sym typeface="Century Gothic"/>
                        </a:rPr>
                        <a:t>   Partner Reading</a:t>
                      </a:r>
                      <a:endParaRPr sz="1800" b="1">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ctr" rtl="0">
                        <a:lnSpc>
                          <a:spcPct val="120000"/>
                        </a:lnSpc>
                        <a:spcBef>
                          <a:spcPts val="0"/>
                        </a:spcBef>
                        <a:spcAft>
                          <a:spcPts val="0"/>
                        </a:spcAft>
                        <a:buNone/>
                      </a:pPr>
                      <a:r>
                        <a:rPr lang="en" sz="1800" b="1">
                          <a:latin typeface="Century Gothic"/>
                          <a:ea typeface="Century Gothic"/>
                          <a:cs typeface="Century Gothic"/>
                          <a:sym typeface="Century Gothic"/>
                        </a:rPr>
                        <a:t> Independent Reading</a:t>
                      </a:r>
                      <a:endParaRPr sz="1800" b="1">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4387825">
                <a:tc>
                  <a:txBody>
                    <a:bodyPr/>
                    <a:lstStyle/>
                    <a:p>
                      <a:pPr marL="0" lvl="0" indent="0" algn="l" rtl="0">
                        <a:lnSpc>
                          <a:spcPct val="100000"/>
                        </a:lnSpc>
                        <a:spcBef>
                          <a:spcPts val="0"/>
                        </a:spcBef>
                        <a:spcAft>
                          <a:spcPts val="0"/>
                        </a:spcAft>
                        <a:buNone/>
                      </a:pPr>
                      <a:r>
                        <a:rPr lang="en" sz="1500" b="1" dirty="0">
                          <a:latin typeface="Century Gothic"/>
                          <a:ea typeface="Century Gothic"/>
                          <a:cs typeface="Century Gothic"/>
                          <a:sym typeface="Century Gothic"/>
                        </a:rPr>
                        <a:t>Be a word detective!</a:t>
                      </a:r>
                      <a:r>
                        <a:rPr lang="en" sz="1500" dirty="0">
                          <a:latin typeface="Century Gothic"/>
                          <a:ea typeface="Century Gothic"/>
                          <a:cs typeface="Century Gothic"/>
                          <a:sym typeface="Century Gothic"/>
                        </a:rPr>
                        <a:t> As you find the following words, whisper read, spell the word to yourself, and circle the words.</a:t>
                      </a:r>
                      <a:endParaRPr sz="1500" dirty="0">
                        <a:latin typeface="Century Gothic"/>
                        <a:ea typeface="Century Gothic"/>
                        <a:cs typeface="Century Gothic"/>
                        <a:sym typeface="Century Gothic"/>
                      </a:endParaRPr>
                    </a:p>
                    <a:p>
                      <a:pPr marL="342900" lvl="0" indent="-342900" algn="l" rtl="0">
                        <a:lnSpc>
                          <a:spcPct val="100000"/>
                        </a:lnSpc>
                        <a:spcBef>
                          <a:spcPts val="0"/>
                        </a:spcBef>
                        <a:spcAft>
                          <a:spcPts val="0"/>
                        </a:spcAft>
                        <a:buFont typeface="+mj-lt"/>
                        <a:buAutoNum type="arabicPeriod"/>
                      </a:pPr>
                      <a:r>
                        <a:rPr lang="en" sz="1500" dirty="0">
                          <a:latin typeface="Century Gothic"/>
                          <a:ea typeface="Century Gothic"/>
                          <a:cs typeface="Century Gothic"/>
                          <a:sym typeface="Century Gothic"/>
                        </a:rPr>
                        <a:t>Find the high frequency words (</a:t>
                      </a:r>
                      <a:r>
                        <a:rPr lang="en" sz="1500" dirty="0">
                          <a:solidFill>
                            <a:schemeClr val="dk1"/>
                          </a:solidFill>
                          <a:latin typeface="Century Gothic"/>
                          <a:ea typeface="Century Gothic"/>
                          <a:cs typeface="Century Gothic"/>
                          <a:sym typeface="Century Gothic"/>
                        </a:rPr>
                        <a:t>there, people, with, they, won, one, friend, ready, finally, wrong</a:t>
                      </a:r>
                      <a:r>
                        <a:rPr lang="en" sz="1500" dirty="0">
                          <a:latin typeface="Century Gothic"/>
                          <a:ea typeface="Century Gothic"/>
                          <a:cs typeface="Century Gothic"/>
                          <a:sym typeface="Century Gothic"/>
                        </a:rPr>
                        <a:t>).</a:t>
                      </a:r>
                    </a:p>
                    <a:p>
                      <a:pPr marL="342900" lvl="0" indent="-342900" algn="l" rtl="0">
                        <a:lnSpc>
                          <a:spcPct val="100000"/>
                        </a:lnSpc>
                        <a:spcBef>
                          <a:spcPts val="0"/>
                        </a:spcBef>
                        <a:spcAft>
                          <a:spcPts val="0"/>
                        </a:spcAft>
                        <a:buFont typeface="+mj-lt"/>
                        <a:buAutoNum type="arabicPeriod"/>
                      </a:pPr>
                      <a:r>
                        <a:rPr lang="en" sz="1500" dirty="0">
                          <a:latin typeface="Century Gothic"/>
                          <a:ea typeface="Century Gothic"/>
                          <a:cs typeface="Century Gothic"/>
                          <a:sym typeface="Century Gothic"/>
                        </a:rPr>
                        <a:t>Find and circle all the words that followed the 1-1-1 Doubling Rule.</a:t>
                      </a:r>
                    </a:p>
                    <a:p>
                      <a:pPr marL="342900" lvl="0" indent="-342900" algn="l" rtl="0">
                        <a:lnSpc>
                          <a:spcPct val="100000"/>
                        </a:lnSpc>
                        <a:spcBef>
                          <a:spcPts val="0"/>
                        </a:spcBef>
                        <a:spcAft>
                          <a:spcPts val="0"/>
                        </a:spcAft>
                        <a:buFont typeface="+mj-lt"/>
                        <a:buAutoNum type="arabicPeriod"/>
                      </a:pPr>
                      <a:r>
                        <a:rPr lang="en" sz="1500" dirty="0">
                          <a:latin typeface="Century Gothic"/>
                          <a:ea typeface="Century Gothic"/>
                          <a:cs typeface="Century Gothic"/>
                          <a:sym typeface="Century Gothic"/>
                        </a:rPr>
                        <a:t>If you can’t read a word, underline the syllables and try again.  </a:t>
                      </a:r>
                    </a:p>
                    <a:p>
                      <a:pPr marL="342900" lvl="0" indent="-342900" algn="l" rtl="0">
                        <a:lnSpc>
                          <a:spcPct val="100000"/>
                        </a:lnSpc>
                        <a:spcBef>
                          <a:spcPts val="0"/>
                        </a:spcBef>
                        <a:spcAft>
                          <a:spcPts val="0"/>
                        </a:spcAft>
                        <a:buFont typeface="+mj-lt"/>
                        <a:buAutoNum type="arabicPeriod"/>
                      </a:pPr>
                      <a:r>
                        <a:rPr lang="en" sz="1500" dirty="0">
                          <a:latin typeface="Century Gothic"/>
                          <a:ea typeface="Century Gothic"/>
                          <a:cs typeface="Century Gothic"/>
                          <a:sym typeface="Century Gothic"/>
                        </a:rPr>
                        <a:t>Work with your partner to read all the words. Did you circle the same words?</a:t>
                      </a:r>
                      <a:endParaRPr sz="15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5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500"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342900" lvl="0" indent="-342900" algn="l" rtl="0">
                        <a:lnSpc>
                          <a:spcPct val="100000"/>
                        </a:lnSpc>
                        <a:spcBef>
                          <a:spcPts val="0"/>
                        </a:spcBef>
                        <a:spcAft>
                          <a:spcPts val="0"/>
                        </a:spcAft>
                        <a:buFont typeface="+mj-lt"/>
                        <a:buAutoNum type="arabicPeriod"/>
                      </a:pPr>
                      <a:r>
                        <a:rPr lang="en" sz="1500" dirty="0">
                          <a:latin typeface="Century Gothic"/>
                          <a:ea typeface="Century Gothic"/>
                          <a:cs typeface="Century Gothic"/>
                          <a:sym typeface="Century Gothic"/>
                        </a:rPr>
                        <a:t>Complete the Word Work.</a:t>
                      </a:r>
                    </a:p>
                    <a:p>
                      <a:pPr marL="342900" lvl="0" indent="-342900" algn="l" rtl="0">
                        <a:lnSpc>
                          <a:spcPct val="100000"/>
                        </a:lnSpc>
                        <a:spcBef>
                          <a:spcPts val="0"/>
                        </a:spcBef>
                        <a:spcAft>
                          <a:spcPts val="0"/>
                        </a:spcAft>
                        <a:buFont typeface="+mj-lt"/>
                        <a:buAutoNum type="arabicPeriod"/>
                      </a:pPr>
                      <a:r>
                        <a:rPr lang="en" sz="1500" dirty="0">
                          <a:latin typeface="Century Gothic"/>
                          <a:ea typeface="Century Gothic"/>
                          <a:cs typeface="Century Gothic"/>
                          <a:sym typeface="Century Gothic"/>
                        </a:rPr>
                        <a:t>Are you going to read like a witch, a rapper, or an old person?</a:t>
                      </a:r>
                    </a:p>
                    <a:p>
                      <a:pPr marL="342900" lvl="0" indent="-342900" algn="l" rtl="0">
                        <a:lnSpc>
                          <a:spcPct val="100000"/>
                        </a:lnSpc>
                        <a:spcBef>
                          <a:spcPts val="0"/>
                        </a:spcBef>
                        <a:spcAft>
                          <a:spcPts val="0"/>
                        </a:spcAft>
                        <a:buFont typeface="+mj-lt"/>
                        <a:buAutoNum type="arabicPeriod"/>
                      </a:pPr>
                      <a:r>
                        <a:rPr lang="en" sz="1500" dirty="0">
                          <a:latin typeface="Century Gothic"/>
                          <a:ea typeface="Century Gothic"/>
                          <a:cs typeface="Century Gothic"/>
                          <a:sym typeface="Century Gothic"/>
                        </a:rPr>
                        <a:t>Read the first page of  “The Spelling Bee” together, using the same voice.</a:t>
                      </a:r>
                    </a:p>
                    <a:p>
                      <a:pPr marL="342900" lvl="0" indent="-342900" algn="l" rtl="0">
                        <a:lnSpc>
                          <a:spcPct val="100000"/>
                        </a:lnSpc>
                        <a:spcBef>
                          <a:spcPts val="0"/>
                        </a:spcBef>
                        <a:spcAft>
                          <a:spcPts val="0"/>
                        </a:spcAft>
                        <a:buFont typeface="+mj-lt"/>
                        <a:buAutoNum type="arabicPeriod"/>
                      </a:pPr>
                      <a:r>
                        <a:rPr lang="en" sz="1500" dirty="0">
                          <a:latin typeface="Century Gothic"/>
                          <a:ea typeface="Century Gothic"/>
                          <a:cs typeface="Century Gothic"/>
                          <a:sym typeface="Century Gothic"/>
                        </a:rPr>
                        <a:t>Take turns reading “The Spelling Bee.”</a:t>
                      </a:r>
                    </a:p>
                    <a:p>
                      <a:pPr marL="342900" lvl="0" indent="-342900" algn="l" rtl="0">
                        <a:lnSpc>
                          <a:spcPct val="100000"/>
                        </a:lnSpc>
                        <a:spcBef>
                          <a:spcPts val="0"/>
                        </a:spcBef>
                        <a:spcAft>
                          <a:spcPts val="0"/>
                        </a:spcAft>
                        <a:buFont typeface="+mj-lt"/>
                        <a:buAutoNum type="arabicPeriod"/>
                      </a:pPr>
                      <a:r>
                        <a:rPr lang="en" sz="1500" dirty="0">
                          <a:latin typeface="Century Gothic"/>
                          <a:ea typeface="Century Gothic"/>
                          <a:cs typeface="Century Gothic"/>
                          <a:sym typeface="Century Gothic"/>
                        </a:rPr>
                        <a:t>Follow the Rules of Fluency! Read </a:t>
                      </a:r>
                      <a:r>
                        <a:rPr lang="en" sz="1500" i="1" dirty="0">
                          <a:latin typeface="Century Gothic"/>
                          <a:ea typeface="Century Gothic"/>
                          <a:cs typeface="Century Gothic"/>
                          <a:sym typeface="Century Gothic"/>
                        </a:rPr>
                        <a:t>smoothly</a:t>
                      </a:r>
                      <a:r>
                        <a:rPr lang="en" sz="1500" dirty="0">
                          <a:latin typeface="Century Gothic"/>
                          <a:ea typeface="Century Gothic"/>
                          <a:cs typeface="Century Gothic"/>
                          <a:sym typeface="Century Gothic"/>
                        </a:rPr>
                        <a:t>, </a:t>
                      </a:r>
                      <a:r>
                        <a:rPr lang="en" sz="1500" i="1" dirty="0">
                          <a:latin typeface="Century Gothic"/>
                          <a:ea typeface="Century Gothic"/>
                          <a:cs typeface="Century Gothic"/>
                          <a:sym typeface="Century Gothic"/>
                        </a:rPr>
                        <a:t>with expression </a:t>
                      </a:r>
                      <a:r>
                        <a:rPr lang="en-US" sz="1500" i="1" dirty="0">
                          <a:latin typeface="Century Gothic"/>
                          <a:ea typeface="Century Gothic"/>
                          <a:cs typeface="Century Gothic"/>
                          <a:sym typeface="Century Gothic"/>
                        </a:rPr>
                        <a:t>and</a:t>
                      </a:r>
                      <a:r>
                        <a:rPr lang="en" sz="1500" i="1" dirty="0">
                          <a:latin typeface="Century Gothic"/>
                          <a:ea typeface="Century Gothic"/>
                          <a:cs typeface="Century Gothic"/>
                          <a:sym typeface="Century Gothic"/>
                        </a:rPr>
                        <a:t> meaning</a:t>
                      </a:r>
                      <a:r>
                        <a:rPr lang="en" sz="1500" dirty="0">
                          <a:latin typeface="Century Gothic"/>
                          <a:ea typeface="Century Gothic"/>
                          <a:cs typeface="Century Gothic"/>
                          <a:sym typeface="Century Gothic"/>
                        </a:rPr>
                        <a:t> and at </a:t>
                      </a:r>
                      <a:r>
                        <a:rPr lang="en" sz="1500" i="1" dirty="0">
                          <a:latin typeface="Century Gothic"/>
                          <a:ea typeface="Century Gothic"/>
                          <a:cs typeface="Century Gothic"/>
                          <a:sym typeface="Century Gothic"/>
                        </a:rPr>
                        <a:t>just the right speed</a:t>
                      </a:r>
                      <a:r>
                        <a:rPr lang="en" sz="1500" dirty="0">
                          <a:latin typeface="Century Gothic"/>
                          <a:ea typeface="Century Gothic"/>
                          <a:cs typeface="Century Gothic"/>
                          <a:sym typeface="Century Gothic"/>
                        </a:rPr>
                        <a:t>.</a:t>
                      </a:r>
                    </a:p>
                    <a:p>
                      <a:pPr marL="342900" lvl="0" indent="-342900" algn="l" rtl="0">
                        <a:lnSpc>
                          <a:spcPct val="100000"/>
                        </a:lnSpc>
                        <a:spcBef>
                          <a:spcPts val="0"/>
                        </a:spcBef>
                        <a:spcAft>
                          <a:spcPts val="0"/>
                        </a:spcAft>
                        <a:buFont typeface="+mj-lt"/>
                        <a:buAutoNum type="arabicPeriod"/>
                      </a:pPr>
                      <a:r>
                        <a:rPr lang="en" sz="1500" dirty="0">
                          <a:latin typeface="Century Gothic"/>
                          <a:ea typeface="Century Gothic"/>
                          <a:cs typeface="Century Gothic"/>
                          <a:sym typeface="Century Gothic"/>
                        </a:rPr>
                        <a:t>If time allows, read the story again and act out what happens as you take turns reading.</a:t>
                      </a:r>
                      <a:endParaRPr sz="15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500"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342900" lvl="0" indent="-342900" algn="l" rtl="0">
                        <a:lnSpc>
                          <a:spcPct val="100000"/>
                        </a:lnSpc>
                        <a:spcBef>
                          <a:spcPts val="0"/>
                        </a:spcBef>
                        <a:spcAft>
                          <a:spcPts val="0"/>
                        </a:spcAft>
                        <a:buFont typeface="+mj-lt"/>
                        <a:buAutoNum type="arabicPeriod"/>
                      </a:pPr>
                      <a:r>
                        <a:rPr lang="en" sz="1500" dirty="0">
                          <a:latin typeface="Century Gothic"/>
                          <a:ea typeface="Century Gothic"/>
                          <a:cs typeface="Century Gothic"/>
                          <a:sym typeface="Century Gothic"/>
                        </a:rPr>
                        <a:t>Read “The Spelling Bee.”</a:t>
                      </a:r>
                    </a:p>
                    <a:p>
                      <a:pPr marL="342900" lvl="0" indent="-342900" algn="l" rtl="0">
                        <a:lnSpc>
                          <a:spcPct val="100000"/>
                        </a:lnSpc>
                        <a:spcBef>
                          <a:spcPts val="0"/>
                        </a:spcBef>
                        <a:spcAft>
                          <a:spcPts val="0"/>
                        </a:spcAft>
                        <a:buFont typeface="+mj-lt"/>
                        <a:buAutoNum type="arabicPeriod"/>
                      </a:pPr>
                      <a:r>
                        <a:rPr lang="en" sz="1500" dirty="0">
                          <a:latin typeface="Century Gothic"/>
                          <a:ea typeface="Century Gothic"/>
                          <a:cs typeface="Century Gothic"/>
                          <a:sym typeface="Century Gothic"/>
                        </a:rPr>
                        <a:t>As you read, circle all the words that follow the 1-1-1 doubling rule  and the high-frequency words </a:t>
                      </a:r>
                      <a:r>
                        <a:rPr lang="en" sz="1500" dirty="0">
                          <a:solidFill>
                            <a:schemeClr val="dk1"/>
                          </a:solidFill>
                          <a:latin typeface="Century Gothic"/>
                          <a:ea typeface="Century Gothic"/>
                          <a:cs typeface="Century Gothic"/>
                          <a:sym typeface="Century Gothic"/>
                        </a:rPr>
                        <a:t>(there, people, with, they, won, one, friend, ready, finally, wrong).</a:t>
                      </a:r>
                      <a:endParaRPr lang="en" sz="1500" dirty="0">
                        <a:solidFill>
                          <a:srgbClr val="000000"/>
                        </a:solidFill>
                        <a:latin typeface="Century Gothic"/>
                        <a:ea typeface="Century Gothic"/>
                        <a:cs typeface="Century Gothic"/>
                        <a:sym typeface="Century Gothic"/>
                      </a:endParaRPr>
                    </a:p>
                    <a:p>
                      <a:pPr marL="342900" lvl="0" indent="-342900" algn="l" rtl="0">
                        <a:lnSpc>
                          <a:spcPct val="100000"/>
                        </a:lnSpc>
                        <a:spcBef>
                          <a:spcPts val="0"/>
                        </a:spcBef>
                        <a:spcAft>
                          <a:spcPts val="0"/>
                        </a:spcAft>
                        <a:buFont typeface="+mj-lt"/>
                        <a:buAutoNum type="arabicPeriod"/>
                      </a:pPr>
                      <a:r>
                        <a:rPr lang="en" sz="1500" dirty="0">
                          <a:latin typeface="Century Gothic"/>
                          <a:ea typeface="Century Gothic"/>
                          <a:cs typeface="Century Gothic"/>
                          <a:sym typeface="Century Gothic"/>
                        </a:rPr>
                        <a:t>Read the story again.</a:t>
                      </a:r>
                    </a:p>
                    <a:p>
                      <a:pPr marL="342900" lvl="0" indent="-342900" algn="l" rtl="0">
                        <a:lnSpc>
                          <a:spcPct val="100000"/>
                        </a:lnSpc>
                        <a:spcBef>
                          <a:spcPts val="0"/>
                        </a:spcBef>
                        <a:spcAft>
                          <a:spcPts val="0"/>
                        </a:spcAft>
                        <a:buFont typeface="+mj-lt"/>
                        <a:buAutoNum type="arabicPeriod"/>
                      </a:pPr>
                      <a:r>
                        <a:rPr lang="en" sz="1500" dirty="0">
                          <a:latin typeface="Century Gothic"/>
                          <a:ea typeface="Century Gothic"/>
                          <a:cs typeface="Century Gothic"/>
                          <a:sym typeface="Century Gothic"/>
                        </a:rPr>
                        <a:t>If you have time, find another student that independently read the story and tell each other sentences with the words you circled.</a:t>
                      </a:r>
                      <a:endParaRPr sz="15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500"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3"/>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Check Your Work </a:t>
            </a:r>
            <a:endParaRPr/>
          </a:p>
        </p:txBody>
      </p:sp>
      <p:sp>
        <p:nvSpPr>
          <p:cNvPr id="284" name="Google Shape;284;p43"/>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Word that followed the 1-1-1 Doubling Rule: </a:t>
            </a:r>
            <a:endParaRPr/>
          </a:p>
          <a:p>
            <a:pPr marL="0" lvl="0" indent="0" algn="l" rtl="0">
              <a:spcBef>
                <a:spcPts val="800"/>
              </a:spcBef>
              <a:spcAft>
                <a:spcPts val="0"/>
              </a:spcAft>
              <a:buNone/>
            </a:pPr>
            <a:r>
              <a:rPr lang="en"/>
              <a:t>winning                             tugged   </a:t>
            </a:r>
            <a:endParaRPr/>
          </a:p>
          <a:p>
            <a:pPr marL="0" lvl="0" indent="0" algn="l" rtl="0">
              <a:spcBef>
                <a:spcPts val="800"/>
              </a:spcBef>
              <a:spcAft>
                <a:spcPts val="0"/>
              </a:spcAft>
              <a:buNone/>
            </a:pPr>
            <a:r>
              <a:rPr lang="en"/>
              <a:t>clapped                           clapping</a:t>
            </a:r>
            <a:endParaRPr/>
          </a:p>
          <a:p>
            <a:pPr marL="0" lvl="0" indent="0" algn="l" rtl="0">
              <a:spcBef>
                <a:spcPts val="800"/>
              </a:spcBef>
              <a:spcAft>
                <a:spcPts val="0"/>
              </a:spcAft>
              <a:buNone/>
            </a:pPr>
            <a:r>
              <a:rPr lang="en"/>
              <a:t>grinned                             getting</a:t>
            </a:r>
            <a:endParaRPr/>
          </a:p>
          <a:p>
            <a:pPr marL="0" lvl="0" indent="0" algn="l" rtl="0">
              <a:spcBef>
                <a:spcPts val="800"/>
              </a:spcBef>
              <a:spcAft>
                <a:spcPts val="0"/>
              </a:spcAft>
              <a:buNone/>
            </a:pPr>
            <a:r>
              <a:rPr lang="en"/>
              <a:t>stopped                            tripped</a:t>
            </a:r>
            <a:endParaRPr/>
          </a:p>
          <a:p>
            <a:pPr marL="0" lvl="0" indent="0" algn="l" rtl="0">
              <a:spcBef>
                <a:spcPts val="800"/>
              </a:spcBef>
              <a:spcAft>
                <a:spcPts val="0"/>
              </a:spcAft>
              <a:buNone/>
            </a:pPr>
            <a:r>
              <a:rPr lang="en"/>
              <a:t>sitting                                 patted</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4</a:t>
            </a:r>
            <a:r>
              <a:rPr lang="en" b="1" dirty="0">
                <a:solidFill>
                  <a:schemeClr val="dk1"/>
                </a:solidFill>
              </a:rPr>
              <a:t>2:</a:t>
            </a:r>
            <a:endParaRPr i="1" u="sng"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rPr>
              <a:t>Watch the video (as needed)</a:t>
            </a:r>
            <a:r>
              <a:rPr lang="en" sz="2400" dirty="0">
                <a:solidFill>
                  <a:srgbClr val="333333"/>
                </a:solidFill>
                <a:highlight>
                  <a:srgbClr val="FFFFFF"/>
                </a:highlight>
              </a:rPr>
              <a:t>, “</a:t>
            </a:r>
            <a:r>
              <a:rPr lang="en" dirty="0">
                <a:solidFill>
                  <a:srgbClr val="333333"/>
                </a:solidFill>
                <a:highlight>
                  <a:srgbClr val="FFFFFF"/>
                </a:highlight>
              </a:rPr>
              <a:t>From Engagement Text to Decodables”</a:t>
            </a:r>
            <a:r>
              <a:rPr lang="en" dirty="0">
                <a:solidFill>
                  <a:srgbClr val="333333"/>
                </a:solidFill>
                <a:highlight>
                  <a:srgbClr val="FFFFFF"/>
                </a:highlight>
                <a:uFill>
                  <a:noFill/>
                </a:uFill>
                <a:hlinkClick r:id="rId3"/>
              </a:rPr>
              <a:t> </a:t>
            </a:r>
            <a:r>
              <a:rPr lang="en" u="sng" dirty="0">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rPr>
              <a:t>Read the Engagement Text </a:t>
            </a:r>
            <a:r>
              <a:rPr lang="en" dirty="0"/>
              <a:t>“Sunnyside Gazette: Local Student Wins City Spelling Bee” </a:t>
            </a:r>
            <a:endParaRPr dirty="0">
              <a:solidFill>
                <a:schemeClr val="dk1"/>
              </a:solidFill>
            </a:endParaRPr>
          </a:p>
          <a:p>
            <a:pPr marL="0" lvl="0" indent="0" algn="l" rtl="0">
              <a:lnSpc>
                <a:spcPct val="90000"/>
              </a:lnSpc>
              <a:spcBef>
                <a:spcPts val="1000"/>
              </a:spcBef>
              <a:spcAft>
                <a:spcPts val="0"/>
              </a:spcAft>
              <a:buNone/>
            </a:pPr>
            <a:endParaRPr sz="2400" dirty="0">
              <a:solidFill>
                <a:schemeClr val="dk1"/>
              </a:solidFill>
            </a:endParaRPr>
          </a:p>
        </p:txBody>
      </p:sp>
      <p:sp>
        <p:nvSpPr>
          <p:cNvPr id="112" name="Google Shape;112;p1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9: Lesson 42</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18" name="Google Shape;118;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19" name="Google Shape;119;p18"/>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9: Lesson 42</a:t>
            </a:r>
            <a:endParaRPr sz="3200" b="1" u="sng">
              <a:solidFill>
                <a:srgbClr val="404040"/>
              </a:solidFill>
              <a:latin typeface="Century Gothic"/>
              <a:ea typeface="Century Gothic"/>
              <a:cs typeface="Century Gothic"/>
              <a:sym typeface="Century Gothic"/>
            </a:endParaRPr>
          </a:p>
        </p:txBody>
      </p:sp>
      <p:pic>
        <p:nvPicPr>
          <p:cNvPr id="120" name="Google Shape;120;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21" name="Google Shape;121;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27" name="Google Shape;127;p19"/>
          <p:cNvSpPr txBox="1">
            <a:spLocks noGrp="1"/>
          </p:cNvSpPr>
          <p:nvPr>
            <p:ph type="body" idx="1"/>
          </p:nvPr>
        </p:nvSpPr>
        <p:spPr>
          <a:xfrm>
            <a:off x="550718" y="1152475"/>
            <a:ext cx="8042564"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dirty="0">
                <a:solidFill>
                  <a:srgbClr val="FF0000"/>
                </a:solidFill>
              </a:rPr>
              <a:t>“Gather ‘round together, together, together. </a:t>
            </a:r>
            <a:endParaRPr sz="2800" dirty="0">
              <a:solidFill>
                <a:srgbClr val="FF0000"/>
              </a:solidFill>
            </a:endParaRPr>
          </a:p>
          <a:p>
            <a:pPr marL="0" lvl="0" indent="0" algn="ctr" rtl="0">
              <a:lnSpc>
                <a:spcPct val="180000"/>
              </a:lnSpc>
              <a:spcBef>
                <a:spcPts val="800"/>
              </a:spcBef>
              <a:spcAft>
                <a:spcPts val="0"/>
              </a:spcAft>
              <a:buClr>
                <a:schemeClr val="dk1"/>
              </a:buClr>
              <a:buSzPts val="1100"/>
              <a:buFont typeface="Arial"/>
              <a:buNone/>
            </a:pPr>
            <a:r>
              <a:rPr lang="en" sz="2800" dirty="0">
                <a:solidFill>
                  <a:srgbClr val="FF0000"/>
                </a:solidFill>
              </a:rPr>
              <a:t>It’s time to hear a story, a story, a story. </a:t>
            </a:r>
            <a:endParaRPr sz="2800" dirty="0">
              <a:solidFill>
                <a:srgbClr val="FF0000"/>
              </a:solidFill>
            </a:endParaRPr>
          </a:p>
          <a:p>
            <a:pPr marL="0" lvl="0" indent="0" algn="ctr" rtl="0">
              <a:lnSpc>
                <a:spcPct val="180000"/>
              </a:lnSpc>
              <a:spcBef>
                <a:spcPts val="800"/>
              </a:spcBef>
              <a:spcAft>
                <a:spcPts val="0"/>
              </a:spcAft>
              <a:buClr>
                <a:schemeClr val="dk1"/>
              </a:buClr>
              <a:buSzPts val="1100"/>
              <a:buFont typeface="Arial"/>
              <a:buNone/>
            </a:pPr>
            <a:r>
              <a:rPr lang="en" sz="2800" dirty="0">
                <a:solidFill>
                  <a:srgbClr val="FF0000"/>
                </a:solidFill>
              </a:rPr>
              <a:t>It’s time to hear a story and say what you’ve learned.”</a:t>
            </a:r>
            <a:endParaRPr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2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133" name="Google Shape;133;p2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dirty="0">
                <a:solidFill>
                  <a:schemeClr val="dk1"/>
                </a:solidFill>
              </a:rPr>
              <a:t>I can retell the events from </a:t>
            </a:r>
            <a:r>
              <a:rPr lang="en" sz="2400" dirty="0"/>
              <a:t>Sunny Gazette article</a:t>
            </a:r>
            <a:r>
              <a:rPr lang="en" sz="2400" dirty="0">
                <a:solidFill>
                  <a:schemeClr val="dk1"/>
                </a:solidFill>
              </a:rPr>
              <a:t>: </a:t>
            </a:r>
            <a:r>
              <a:rPr lang="en" sz="2400" dirty="0"/>
              <a:t>“Local Student Wins City Spelling Bee.”</a:t>
            </a:r>
            <a:endParaRPr sz="2400" dirty="0"/>
          </a:p>
          <a:p>
            <a:pPr marL="457200" lvl="0" indent="-381000" algn="l" rtl="0">
              <a:lnSpc>
                <a:spcPct val="120000"/>
              </a:lnSpc>
              <a:spcBef>
                <a:spcPts val="0"/>
              </a:spcBef>
              <a:spcAft>
                <a:spcPts val="0"/>
              </a:spcAft>
              <a:buClr>
                <a:schemeClr val="dk1"/>
              </a:buClr>
              <a:buSzPts val="2400"/>
              <a:buFont typeface="Century Gothic"/>
              <a:buChar char="•"/>
            </a:pPr>
            <a:r>
              <a:rPr lang="en" sz="2400" dirty="0">
                <a:solidFill>
                  <a:schemeClr val="dk1"/>
                </a:solidFill>
              </a:rPr>
              <a:t>Using evidence from the text, I can answer questions about the </a:t>
            </a:r>
            <a:r>
              <a:rPr lang="en" sz="2400" dirty="0"/>
              <a:t>Sunny Gazette article:</a:t>
            </a:r>
            <a:r>
              <a:rPr lang="en" sz="2400" dirty="0">
                <a:solidFill>
                  <a:schemeClr val="dk1"/>
                </a:solidFill>
              </a:rPr>
              <a:t> </a:t>
            </a:r>
            <a:r>
              <a:rPr lang="en" sz="2400" dirty="0"/>
              <a:t>“Local Student Wins City Spelling Bee.”</a:t>
            </a:r>
            <a:endParaRPr sz="2400" dirty="0"/>
          </a:p>
          <a:p>
            <a:pPr marL="177800" lvl="0" indent="0" algn="l" rtl="0">
              <a:lnSpc>
                <a:spcPct val="120000"/>
              </a:lnSpc>
              <a:spcBef>
                <a:spcPts val="800"/>
              </a:spcBef>
              <a:spcAft>
                <a:spcPts val="0"/>
              </a:spcAft>
              <a:buNone/>
            </a:pPr>
            <a:endParaRPr sz="2400" dirty="0"/>
          </a:p>
          <a:p>
            <a:pPr marL="0" lvl="0" indent="0" algn="l" rtl="0">
              <a:lnSpc>
                <a:spcPct val="115000"/>
              </a:lnSpc>
              <a:spcBef>
                <a:spcPts val="800"/>
              </a:spcBef>
              <a:spcAft>
                <a:spcPts val="0"/>
              </a:spcAft>
              <a:buClr>
                <a:schemeClr val="dk1"/>
              </a:buClr>
              <a:buSzPts val="1100"/>
              <a:buFont typeface="Arial"/>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134" name="Google Shape;134;p20"/>
          <p:cNvPicPr preferRelativeResize="0"/>
          <p:nvPr/>
        </p:nvPicPr>
        <p:blipFill>
          <a:blip r:embed="rId3">
            <a:alphaModFix/>
          </a:blip>
          <a:stretch>
            <a:fillRect/>
          </a:stretch>
        </p:blipFill>
        <p:spPr>
          <a:xfrm>
            <a:off x="8349343" y="4343400"/>
            <a:ext cx="694175" cy="56299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1"/>
          <p:cNvSpPr txBox="1">
            <a:spLocks noGrp="1"/>
          </p:cNvSpPr>
          <p:nvPr>
            <p:ph type="title"/>
          </p:nvPr>
        </p:nvSpPr>
        <p:spPr>
          <a:xfrm>
            <a:off x="81375" y="0"/>
            <a:ext cx="8981400" cy="725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dirty="0"/>
              <a:t>Engagement Text: </a:t>
            </a:r>
            <a:r>
              <a:rPr lang="en" sz="2600" dirty="0">
                <a:latin typeface="Century Gothic"/>
                <a:ea typeface="Century Gothic"/>
                <a:cs typeface="Century Gothic"/>
                <a:sym typeface="Century Gothic"/>
              </a:rPr>
              <a:t>“</a:t>
            </a:r>
            <a:r>
              <a:rPr lang="en" sz="2600" dirty="0"/>
              <a:t>The Spelling Bee</a:t>
            </a:r>
            <a:r>
              <a:rPr lang="en" sz="2600" dirty="0">
                <a:latin typeface="Century Gothic"/>
                <a:ea typeface="Century Gothic"/>
                <a:cs typeface="Century Gothic"/>
                <a:sym typeface="Century Gothic"/>
              </a:rPr>
              <a:t>.”</a:t>
            </a:r>
            <a:endParaRPr sz="2600" dirty="0"/>
          </a:p>
        </p:txBody>
      </p:sp>
      <p:sp>
        <p:nvSpPr>
          <p:cNvPr id="140" name="Google Shape;140;p21"/>
          <p:cNvSpPr txBox="1"/>
          <p:nvPr/>
        </p:nvSpPr>
        <p:spPr>
          <a:xfrm>
            <a:off x="0" y="1673925"/>
            <a:ext cx="9144000" cy="3286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141" name="Google Shape;141;p21"/>
          <p:cNvSpPr txBox="1">
            <a:spLocks noGrp="1"/>
          </p:cNvSpPr>
          <p:nvPr>
            <p:ph type="body" idx="1"/>
          </p:nvPr>
        </p:nvSpPr>
        <p:spPr>
          <a:xfrm>
            <a:off x="81375" y="616250"/>
            <a:ext cx="9057600" cy="41352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600" dirty="0"/>
              <a:t>Sunnyside Gazette Edition 9: “Local Student Wins City Spelling Bee” By Tina Tipster</a:t>
            </a:r>
            <a:endParaRPr sz="1600" dirty="0"/>
          </a:p>
          <a:p>
            <a:pPr marL="0" lvl="0" indent="0" algn="l" rtl="0">
              <a:spcBef>
                <a:spcPts val="800"/>
              </a:spcBef>
              <a:spcAft>
                <a:spcPts val="0"/>
              </a:spcAft>
              <a:buNone/>
            </a:pPr>
            <a:r>
              <a:rPr lang="en" sz="1790" dirty="0"/>
              <a:t>Over 20 students from across the city competed last night in the City Spelling Bee held at the Trove Public Library. Local news anchorman Brad Cast emceed the event. </a:t>
            </a:r>
            <a:endParaRPr sz="1790" dirty="0"/>
          </a:p>
          <a:p>
            <a:pPr marL="0" lvl="0" indent="0" algn="l" rtl="0">
              <a:spcBef>
                <a:spcPts val="800"/>
              </a:spcBef>
              <a:spcAft>
                <a:spcPts val="0"/>
              </a:spcAft>
              <a:buClr>
                <a:schemeClr val="dk1"/>
              </a:buClr>
              <a:buSzPts val="1100"/>
              <a:buFont typeface="Arial"/>
              <a:buNone/>
            </a:pPr>
            <a:r>
              <a:rPr lang="en" sz="1790" dirty="0"/>
              <a:t>The competition began at 7:00 p.m. After 20 rounds, only two participants remained: Sunnyside residents Nell Nash and James Lewis. The final winner was James, who correctly spelled the word “hummingbird” after Nell forgot to include two “m’s” in the middle of the word.</a:t>
            </a:r>
            <a:endParaRPr sz="1790" dirty="0"/>
          </a:p>
          <a:p>
            <a:pPr marL="0" lvl="0" indent="0" algn="l" rtl="0">
              <a:lnSpc>
                <a:spcPct val="100000"/>
              </a:lnSpc>
              <a:spcBef>
                <a:spcPts val="1000"/>
              </a:spcBef>
              <a:spcAft>
                <a:spcPts val="0"/>
              </a:spcAft>
              <a:buClr>
                <a:schemeClr val="dk1"/>
              </a:buClr>
              <a:buSzPts val="1100"/>
              <a:buFont typeface="Arial"/>
              <a:buNone/>
            </a:pPr>
            <a:r>
              <a:rPr lang="en" sz="1790" dirty="0"/>
              <a:t>After winning, James said, “I am so glad that my </a:t>
            </a:r>
            <a:r>
              <a:rPr lang="en-US" sz="1790" dirty="0"/>
              <a:t>g</a:t>
            </a:r>
            <a:r>
              <a:rPr lang="en" sz="1790" dirty="0"/>
              <a:t>randma and my little sister, Patricia, were here to see me win. I want to congratulate Nell. She is my friend and she did a great job, too.”</a:t>
            </a:r>
            <a:endParaRPr sz="1790" dirty="0"/>
          </a:p>
          <a:p>
            <a:pPr marL="0" lvl="0" indent="0" algn="l" rtl="0">
              <a:spcBef>
                <a:spcPts val="800"/>
              </a:spcBef>
              <a:spcAft>
                <a:spcPts val="0"/>
              </a:spcAft>
              <a:buNone/>
            </a:pPr>
            <a:r>
              <a:rPr lang="en" sz="1790" dirty="0"/>
              <a:t>James will advance to the State Spelling Bee in Capital City next month. He will compete for the chance to attend the National Spelling Bee in Washington, D.C.</a:t>
            </a:r>
            <a:endParaRPr sz="179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382239" y="2732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Comprehension Conversation</a:t>
            </a:r>
            <a:endParaRPr/>
          </a:p>
        </p:txBody>
      </p:sp>
      <p:sp>
        <p:nvSpPr>
          <p:cNvPr id="147" name="Google Shape;147;p22"/>
          <p:cNvSpPr txBox="1">
            <a:spLocks noGrp="1"/>
          </p:cNvSpPr>
          <p:nvPr>
            <p:ph type="body" idx="1"/>
          </p:nvPr>
        </p:nvSpPr>
        <p:spPr>
          <a:xfrm>
            <a:off x="382239" y="1161586"/>
            <a:ext cx="8520600" cy="2789929"/>
          </a:xfrm>
          <a:prstGeom prst="rect">
            <a:avLst/>
          </a:prstGeom>
        </p:spPr>
        <p:txBody>
          <a:bodyPr spcFirstLastPara="1" wrap="square" lIns="68575" tIns="34275" rIns="68575" bIns="34275" anchor="t" anchorCtr="0">
            <a:noAutofit/>
          </a:bodyPr>
          <a:lstStyle/>
          <a:p>
            <a:pPr marL="457200" lvl="0" indent="-381000" algn="l" rtl="0">
              <a:spcBef>
                <a:spcPts val="600"/>
              </a:spcBef>
              <a:spcAft>
                <a:spcPts val="0"/>
              </a:spcAft>
              <a:buSzPts val="2400"/>
              <a:buFont typeface="Calibri"/>
              <a:buAutoNum type="arabicPeriod"/>
            </a:pPr>
            <a:r>
              <a:rPr lang="en" sz="2400" dirty="0"/>
              <a:t>What competition was held last night at the library?</a:t>
            </a:r>
          </a:p>
          <a:p>
            <a:pPr marL="457200" lvl="0" indent="-381000" algn="l" rtl="0">
              <a:spcBef>
                <a:spcPts val="600"/>
              </a:spcBef>
              <a:spcAft>
                <a:spcPts val="0"/>
              </a:spcAft>
              <a:buSzPts val="2400"/>
              <a:buFont typeface="Calibri"/>
              <a:buAutoNum type="arabicPeriod"/>
            </a:pPr>
            <a:r>
              <a:rPr lang="en" sz="2400" dirty="0"/>
              <a:t>Who was the winner? </a:t>
            </a:r>
          </a:p>
          <a:p>
            <a:pPr marL="457200" lvl="0" indent="-381000" algn="l" rtl="0">
              <a:spcBef>
                <a:spcPts val="600"/>
              </a:spcBef>
              <a:spcAft>
                <a:spcPts val="0"/>
              </a:spcAft>
              <a:buSzPts val="2400"/>
              <a:buFont typeface="Calibri"/>
              <a:buAutoNum type="arabicPeriod"/>
            </a:pPr>
            <a:r>
              <a:rPr lang="en" sz="2400" dirty="0"/>
              <a:t>How many students competed in the spelling bee?</a:t>
            </a:r>
          </a:p>
          <a:p>
            <a:pPr marL="457200" lvl="0" indent="-381000" algn="l" rtl="0">
              <a:spcBef>
                <a:spcPts val="600"/>
              </a:spcBef>
              <a:spcAft>
                <a:spcPts val="0"/>
              </a:spcAft>
              <a:buSzPts val="2400"/>
              <a:buFont typeface="Calibri"/>
              <a:buAutoNum type="arabicPeriod"/>
            </a:pPr>
            <a:r>
              <a:rPr lang="en" sz="2400" dirty="0"/>
              <a:t>How do you think James felt when he won the spelling bee? </a:t>
            </a:r>
          </a:p>
          <a:p>
            <a:pPr marL="457200" lvl="0" indent="-381000" algn="l" rtl="0">
              <a:spcBef>
                <a:spcPts val="600"/>
              </a:spcBef>
              <a:spcAft>
                <a:spcPts val="0"/>
              </a:spcAft>
              <a:buSzPts val="2400"/>
              <a:buFont typeface="Calibri"/>
              <a:buAutoNum type="arabicPeriod"/>
            </a:pPr>
            <a:r>
              <a:rPr lang="en" sz="2400" dirty="0"/>
              <a:t>How will James need to prepare for the State Spelling Bee?</a:t>
            </a:r>
            <a:endParaRPr sz="2400" dirty="0"/>
          </a:p>
          <a:p>
            <a:pPr marL="457200" lvl="0" indent="0" algn="l" rtl="0">
              <a:spcBef>
                <a:spcPts val="800"/>
              </a:spcBef>
              <a:spcAft>
                <a:spcPts val="0"/>
              </a:spcAft>
              <a:buNone/>
            </a:pPr>
            <a:endParaRPr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Vocabulary and Language</a:t>
            </a:r>
            <a:endParaRPr/>
          </a:p>
        </p:txBody>
      </p:sp>
      <p:sp>
        <p:nvSpPr>
          <p:cNvPr id="153" name="Google Shape;153;p2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lvl="0" indent="-457200" algn="l" rtl="0">
              <a:spcBef>
                <a:spcPts val="800"/>
              </a:spcBef>
              <a:spcAft>
                <a:spcPts val="0"/>
              </a:spcAft>
              <a:buSzPts val="2400"/>
              <a:buFont typeface="+mj-lt"/>
              <a:buAutoNum type="arabicPeriod"/>
            </a:pPr>
            <a:r>
              <a:rPr lang="en" sz="2400" dirty="0"/>
              <a:t>What does the word “congratulate” mean? </a:t>
            </a:r>
          </a:p>
          <a:p>
            <a:pPr lvl="0" indent="-457200" algn="l" rtl="0">
              <a:spcBef>
                <a:spcPts val="800"/>
              </a:spcBef>
              <a:spcAft>
                <a:spcPts val="0"/>
              </a:spcAft>
              <a:buSzPts val="2400"/>
              <a:buFont typeface="+mj-lt"/>
              <a:buAutoNum type="arabicPeriod"/>
            </a:pPr>
            <a:endParaRPr lang="en" sz="2400" dirty="0"/>
          </a:p>
          <a:p>
            <a:pPr lvl="0" indent="-457200" algn="l" rtl="0">
              <a:spcBef>
                <a:spcPts val="800"/>
              </a:spcBef>
              <a:spcAft>
                <a:spcPts val="0"/>
              </a:spcAft>
              <a:buSzPts val="2400"/>
              <a:buFont typeface="+mj-lt"/>
              <a:buAutoNum type="arabicPeriod"/>
            </a:pPr>
            <a:r>
              <a:rPr lang="en" sz="2400" dirty="0"/>
              <a:t>The text says James will “advance” to the State Spelling Bee. What does the word “advance” mean? </a:t>
            </a:r>
            <a:endParaRPr sz="30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22529B5-BC4D-40A5-855D-58F8673EA2D3}"/>
</file>

<file path=customXml/itemProps2.xml><?xml version="1.0" encoding="utf-8"?>
<ds:datastoreItem xmlns:ds="http://schemas.openxmlformats.org/officeDocument/2006/customXml" ds:itemID="{BA54542C-B782-45C8-B3F1-108B39A5F0DA}"/>
</file>

<file path=customXml/itemProps3.xml><?xml version="1.0" encoding="utf-8"?>
<ds:datastoreItem xmlns:ds="http://schemas.openxmlformats.org/officeDocument/2006/customXml" ds:itemID="{99646A74-A1B3-4DC6-9186-D6AF11E34B15}"/>
</file>

<file path=docProps/app.xml><?xml version="1.0" encoding="utf-8"?>
<Properties xmlns="http://schemas.openxmlformats.org/officeDocument/2006/extended-properties" xmlns:vt="http://schemas.openxmlformats.org/officeDocument/2006/docPropsVTypes">
  <TotalTime>2489</TotalTime>
  <Words>6185</Words>
  <Application>Microsoft Office PowerPoint</Application>
  <PresentationFormat>On-screen Show (16:9)</PresentationFormat>
  <Paragraphs>557</Paragraphs>
  <Slides>29</Slides>
  <Notes>29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Century Gothic</vt:lpstr>
      <vt:lpstr>Arial</vt:lpstr>
      <vt:lpstr>Times New Roman</vt:lpstr>
      <vt:lpstr>Calibri</vt:lpstr>
      <vt:lpstr>Office Theme</vt:lpstr>
      <vt:lpstr>Grade 2: Module 2: Part 2: Cycle 9: Lesson 42 Teacher slide, before teaching.</vt:lpstr>
      <vt:lpstr>Grade 2: Module 2: Part 2: Cycle 9: Lesson 42 Teacher slide, before teaching.</vt:lpstr>
      <vt:lpstr>Grade 2: Module 2: Part 2: Cycle 9: Lesson 42 Teacher slide, before teaching.</vt:lpstr>
      <vt:lpstr>PowerPoint Presentation</vt:lpstr>
      <vt:lpstr>Transition Song</vt:lpstr>
      <vt:lpstr>Opening Learning Targets</vt:lpstr>
      <vt:lpstr>Engagement Text: “The Spelling Bee.”</vt:lpstr>
      <vt:lpstr>Comprehension Conversation</vt:lpstr>
      <vt:lpstr>Vocabulary and Language</vt:lpstr>
      <vt:lpstr>Transition Song</vt:lpstr>
      <vt:lpstr>Work Time Learning Targets</vt:lpstr>
      <vt:lpstr>Snap or Trap Instructional Practice</vt:lpstr>
      <vt:lpstr>Check Your Work</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lpstr>Check Your Work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2: Cycle 9: Lesson 42 Teacher slide, before teaching.</dc:title>
  <dc:creator>nbravo</dc:creator>
  <cp:lastModifiedBy>me@briannadasilva.com</cp:lastModifiedBy>
  <cp:revision>11</cp:revision>
  <dcterms:modified xsi:type="dcterms:W3CDTF">2018-12-12T15:18:39Z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