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5.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16.xml" ContentType="application/vnd.openxmlformats-officedocument.presentationml.slide+xml"/>
  <Override PartName="/ppt/slides/slide1.xml" ContentType="application/vnd.openxmlformats-officedocument.presentationml.slide+xml"/>
  <Override PartName="/ppt/slideMasters/slideMaster1.xml" ContentType="application/vnd.openxmlformats-officedocument.presentationml.slideMaster+xml"/>
  <Override PartName="/ppt/notesSlides/notesSlide14.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5.xml" ContentType="application/vnd.openxmlformats-officedocument.presentationml.slideLayout+xml"/>
  <Override PartName="/ppt/slideLayouts/slideLayout4.xml" ContentType="application/vnd.openxmlformats-officedocument.presentationml.slideLayout+xml"/>
  <Override PartName="/ppt/slideLayouts/slideLayout3.xml" ContentType="application/vnd.openxmlformats-officedocument.presentationml.slideLayout+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notesSlides/notesSlide11.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6.xml" ContentType="application/vnd.openxmlformats-officedocument.presentationml.notesSlide+xml"/>
  <Override PartName="/ppt/notesSlides/notesSlide5.xml" ContentType="application/vnd.openxmlformats-officedocument.presentationml.notesSlid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4.xml" ContentType="application/vnd.openxmlformats-officedocument.presentationml.notesSlide+xml"/>
  <Override PartName="/ppt/notesSlides/notesSlide3.xml" ContentType="application/vnd.openxmlformats-officedocument.presentationml.notesSlide+xml"/>
  <Override PartName="/ppt/commentAuthors.xml" ContentType="application/vnd.openxmlformats-officedocument.presentationml.commentAuthors+xml"/>
  <Override PartName="/ppt/notesMasters/notesMaster1.xml" ContentType="application/vnd.openxmlformats-officedocument.presentationml.notesMaster+xml"/>
  <Override PartName="/ppt/theme/theme1.xml" ContentType="application/vnd.openxmlformats-officedocument.theme+xml"/>
  <Override PartName="/ppt/theme/theme2.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60" r:id="rId1"/>
  </p:sldMasterIdLst>
  <p:notesMasterIdLst>
    <p:notesMasterId r:id="rId18"/>
  </p:notes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68" r:id="rId14"/>
    <p:sldId id="269" r:id="rId15"/>
    <p:sldId id="270" r:id="rId16"/>
    <p:sldId id="271" r:id="rId17"/>
  </p:sldIdLst>
  <p:sldSz cx="9144000" cy="5143500" type="screen16x9"/>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xmlns="">
        <p15:guide id="1" orient="horz" pos="1620">
          <p15:clr>
            <a:srgbClr val="A4A3A4"/>
          </p15:clr>
        </p15:guide>
        <p15:guide id="2" pos="2880">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Alexander Specht" initials="AHS"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020235F-3D4E-4A38-AFD5-57BFA1A1AC8F}">
  <a:tblStyle styleId="{5020235F-3D4E-4A38-AFD5-57BFA1A1AC8F}" styleName="Table_0">
    <a:wholeTbl>
      <a:tcTxStyle b="off" i="off">
        <a:font>
          <a:latin typeface="Arial"/>
          <a:ea typeface="Arial"/>
          <a:cs typeface="Arial"/>
        </a:font>
        <a:srgbClr val="000000"/>
      </a:tcTxStyle>
      <a:tcStyle>
        <a:tcBdr>
          <a:left>
            <a:ln w="9525" cap="flat" cmpd="sng">
              <a:solidFill>
                <a:srgbClr val="9E9E9E"/>
              </a:solidFill>
              <a:prstDash val="solid"/>
              <a:round/>
              <a:headEnd type="none" w="sm" len="sm"/>
              <a:tailEnd type="none" w="sm" len="sm"/>
            </a:ln>
          </a:left>
          <a:right>
            <a:ln w="9525" cap="flat" cmpd="sng">
              <a:solidFill>
                <a:srgbClr val="9E9E9E"/>
              </a:solidFill>
              <a:prstDash val="solid"/>
              <a:round/>
              <a:headEnd type="none" w="sm" len="sm"/>
              <a:tailEnd type="none" w="sm" len="sm"/>
            </a:ln>
          </a:right>
          <a:top>
            <a:ln w="9525" cap="flat" cmpd="sng">
              <a:solidFill>
                <a:srgbClr val="9E9E9E"/>
              </a:solidFill>
              <a:prstDash val="solid"/>
              <a:round/>
              <a:headEnd type="none" w="sm" len="sm"/>
              <a:tailEnd type="none" w="sm" len="sm"/>
            </a:ln>
          </a:top>
          <a:bottom>
            <a:ln w="9525" cap="flat" cmpd="sng">
              <a:solidFill>
                <a:srgbClr val="9E9E9E"/>
              </a:solidFill>
              <a:prstDash val="solid"/>
              <a:round/>
              <a:headEnd type="none" w="sm" len="sm"/>
              <a:tailEnd type="none" w="sm" len="sm"/>
            </a:ln>
          </a:bottom>
          <a:insideH>
            <a:ln w="9525" cap="flat" cmpd="sng">
              <a:solidFill>
                <a:srgbClr val="9E9E9E"/>
              </a:solidFill>
              <a:prstDash val="solid"/>
              <a:round/>
              <a:headEnd type="none" w="sm" len="sm"/>
              <a:tailEnd type="none" w="sm" len="sm"/>
            </a:ln>
          </a:insideH>
          <a:insideV>
            <a:ln w="9525" cap="flat" cmpd="sng">
              <a:solidFill>
                <a:srgbClr val="9E9E9E"/>
              </a:solidFill>
              <a:prstDash val="solid"/>
              <a:round/>
              <a:headEnd type="none" w="sm" len="sm"/>
              <a:tailEnd type="none" w="sm" len="sm"/>
            </a:ln>
          </a:insideV>
        </a:tcBdr>
      </a:tcStyle>
    </a:wholeTbl>
    <a:band1H>
      <a:tcTxStyle b="off" i="off"/>
      <a:tcStyle>
        <a:tcBdr/>
      </a:tcStyle>
    </a:band1H>
    <a:band2H>
      <a:tcTxStyle b="off" i="off"/>
      <a:tcStyle>
        <a:tcBdr/>
      </a:tcStyle>
    </a:band2H>
    <a:band1V>
      <a:tcTxStyle b="off" i="off"/>
      <a:tcStyle>
        <a:tcBdr/>
      </a:tcStyle>
    </a:band1V>
    <a:band2V>
      <a:tcTxStyle b="off" i="off"/>
      <a:tcStyle>
        <a:tcBdr/>
      </a:tcStyle>
    </a:band2V>
    <a:lastCol>
      <a:tcTxStyle b="off" i="off"/>
      <a:tcStyle>
        <a:tcBdr/>
      </a:tcStyle>
    </a:lastCol>
    <a:firstCol>
      <a:tcTxStyle b="off" i="off"/>
      <a:tcStyle>
        <a:tcBdr/>
      </a:tcStyle>
    </a:firstCol>
    <a:lastRow>
      <a:tcTxStyle b="off" i="off"/>
      <a:tcStyle>
        <a:tcBdr/>
      </a:tcStyle>
    </a:lastRow>
    <a:seCell>
      <a:tcTxStyle b="off" i="off"/>
      <a:tcStyle>
        <a:tcBdr/>
      </a:tcStyle>
    </a:seCell>
    <a:swCell>
      <a:tcTxStyle b="off" i="off"/>
      <a:tcStyle>
        <a:tcBdr/>
      </a:tcStyle>
    </a:swCell>
    <a:firstRow>
      <a:tcTxStyle b="off" i="off"/>
      <a:tcStyle>
        <a:tcBdr/>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7199" autoAdjust="0"/>
  </p:normalViewPr>
  <p:slideViewPr>
    <p:cSldViewPr snapToGrid="0">
      <p:cViewPr varScale="1">
        <p:scale>
          <a:sx n="74" d="100"/>
          <a:sy n="74" d="100"/>
        </p:scale>
        <p:origin x="-1872" y="-104"/>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notesMaster" Target="notesMasters/notesMaster1.xml"/><Relationship Id="rId8" Type="http://schemas.openxmlformats.org/officeDocument/2006/relationships/slide" Target="slides/slide7.xml"/><Relationship Id="rId26" Type="http://schemas.openxmlformats.org/officeDocument/2006/relationships/customXml" Target="../customXml/item2.xml"/><Relationship Id="rId21" Type="http://schemas.openxmlformats.org/officeDocument/2006/relationships/presProps" Target="pres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7" Type="http://schemas.openxmlformats.org/officeDocument/2006/relationships/slide" Target="slides/slide6.xml"/><Relationship Id="rId25" Type="http://schemas.openxmlformats.org/officeDocument/2006/relationships/customXml" Target="../customXml/item1.xml"/><Relationship Id="rId20" Type="http://schemas.openxmlformats.org/officeDocument/2006/relationships/commentAuthors" Target="commentAuthors.xml"/><Relationship Id="rId16" Type="http://schemas.openxmlformats.org/officeDocument/2006/relationships/slide" Target="slides/slide15.xml"/><Relationship Id="rId2" Type="http://schemas.openxmlformats.org/officeDocument/2006/relationships/slide" Target="slides/slide1.xml"/><Relationship Id="rId24" Type="http://schemas.openxmlformats.org/officeDocument/2006/relationships/tableStyles" Target="tableStyles.xml"/><Relationship Id="rId11" Type="http://schemas.openxmlformats.org/officeDocument/2006/relationships/slide" Target="slides/slide10.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theme" Target="theme/theme1.xml"/><Relationship Id="rId15" Type="http://schemas.openxmlformats.org/officeDocument/2006/relationships/slide" Target="slides/slide14.xml"/><Relationship Id="rId5" Type="http://schemas.openxmlformats.org/officeDocument/2006/relationships/slide" Target="slides/slide4.xml"/><Relationship Id="rId10" Type="http://schemas.openxmlformats.org/officeDocument/2006/relationships/slide" Target="slides/slide9.xml"/><Relationship Id="rId19" Type="http://schemas.openxmlformats.org/officeDocument/2006/relationships/printerSettings" Target="printerSettings/printerSettings1.bin"/><Relationship Id="rId9" Type="http://schemas.openxmlformats.org/officeDocument/2006/relationships/slide" Target="slides/slide8.xml"/><Relationship Id="rId22" Type="http://schemas.openxmlformats.org/officeDocument/2006/relationships/viewProps" Target="viewProps.xml"/><Relationship Id="rId14" Type="http://schemas.openxmlformats.org/officeDocument/2006/relationships/slide" Target="slides/slide13.xml"/><Relationship Id="rId4" Type="http://schemas.openxmlformats.org/officeDocument/2006/relationships/slide" Target="slides/slide3.xml"/><Relationship Id="rId27"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300" y="685800"/>
            <a:ext cx="6096075"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marR="0" lvl="0"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1pPr>
            <a:lvl2pPr marL="914400" marR="0" lvl="1"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2pPr>
            <a:lvl3pPr marL="1371600" marR="0" lvl="2"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3pPr>
            <a:lvl4pPr marL="1828800" marR="0" lvl="3"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4pPr>
            <a:lvl5pPr marL="2286000" marR="0" lvl="4"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5pPr>
            <a:lvl6pPr marL="2743200" marR="0" lvl="5"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6pPr>
            <a:lvl7pPr marL="3200400" marR="0" lvl="6"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7pPr>
            <a:lvl8pPr marL="3657600" marR="0" lvl="7"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8pPr>
            <a:lvl9pPr marL="4114800" marR="0" lvl="8" indent="-298450" algn="l" rtl="0">
              <a:lnSpc>
                <a:spcPct val="100000"/>
              </a:lnSpc>
              <a:spcBef>
                <a:spcPts val="0"/>
              </a:spcBef>
              <a:spcAft>
                <a:spcPts val="0"/>
              </a:spcAft>
              <a:buClr>
                <a:srgbClr val="000000"/>
              </a:buClr>
              <a:buSzPts val="1100"/>
              <a:buFont typeface="Arial"/>
              <a:buChar char="■"/>
              <a:defRPr sz="1100" b="0" i="0" u="none" strike="noStrike" cap="none">
                <a:solidFill>
                  <a:srgbClr val="000000"/>
                </a:solidFill>
                <a:latin typeface="Arial"/>
                <a:ea typeface="Arial"/>
                <a:cs typeface="Arial"/>
                <a:sym typeface="Arial"/>
              </a:defRPr>
            </a:lvl9pPr>
          </a:lstStyle>
          <a:p>
            <a:endParaRPr/>
          </a:p>
        </p:txBody>
      </p:sp>
    </p:spTree>
    <p:extLst>
      <p:ext uri="{BB962C8B-B14F-4D97-AF65-F5344CB8AC3E}">
        <p14:creationId xmlns:p14="http://schemas.microsoft.com/office/powerpoint/2010/main" val="1431054178"/>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6.xml"/><Relationship Id="rId3" Type="http://schemas.openxmlformats.org/officeDocument/2006/relationships/hyperlink" Target="http://curriculum.eleducation.org/sites/default/files/curriculumtools_implementingtheadditionallanguageandliteracyallblock_062017.pdf" TargetMode="External"/></Relationships>
</file>

<file path=ppt/notesSlides/_rels/notesSlide2.xml.rels><?xml version="1.0" encoding="UTF-8" standalone="yes"?>
<Relationships xmlns="http://schemas.openxmlformats.org/package/2006/relationships"><Relationship Id="rId3" Type="http://schemas.openxmlformats.org/officeDocument/2006/relationships/hyperlink" Target="https://curriculum.eleducation.org/curriculum/ela/grade-4/module-3/unit-2/lesson-9" TargetMode="External"/><Relationship Id="rId4" Type="http://schemas.openxmlformats.org/officeDocument/2006/relationships/hyperlink" Target="https://eleducation.org/resources/general-protocols-and-strategies-from-management-in-the-active-classroom" TargetMode="External"/><Relationship Id="rId5" Type="http://schemas.openxmlformats.org/officeDocument/2006/relationships/hyperlink" Target="https://eleducation.org/resources/el-education-classroom-protocols" TargetMode="External"/><Relationship Id="rId6" Type="http://schemas.openxmlformats.org/officeDocument/2006/relationships/hyperlink" Target="https://eleducation.org/resources/fifth-grade-writing-rubrics-and-checklists" TargetMode="External"/><Relationship Id="rId7" Type="http://schemas.openxmlformats.org/officeDocument/2006/relationships/hyperlink" Target="https://eleducation.org/resources/independent-reading-sample-plans" TargetMode="External"/><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 Id="rId3" Type="http://schemas.openxmlformats.org/officeDocument/2006/relationships/hyperlink" Target="https://eleducation.org/resources/el-education-classroom-protocols" TargetMode="Externa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1"/>
        <p:cNvGrpSpPr/>
        <p:nvPr/>
      </p:nvGrpSpPr>
      <p:grpSpPr>
        <a:xfrm>
          <a:off x="0" y="0"/>
          <a:ext cx="0" cy="0"/>
          <a:chOff x="0" y="0"/>
          <a:chExt cx="0" cy="0"/>
        </a:xfrm>
      </p:grpSpPr>
      <p:sp>
        <p:nvSpPr>
          <p:cNvPr id="92" name="Google Shape;92;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3" name="Google Shape;93;p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module, students consider how one’s perspective influences one’s opinion through the lens of the American Revolution.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In this unit, students continue to explore colonial perspectives on the Revolutionary War with a focus on a family divided by their perspectives. Over the course of the unit, they read and act out a play called </a:t>
            </a:r>
            <a:r>
              <a:rPr lang="en" sz="1200" i="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by Gare Thompson. After reading each scene, students analyze the thoughts, feelings, and actions of characters with a focus on the differing Loyalist and Patriot views within the family in order to write a descriptive paragraph describing the character in detail. At strategic points, students read excerpts of the Declaration of Independence and discuss what the characters in</a:t>
            </a:r>
            <a:r>
              <a:rPr lang="en" sz="1200" i="1" dirty="0">
                <a:solidFill>
                  <a:schemeClr val="dk1"/>
                </a:solidFill>
                <a:latin typeface="Calibri"/>
                <a:ea typeface="Calibri"/>
                <a:cs typeface="Calibri"/>
                <a:sym typeface="Calibri"/>
              </a:rPr>
              <a:t> Divided Loyalties </a:t>
            </a:r>
            <a:r>
              <a:rPr lang="en" sz="1200" dirty="0">
                <a:solidFill>
                  <a:schemeClr val="dk1"/>
                </a:solidFill>
                <a:latin typeface="Calibri"/>
                <a:ea typeface="Calibri"/>
                <a:cs typeface="Calibri"/>
                <a:sym typeface="Calibri"/>
              </a:rPr>
              <a:t>would think of the excerpt in a text-based discussion.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For the </a:t>
            </a:r>
            <a:r>
              <a:rPr lang="en" sz="1200" b="1" dirty="0">
                <a:solidFill>
                  <a:schemeClr val="dk1"/>
                </a:solidFill>
                <a:latin typeface="Calibri"/>
                <a:ea typeface="Calibri"/>
                <a:cs typeface="Calibri"/>
                <a:sym typeface="Calibri"/>
              </a:rPr>
              <a:t>mid-unit assessment</a:t>
            </a:r>
            <a:r>
              <a:rPr lang="en" sz="1200" dirty="0">
                <a:solidFill>
                  <a:schemeClr val="dk1"/>
                </a:solidFill>
                <a:latin typeface="Calibri"/>
                <a:ea typeface="Calibri"/>
                <a:cs typeface="Calibri"/>
                <a:sym typeface="Calibri"/>
              </a:rPr>
              <a:t>, students read a new scene from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to analyze and write a descriptive paragraph about a character, and they also read a new excerpt of the Declaration of Independence to prepare for a text-based discussion about a character’s view of the excerpt. In the second half of the unit, students continue to read scenes and analyze characters in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however, instead of writing descriptive paragraphs, they now write short first person point of view narratives. For the </a:t>
            </a:r>
            <a:r>
              <a:rPr lang="en" sz="1200" b="1" dirty="0">
                <a:solidFill>
                  <a:schemeClr val="dk1"/>
                </a:solidFill>
                <a:latin typeface="Calibri"/>
                <a:ea typeface="Calibri"/>
                <a:cs typeface="Calibri"/>
                <a:sym typeface="Calibri"/>
              </a:rPr>
              <a:t>end of unit assessment</a:t>
            </a:r>
            <a:r>
              <a:rPr lang="en" sz="1200" dirty="0">
                <a:solidFill>
                  <a:schemeClr val="dk1"/>
                </a:solidFill>
                <a:latin typeface="Calibri"/>
                <a:ea typeface="Calibri"/>
                <a:cs typeface="Calibri"/>
                <a:sym typeface="Calibri"/>
              </a:rPr>
              <a:t>, students read the final scene of </a:t>
            </a:r>
            <a:r>
              <a:rPr lang="en" sz="1200" i="1" dirty="0">
                <a:solidFill>
                  <a:schemeClr val="dk1"/>
                </a:solidFill>
                <a:latin typeface="Calibri"/>
                <a:ea typeface="Calibri"/>
                <a:cs typeface="Calibri"/>
                <a:sym typeface="Calibri"/>
              </a:rPr>
              <a:t>Divided Loyalties</a:t>
            </a:r>
            <a:r>
              <a:rPr lang="en" sz="1200" dirty="0">
                <a:solidFill>
                  <a:schemeClr val="dk1"/>
                </a:solidFill>
                <a:latin typeface="Calibri"/>
                <a:ea typeface="Calibri"/>
                <a:cs typeface="Calibri"/>
                <a:sym typeface="Calibri"/>
              </a:rPr>
              <a:t> and analyze a character to write a new first-person narrative.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
            </a:r>
            <a:br>
              <a:rPr lang="en" sz="1200" dirty="0">
                <a:solidFill>
                  <a:schemeClr val="dk1"/>
                </a:solidFill>
                <a:latin typeface="Calibri"/>
                <a:ea typeface="Calibri"/>
                <a:cs typeface="Calibri"/>
                <a:sym typeface="Calibri"/>
              </a:rPr>
            </a:b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158750" marR="0" lvl="0" indent="0" algn="l" rtl="0">
              <a:lnSpc>
                <a:spcPct val="100000"/>
              </a:lnSpc>
              <a:spcBef>
                <a:spcPts val="0"/>
              </a:spcBef>
              <a:spcAft>
                <a:spcPts val="0"/>
              </a:spcAft>
              <a:buClr>
                <a:srgbClr val="000000"/>
              </a:buClr>
              <a:buSzPts val="1100"/>
              <a:buFont typeface="Arial"/>
              <a:buNone/>
            </a:pP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r>
              <a:rPr lang="en" sz="1200" b="0" i="0" u="none" strike="noStrike" cap="none" dirty="0">
                <a:solidFill>
                  <a:srgbClr val="000000"/>
                </a:solidFill>
                <a:latin typeface="Calibri"/>
                <a:ea typeface="Calibri"/>
                <a:cs typeface="Calibri"/>
                <a:sym typeface="Calibri"/>
              </a:rPr>
              <a:t/>
            </a:r>
            <a:br>
              <a:rPr lang="en" sz="1200" b="0" i="0" u="none" strike="noStrike" cap="none" dirty="0">
                <a:solidFill>
                  <a:srgbClr val="000000"/>
                </a:solidFill>
                <a:latin typeface="Calibri"/>
                <a:ea typeface="Calibri"/>
                <a:cs typeface="Calibri"/>
                <a:sym typeface="Calibri"/>
              </a:rPr>
            </a:br>
            <a:endParaRPr sz="1200" b="0" i="0" u="none" strike="noStrike" cap="none"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86040584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8"/>
        <p:cNvGrpSpPr/>
        <p:nvPr/>
      </p:nvGrpSpPr>
      <p:grpSpPr>
        <a:xfrm>
          <a:off x="0" y="0"/>
          <a:ext cx="0" cy="0"/>
          <a:chOff x="0" y="0"/>
          <a:chExt cx="0" cy="0"/>
        </a:xfrm>
      </p:grpSpPr>
      <p:sp>
        <p:nvSpPr>
          <p:cNvPr id="159" name="Google Shape;159;g4301f648f4_0_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dirty="0" smtClean="0">
                <a:solidFill>
                  <a:schemeClr val="dk1"/>
                </a:solidFill>
                <a:latin typeface="Calibri"/>
                <a:ea typeface="Calibri"/>
                <a:cs typeface="Calibri"/>
                <a:sym typeface="Calibri"/>
              </a:rPr>
              <a:t>15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will need predetermined partners for this part of the lesson.</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the </a:t>
            </a:r>
            <a:r>
              <a:rPr lang="en" sz="1200" b="1" dirty="0">
                <a:solidFill>
                  <a:schemeClr val="dk1"/>
                </a:solidFill>
                <a:latin typeface="Calibri"/>
                <a:ea typeface="Calibri"/>
                <a:cs typeface="Calibri"/>
                <a:sym typeface="Calibri"/>
              </a:rPr>
              <a:t>Character Reaction Note-catcher: Act III, Scene 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Character Analysis Note-catcher: Act III, Scene 1</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analyze how two of the characters think, feel, and react.  Students have seen multiple teacher models of this process, in this lesson they analyze only one character in pairs, rather than analyzing a character as a whole group first.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to work in pairs to analyze William’s thoughts, feelings, and actions during the family meal.</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Circulate to support students as they complete their </a:t>
            </a:r>
            <a:r>
              <a:rPr lang="en" sz="1200" b="0" dirty="0">
                <a:solidFill>
                  <a:schemeClr val="dk1"/>
                </a:solidFill>
                <a:latin typeface="Calibri"/>
                <a:ea typeface="Calibri"/>
                <a:cs typeface="Calibri"/>
                <a:sym typeface="Calibri"/>
              </a:rPr>
              <a:t>note-catchers. Remind </a:t>
            </a:r>
            <a:r>
              <a:rPr lang="en" sz="1200" dirty="0">
                <a:solidFill>
                  <a:schemeClr val="dk1"/>
                </a:solidFill>
                <a:latin typeface="Calibri"/>
                <a:ea typeface="Calibri"/>
                <a:cs typeface="Calibri"/>
                <a:sym typeface="Calibri"/>
              </a:rPr>
              <a:t>them to refer back to the text and to quote accurately. As you circulate, consider asking the following questions to guide students: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“Why do you think that? What details can you find in the text?”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students. Invite them to pair up with another pair, forming a group of four, to discuss what they </a:t>
            </a:r>
            <a:r>
              <a:rPr lang="en" sz="1200" b="0" dirty="0">
                <a:solidFill>
                  <a:schemeClr val="dk1"/>
                </a:solidFill>
                <a:latin typeface="Calibri"/>
                <a:ea typeface="Calibri"/>
                <a:cs typeface="Calibri"/>
                <a:sym typeface="Calibri"/>
              </a:rPr>
              <a:t>recorded on their note-catchers and to make any additions/revisions as they hear different ideas that they agree with.</a:t>
            </a:r>
            <a:endParaRPr sz="1200" b="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b="0" dirty="0">
                <a:solidFill>
                  <a:schemeClr val="dk1"/>
                </a:solidFill>
                <a:latin typeface="Calibri"/>
                <a:ea typeface="Calibri"/>
                <a:cs typeface="Calibri"/>
                <a:sym typeface="Calibri"/>
              </a:rPr>
              <a:t>Using a total participation technique, invite responses from the group to help you complete the displayed note-catcher. </a:t>
            </a:r>
            <a:r>
              <a:rPr lang="en" sz="1200" dirty="0">
                <a:solidFill>
                  <a:schemeClr val="dk1"/>
                </a:solidFill>
                <a:latin typeface="Calibri"/>
                <a:ea typeface="Calibri"/>
                <a:cs typeface="Calibri"/>
                <a:sym typeface="Calibri"/>
              </a:rPr>
              <a:t>Remind students of what it looks like to quote accurately from the text. Refer to </a:t>
            </a:r>
            <a:r>
              <a:rPr lang="en" sz="1200" b="1" dirty="0">
                <a:solidFill>
                  <a:schemeClr val="dk1"/>
                </a:solidFill>
                <a:latin typeface="Calibri"/>
                <a:ea typeface="Calibri"/>
                <a:cs typeface="Calibri"/>
                <a:sym typeface="Calibri"/>
              </a:rPr>
              <a:t>Character Reaction Note-catcher: Act III, Scene 1</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a:t>
            </a:r>
            <a:r>
              <a:rPr lang="en" sz="1200" dirty="0">
                <a:solidFill>
                  <a:schemeClr val="dk1"/>
                </a:solidFill>
                <a:latin typeface="Calibri"/>
                <a:ea typeface="Calibri"/>
                <a:cs typeface="Calibri"/>
                <a:sym typeface="Calibri"/>
              </a:rPr>
              <a:t> as necessary.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pairs as they work to find evidence to support their belief of how the character feels.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When using a total participation technique, minimize discomfort or perceived threats and distractions by alerting individual students that you are going to call on them next.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as students respond during the discussion.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(Character Chart: Recording Responses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As students share what they recorded on </a:t>
            </a:r>
            <a:r>
              <a:rPr lang="en" sz="1200" b="0" dirty="0">
                <a:solidFill>
                  <a:schemeClr val="dk1"/>
                </a:solidFill>
                <a:latin typeface="Calibri"/>
                <a:ea typeface="Calibri"/>
                <a:cs typeface="Calibri"/>
                <a:sym typeface="Calibri"/>
              </a:rPr>
              <a:t>their note-catchers, choose one example of William’s thoughts/feelings and reactions to add to the Character Chart. Compare it to examples for his character from previous lessons.</a:t>
            </a:r>
            <a:endParaRPr sz="1200" b="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60" name="Google Shape;160;g4301f648f4_0_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179473508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65"/>
        <p:cNvGrpSpPr/>
        <p:nvPr/>
      </p:nvGrpSpPr>
      <p:grpSpPr>
        <a:xfrm>
          <a:off x="0" y="0"/>
          <a:ext cx="0" cy="0"/>
          <a:chOff x="0" y="0"/>
          <a:chExt cx="0" cy="0"/>
        </a:xfrm>
      </p:grpSpPr>
      <p:sp>
        <p:nvSpPr>
          <p:cNvPr id="166" name="Google Shape;166;g4301f648f4_0_3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the </a:t>
            </a:r>
            <a:r>
              <a:rPr lang="en" sz="1200" b="1" dirty="0">
                <a:solidFill>
                  <a:schemeClr val="dk1"/>
                </a:solidFill>
                <a:latin typeface="Calibri"/>
                <a:ea typeface="Calibri"/>
                <a:cs typeface="Calibri"/>
                <a:sym typeface="Calibri"/>
              </a:rPr>
              <a:t>Point-of-View handout (example, for teacher reference).</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has animations that appear upon click.</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final learning target, specifically first-person point-of-view. </a:t>
            </a:r>
            <a:r>
              <a:rPr lang="en" sz="1200" i="1" dirty="0">
                <a:solidFill>
                  <a:schemeClr val="dk1"/>
                </a:solidFill>
                <a:latin typeface="Calibri"/>
                <a:ea typeface="Calibri"/>
                <a:cs typeface="Calibri"/>
                <a:sym typeface="Calibri"/>
              </a:rPr>
              <a:t>“I can write a first-person point-of-view narrative of a character using details from the text in Act III, Scene 1 of Divided Loyalties.”</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Focus students on pages 41–42. Read the final paragraph of the narrator’s part on page 41, from </a:t>
            </a:r>
            <a:r>
              <a:rPr lang="en" sz="1200" i="1" dirty="0">
                <a:solidFill>
                  <a:schemeClr val="dk1"/>
                </a:solidFill>
                <a:latin typeface="Calibri"/>
                <a:ea typeface="Calibri"/>
                <a:cs typeface="Calibri"/>
                <a:sym typeface="Calibri"/>
              </a:rPr>
              <a:t>“It is a November evening …”</a:t>
            </a:r>
            <a:r>
              <a:rPr lang="en" sz="1200" dirty="0">
                <a:solidFill>
                  <a:schemeClr val="dk1"/>
                </a:solidFill>
                <a:latin typeface="Calibri"/>
                <a:ea typeface="Calibri"/>
                <a:cs typeface="Calibri"/>
                <a:sym typeface="Calibri"/>
              </a:rPr>
              <a:t> to the end of the page. Then read Mary and William’s parts at the top of page 42.</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“Remember that point-of-view means the position of the speaker/narrator in relation to the story being told. Are they actually in the story, or are they looking in, watching the story? What do you notice about the difference between the point of view of each of these parts?”</a:t>
            </a:r>
            <a:r>
              <a:rPr lang="en" sz="1200" b="1" i="1"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(The narrator talks about the family as though he/she isn’t part of the family, while Mary and William speak only their own parts.)</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this play shows the difference between first-person point-of-view and third-person point-of-view, as the narrator, who can see everything, is an example of the third-person and each of the cast of characters, who speak only from their own point-of-view, are examples of first-person point-of-view. Emphasize that this is common in plays; the narrator speaks in third-person point-of-view and each character speaks in first-person.</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Display and distribute the </a:t>
            </a:r>
            <a:r>
              <a:rPr lang="en" sz="1200" b="1" dirty="0">
                <a:solidFill>
                  <a:schemeClr val="dk1"/>
                </a:solidFill>
                <a:latin typeface="Calibri"/>
                <a:ea typeface="Calibri"/>
                <a:cs typeface="Calibri"/>
                <a:sym typeface="Calibri"/>
              </a:rPr>
              <a:t>Point-of-View handout </a:t>
            </a:r>
            <a:r>
              <a:rPr lang="en" sz="1200" dirty="0">
                <a:solidFill>
                  <a:schemeClr val="dk1"/>
                </a:solidFill>
                <a:latin typeface="Calibri"/>
                <a:ea typeface="Calibri"/>
                <a:cs typeface="Calibri"/>
                <a:sym typeface="Calibri"/>
              </a:rPr>
              <a:t>and invite them to help you fill in the Examples column, inviting them to also take notes on their copy. Refer to </a:t>
            </a:r>
            <a:r>
              <a:rPr lang="en" sz="1200" b="1" dirty="0">
                <a:solidFill>
                  <a:schemeClr val="dk1"/>
                </a:solidFill>
                <a:latin typeface="Calibri"/>
                <a:ea typeface="Calibri"/>
                <a:cs typeface="Calibri"/>
                <a:sym typeface="Calibri"/>
              </a:rPr>
              <a:t>Point-of-View handout</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 should be following along and taking notes on their copy of the </a:t>
            </a:r>
            <a:r>
              <a:rPr lang="en" sz="1200" b="1" dirty="0">
                <a:solidFill>
                  <a:schemeClr val="dk1"/>
                </a:solidFill>
                <a:latin typeface="Calibri"/>
                <a:ea typeface="Calibri"/>
                <a:cs typeface="Calibri"/>
                <a:sym typeface="Calibri"/>
              </a:rPr>
              <a:t>Point-of-View handout</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as students respond during the discussion.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Questions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displaying the guiding questions to guide students’ thinking during the group write and leaving them posted for students to refer to in future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Model and think aloud the process of transforming information on the </a:t>
            </a:r>
            <a:r>
              <a:rPr lang="en" sz="1200" b="1" dirty="0">
                <a:solidFill>
                  <a:schemeClr val="dk1"/>
                </a:solidFill>
                <a:latin typeface="Calibri"/>
                <a:ea typeface="Calibri"/>
                <a:cs typeface="Calibri"/>
                <a:sym typeface="Calibri"/>
              </a:rPr>
              <a:t>Character Analysis note-catcher</a:t>
            </a:r>
            <a:r>
              <a:rPr lang="en" sz="1200" dirty="0">
                <a:solidFill>
                  <a:schemeClr val="dk1"/>
                </a:solidFill>
                <a:latin typeface="Calibri"/>
                <a:ea typeface="Calibri"/>
                <a:cs typeface="Calibri"/>
                <a:sym typeface="Calibri"/>
              </a:rPr>
              <a:t> into sentences written from William’s perspective. For example, </a:t>
            </a:r>
            <a:r>
              <a:rPr lang="en" sz="1200" i="1" dirty="0">
                <a:solidFill>
                  <a:schemeClr val="dk1"/>
                </a:solidFill>
                <a:latin typeface="Calibri"/>
                <a:ea typeface="Calibri"/>
                <a:cs typeface="Calibri"/>
                <a:sym typeface="Calibri"/>
              </a:rPr>
              <a:t>“In the Evidence column on my note-catcher, I wrote that William said, ‘Must you leave, Father?’ which shows me that he did not want his family to leave. I think that means that he felt sad and maybe even shocked. I want to include those feelings in the first person narrative, so I will write, ‘I was shocked and sad when Father announced they are going to move to New York.’”</a:t>
            </a:r>
            <a:endParaRPr sz="1200" i="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(Underlining Key Words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identify key words or phrases in the completed narrative that show it is written in first-person. For example, pronouns such as I, my, ours, mine, we, etc., show that William is speaking and that he is the narrator. Underline key words students suggest and leave the narrative posted for students to refer to in future lessons.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67" name="Google Shape;167;g4301f648f4_0_3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9380799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3"/>
        <p:cNvGrpSpPr/>
        <p:nvPr/>
      </p:nvGrpSpPr>
      <p:grpSpPr>
        <a:xfrm>
          <a:off x="0" y="0"/>
          <a:ext cx="0" cy="0"/>
          <a:chOff x="0" y="0"/>
          <a:chExt cx="0" cy="0"/>
        </a:xfrm>
      </p:grpSpPr>
      <p:sp>
        <p:nvSpPr>
          <p:cNvPr id="174" name="Google Shape;174;g4301f648f4_0_4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13-</a:t>
            </a:r>
            <a:r>
              <a:rPr lang="en" sz="1200" b="1" i="0" u="none" strike="noStrike" cap="none" dirty="0" smtClean="0">
                <a:solidFill>
                  <a:schemeClr val="dk1"/>
                </a:solidFill>
                <a:latin typeface="Calibri"/>
                <a:ea typeface="Calibri"/>
                <a:cs typeface="Calibri"/>
                <a:sym typeface="Calibri"/>
              </a:rPr>
              <a:t>1</a:t>
            </a:r>
            <a:r>
              <a:rPr lang="en" sz="1200" b="1" dirty="0" smtClean="0">
                <a:solidFill>
                  <a:schemeClr val="dk1"/>
                </a:solidFill>
                <a:latin typeface="Calibri"/>
                <a:ea typeface="Calibri"/>
                <a:cs typeface="Calibri"/>
                <a:sym typeface="Calibri"/>
              </a:rPr>
              <a:t>5</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the </a:t>
            </a:r>
            <a:r>
              <a:rPr lang="en" sz="1200" b="1" dirty="0" smtClean="0">
                <a:solidFill>
                  <a:schemeClr val="dk1"/>
                </a:solidFill>
                <a:latin typeface="Calibri"/>
                <a:ea typeface="Calibri"/>
                <a:cs typeface="Calibri"/>
                <a:sym typeface="Calibri"/>
              </a:rPr>
              <a:t>First-Person </a:t>
            </a:r>
            <a:r>
              <a:rPr lang="en" sz="1200" b="1" dirty="0">
                <a:solidFill>
                  <a:schemeClr val="dk1"/>
                </a:solidFill>
                <a:latin typeface="Calibri"/>
                <a:ea typeface="Calibri"/>
                <a:cs typeface="Calibri"/>
                <a:sym typeface="Calibri"/>
              </a:rPr>
              <a:t>Narrative: Act III, Scene 1—William (example, for teacher reference</a:t>
            </a:r>
            <a:r>
              <a:rPr lang="en" sz="1200" b="1" dirty="0" smtClean="0">
                <a:solidFill>
                  <a:schemeClr val="dk1"/>
                </a:solidFill>
                <a:latin typeface="Calibri"/>
                <a:ea typeface="Calibri"/>
                <a:cs typeface="Calibri"/>
                <a:sym typeface="Calibri"/>
              </a:rPr>
              <a:t>)</a:t>
            </a:r>
            <a:r>
              <a:rPr lang="en-US" sz="1200" b="1" dirty="0" smtClean="0">
                <a:solidFill>
                  <a:schemeClr val="dk1"/>
                </a:solidFill>
                <a:latin typeface="Calibri"/>
                <a:ea typeface="Calibri"/>
                <a:cs typeface="Calibri"/>
                <a:sym typeface="Calibri"/>
              </a:rPr>
              <a:t>.</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as a whole group, they are going to use their analysis of William’s character during dinner in Act III, Scene 1 to write a first-person narrative, as if they are William.</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Give students 2 minutes to review their </a:t>
            </a:r>
            <a:r>
              <a:rPr lang="en" sz="1200" b="1" dirty="0">
                <a:solidFill>
                  <a:schemeClr val="dk1"/>
                </a:solidFill>
                <a:latin typeface="Calibri"/>
                <a:ea typeface="Calibri"/>
                <a:cs typeface="Calibri"/>
                <a:sym typeface="Calibri"/>
              </a:rPr>
              <a:t>Character Analysis Note-catcher: Act III, Scene 1</a:t>
            </a:r>
            <a:r>
              <a:rPr lang="en" sz="1200" dirty="0">
                <a:solidFill>
                  <a:schemeClr val="dk1"/>
                </a:solidFill>
                <a:latin typeface="Calibri"/>
                <a:ea typeface="Calibri"/>
                <a:cs typeface="Calibri"/>
                <a:sym typeface="Calibri"/>
              </a:rPr>
              <a:t>, and then to close their eyes and be silent while you ask them the following questions to consider:</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“Imagine you are William. What are you thinking as you sit at the dinner table having dinner with your family?”</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do you feel about the people around you?”</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are briefly going to interview each other in pairs to further explore what William was thinking and feeling during dinner with his family. One partner plays the role of William while the other interviews. Remind students to use the text to help them answer, as William provides a lot of clues to how he is thinking and feeling through what he says in this scene.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partner A to be William first.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After 2 minutes, invite students to switch roles and repeat.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group to help you write a short narrative about William’s experience at dinner using the ideas they brought to life during the interview. Refer to</a:t>
            </a:r>
            <a:r>
              <a:rPr lang="en" sz="1200" b="1" dirty="0">
                <a:solidFill>
                  <a:schemeClr val="dk1"/>
                </a:solidFill>
                <a:latin typeface="Calibri"/>
                <a:ea typeface="Calibri"/>
                <a:cs typeface="Calibri"/>
                <a:sym typeface="Calibri"/>
              </a:rPr>
              <a:t> First Person Narrative: Act III, Scene 1—William</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(example, for teacher reference) </a:t>
            </a:r>
            <a:r>
              <a:rPr lang="en" sz="1200" dirty="0">
                <a:solidFill>
                  <a:schemeClr val="dk1"/>
                </a:solidFill>
                <a:latin typeface="Calibri"/>
                <a:ea typeface="Calibri"/>
                <a:cs typeface="Calibri"/>
                <a:sym typeface="Calibri"/>
              </a:rPr>
              <a:t>as necessary. Ask the following guiding questions:</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we set up the situation and let the reader know which of the Barton family is speaking? How does the narrator set it up?”</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did William feel when …”</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“What in the text makes you think that?”</a:t>
            </a:r>
            <a:endParaRPr sz="1200" i="1"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“How can we conclude the narrative? What happens at the end of the scene that William would definitely want to talk about?”</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Read through the completed narrative for the group.</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using details from the text when answering interview questions.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oral language and processing: Allow ample wait time as students respond during the discussion. </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(Displaying Questions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Consider displaying the guiding questions to guide students’ thinking during the group write and leaving them posted for students to refer to in future lessons.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(Modeling and Thinking Aloud</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Model and think aloud the process of transforming information on the </a:t>
            </a:r>
            <a:r>
              <a:rPr lang="en" sz="1200" b="1" dirty="0">
                <a:solidFill>
                  <a:schemeClr val="dk1"/>
                </a:solidFill>
                <a:latin typeface="Calibri"/>
                <a:ea typeface="Calibri"/>
                <a:cs typeface="Calibri"/>
                <a:sym typeface="Calibri"/>
              </a:rPr>
              <a:t>Character Analysis note-catcher</a:t>
            </a:r>
            <a:r>
              <a:rPr lang="en" sz="1200" dirty="0">
                <a:solidFill>
                  <a:schemeClr val="dk1"/>
                </a:solidFill>
                <a:latin typeface="Calibri"/>
                <a:ea typeface="Calibri"/>
                <a:cs typeface="Calibri"/>
                <a:sym typeface="Calibri"/>
              </a:rPr>
              <a:t> into sentences written from William’s perspective. For example, </a:t>
            </a:r>
            <a:r>
              <a:rPr lang="en" sz="1200" i="1" dirty="0">
                <a:solidFill>
                  <a:schemeClr val="dk1"/>
                </a:solidFill>
                <a:latin typeface="Calibri"/>
                <a:ea typeface="Calibri"/>
                <a:cs typeface="Calibri"/>
                <a:sym typeface="Calibri"/>
              </a:rPr>
              <a:t>“In the Evidence column on my note-catcher, I wrote that William said, ‘Must you leave, Father?’ which shows me that he did not want his family to leave. I think that means that he felt sad and maybe even shocked. I want to include those feelings in the first person narrative, so I will write, ‘I was shocked and sad when Father announced they are going to move to New York.’”</a:t>
            </a:r>
            <a:endParaRPr sz="1200" i="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(Underlining Key Words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Invite students to identify key words or phrases in the completed narrative that show it is written in first-person. For example, pronouns such as I, my, ours, mine, we, etc., show that William is speaking and that he is the narrator. Underline key words students suggest and leave the narrative posted for students to refer to in future lessons</a:t>
            </a:r>
            <a:endParaRPr sz="1200" dirty="0">
              <a:solidFill>
                <a:schemeClr val="dk1"/>
              </a:solidFill>
              <a:latin typeface="Calibri"/>
              <a:ea typeface="Calibri"/>
              <a:cs typeface="Calibri"/>
              <a:sym typeface="Calibri"/>
            </a:endParaRPr>
          </a:p>
        </p:txBody>
      </p:sp>
      <p:sp>
        <p:nvSpPr>
          <p:cNvPr id="175" name="Google Shape;175;g4301f648f4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60943472"/>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79"/>
        <p:cNvGrpSpPr/>
        <p:nvPr/>
      </p:nvGrpSpPr>
      <p:grpSpPr>
        <a:xfrm>
          <a:off x="0" y="0"/>
          <a:ext cx="0" cy="0"/>
          <a:chOff x="0" y="0"/>
          <a:chExt cx="0" cy="0"/>
        </a:xfrm>
      </p:grpSpPr>
      <p:sp>
        <p:nvSpPr>
          <p:cNvPr id="180" name="Google Shape;180;g42ffa7e9ab_0_5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Reflecting on Learning Targets</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2</a:t>
            </a:r>
            <a:r>
              <a:rPr lang="en-US" sz="1200" b="1" dirty="0" smtClean="0">
                <a:solidFill>
                  <a:schemeClr val="dk1"/>
                </a:solidFill>
                <a:latin typeface="Calibri"/>
                <a:ea typeface="Calibri"/>
                <a:cs typeface="Calibri"/>
                <a:sym typeface="Calibri"/>
              </a:rPr>
              <a:t>-3</a:t>
            </a:r>
            <a:r>
              <a:rPr lang="en" sz="1200" b="1" dirty="0" smtClean="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minutes </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b="1" dirty="0">
                <a:solidFill>
                  <a:schemeClr val="dk1"/>
                </a:solidFill>
                <a:latin typeface="Calibri"/>
                <a:ea typeface="Calibri"/>
                <a:cs typeface="Calibri"/>
                <a:sym typeface="Calibri"/>
              </a:rPr>
              <a:t>Student Grouping: Whole Group</a:t>
            </a: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Use the Thumb-O-Meter protocol for students to self-assess against the learning target.</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Make note of students who may need support with learning target in the future. </a:t>
            </a: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1" dirty="0">
              <a:solidFill>
                <a:schemeClr val="dk1"/>
              </a:solidFill>
              <a:latin typeface="Calibri"/>
              <a:ea typeface="Calibri"/>
              <a:cs typeface="Calibri"/>
              <a:sym typeface="Calibri"/>
            </a:endParaRPr>
          </a:p>
        </p:txBody>
      </p:sp>
      <p:sp>
        <p:nvSpPr>
          <p:cNvPr id="181" name="Google Shape;181;g42ffa7e9ab_0_5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843494130"/>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7"/>
        <p:cNvGrpSpPr/>
        <p:nvPr/>
      </p:nvGrpSpPr>
      <p:grpSpPr>
        <a:xfrm>
          <a:off x="0" y="0"/>
          <a:ext cx="0" cy="0"/>
          <a:chOff x="0" y="0"/>
          <a:chExt cx="0" cy="0"/>
        </a:xfrm>
      </p:grpSpPr>
      <p:sp>
        <p:nvSpPr>
          <p:cNvPr id="188" name="Google Shape;188;p2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89" name="Google Shape;189;p2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Prompts for the Accountable Research Reading can be found in the Teacher Supporting Materials Guide Homework Resources (for Families) section and in the Student Workbook Homework Resources (for Families) section.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rgbClr val="000000"/>
                </a:solidFill>
                <a:latin typeface="Calibri"/>
                <a:ea typeface="Calibri"/>
                <a:cs typeface="Calibri"/>
                <a:sym typeface="Calibri"/>
              </a:rPr>
              <a:t>Prompts for the Accountable Research Reading are on the following </a:t>
            </a:r>
            <a:r>
              <a:rPr lang="en" sz="1200" b="0" i="0" u="none" strike="noStrike" cap="none" dirty="0" smtClean="0">
                <a:solidFill>
                  <a:srgbClr val="000000"/>
                </a:solidFill>
                <a:latin typeface="Calibri"/>
                <a:ea typeface="Calibri"/>
                <a:cs typeface="Calibri"/>
                <a:sym typeface="Calibri"/>
              </a:rPr>
              <a:t>slide.</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Students can discuss and respond to prompts orally, either with you, a partner, family member, or student from Grades 4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121937456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4"/>
        <p:cNvGrpSpPr/>
        <p:nvPr/>
      </p:nvGrpSpPr>
      <p:grpSpPr>
        <a:xfrm>
          <a:off x="0" y="0"/>
          <a:ext cx="0" cy="0"/>
          <a:chOff x="0" y="0"/>
          <a:chExt cx="0" cy="0"/>
        </a:xfrm>
      </p:grpSpPr>
      <p:sp>
        <p:nvSpPr>
          <p:cNvPr id="195" name="Google Shape;195;p2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96" name="Google Shape;196;p2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smtClean="0">
                <a:solidFill>
                  <a:srgbClr val="000000"/>
                </a:solidFill>
                <a:latin typeface="Calibri"/>
                <a:ea typeface="Calibri"/>
                <a:cs typeface="Calibri"/>
                <a:sym typeface="Calibri"/>
              </a:rPr>
              <a:t>Grouping</a:t>
            </a:r>
            <a:r>
              <a:rPr lang="en" sz="1200" b="1" i="0" u="none" strike="noStrike" cap="none" dirty="0">
                <a:solidFill>
                  <a:srgbClr val="000000"/>
                </a:solidFill>
                <a:latin typeface="Calibri"/>
                <a:ea typeface="Calibri"/>
                <a:cs typeface="Calibri"/>
                <a:sym typeface="Calibri"/>
              </a:rPr>
              <a:t>: Whole Group</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Teaching Notes: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Ensure that students have a system for recording homework assignments (journal, notebook, agenda, etc.) and a text to complete the assignment.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Teacher Actions: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Refocus whole group.  </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Ask students to take out their Independent Reading Journals.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AutoNum type="arabicPeriod"/>
            </a:pPr>
            <a:r>
              <a:rPr lang="en" sz="1200" b="0" i="0" u="none" strike="noStrike" cap="none" dirty="0">
                <a:solidFill>
                  <a:srgbClr val="000000"/>
                </a:solidFill>
                <a:latin typeface="Calibri"/>
                <a:ea typeface="Calibri"/>
                <a:cs typeface="Calibri"/>
                <a:sym typeface="Calibri"/>
              </a:rPr>
              <a:t>Read homework assignment aloud and ask students if they have any questions about the assignments.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 sz="1200" b="0" i="0" u="none" strike="noStrike" cap="none" dirty="0">
                <a:solidFill>
                  <a:srgbClr val="000000"/>
                </a:solidFill>
                <a:latin typeface="Calibri"/>
                <a:ea typeface="Calibri"/>
                <a:cs typeface="Calibri"/>
                <a:sym typeface="Calibri"/>
              </a:rPr>
              <a:t>Direct </a:t>
            </a:r>
            <a:r>
              <a:rPr lang="en" sz="1200" b="0" i="0" u="none" strike="noStrike" cap="none" dirty="0" smtClean="0">
                <a:solidFill>
                  <a:srgbClr val="000000"/>
                </a:solidFill>
                <a:latin typeface="Calibri"/>
                <a:ea typeface="Calibri"/>
                <a:cs typeface="Calibri"/>
                <a:sym typeface="Calibri"/>
              </a:rPr>
              <a:t>student</a:t>
            </a:r>
            <a:r>
              <a:rPr lang="en-US" sz="1200" b="0" i="0" u="none" strike="noStrike" cap="none" dirty="0" smtClean="0">
                <a:solidFill>
                  <a:srgbClr val="000000"/>
                </a:solidFill>
                <a:latin typeface="Calibri"/>
                <a:ea typeface="Calibri"/>
                <a:cs typeface="Calibri"/>
                <a:sym typeface="Calibri"/>
              </a:rPr>
              <a:t>s</a:t>
            </a:r>
            <a:r>
              <a:rPr lang="en" sz="1200" b="0" i="0" u="none" strike="noStrike" cap="none" dirty="0" smtClean="0">
                <a:solidFill>
                  <a:srgbClr val="000000"/>
                </a:solidFill>
                <a:latin typeface="Calibri"/>
                <a:ea typeface="Calibri"/>
                <a:cs typeface="Calibri"/>
                <a:sym typeface="Calibri"/>
              </a:rPr>
              <a:t> </a:t>
            </a:r>
            <a:r>
              <a:rPr lang="en" sz="1200" b="0" i="0" u="none" strike="noStrike" cap="none" dirty="0">
                <a:solidFill>
                  <a:srgbClr val="000000"/>
                </a:solidFill>
                <a:latin typeface="Calibri"/>
                <a:ea typeface="Calibri"/>
                <a:cs typeface="Calibri"/>
                <a:sym typeface="Calibri"/>
              </a:rPr>
              <a:t>to select a prompt and write it in the front of their Independent Reading Journal.</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Student Look-fors/Listen-fors:</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Students record assignments and have materials needed to complete it.</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rgbClr val="000000"/>
                </a:solidFill>
                <a:latin typeface="Calibri"/>
                <a:ea typeface="Calibri"/>
                <a:cs typeface="Calibri"/>
                <a:sym typeface="Calibri"/>
              </a:rPr>
              <a:t>Support for Any Students Who Need It:</a:t>
            </a:r>
            <a:endParaRPr sz="1200" b="0" i="0" u="none" strike="noStrike" cap="none" dirty="0">
              <a:solidFill>
                <a:srgbClr val="000000"/>
              </a:solidFill>
              <a:latin typeface="Calibri"/>
              <a:ea typeface="Calibri"/>
              <a:cs typeface="Calibri"/>
              <a:sym typeface="Calibri"/>
            </a:endParaRPr>
          </a:p>
          <a:p>
            <a:pPr marL="457200" marR="0" lvl="0" indent="-304800" algn="l" rtl="0">
              <a:lnSpc>
                <a:spcPct val="100000"/>
              </a:lnSpc>
              <a:spcBef>
                <a:spcPts val="0"/>
              </a:spcBef>
              <a:spcAft>
                <a:spcPts val="0"/>
              </a:spcAft>
              <a:buClr>
                <a:srgbClr val="000000"/>
              </a:buClr>
              <a:buSzPts val="1200"/>
              <a:buFont typeface="Calibri"/>
              <a:buChar char="●"/>
            </a:pPr>
            <a:r>
              <a:rPr lang="en" sz="1200" b="0" i="0" u="none" strike="noStrike" cap="none" dirty="0">
                <a:solidFill>
                  <a:srgbClr val="000000"/>
                </a:solidFill>
                <a:latin typeface="Calibri"/>
                <a:ea typeface="Calibri"/>
                <a:cs typeface="Calibri"/>
                <a:sym typeface="Calibri"/>
              </a:rPr>
              <a:t>For all homework assignments in this unit, read the prompts aloud and rephrase them. Students can discuss and respond to prompts orally, either with you, a partner, family member, or student from Grades 5 or 6, or record an audio response. If students have trouble writing sentences, they can begin by writing words. Consider providing a sentence starter or inviting students who need lighter support to provide sentence starters.</a:t>
            </a:r>
            <a:endParaRPr sz="1200" b="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2174823827"/>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1"/>
        <p:cNvGrpSpPr/>
        <p:nvPr/>
      </p:nvGrpSpPr>
      <p:grpSpPr>
        <a:xfrm>
          <a:off x="0" y="0"/>
          <a:ext cx="0" cy="0"/>
          <a:chOff x="0" y="0"/>
          <a:chExt cx="0" cy="0"/>
        </a:xfrm>
      </p:grpSpPr>
      <p:sp>
        <p:nvSpPr>
          <p:cNvPr id="202" name="Google Shape;202;p2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03" name="Google Shape;203;p23: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dirty="0">
                <a:solidFill>
                  <a:schemeClr val="dk1"/>
                </a:solidFill>
                <a:latin typeface="Calibri"/>
                <a:ea typeface="Calibri"/>
                <a:cs typeface="Calibri"/>
                <a:sym typeface="Calibri"/>
              </a:rPr>
              <a:t>Teaching Notes:</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This slide can be customized with the group assignments for ALL block for today’s </a:t>
            </a:r>
            <a:r>
              <a:rPr lang="en" sz="1200" b="0" i="0" u="none" strike="noStrike" cap="none" dirty="0" smtClean="0">
                <a:solidFill>
                  <a:schemeClr val="dk1"/>
                </a:solidFill>
                <a:latin typeface="Calibri"/>
                <a:ea typeface="Calibri"/>
                <a:cs typeface="Calibri"/>
                <a:sym typeface="Calibri"/>
              </a:rPr>
              <a:t>lesson</a:t>
            </a:r>
            <a:r>
              <a:rPr lang="en-US" sz="1200" b="0" i="0" u="none" strike="noStrike" cap="none" dirty="0" smtClean="0">
                <a:solidFill>
                  <a:schemeClr val="dk1"/>
                </a:solidFill>
                <a:latin typeface="Calibri"/>
                <a:ea typeface="Calibri"/>
                <a:cs typeface="Calibri"/>
                <a:sym typeface="Calibri"/>
              </a:rPr>
              <a:t>.</a:t>
            </a:r>
            <a:endParaRPr sz="1200" b="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i="0" u="none" strike="noStrike" cap="none" dirty="0">
                <a:solidFill>
                  <a:schemeClr val="dk1"/>
                </a:solidFill>
                <a:latin typeface="Calibri"/>
                <a:ea typeface="Calibri"/>
                <a:cs typeface="Calibri"/>
                <a:sym typeface="Calibri"/>
              </a:rPr>
              <a:t>Refer to the </a:t>
            </a:r>
            <a:r>
              <a:rPr lang="en" sz="1200" b="1" i="0" u="none" strike="noStrike" cap="none" dirty="0">
                <a:solidFill>
                  <a:schemeClr val="dk1"/>
                </a:solidFill>
                <a:latin typeface="Calibri"/>
                <a:ea typeface="Calibri"/>
                <a:cs typeface="Calibri"/>
                <a:sym typeface="Calibri"/>
              </a:rPr>
              <a:t>ALL Block Teacher Guide </a:t>
            </a:r>
            <a:r>
              <a:rPr lang="en" sz="1200" b="0" i="0" u="none" strike="noStrike" cap="none" dirty="0">
                <a:solidFill>
                  <a:schemeClr val="dk1"/>
                </a:solidFill>
                <a:latin typeface="Calibri"/>
                <a:ea typeface="Calibri"/>
                <a:cs typeface="Calibri"/>
                <a:sym typeface="Calibri"/>
              </a:rPr>
              <a:t>and</a:t>
            </a:r>
            <a:r>
              <a:rPr lang="en" sz="1200" b="1" i="0" u="none" strike="noStrike" cap="none" dirty="0">
                <a:solidFill>
                  <a:schemeClr val="dk1"/>
                </a:solidFill>
                <a:latin typeface="Calibri"/>
                <a:ea typeface="Calibri"/>
                <a:cs typeface="Calibri"/>
                <a:sym typeface="Calibri"/>
              </a:rPr>
              <a:t> Supporting Materials document </a:t>
            </a:r>
            <a:r>
              <a:rPr lang="en" sz="1200" b="0" i="0" u="none" strike="noStrike" cap="none" dirty="0">
                <a:solidFill>
                  <a:schemeClr val="dk1"/>
                </a:solidFill>
                <a:latin typeface="Calibri"/>
                <a:ea typeface="Calibri"/>
                <a:cs typeface="Calibri"/>
                <a:sym typeface="Calibri"/>
              </a:rPr>
              <a:t>found here: </a:t>
            </a:r>
            <a:endParaRPr sz="1200" b="0" i="0" u="none" strike="noStrike" cap="none" dirty="0">
              <a:solidFill>
                <a:schemeClr val="dk1"/>
              </a:solidFill>
              <a:highlight>
                <a:srgbClr val="FFFF00"/>
              </a:highlight>
              <a:latin typeface="Calibri"/>
              <a:ea typeface="Calibri"/>
              <a:cs typeface="Calibri"/>
              <a:sym typeface="Calibri"/>
            </a:endParaRPr>
          </a:p>
          <a:p>
            <a:pPr marL="914400" lvl="1" indent="-304800" algn="l" rtl="0">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Grade 4 M3 </a:t>
            </a:r>
            <a:r>
              <a:rPr lang="en" sz="1200" dirty="0" smtClean="0">
                <a:solidFill>
                  <a:schemeClr val="dk1"/>
                </a:solidFill>
                <a:latin typeface="Calibri"/>
                <a:ea typeface="Calibri"/>
                <a:cs typeface="Calibri"/>
                <a:sym typeface="Calibri"/>
              </a:rPr>
              <a:t>U</a:t>
            </a:r>
            <a:r>
              <a:rPr lang="en-US" sz="1200" smtClean="0">
                <a:solidFill>
                  <a:schemeClr val="dk1"/>
                </a:solidFill>
                <a:latin typeface="Calibri"/>
                <a:ea typeface="Calibri"/>
                <a:cs typeface="Calibri"/>
                <a:sym typeface="Calibri"/>
              </a:rPr>
              <a:t>2</a:t>
            </a:r>
            <a:r>
              <a:rPr lang="en" sz="1200" smtClean="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914400" lvl="0" indent="0" algn="l" rtl="0">
              <a:spcBef>
                <a:spcPts val="0"/>
              </a:spcBef>
              <a:spcAft>
                <a:spcPts val="0"/>
              </a:spcAft>
              <a:buClr>
                <a:srgbClr val="000000"/>
              </a:buClr>
              <a:buSzPts val="1100"/>
              <a:buFont typeface="Arial"/>
              <a:buNone/>
            </a:pPr>
            <a:r>
              <a:rPr lang="en" sz="1200" u="sng" dirty="0">
                <a:solidFill>
                  <a:schemeClr val="hlink"/>
                </a:solidFill>
                <a:latin typeface="Calibri"/>
                <a:ea typeface="Calibri"/>
                <a:cs typeface="Calibri"/>
                <a:sym typeface="Calibri"/>
                <a:hlinkClick r:id="rId3"/>
              </a:rPr>
              <a:t>http://curriculum.eleducation.org/sites/default/files/curriculumtools_implementingtheadditionallanguageandliteracyallblock_062017.pdf</a:t>
            </a:r>
            <a:r>
              <a:rPr lang="en" sz="1200" dirty="0">
                <a:solidFill>
                  <a:schemeClr val="dk1"/>
                </a:solidFill>
                <a:latin typeface="Calibri"/>
                <a:ea typeface="Calibri"/>
                <a:cs typeface="Calibri"/>
                <a:sym typeface="Calibri"/>
              </a:rPr>
              <a:t> </a:t>
            </a:r>
            <a:endParaRPr sz="1200" dirty="0">
              <a:solidFill>
                <a:schemeClr val="dk1"/>
              </a:solidFill>
              <a:latin typeface="Calibri"/>
              <a:ea typeface="Calibri"/>
              <a:cs typeface="Calibri"/>
              <a:sym typeface="Calibri"/>
            </a:endParaRPr>
          </a:p>
          <a:p>
            <a:pPr marL="914400" marR="0" lvl="0" indent="0" algn="l" rtl="0">
              <a:lnSpc>
                <a:spcPct val="100000"/>
              </a:lnSpc>
              <a:spcBef>
                <a:spcPts val="0"/>
              </a:spcBef>
              <a:spcAft>
                <a:spcPts val="0"/>
              </a:spcAft>
              <a:buClr>
                <a:srgbClr val="000000"/>
              </a:buClr>
              <a:buSzPts val="1100"/>
              <a:buFont typeface="Arial"/>
              <a:buNone/>
            </a:pPr>
            <a:endParaRPr sz="1200" b="0" i="0" u="none" strike="noStrike" cap="none" dirty="0">
              <a:solidFill>
                <a:schemeClr val="dk1"/>
              </a:solidFill>
              <a:latin typeface="Calibri"/>
              <a:ea typeface="Calibri"/>
              <a:cs typeface="Calibri"/>
              <a:sym typeface="Calibri"/>
            </a:endParaRPr>
          </a:p>
        </p:txBody>
      </p:sp>
      <p:sp>
        <p:nvSpPr>
          <p:cNvPr id="204" name="Google Shape;204;p23: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 sz="1200" b="0" i="0" u="none" strike="noStrike" cap="none">
                <a:solidFill>
                  <a:schemeClr val="dk1"/>
                </a:solidFill>
                <a:latin typeface="Calibri"/>
                <a:ea typeface="Calibri"/>
                <a:cs typeface="Calibri"/>
                <a:sym typeface="Calibri"/>
              </a:rPr>
              <a:t>16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5944122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97"/>
        <p:cNvGrpSpPr/>
        <p:nvPr/>
      </p:nvGrpSpPr>
      <p:grpSpPr>
        <a:xfrm>
          <a:off x="0" y="0"/>
          <a:ext cx="0" cy="0"/>
          <a:chOff x="0" y="0"/>
          <a:chExt cx="0" cy="0"/>
        </a:xfrm>
      </p:grpSpPr>
      <p:sp>
        <p:nvSpPr>
          <p:cNvPr id="98" name="Google Shape;98;p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99" name="Google Shape;99;p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Materials to read and review in preparation: </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b="1" i="0" u="none" strike="noStrike" cap="none" dirty="0" smtClean="0">
                <a:solidFill>
                  <a:schemeClr val="dk1"/>
                </a:solidFill>
                <a:latin typeface="Calibri"/>
                <a:ea typeface="Calibri"/>
                <a:cs typeface="Calibri"/>
                <a:sym typeface="Calibri"/>
              </a:rPr>
              <a:t>Teacher </a:t>
            </a:r>
            <a:r>
              <a:rPr lang="en" sz="1200" b="1" i="0" u="none" strike="noStrike" cap="none" dirty="0">
                <a:solidFill>
                  <a:schemeClr val="dk1"/>
                </a:solidFill>
                <a:latin typeface="Calibri"/>
                <a:ea typeface="Calibri"/>
                <a:cs typeface="Calibri"/>
                <a:sym typeface="Calibri"/>
              </a:rPr>
              <a:t>Supporting Materials Document </a:t>
            </a:r>
            <a:r>
              <a:rPr lang="en" sz="1200" i="0" u="none" strike="noStrike" cap="none" dirty="0">
                <a:solidFill>
                  <a:schemeClr val="dk1"/>
                </a:solidFill>
                <a:latin typeface="Calibri"/>
                <a:ea typeface="Calibri"/>
                <a:cs typeface="Calibri"/>
                <a:sym typeface="Calibri"/>
              </a:rPr>
              <a:t>for this lesson can be found here: </a:t>
            </a:r>
            <a:r>
              <a:rPr lang="en" sz="1200" u="sng" dirty="0">
                <a:solidFill>
                  <a:schemeClr val="hlink"/>
                </a:solidFill>
                <a:latin typeface="Calibri"/>
                <a:ea typeface="Calibri"/>
                <a:cs typeface="Calibri"/>
                <a:sym typeface="Calibri"/>
                <a:hlinkClick r:id="rId3"/>
              </a:rPr>
              <a:t>https://curriculum.eleducation.org/curriculum/ela/grade-4/module-3/unit-2/lesson-9</a:t>
            </a:r>
            <a:endParaRPr sz="1200" u="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dirty="0" smtClean="0">
                <a:solidFill>
                  <a:schemeClr val="dk1"/>
                </a:solidFill>
                <a:latin typeface="Calibri"/>
                <a:ea typeface="Calibri"/>
                <a:cs typeface="Calibri"/>
                <a:sym typeface="Calibri"/>
              </a:rPr>
              <a:t>In </a:t>
            </a:r>
            <a:r>
              <a:rPr lang="en" sz="1200" dirty="0">
                <a:solidFill>
                  <a:schemeClr val="dk1"/>
                </a:solidFill>
                <a:latin typeface="Calibri"/>
                <a:ea typeface="Calibri"/>
                <a:cs typeface="Calibri"/>
                <a:sym typeface="Calibri"/>
              </a:rPr>
              <a:t>this lesson, students continue to focus on working to become effective learners by collaborating to research in pairs.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r>
              <a:rPr lang="en" sz="1200" i="0" u="none" strike="noStrike" cap="none" dirty="0">
                <a:solidFill>
                  <a:srgbClr val="000000"/>
                </a:solidFill>
                <a:latin typeface="Calibri"/>
                <a:ea typeface="Calibri"/>
                <a:cs typeface="Calibri"/>
                <a:sym typeface="Calibri"/>
              </a:rPr>
              <a:t>Additional Teacher Resources:</a:t>
            </a:r>
            <a:endParaRPr sz="1200" i="0" u="none" strike="noStrike" cap="none" dirty="0">
              <a:solidFill>
                <a:srgbClr val="000000"/>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Throughout </a:t>
            </a:r>
            <a:r>
              <a:rPr lang="en" sz="1200" i="0" u="none" strike="noStrike" cap="none" dirty="0">
                <a:solidFill>
                  <a:schemeClr val="dk1"/>
                </a:solidFill>
                <a:latin typeface="Calibri"/>
                <a:ea typeface="Calibri"/>
                <a:cs typeface="Calibri"/>
                <a:sym typeface="Calibri"/>
              </a:rPr>
              <a:t>the first 2 modules, students are introduced to various total participation techniques (for example, cold calling, equity sticks, Think-Pair-Share, etc.). When following the directive to “Use a total participation technique, invite responses from the group,” use one of these techniques or another familiar technique to encourage all students to participate.  </a:t>
            </a:r>
            <a:r>
              <a:rPr lang="en" sz="1200" i="0" u="sng" strike="noStrike" cap="none" dirty="0">
                <a:solidFill>
                  <a:schemeClr val="hlink"/>
                </a:solidFill>
                <a:latin typeface="Calibri"/>
                <a:ea typeface="Calibri"/>
                <a:cs typeface="Calibri"/>
                <a:sym typeface="Calibri"/>
                <a:hlinkClick r:id="rId4"/>
              </a:rPr>
              <a:t>https://eleducation.org/resources/general-protocols-and-strategies-from-management-in-the-active-classroom</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Protocol </a:t>
            </a:r>
            <a:r>
              <a:rPr lang="en" sz="1200" i="0" u="none" strike="noStrike" cap="none" dirty="0">
                <a:solidFill>
                  <a:schemeClr val="dk1"/>
                </a:solidFill>
                <a:latin typeface="Calibri"/>
                <a:ea typeface="Calibri"/>
                <a:cs typeface="Calibri"/>
                <a:sym typeface="Calibri"/>
              </a:rPr>
              <a:t>descriptions and videos can be found here: </a:t>
            </a:r>
            <a:r>
              <a:rPr lang="en" sz="1200" i="0" u="sng" strike="noStrike" cap="none" dirty="0">
                <a:solidFill>
                  <a:schemeClr val="hlink"/>
                </a:solidFill>
                <a:latin typeface="Calibri"/>
                <a:ea typeface="Calibri"/>
                <a:cs typeface="Calibri"/>
                <a:sym typeface="Calibri"/>
                <a:hlinkClick r:id="rId5"/>
              </a:rPr>
              <a:t>https://eleducation.org/resources/el-education-classroom-protocols</a:t>
            </a:r>
            <a:endParaRPr sz="1200" i="0" u="none" strike="noStrike" cap="none" dirty="0">
              <a:solidFill>
                <a:schemeClr val="dk1"/>
              </a:solidFill>
              <a:latin typeface="Calibri"/>
              <a:ea typeface="Calibri"/>
              <a:cs typeface="Calibri"/>
              <a:sym typeface="Calibri"/>
            </a:endParaRPr>
          </a:p>
          <a:p>
            <a:pPr marL="171450" marR="0" lvl="0" indent="-171450" algn="l" rtl="0">
              <a:lnSpc>
                <a:spcPct val="100000"/>
              </a:lnSpc>
              <a:spcBef>
                <a:spcPts val="0"/>
              </a:spcBef>
              <a:spcAft>
                <a:spcPts val="0"/>
              </a:spcAft>
              <a:buClr>
                <a:srgbClr val="000000"/>
              </a:buClr>
              <a:buSzPts val="1100"/>
            </a:pPr>
            <a:r>
              <a:rPr lang="en" sz="1200" i="0" u="none" strike="noStrike" cap="none" dirty="0" smtClean="0">
                <a:solidFill>
                  <a:schemeClr val="dk1"/>
                </a:solidFill>
                <a:latin typeface="Calibri"/>
                <a:ea typeface="Calibri"/>
                <a:cs typeface="Calibri"/>
                <a:sym typeface="Calibri"/>
              </a:rPr>
              <a:t>Rubrics </a:t>
            </a:r>
            <a:r>
              <a:rPr lang="en" sz="1200" i="0" u="none" strike="noStrike" cap="none" dirty="0">
                <a:solidFill>
                  <a:schemeClr val="dk1"/>
                </a:solidFill>
                <a:latin typeface="Calibri"/>
                <a:ea typeface="Calibri"/>
                <a:cs typeface="Calibri"/>
                <a:sym typeface="Calibri"/>
              </a:rPr>
              <a:t>and checklists for writing can be found here: </a:t>
            </a:r>
            <a:r>
              <a:rPr lang="en" sz="1200" i="0" u="sng" strike="noStrike" cap="none" dirty="0">
                <a:solidFill>
                  <a:schemeClr val="hlink"/>
                </a:solidFill>
                <a:latin typeface="Calibri"/>
                <a:ea typeface="Calibri"/>
                <a:cs typeface="Calibri"/>
                <a:sym typeface="Calibri"/>
                <a:hlinkClick r:id="rId6"/>
              </a:rPr>
              <a:t>https://eleducation.org/resources/fifth-grade-writing-rubrics-and-checklists</a:t>
            </a:r>
            <a:endParaRPr sz="1200" i="0" u="none" strike="noStrike" cap="none" dirty="0">
              <a:solidFill>
                <a:srgbClr val="000000"/>
              </a:solidFill>
              <a:highlight>
                <a:srgbClr val="FFFF00"/>
              </a:highlight>
              <a:latin typeface="Calibri"/>
              <a:ea typeface="Calibri"/>
              <a:cs typeface="Calibri"/>
              <a:sym typeface="Calibri"/>
            </a:endParaRPr>
          </a:p>
          <a:p>
            <a:pPr marL="171450" marR="0" lvl="0" indent="-171450" algn="l" rtl="0">
              <a:lnSpc>
                <a:spcPct val="100000"/>
              </a:lnSpc>
              <a:spcBef>
                <a:spcPts val="0"/>
              </a:spcBef>
              <a:spcAft>
                <a:spcPts val="0"/>
              </a:spcAft>
              <a:buClr>
                <a:schemeClr val="dk1"/>
              </a:buClr>
              <a:buSzPts val="1100"/>
            </a:pPr>
            <a:r>
              <a:rPr lang="en" sz="1200" i="0" u="none" strike="noStrike" cap="none" dirty="0" smtClean="0">
                <a:solidFill>
                  <a:schemeClr val="dk1"/>
                </a:solidFill>
                <a:latin typeface="Calibri"/>
                <a:ea typeface="Calibri"/>
                <a:cs typeface="Calibri"/>
                <a:sym typeface="Calibri"/>
              </a:rPr>
              <a:t>Independent </a:t>
            </a:r>
            <a:r>
              <a:rPr lang="en" sz="1200" i="0" u="none" strike="noStrike" cap="none" dirty="0">
                <a:solidFill>
                  <a:schemeClr val="dk1"/>
                </a:solidFill>
                <a:latin typeface="Calibri"/>
                <a:ea typeface="Calibri"/>
                <a:cs typeface="Calibri"/>
                <a:sym typeface="Calibri"/>
              </a:rPr>
              <a:t>Reading: Sample Plans can be found here: </a:t>
            </a:r>
            <a:r>
              <a:rPr lang="en" sz="1200" i="0" u="sng" strike="noStrike" cap="none" dirty="0">
                <a:solidFill>
                  <a:schemeClr val="hlink"/>
                </a:solidFill>
                <a:latin typeface="Calibri"/>
                <a:ea typeface="Calibri"/>
                <a:cs typeface="Calibri"/>
                <a:sym typeface="Calibri"/>
                <a:hlinkClick r:id="rId7"/>
              </a:rPr>
              <a:t>https://eleducation.org/resources/independent-reading-sample-plans</a:t>
            </a:r>
            <a:endParaRPr sz="1200" i="0" u="none" strike="noStrike" cap="none" dirty="0">
              <a:solidFill>
                <a:srgbClr val="000000"/>
              </a:solidFill>
              <a:highlight>
                <a:srgbClr val="FFFF00"/>
              </a:highlight>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100"/>
              <a:buFont typeface="Arial"/>
              <a:buNone/>
            </a:pPr>
            <a:endParaRPr sz="1200" i="0" u="none" strike="noStrike" cap="none" dirty="0">
              <a:solidFill>
                <a:srgbClr val="000000"/>
              </a:solidFill>
              <a:highlight>
                <a:srgbClr val="FFFF00"/>
              </a:highlight>
              <a:latin typeface="Calibri"/>
              <a:ea typeface="Calibri"/>
              <a:cs typeface="Calibri"/>
              <a:sym typeface="Calibri"/>
            </a:endParaRPr>
          </a:p>
        </p:txBody>
      </p:sp>
    </p:spTree>
    <p:extLst>
      <p:ext uri="{BB962C8B-B14F-4D97-AF65-F5344CB8AC3E}">
        <p14:creationId xmlns:p14="http://schemas.microsoft.com/office/powerpoint/2010/main" val="24566099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3"/>
        <p:cNvGrpSpPr/>
        <p:nvPr/>
      </p:nvGrpSpPr>
      <p:grpSpPr>
        <a:xfrm>
          <a:off x="0" y="0"/>
          <a:ext cx="0" cy="0"/>
          <a:chOff x="0" y="0"/>
          <a:chExt cx="0" cy="0"/>
        </a:xfrm>
      </p:grpSpPr>
      <p:sp>
        <p:nvSpPr>
          <p:cNvPr id="104" name="Google Shape;104;p3: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05" name="Google Shape;105;p3: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New Materials to Prepare in Advance: </a:t>
            </a:r>
            <a:endParaRPr sz="1200" u="none" strike="noStrike" cap="none"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III, Scene 1 </a:t>
            </a:r>
            <a:r>
              <a:rPr lang="en" sz="1200" dirty="0">
                <a:solidFill>
                  <a:schemeClr val="dk1"/>
                </a:solidFill>
                <a:latin typeface="Calibri"/>
                <a:ea typeface="Calibri"/>
                <a:cs typeface="Calibri"/>
                <a:sym typeface="Calibri"/>
              </a:rPr>
              <a:t>(one per student and one to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Character Analysis Note-catcher: Act III, Scene 1 (example, for teacher reference)</a:t>
            </a:r>
            <a:endParaRPr sz="1200" b="1"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Point-of-View handout </a:t>
            </a:r>
            <a:r>
              <a:rPr lang="en" sz="1200" dirty="0">
                <a:solidFill>
                  <a:schemeClr val="dk1"/>
                </a:solidFill>
                <a:latin typeface="Calibri"/>
                <a:ea typeface="Calibri"/>
                <a:cs typeface="Calibri"/>
                <a:sym typeface="Calibri"/>
              </a:rPr>
              <a:t>(one per student and one for display)</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Point-of-View handout </a:t>
            </a:r>
            <a:r>
              <a:rPr lang="en" sz="1200" dirty="0">
                <a:solidFill>
                  <a:schemeClr val="dk1"/>
                </a:solidFill>
                <a:latin typeface="Calibri"/>
                <a:ea typeface="Calibri"/>
                <a:cs typeface="Calibri"/>
                <a:sym typeface="Calibri"/>
              </a:rPr>
              <a:t>(completed, </a:t>
            </a:r>
            <a:r>
              <a:rPr lang="en" sz="1200" b="1" dirty="0">
                <a:solidFill>
                  <a:schemeClr val="dk1"/>
                </a:solidFill>
                <a:latin typeface="Calibri"/>
                <a:ea typeface="Calibri"/>
                <a:cs typeface="Calibri"/>
                <a:sym typeface="Calibri"/>
              </a:rPr>
              <a:t>for teacher reference</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First-Person Narrative: Act III, Scene 1—William (example, for teacher reference)</a:t>
            </a:r>
            <a:endParaRPr sz="1200" b="1" dirty="0">
              <a:solidFill>
                <a:schemeClr val="dk1"/>
              </a:solidFill>
              <a:latin typeface="Calibri"/>
              <a:ea typeface="Calibri"/>
              <a:cs typeface="Calibri"/>
              <a:sym typeface="Calibri"/>
            </a:endParaRPr>
          </a:p>
          <a:p>
            <a:pPr marL="457200" lvl="0" indent="0" algn="l" rtl="0">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Materials to Gather from Previous Lessons: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Academic Word Wall </a:t>
            </a:r>
            <a:r>
              <a:rPr lang="en" sz="1200" dirty="0">
                <a:solidFill>
                  <a:schemeClr val="dk1"/>
                </a:solidFill>
                <a:latin typeface="Calibri"/>
                <a:ea typeface="Calibri"/>
                <a:cs typeface="Calibri"/>
                <a:sym typeface="Calibri"/>
              </a:rPr>
              <a:t>(begun in Module 1; added to during the Opening)</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Divided Loyalties </a:t>
            </a:r>
            <a:r>
              <a:rPr lang="en" sz="1200" dirty="0">
                <a:solidFill>
                  <a:schemeClr val="dk1"/>
                </a:solidFill>
                <a:latin typeface="Calibri"/>
                <a:ea typeface="Calibri"/>
                <a:cs typeface="Calibri"/>
                <a:sym typeface="Calibri"/>
              </a:rPr>
              <a:t>(from Lesson 1; one per student)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Vocabulary log </a:t>
            </a:r>
            <a:r>
              <a:rPr lang="en" sz="1200" dirty="0">
                <a:solidFill>
                  <a:schemeClr val="dk1"/>
                </a:solidFill>
                <a:latin typeface="Calibri"/>
                <a:ea typeface="Calibri"/>
                <a:cs typeface="Calibri"/>
                <a:sym typeface="Calibri"/>
              </a:rPr>
              <a:t>(from Module 1; one per student)</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(begun in Module 1)</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u="none" strike="noStrike" cap="none" dirty="0">
                <a:solidFill>
                  <a:schemeClr val="dk1"/>
                </a:solidFill>
                <a:latin typeface="Calibri"/>
                <a:ea typeface="Calibri"/>
                <a:cs typeface="Calibri"/>
                <a:sym typeface="Calibri"/>
              </a:rPr>
              <a:t>Prepare classroom systems for active learning:</a:t>
            </a:r>
            <a:endParaRPr sz="120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Learning targets and applicable anchor charts.</a:t>
            </a:r>
            <a:endParaRPr sz="1200" dirty="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996764827"/>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09"/>
        <p:cNvGrpSpPr/>
        <p:nvPr/>
      </p:nvGrpSpPr>
      <p:grpSpPr>
        <a:xfrm>
          <a:off x="0" y="0"/>
          <a:ext cx="0" cy="0"/>
          <a:chOff x="0" y="0"/>
          <a:chExt cx="0" cy="0"/>
        </a:xfrm>
      </p:grpSpPr>
      <p:sp>
        <p:nvSpPr>
          <p:cNvPr id="110" name="Google Shape;110;p4: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Review these protocols before teaching. They are all used in this lesson:</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Thumb-O-Meter</a:t>
            </a:r>
            <a:endParaRPr sz="1200" b="0" i="0" u="none" strike="noStrike" cap="none">
              <a:solidFill>
                <a:schemeClr val="dk1"/>
              </a:solidFill>
              <a:latin typeface="Calibri"/>
              <a:ea typeface="Calibri"/>
              <a:cs typeface="Calibri"/>
              <a:sym typeface="Calibri"/>
            </a:endParaRPr>
          </a:p>
          <a:p>
            <a:pPr marL="457200" marR="0" lvl="0" indent="-304800" algn="l" rtl="0">
              <a:lnSpc>
                <a:spcPct val="90000"/>
              </a:lnSpc>
              <a:spcBef>
                <a:spcPts val="0"/>
              </a:spcBef>
              <a:spcAft>
                <a:spcPts val="0"/>
              </a:spcAft>
              <a:buClr>
                <a:schemeClr val="dk1"/>
              </a:buClr>
              <a:buSzPts val="1200"/>
              <a:buFont typeface="Calibri"/>
              <a:buChar char="●"/>
            </a:pPr>
            <a:r>
              <a:rPr lang="en" sz="1200" b="0" i="0" u="none" strike="noStrike" cap="none">
                <a:solidFill>
                  <a:schemeClr val="dk1"/>
                </a:solidFill>
                <a:latin typeface="Calibri"/>
                <a:ea typeface="Calibri"/>
                <a:cs typeface="Calibri"/>
                <a:sym typeface="Calibri"/>
              </a:rPr>
              <a:t>Turn and Talk</a:t>
            </a:r>
            <a:endParaRPr sz="1200" b="0" i="0" u="none" strike="noStrike" cap="none">
              <a:solidFill>
                <a:schemeClr val="dk1"/>
              </a:solidFill>
              <a:latin typeface="Calibri"/>
              <a:ea typeface="Calibri"/>
              <a:cs typeface="Calibri"/>
              <a:sym typeface="Calibri"/>
            </a:endParaRPr>
          </a:p>
          <a:p>
            <a:pPr marL="0" marR="0" lvl="0" indent="457200" algn="l" rtl="0">
              <a:lnSpc>
                <a:spcPct val="100000"/>
              </a:lnSpc>
              <a:spcBef>
                <a:spcPts val="0"/>
              </a:spcBef>
              <a:spcAft>
                <a:spcPts val="0"/>
              </a:spcAft>
              <a:buClr>
                <a:schemeClr val="dk1"/>
              </a:buClr>
              <a:buSzPts val="1100"/>
              <a:buFont typeface="Arial"/>
              <a:buNone/>
            </a:pPr>
            <a:r>
              <a:rPr lang="en" sz="1200" b="0" i="0" u="sng" strike="noStrike" cap="none">
                <a:solidFill>
                  <a:schemeClr val="hlink"/>
                </a:solidFill>
                <a:latin typeface="Calibri"/>
                <a:ea typeface="Calibri"/>
                <a:cs typeface="Calibri"/>
                <a:sym typeface="Calibri"/>
                <a:hlinkClick r:id="rId3"/>
              </a:rPr>
              <a:t>https://eleducation.org/resources/el-education-classroom-protocols</a:t>
            </a:r>
            <a:endParaRPr sz="1100" b="0" i="0" u="none" strike="noStrike" cap="none">
              <a:solidFill>
                <a:srgbClr val="000000"/>
              </a:solidFill>
              <a:latin typeface="Arial"/>
              <a:ea typeface="Arial"/>
              <a:cs typeface="Arial"/>
              <a:sym typeface="Arial"/>
            </a:endParaRPr>
          </a:p>
        </p:txBody>
      </p:sp>
      <p:sp>
        <p:nvSpPr>
          <p:cNvPr id="111" name="Google Shape;111;p4: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1916119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17"/>
        <p:cNvGrpSpPr/>
        <p:nvPr/>
      </p:nvGrpSpPr>
      <p:grpSpPr>
        <a:xfrm>
          <a:off x="0" y="0"/>
          <a:ext cx="0" cy="0"/>
          <a:chOff x="0" y="0"/>
          <a:chExt cx="0" cy="0"/>
        </a:xfrm>
      </p:grpSpPr>
      <p:sp>
        <p:nvSpPr>
          <p:cNvPr id="118" name="Google Shape;118;p5: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19" name="Google Shape;119;p5: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0" i="0" u="none" strike="noStrike" cap="none">
                <a:solidFill>
                  <a:schemeClr val="dk1"/>
                </a:solidFill>
                <a:latin typeface="Calibri"/>
                <a:ea typeface="Calibri"/>
                <a:cs typeface="Calibri"/>
                <a:sym typeface="Calibri"/>
              </a:rPr>
              <a:t>Additional Support Considerations:</a:t>
            </a:r>
            <a:endParaRPr sz="1200" b="0" i="1" u="none" strike="noStrike" cap="none">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1">
                <a:solidFill>
                  <a:schemeClr val="dk1"/>
                </a:solidFill>
                <a:latin typeface="Calibri"/>
                <a:ea typeface="Calibri"/>
                <a:cs typeface="Calibri"/>
                <a:sym typeface="Calibri"/>
              </a:rPr>
              <a:t>For lighter support:</a:t>
            </a:r>
            <a:endParaRPr sz="1200" i="1">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During the Mini Language Dive, challenge students to generate questions about the sentence before asking the prepared questions.</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1">
                <a:solidFill>
                  <a:schemeClr val="dk1"/>
                </a:solidFill>
                <a:latin typeface="Calibri"/>
                <a:ea typeface="Calibri"/>
                <a:cs typeface="Calibri"/>
                <a:sym typeface="Calibri"/>
              </a:rPr>
              <a:t>For heavier support:</a:t>
            </a:r>
            <a:endParaRPr sz="1200" i="1">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Collect some texts written in first-person (and third-person) that students are familiar with from earlier in the year. Use these texts strategically as concrete examples to support students’ understanding of first-person point-of-view and how it compares to third-person point-of-view.</a:t>
            </a:r>
            <a:endParaRPr sz="120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a:solidFill>
                  <a:schemeClr val="dk1"/>
                </a:solidFill>
                <a:latin typeface="Calibri"/>
                <a:ea typeface="Calibri"/>
                <a:cs typeface="Calibri"/>
                <a:sym typeface="Calibri"/>
              </a:rPr>
              <a:t>During Work Time B, distribute a partially filled-in copy of the </a:t>
            </a:r>
            <a:r>
              <a:rPr lang="en" sz="1200" b="1">
                <a:solidFill>
                  <a:schemeClr val="dk1"/>
                </a:solidFill>
                <a:latin typeface="Calibri"/>
                <a:ea typeface="Calibri"/>
                <a:cs typeface="Calibri"/>
                <a:sym typeface="Calibri"/>
              </a:rPr>
              <a:t>Character Analysis note-catcher</a:t>
            </a:r>
            <a:r>
              <a:rPr lang="en" sz="1200">
                <a:solidFill>
                  <a:schemeClr val="dk1"/>
                </a:solidFill>
                <a:latin typeface="Calibri"/>
                <a:ea typeface="Calibri"/>
                <a:cs typeface="Calibri"/>
                <a:sym typeface="Calibri"/>
              </a:rPr>
              <a:t>. This provides students with models of the kind of information they should enter and reduces the volume of writing required.</a:t>
            </a:r>
            <a:endParaRPr sz="120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422155209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26"/>
        <p:cNvGrpSpPr/>
        <p:nvPr/>
      </p:nvGrpSpPr>
      <p:grpSpPr>
        <a:xfrm>
          <a:off x="0" y="0"/>
          <a:ext cx="0" cy="0"/>
          <a:chOff x="0" y="0"/>
          <a:chExt cx="0" cy="0"/>
        </a:xfrm>
      </p:grpSpPr>
      <p:sp>
        <p:nvSpPr>
          <p:cNvPr id="127" name="Google Shape;127;p8: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100"/>
              <a:buFont typeface="Arial"/>
              <a:buNone/>
            </a:pPr>
            <a:endParaRPr sz="1100" b="0" i="0" u="none" strike="noStrike" cap="none">
              <a:solidFill>
                <a:srgbClr val="000000"/>
              </a:solidFill>
              <a:latin typeface="Arial"/>
              <a:ea typeface="Arial"/>
              <a:cs typeface="Arial"/>
              <a:sym typeface="Arial"/>
            </a:endParaRPr>
          </a:p>
        </p:txBody>
      </p:sp>
      <p:sp>
        <p:nvSpPr>
          <p:cNvPr id="128" name="Google Shape;128;p8: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2702376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35"/>
        <p:cNvGrpSpPr/>
        <p:nvPr/>
      </p:nvGrpSpPr>
      <p:grpSpPr>
        <a:xfrm>
          <a:off x="0" y="0"/>
          <a:ext cx="0" cy="0"/>
          <a:chOff x="0" y="0"/>
          <a:chExt cx="0" cy="0"/>
        </a:xfrm>
      </p:grpSpPr>
      <p:sp>
        <p:nvSpPr>
          <p:cNvPr id="136" name="Google Shape;136;p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137" name="Google Shape;137;p9: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lvl="0" indent="0" algn="l" rtl="0">
              <a:lnSpc>
                <a:spcPct val="100000"/>
              </a:lnSpc>
              <a:spcBef>
                <a:spcPts val="0"/>
              </a:spcBef>
              <a:spcAft>
                <a:spcPts val="0"/>
              </a:spcAft>
              <a:buClr>
                <a:schemeClr val="dk1"/>
              </a:buClr>
              <a:buSzPts val="1100"/>
              <a:buFont typeface="Arial"/>
              <a:buNone/>
            </a:pPr>
            <a:r>
              <a:rPr lang="en" sz="1200" b="1" dirty="0" smtClean="0">
                <a:solidFill>
                  <a:schemeClr val="dk1"/>
                </a:solidFill>
                <a:latin typeface="Calibri"/>
                <a:ea typeface="Calibri"/>
                <a:cs typeface="Calibri"/>
                <a:sym typeface="Calibri"/>
              </a:rPr>
              <a:t>Grouping</a:t>
            </a:r>
            <a:r>
              <a:rPr lang="en" sz="1200" b="1" dirty="0">
                <a:solidFill>
                  <a:schemeClr val="dk1"/>
                </a:solidFill>
                <a:latin typeface="Calibri"/>
                <a:ea typeface="Calibri"/>
                <a:cs typeface="Calibri"/>
                <a:sym typeface="Calibri"/>
              </a:rPr>
              <a:t>: Whole group</a:t>
            </a: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Teaching Notes: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Review the slide and build students enthusiasm for the lesson</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Student Look-fors/Listen-fors: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r>
              <a:rPr lang="en" sz="1200" dirty="0">
                <a:solidFill>
                  <a:schemeClr val="dk1"/>
                </a:solidFill>
                <a:latin typeface="Calibri"/>
                <a:ea typeface="Calibri"/>
                <a:cs typeface="Calibri"/>
                <a:sym typeface="Calibri"/>
              </a:rPr>
              <a:t>Support for Any Students Who Need It:  None.</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rgbClr val="000000"/>
              </a:solidFill>
              <a:latin typeface="Calibri"/>
              <a:ea typeface="Calibri"/>
              <a:cs typeface="Calibri"/>
              <a:sym typeface="Calibri"/>
            </a:endParaRPr>
          </a:p>
        </p:txBody>
      </p:sp>
    </p:spTree>
    <p:extLst>
      <p:ext uri="{BB962C8B-B14F-4D97-AF65-F5344CB8AC3E}">
        <p14:creationId xmlns:p14="http://schemas.microsoft.com/office/powerpoint/2010/main" val="3447885405"/>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41"/>
        <p:cNvGrpSpPr/>
        <p:nvPr/>
      </p:nvGrpSpPr>
      <p:grpSpPr>
        <a:xfrm>
          <a:off x="0" y="0"/>
          <a:ext cx="0" cy="0"/>
          <a:chOff x="0" y="0"/>
          <a:chExt cx="0" cy="0"/>
        </a:xfrm>
      </p:grpSpPr>
      <p:sp>
        <p:nvSpPr>
          <p:cNvPr id="142" name="Google Shape;142;p11: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 sz="1200" b="1" dirty="0" smtClean="0">
                <a:solidFill>
                  <a:schemeClr val="dk1"/>
                </a:solidFill>
                <a:latin typeface="Calibri"/>
                <a:ea typeface="Calibri"/>
                <a:cs typeface="Calibri"/>
                <a:sym typeface="Calibri"/>
              </a:rPr>
              <a:t>5</a:t>
            </a:r>
            <a:r>
              <a:rPr lang="en-US" sz="1200" b="1" dirty="0" smtClean="0">
                <a:solidFill>
                  <a:schemeClr val="dk1"/>
                </a:solidFill>
                <a:latin typeface="Calibri"/>
                <a:ea typeface="Calibri"/>
                <a:cs typeface="Calibri"/>
                <a:sym typeface="Calibri"/>
              </a:rPr>
              <a:t>-7</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a:t>
            </a:r>
            <a:r>
              <a:rPr lang="en" sz="1200" b="1" dirty="0">
                <a:solidFill>
                  <a:schemeClr val="dk1"/>
                </a:solidFill>
                <a:latin typeface="Calibri"/>
                <a:ea typeface="Calibri"/>
                <a:cs typeface="Calibri"/>
                <a:sym typeface="Calibri"/>
              </a:rPr>
              <a:t>/Pairs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 to pre-determine partners.</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Slide has animations that appear upon click.</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a:t>
            </a:r>
            <a:r>
              <a:rPr lang="en" sz="1200" dirty="0">
                <a:solidFill>
                  <a:schemeClr val="dk1"/>
                </a:solidFill>
                <a:latin typeface="Calibri"/>
                <a:ea typeface="Calibri"/>
                <a:cs typeface="Calibri"/>
                <a:sym typeface="Calibri"/>
              </a:rPr>
              <a:t>s:</a:t>
            </a:r>
            <a:endParaRPr sz="1200" i="0" u="none" strike="noStrike" cap="none"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Move students into pairs and invite them to label themselves partner A and partner B.</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 posted learning targets and select a volunteer to read them aloud:</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determine the gist and the meaning of unfamiliar words and phrases in Act III, Scene 1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b="1" i="0" dirty="0">
                <a:solidFill>
                  <a:schemeClr val="dk1"/>
                </a:solidFill>
                <a:latin typeface="Calibri"/>
                <a:ea typeface="Calibri"/>
                <a:cs typeface="Calibri"/>
                <a:sym typeface="Calibri"/>
              </a:rPr>
              <a:t>“I can write a first-person point-of-view narrative of a character using details from the text in Act III, Scene 1 of </a:t>
            </a:r>
            <a:r>
              <a:rPr lang="en" sz="1200" b="1" i="1" dirty="0">
                <a:solidFill>
                  <a:schemeClr val="dk1"/>
                </a:solidFill>
                <a:latin typeface="Calibri"/>
                <a:ea typeface="Calibri"/>
                <a:cs typeface="Calibri"/>
                <a:sym typeface="Calibri"/>
              </a:rPr>
              <a:t>Divided Loyalties</a:t>
            </a:r>
            <a:r>
              <a:rPr lang="en" sz="1200" b="1" i="0" dirty="0">
                <a:solidFill>
                  <a:schemeClr val="dk1"/>
                </a:solidFill>
                <a:latin typeface="Calibri"/>
                <a:ea typeface="Calibri"/>
                <a:cs typeface="Calibri"/>
                <a:sym typeface="Calibri"/>
              </a:rPr>
              <a:t>.”</a:t>
            </a:r>
            <a:endParaRPr sz="1200" b="1" i="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that they saw the first learning target in the previous lessons for earlier acts and scenes in Div</a:t>
            </a:r>
            <a:r>
              <a:rPr lang="en" sz="1200" i="1" dirty="0">
                <a:solidFill>
                  <a:schemeClr val="dk1"/>
                </a:solidFill>
                <a:latin typeface="Calibri"/>
                <a:ea typeface="Calibri"/>
                <a:cs typeface="Calibri"/>
                <a:sym typeface="Calibri"/>
              </a:rPr>
              <a:t>ided Loyalties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a:t>
            </a:r>
            <a:r>
              <a:rPr lang="en" sz="1200" i="1" dirty="0">
                <a:solidFill>
                  <a:schemeClr val="dk1"/>
                </a:solidFill>
                <a:latin typeface="Calibri"/>
                <a:ea typeface="Calibri"/>
                <a:cs typeface="Calibri"/>
                <a:sym typeface="Calibri"/>
              </a:rPr>
              <a:t>Act III </a:t>
            </a:r>
            <a:r>
              <a:rPr lang="en" sz="1200" dirty="0">
                <a:solidFill>
                  <a:schemeClr val="dk1"/>
                </a:solidFill>
                <a:latin typeface="Calibri"/>
                <a:ea typeface="Calibri"/>
                <a:cs typeface="Calibri"/>
                <a:sym typeface="Calibri"/>
              </a:rPr>
              <a:t>in the first target and ask:</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i="1" dirty="0">
                <a:solidFill>
                  <a:schemeClr val="dk1"/>
                </a:solidFill>
                <a:latin typeface="Calibri"/>
                <a:ea typeface="Calibri"/>
                <a:cs typeface="Calibri"/>
                <a:sym typeface="Calibri"/>
              </a:rPr>
              <a:t>“Knowing what you do about what an act is, what does this new act tell you?”</a:t>
            </a:r>
            <a:r>
              <a:rPr lang="en" sz="1200" b="1" dirty="0">
                <a:solidFill>
                  <a:schemeClr val="dk1"/>
                </a:solidFill>
                <a:latin typeface="Calibri"/>
                <a:ea typeface="Calibri"/>
                <a:cs typeface="Calibri"/>
                <a:sym typeface="Calibri"/>
              </a:rPr>
              <a:t> (that we are moving to a new part of the book; perhaps moving in time, like the transition from Act I to Act II)</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Underline </a:t>
            </a:r>
            <a:r>
              <a:rPr lang="en" sz="1200" i="1" dirty="0">
                <a:solidFill>
                  <a:schemeClr val="dk1"/>
                </a:solidFill>
                <a:latin typeface="Calibri"/>
                <a:ea typeface="Calibri"/>
                <a:cs typeface="Calibri"/>
                <a:sym typeface="Calibri"/>
              </a:rPr>
              <a:t>first-person point-of-view </a:t>
            </a:r>
            <a:r>
              <a:rPr lang="en" sz="1200" dirty="0">
                <a:solidFill>
                  <a:schemeClr val="dk1"/>
                </a:solidFill>
                <a:latin typeface="Calibri"/>
                <a:ea typeface="Calibri"/>
                <a:cs typeface="Calibri"/>
                <a:sym typeface="Calibri"/>
              </a:rPr>
              <a:t>in the second learning target. Think-Pair-Share:</a:t>
            </a:r>
            <a:endParaRPr sz="1200" dirty="0">
              <a:solidFill>
                <a:schemeClr val="dk1"/>
              </a:solidFill>
              <a:latin typeface="Calibri"/>
              <a:ea typeface="Calibri"/>
              <a:cs typeface="Calibri"/>
              <a:sym typeface="Calibri"/>
            </a:endParaRPr>
          </a:p>
          <a:p>
            <a:pPr marL="914400" lvl="1"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does </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point-of-view</a:t>
            </a:r>
            <a:r>
              <a:rPr lang="en-US" sz="1200" i="1" dirty="0" smtClean="0">
                <a:solidFill>
                  <a:schemeClr val="dk1"/>
                </a:solidFill>
                <a:latin typeface="Calibri"/>
                <a:ea typeface="Calibri"/>
                <a:cs typeface="Calibri"/>
                <a:sym typeface="Calibri"/>
              </a:rPr>
              <a:t>’</a:t>
            </a:r>
            <a:r>
              <a:rPr lang="en" sz="1200" i="1" dirty="0" smtClean="0">
                <a:solidFill>
                  <a:schemeClr val="dk1"/>
                </a:solidFill>
                <a:latin typeface="Calibri"/>
                <a:ea typeface="Calibri"/>
                <a:cs typeface="Calibri"/>
                <a:sym typeface="Calibri"/>
              </a:rPr>
              <a:t> </a:t>
            </a:r>
            <a:r>
              <a:rPr lang="en" sz="1200" i="1" dirty="0">
                <a:solidFill>
                  <a:schemeClr val="dk1"/>
                </a:solidFill>
                <a:latin typeface="Calibri"/>
                <a:ea typeface="Calibri"/>
                <a:cs typeface="Calibri"/>
                <a:sym typeface="Calibri"/>
              </a:rPr>
              <a:t>mean?” </a:t>
            </a:r>
            <a:r>
              <a:rPr lang="en" sz="1200" b="1" dirty="0">
                <a:solidFill>
                  <a:schemeClr val="dk1"/>
                </a:solidFill>
                <a:latin typeface="Calibri"/>
                <a:ea typeface="Calibri"/>
                <a:cs typeface="Calibri"/>
                <a:sym typeface="Calibri"/>
              </a:rPr>
              <a:t>(Point of view has a few different meanings; for example, the narrator’s position in relation to the story being told, or a particular attitude or way of considering something.)</a:t>
            </a:r>
            <a:endParaRPr sz="1200" b="1"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Emphasize that the words </a:t>
            </a:r>
            <a:r>
              <a:rPr lang="en" sz="1200" i="1" dirty="0">
                <a:solidFill>
                  <a:schemeClr val="dk1"/>
                </a:solidFill>
                <a:latin typeface="Calibri"/>
                <a:ea typeface="Calibri"/>
                <a:cs typeface="Calibri"/>
                <a:sym typeface="Calibri"/>
              </a:rPr>
              <a:t>first-person </a:t>
            </a:r>
            <a:r>
              <a:rPr lang="en" sz="1200" dirty="0">
                <a:solidFill>
                  <a:schemeClr val="dk1"/>
                </a:solidFill>
                <a:latin typeface="Calibri"/>
                <a:ea typeface="Calibri"/>
                <a:cs typeface="Calibri"/>
                <a:sym typeface="Calibri"/>
              </a:rPr>
              <a:t>before</a:t>
            </a:r>
            <a:r>
              <a:rPr lang="en" sz="1200" i="1" dirty="0">
                <a:solidFill>
                  <a:schemeClr val="dk1"/>
                </a:solidFill>
                <a:latin typeface="Calibri"/>
                <a:ea typeface="Calibri"/>
                <a:cs typeface="Calibri"/>
                <a:sym typeface="Calibri"/>
              </a:rPr>
              <a:t> point-of-view </a:t>
            </a:r>
            <a:r>
              <a:rPr lang="en" sz="1200" dirty="0">
                <a:solidFill>
                  <a:schemeClr val="dk1"/>
                </a:solidFill>
                <a:latin typeface="Calibri"/>
                <a:ea typeface="Calibri"/>
                <a:cs typeface="Calibri"/>
                <a:sym typeface="Calibri"/>
              </a:rPr>
              <a:t>tell us that this is referring to the narrator’s position in relation to the story being told, because first-person means that I am the narrator, and I describe what I am thinking, feeling, and doing using the words I, me, and my.</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Add these words to the </a:t>
            </a:r>
            <a:r>
              <a:rPr lang="en" sz="1200" b="1" dirty="0">
                <a:solidFill>
                  <a:schemeClr val="dk1"/>
                </a:solidFill>
                <a:latin typeface="Calibri"/>
                <a:ea typeface="Calibri"/>
                <a:cs typeface="Calibri"/>
                <a:sym typeface="Calibri"/>
              </a:rPr>
              <a:t>Academic Word Wall</a:t>
            </a:r>
            <a:r>
              <a:rPr lang="en" sz="1200" dirty="0">
                <a:solidFill>
                  <a:schemeClr val="dk1"/>
                </a:solidFill>
                <a:latin typeface="Calibri"/>
                <a:ea typeface="Calibri"/>
                <a:cs typeface="Calibri"/>
                <a:sym typeface="Calibri"/>
              </a:rPr>
              <a:t> with translations in native languages.</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they will learn more about this later in the lesson.</a:t>
            </a: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endParaRPr sz="1200" dirty="0">
              <a:solidFill>
                <a:schemeClr val="dk1"/>
              </a:solidFill>
              <a:latin typeface="Calibri"/>
              <a:ea typeface="Calibri"/>
              <a:cs typeface="Calibri"/>
              <a:sym typeface="Calibri"/>
            </a:endParaRPr>
          </a:p>
          <a:p>
            <a:pPr marL="0" lvl="0" indent="0" algn="l" rtl="0">
              <a:lnSpc>
                <a:spcPct val="115000"/>
              </a:lnSpc>
              <a:spcBef>
                <a:spcPts val="0"/>
              </a:spcBef>
              <a:spcAft>
                <a:spcPts val="0"/>
              </a:spcAft>
              <a:buNone/>
            </a:pPr>
            <a:r>
              <a:rPr lang="en" sz="1200" i="0" u="none" strike="noStrike" cap="none" dirty="0">
                <a:solidFill>
                  <a:schemeClr val="dk1"/>
                </a:solidFill>
                <a:latin typeface="Calibri"/>
                <a:ea typeface="Calibri"/>
                <a:cs typeface="Calibri"/>
                <a:sym typeface="Calibri"/>
              </a:rPr>
              <a:t>Student Look-fors/Listen-fors: </a:t>
            </a:r>
            <a:endParaRPr sz="1200" dirty="0">
              <a:solidFill>
                <a:schemeClr val="dk1"/>
              </a:solidFill>
              <a:latin typeface="Calibri"/>
              <a:ea typeface="Calibri"/>
              <a:cs typeface="Calibri"/>
              <a:sym typeface="Calibri"/>
            </a:endParaRPr>
          </a:p>
          <a:p>
            <a:pPr marL="457200" lvl="0" indent="-304800" algn="l" rtl="0">
              <a:lnSpc>
                <a:spcPct val="115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Students should be following along as you read learning targets.</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comprehension and engagement: Invite students to share one way that they worked toward each learning target in previous lessons.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(Providing Concrete Examples</a:t>
            </a:r>
            <a:r>
              <a:rPr lang="en" sz="1200" dirty="0" smtClean="0">
                <a:solidFill>
                  <a:schemeClr val="dk1"/>
                </a:solidFill>
                <a:latin typeface="Calibri"/>
                <a:ea typeface="Calibri"/>
                <a:cs typeface="Calibri"/>
                <a:sym typeface="Calibri"/>
              </a:rPr>
              <a:t>)</a:t>
            </a:r>
            <a:r>
              <a:rPr lang="en-US" sz="1200" dirty="0" smtClean="0">
                <a:solidFill>
                  <a:schemeClr val="dk1"/>
                </a:solidFill>
                <a:latin typeface="Calibri"/>
                <a:ea typeface="Calibri"/>
                <a:cs typeface="Calibri"/>
                <a:sym typeface="Calibri"/>
              </a:rPr>
              <a:t>.</a:t>
            </a:r>
            <a:r>
              <a:rPr lang="en" sz="1200" dirty="0" smtClean="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Provide concrete examples of writing in the first person by reading texts familiar to students (see “for heavier support”). Read aloud a few excerpts from the text and invite students to share what they notice about who is speaking and the perspective of the narrator.</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43" name="Google Shape;143;p1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24816490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50"/>
        <p:cNvGrpSpPr/>
        <p:nvPr/>
      </p:nvGrpSpPr>
      <p:grpSpPr>
        <a:xfrm>
          <a:off x="0" y="0"/>
          <a:ext cx="0" cy="0"/>
          <a:chOff x="0" y="0"/>
          <a:chExt cx="0" cy="0"/>
        </a:xfrm>
      </p:grpSpPr>
      <p:sp>
        <p:nvSpPr>
          <p:cNvPr id="151" name="Google Shape;151;p12:notes"/>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Suggested slide pacing: </a:t>
            </a:r>
            <a:r>
              <a:rPr lang="en-US" sz="1200" b="1" i="0" u="none" strike="noStrike" cap="none" dirty="0" smtClean="0">
                <a:solidFill>
                  <a:schemeClr val="dk1"/>
                </a:solidFill>
                <a:latin typeface="Calibri"/>
                <a:ea typeface="Calibri"/>
                <a:cs typeface="Calibri"/>
                <a:sym typeface="Calibri"/>
              </a:rPr>
              <a:t>8-</a:t>
            </a:r>
            <a:r>
              <a:rPr lang="en" sz="1200" b="1" dirty="0" smtClean="0">
                <a:solidFill>
                  <a:schemeClr val="dk1"/>
                </a:solidFill>
                <a:latin typeface="Calibri"/>
                <a:ea typeface="Calibri"/>
                <a:cs typeface="Calibri"/>
                <a:sym typeface="Calibri"/>
              </a:rPr>
              <a:t>10</a:t>
            </a:r>
            <a:r>
              <a:rPr lang="en" sz="1200" b="1" i="0" u="none" strike="noStrike" cap="none" dirty="0" smtClean="0">
                <a:solidFill>
                  <a:schemeClr val="dk1"/>
                </a:solidFill>
                <a:latin typeface="Calibri"/>
                <a:ea typeface="Calibri"/>
                <a:cs typeface="Calibri"/>
                <a:sym typeface="Calibri"/>
              </a:rPr>
              <a:t> </a:t>
            </a:r>
            <a:r>
              <a:rPr lang="en" sz="1200" b="1" i="0" u="none" strike="noStrike" cap="none" dirty="0">
                <a:solidFill>
                  <a:schemeClr val="dk1"/>
                </a:solidFill>
                <a:latin typeface="Calibri"/>
                <a:ea typeface="Calibri"/>
                <a:cs typeface="Calibri"/>
                <a:sym typeface="Calibri"/>
              </a:rPr>
              <a:t>minutes </a:t>
            </a: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b="1" i="0" u="none" strike="noStrike" cap="none" dirty="0">
                <a:solidFill>
                  <a:schemeClr val="dk1"/>
                </a:solidFill>
                <a:latin typeface="Calibri"/>
                <a:ea typeface="Calibri"/>
                <a:cs typeface="Calibri"/>
                <a:sym typeface="Calibri"/>
              </a:rPr>
              <a:t>Grouping: Whole Group/Pairs</a:t>
            </a: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Teaching Notes: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Post the </a:t>
            </a:r>
            <a:r>
              <a:rPr lang="en" sz="1200" b="1" dirty="0">
                <a:solidFill>
                  <a:schemeClr val="dk1"/>
                </a:solidFill>
                <a:latin typeface="Calibri"/>
                <a:ea typeface="Calibri"/>
                <a:cs typeface="Calibri"/>
                <a:sym typeface="Calibri"/>
              </a:rPr>
              <a:t>Working to Become Effective Learners anchor chart </a:t>
            </a:r>
            <a:r>
              <a:rPr lang="en" sz="1200" dirty="0">
                <a:solidFill>
                  <a:schemeClr val="dk1"/>
                </a:solidFill>
                <a:latin typeface="Calibri"/>
                <a:ea typeface="Calibri"/>
                <a:cs typeface="Calibri"/>
                <a:sym typeface="Calibri"/>
              </a:rPr>
              <a:t>and the </a:t>
            </a:r>
            <a:r>
              <a:rPr lang="en" sz="1200" b="1" dirty="0">
                <a:solidFill>
                  <a:schemeClr val="dk1"/>
                </a:solidFill>
                <a:latin typeface="Calibri"/>
                <a:ea typeface="Calibri"/>
                <a:cs typeface="Calibri"/>
                <a:sym typeface="Calibri"/>
              </a:rPr>
              <a:t>Close Readers Do These Things anchor chart.</a:t>
            </a:r>
            <a:endParaRPr sz="1200" b="1"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Teachers will need</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the </a:t>
            </a:r>
            <a:r>
              <a:rPr lang="en" sz="1200" b="1" dirty="0">
                <a:solidFill>
                  <a:schemeClr val="dk1"/>
                </a:solidFill>
                <a:latin typeface="Calibri"/>
                <a:ea typeface="Calibri"/>
                <a:cs typeface="Calibri"/>
                <a:sym typeface="Calibri"/>
              </a:rPr>
              <a:t>Character Analysis Note-catcher: Act III, Scene 1 (example, for teacher reference).</a:t>
            </a:r>
            <a:endParaRPr sz="1200" b="1"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Teacher Actions: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Distribute and display the </a:t>
            </a:r>
            <a:r>
              <a:rPr lang="en" sz="1200" b="1" dirty="0">
                <a:solidFill>
                  <a:schemeClr val="dk1"/>
                </a:solidFill>
                <a:latin typeface="Calibri"/>
                <a:ea typeface="Calibri"/>
                <a:cs typeface="Calibri"/>
                <a:sym typeface="Calibri"/>
              </a:rPr>
              <a:t>Character Analysis Note-catcher: Act III, Scene 1</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help you skim through Act III, Scene 1</a:t>
            </a:r>
            <a:r>
              <a:rPr lang="en" sz="1200" b="1" dirty="0">
                <a:solidFill>
                  <a:schemeClr val="dk1"/>
                </a:solidFill>
                <a:latin typeface="Calibri"/>
                <a:ea typeface="Calibri"/>
                <a:cs typeface="Calibri"/>
                <a:sym typeface="Calibri"/>
              </a:rPr>
              <a:t> </a:t>
            </a:r>
            <a:r>
              <a:rPr lang="en" sz="1200" dirty="0">
                <a:solidFill>
                  <a:schemeClr val="dk1"/>
                </a:solidFill>
                <a:latin typeface="Calibri"/>
                <a:ea typeface="Calibri"/>
                <a:cs typeface="Calibri"/>
                <a:sym typeface="Calibri"/>
              </a:rPr>
              <a:t>to determine the different characters they will need. List the characters on the board.</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Write volunteers’ names next to each of the characters.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the volunteers to begin reading and acting out the play while the other students read along silently in their heads. Where there are actions in parentheses, remind the applicable student(s).</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Turn and Talk:</a:t>
            </a:r>
            <a:endParaRPr sz="1200" dirty="0">
              <a:solidFill>
                <a:schemeClr val="dk1"/>
              </a:solidFill>
              <a:latin typeface="Calibri"/>
              <a:ea typeface="Calibri"/>
              <a:cs typeface="Calibri"/>
              <a:sym typeface="Calibri"/>
            </a:endParaRPr>
          </a:p>
          <a:p>
            <a:pPr marL="914400" lvl="1"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a:t>
            </a:r>
            <a:r>
              <a:rPr lang="en" sz="1200" i="1" dirty="0">
                <a:solidFill>
                  <a:schemeClr val="dk1"/>
                </a:solidFill>
                <a:latin typeface="Calibri"/>
                <a:ea typeface="Calibri"/>
                <a:cs typeface="Calibri"/>
                <a:sym typeface="Calibri"/>
              </a:rPr>
              <a:t>What do you know from the first scene? What happened?</a:t>
            </a:r>
            <a:r>
              <a:rPr lang="en" sz="1200" dirty="0">
                <a:solidFill>
                  <a:schemeClr val="dk1"/>
                </a:solidFill>
                <a:latin typeface="Calibri"/>
                <a:ea typeface="Calibri"/>
                <a:cs typeface="Calibri"/>
                <a:sym typeface="Calibri"/>
              </a:rPr>
              <a:t>” </a:t>
            </a:r>
            <a:r>
              <a:rPr lang="en" sz="1200" b="1" dirty="0">
                <a:solidFill>
                  <a:schemeClr val="dk1"/>
                </a:solidFill>
                <a:latin typeface="Calibri"/>
                <a:ea typeface="Calibri"/>
                <a:cs typeface="Calibri"/>
                <a:sym typeface="Calibri"/>
              </a:rPr>
              <a:t>(Responses will vary.)</a:t>
            </a:r>
            <a:endParaRPr sz="1200" b="1"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spend 3 minutes reflecting silently. Reflection can include thinking or writing/drawing on paper.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Refocus whole group and direct students’ attention to the </a:t>
            </a:r>
            <a:r>
              <a:rPr lang="en" sz="1200" b="1" dirty="0">
                <a:solidFill>
                  <a:schemeClr val="dk1"/>
                </a:solidFill>
                <a:latin typeface="Calibri"/>
                <a:ea typeface="Calibri"/>
                <a:cs typeface="Calibri"/>
                <a:sym typeface="Calibri"/>
              </a:rPr>
              <a:t>Working to Become Ethical People anchor chart </a:t>
            </a:r>
            <a:r>
              <a:rPr lang="en" sz="1200" dirty="0">
                <a:solidFill>
                  <a:schemeClr val="dk1"/>
                </a:solidFill>
                <a:latin typeface="Calibri"/>
                <a:ea typeface="Calibri"/>
                <a:cs typeface="Calibri"/>
                <a:sym typeface="Calibri"/>
              </a:rPr>
              <a:t>and review the characteristic of </a:t>
            </a:r>
            <a:r>
              <a:rPr lang="en" sz="1200" i="1" dirty="0">
                <a:solidFill>
                  <a:schemeClr val="dk1"/>
                </a:solidFill>
                <a:latin typeface="Calibri"/>
                <a:ea typeface="Calibri"/>
                <a:cs typeface="Calibri"/>
                <a:sym typeface="Calibri"/>
              </a:rPr>
              <a:t>respect</a:t>
            </a:r>
            <a:r>
              <a:rPr lang="en" sz="1200" dirty="0">
                <a:solidFill>
                  <a:schemeClr val="dk1"/>
                </a:solidFill>
                <a:latin typeface="Calibri"/>
                <a:ea typeface="Calibri"/>
                <a:cs typeface="Calibri"/>
                <a:sym typeface="Calibri"/>
              </a:rPr>
              <a:t>. Emphasize that students do not need to share out if they wish not to, but invite those who feel comfortable to share.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Tell students that they are going to work in pairs to find the gist of Act III, Scene 1 and determine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a:t>
            </a:r>
            <a:r>
              <a:rPr lang="en" sz="1200" dirty="0">
                <a:solidFill>
                  <a:schemeClr val="dk1"/>
                </a:solidFill>
                <a:latin typeface="Calibri"/>
                <a:ea typeface="Calibri"/>
                <a:cs typeface="Calibri"/>
                <a:sym typeface="Calibri"/>
              </a:rPr>
              <a:t>. Remind students that when you find the gist, you determine what the text is mostly about.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Remind students of the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strategies listed on the </a:t>
            </a:r>
            <a:r>
              <a:rPr lang="en" sz="1200" b="1" dirty="0">
                <a:solidFill>
                  <a:schemeClr val="dk1"/>
                </a:solidFill>
                <a:latin typeface="Calibri"/>
                <a:ea typeface="Calibri"/>
                <a:cs typeface="Calibri"/>
                <a:sym typeface="Calibri"/>
              </a:rPr>
              <a:t>Close Readers Do These Things anchor chart </a:t>
            </a:r>
            <a:r>
              <a:rPr lang="en" sz="1200" dirty="0">
                <a:solidFill>
                  <a:schemeClr val="dk1"/>
                </a:solidFill>
                <a:latin typeface="Calibri"/>
                <a:ea typeface="Calibri"/>
                <a:cs typeface="Calibri"/>
                <a:sym typeface="Calibri"/>
              </a:rPr>
              <a:t>and to record new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in their </a:t>
            </a:r>
            <a:r>
              <a:rPr lang="en" sz="1200" b="1" dirty="0">
                <a:solidFill>
                  <a:schemeClr val="dk1"/>
                </a:solidFill>
                <a:latin typeface="Calibri"/>
                <a:ea typeface="Calibri"/>
                <a:cs typeface="Calibri"/>
                <a:sym typeface="Calibri"/>
              </a:rPr>
              <a:t>Vocabulary logs</a:t>
            </a:r>
            <a:r>
              <a:rPr lang="en" sz="1200" dirty="0">
                <a:solidFill>
                  <a:schemeClr val="dk1"/>
                </a:solidFill>
                <a:latin typeface="Calibri"/>
                <a:ea typeface="Calibri"/>
                <a:cs typeface="Calibri"/>
                <a:sym typeface="Calibri"/>
              </a:rPr>
              <a:t>.</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Direct students’ attention to the</a:t>
            </a:r>
            <a:r>
              <a:rPr lang="en" sz="1200" b="1" dirty="0">
                <a:solidFill>
                  <a:schemeClr val="dk1"/>
                </a:solidFill>
                <a:latin typeface="Calibri"/>
                <a:ea typeface="Calibri"/>
                <a:cs typeface="Calibri"/>
                <a:sym typeface="Calibri"/>
              </a:rPr>
              <a:t> Working to Become Effective Learners anchor chart</a:t>
            </a:r>
            <a:r>
              <a:rPr lang="en" sz="1200" dirty="0">
                <a:solidFill>
                  <a:schemeClr val="dk1"/>
                </a:solidFill>
                <a:latin typeface="Calibri"/>
                <a:ea typeface="Calibri"/>
                <a:cs typeface="Calibri"/>
                <a:sym typeface="Calibri"/>
              </a:rPr>
              <a:t> and remind them what collaboration looks and sounds like.</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Invite students to begin working with their partner.</a:t>
            </a:r>
            <a:endParaRPr sz="1200"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AutoNum type="arabicPeriod"/>
            </a:pPr>
            <a:r>
              <a:rPr lang="en" sz="1200" dirty="0">
                <a:solidFill>
                  <a:schemeClr val="dk1"/>
                </a:solidFill>
                <a:latin typeface="Calibri"/>
                <a:ea typeface="Calibri"/>
                <a:cs typeface="Calibri"/>
                <a:sym typeface="Calibri"/>
              </a:rPr>
              <a:t>When 3 minutes remain, refocus whole group. Use total participation techniques to select students to share their gist statements and the meaning of any unfamiliar </a:t>
            </a:r>
            <a:r>
              <a:rPr lang="en-US" sz="1200" dirty="0" smtClean="0">
                <a:solidFill>
                  <a:schemeClr val="dk1"/>
                </a:solidFill>
                <a:latin typeface="Calibri"/>
                <a:ea typeface="Calibri"/>
                <a:cs typeface="Calibri"/>
                <a:sym typeface="Calibri"/>
              </a:rPr>
              <a:t>v</a:t>
            </a:r>
            <a:r>
              <a:rPr lang="en" sz="1200" dirty="0" smtClean="0">
                <a:solidFill>
                  <a:schemeClr val="dk1"/>
                </a:solidFill>
                <a:latin typeface="Calibri"/>
                <a:ea typeface="Calibri"/>
                <a:cs typeface="Calibri"/>
                <a:sym typeface="Calibri"/>
              </a:rPr>
              <a:t>ocabulary </a:t>
            </a:r>
            <a:r>
              <a:rPr lang="en" sz="1200" dirty="0">
                <a:solidFill>
                  <a:schemeClr val="dk1"/>
                </a:solidFill>
                <a:latin typeface="Calibri"/>
                <a:ea typeface="Calibri"/>
                <a:cs typeface="Calibri"/>
                <a:sym typeface="Calibri"/>
              </a:rPr>
              <a:t>with the whole group. Refer to the </a:t>
            </a:r>
            <a:r>
              <a:rPr lang="en" sz="1200" b="1" dirty="0">
                <a:solidFill>
                  <a:schemeClr val="dk1"/>
                </a:solidFill>
                <a:latin typeface="Calibri"/>
                <a:ea typeface="Calibri"/>
                <a:cs typeface="Calibri"/>
                <a:sym typeface="Calibri"/>
              </a:rPr>
              <a:t>Character Analysis Note-catcher: Act III, Scene 1 (example, for teacher reference) </a:t>
            </a:r>
            <a:r>
              <a:rPr lang="en" sz="1200" dirty="0">
                <a:solidFill>
                  <a:schemeClr val="dk1"/>
                </a:solidFill>
                <a:latin typeface="Calibri"/>
                <a:ea typeface="Calibri"/>
                <a:cs typeface="Calibri"/>
                <a:sym typeface="Calibri"/>
              </a:rPr>
              <a:t>as necessary.</a:t>
            </a:r>
            <a:endParaRPr sz="1200" dirty="0">
              <a:solidFill>
                <a:schemeClr val="dk1"/>
              </a:solidFill>
              <a:latin typeface="Calibri"/>
              <a:ea typeface="Calibri"/>
              <a:cs typeface="Calibri"/>
              <a:sym typeface="Calibri"/>
            </a:endParaRPr>
          </a:p>
          <a:p>
            <a:pPr marL="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Student Look-fors/Listen-fors: </a:t>
            </a:r>
            <a:endParaRPr sz="1200" i="0" u="none" strike="noStrike" cap="none" dirty="0">
              <a:solidFill>
                <a:schemeClr val="dk1"/>
              </a:solidFill>
              <a:latin typeface="Calibri"/>
              <a:ea typeface="Calibri"/>
              <a:cs typeface="Calibri"/>
              <a:sym typeface="Calibri"/>
            </a:endParaRPr>
          </a:p>
          <a:p>
            <a:pPr marL="45720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Circulate to support pairs as they work to determine the gist and the meaning of unfamiliar vocabulary.</a:t>
            </a: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endParaRPr sz="1200"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chemeClr val="dk1"/>
              </a:buClr>
              <a:buSzPts val="1100"/>
              <a:buFont typeface="Arial"/>
              <a:buNone/>
            </a:pPr>
            <a:r>
              <a:rPr lang="en" sz="1200" i="0" u="none" strike="noStrike" cap="none" dirty="0">
                <a:solidFill>
                  <a:schemeClr val="dk1"/>
                </a:solidFill>
                <a:latin typeface="Calibri"/>
                <a:ea typeface="Calibri"/>
                <a:cs typeface="Calibri"/>
                <a:sym typeface="Calibri"/>
              </a:rPr>
              <a:t>Support for Any Students Who Need It: </a:t>
            </a:r>
            <a:endParaRPr sz="1200" i="0" u="none" strike="noStrike" cap="none"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determining the gist: Consider highlighting or underlining key phrases in their individual copy of </a:t>
            </a:r>
            <a:r>
              <a:rPr lang="en" sz="1200" b="0" i="1" dirty="0" smtClean="0">
                <a:solidFill>
                  <a:schemeClr val="dk1"/>
                </a:solidFill>
                <a:latin typeface="Calibri"/>
                <a:ea typeface="Calibri"/>
                <a:cs typeface="Calibri"/>
                <a:sym typeface="Calibri"/>
              </a:rPr>
              <a:t>Divided </a:t>
            </a:r>
            <a:r>
              <a:rPr lang="en" sz="1200" b="0" i="1" dirty="0">
                <a:solidFill>
                  <a:schemeClr val="dk1"/>
                </a:solidFill>
                <a:latin typeface="Calibri"/>
                <a:ea typeface="Calibri"/>
                <a:cs typeface="Calibri"/>
                <a:sym typeface="Calibri"/>
              </a:rPr>
              <a:t>Loyalties </a:t>
            </a:r>
            <a:r>
              <a:rPr lang="en" sz="1200" dirty="0">
                <a:solidFill>
                  <a:schemeClr val="dk1"/>
                </a:solidFill>
                <a:latin typeface="Calibri"/>
                <a:ea typeface="Calibri"/>
                <a:cs typeface="Calibri"/>
                <a:sym typeface="Calibri"/>
              </a:rPr>
              <a:t>Act III, Scene </a:t>
            </a:r>
            <a:r>
              <a:rPr lang="en" sz="1200" dirty="0" smtClean="0">
                <a:solidFill>
                  <a:schemeClr val="dk1"/>
                </a:solidFill>
                <a:latin typeface="Calibri"/>
                <a:ea typeface="Calibri"/>
                <a:cs typeface="Calibri"/>
                <a:sym typeface="Calibri"/>
              </a:rPr>
              <a:t>1 </a:t>
            </a:r>
            <a:r>
              <a:rPr lang="en" sz="1200" dirty="0">
                <a:solidFill>
                  <a:schemeClr val="dk1"/>
                </a:solidFill>
                <a:latin typeface="Calibri"/>
                <a:ea typeface="Calibri"/>
                <a:cs typeface="Calibri"/>
                <a:sym typeface="Calibri"/>
              </a:rPr>
              <a:t>in advance. This will lift the gist up for them as they read along. </a:t>
            </a:r>
            <a:endParaRPr sz="120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dirty="0">
                <a:solidFill>
                  <a:schemeClr val="dk1"/>
                </a:solidFill>
                <a:latin typeface="Calibri"/>
                <a:ea typeface="Calibri"/>
                <a:cs typeface="Calibri"/>
                <a:sym typeface="Calibri"/>
              </a:rPr>
              <a:t>For students who may need additional support with fine motor skills: Offer choice with the </a:t>
            </a:r>
            <a:r>
              <a:rPr lang="en" sz="1200" b="0" dirty="0">
                <a:solidFill>
                  <a:schemeClr val="dk1"/>
                </a:solidFill>
                <a:latin typeface="Calibri"/>
                <a:ea typeface="Calibri"/>
                <a:cs typeface="Calibri"/>
                <a:sym typeface="Calibri"/>
              </a:rPr>
              <a:t>note-catcher by providing a template that includes lines within the boxes. </a:t>
            </a:r>
            <a:endParaRPr sz="1200" b="0" dirty="0">
              <a:solidFill>
                <a:schemeClr val="dk1"/>
              </a:solidFill>
              <a:latin typeface="Calibri"/>
              <a:ea typeface="Calibri"/>
              <a:cs typeface="Calibri"/>
              <a:sym typeface="Calibri"/>
            </a:endParaRPr>
          </a:p>
          <a:p>
            <a:pPr marL="457200" marR="0" lvl="0" indent="-304800" algn="l" rtl="0">
              <a:lnSpc>
                <a:spcPct val="100000"/>
              </a:lnSpc>
              <a:spcBef>
                <a:spcPts val="0"/>
              </a:spcBef>
              <a:spcAft>
                <a:spcPts val="0"/>
              </a:spcAft>
              <a:buClr>
                <a:schemeClr val="dk1"/>
              </a:buClr>
              <a:buSzPts val="1200"/>
              <a:buFont typeface="Calibri"/>
              <a:buChar char="●"/>
            </a:pPr>
            <a:r>
              <a:rPr lang="en" sz="1200" b="0" dirty="0">
                <a:solidFill>
                  <a:schemeClr val="dk1"/>
                </a:solidFill>
                <a:latin typeface="Calibri"/>
                <a:ea typeface="Calibri"/>
                <a:cs typeface="Calibri"/>
                <a:sym typeface="Calibri"/>
              </a:rPr>
              <a:t>(Summarizing</a:t>
            </a:r>
            <a:r>
              <a:rPr lang="en" sz="1200" b="0" dirty="0" smtClean="0">
                <a:solidFill>
                  <a:schemeClr val="dk1"/>
                </a:solidFill>
                <a:latin typeface="Calibri"/>
                <a:ea typeface="Calibri"/>
                <a:cs typeface="Calibri"/>
                <a:sym typeface="Calibri"/>
              </a:rPr>
              <a:t>)</a:t>
            </a:r>
            <a:r>
              <a:rPr lang="en-US" sz="1200" b="0" dirty="0" smtClean="0">
                <a:solidFill>
                  <a:schemeClr val="dk1"/>
                </a:solidFill>
                <a:latin typeface="Calibri"/>
                <a:ea typeface="Calibri"/>
                <a:cs typeface="Calibri"/>
                <a:sym typeface="Calibri"/>
              </a:rPr>
              <a:t>.</a:t>
            </a:r>
            <a:r>
              <a:rPr lang="en" sz="1200" b="0" dirty="0" smtClean="0">
                <a:solidFill>
                  <a:schemeClr val="dk1"/>
                </a:solidFill>
                <a:latin typeface="Calibri"/>
                <a:ea typeface="Calibri"/>
                <a:cs typeface="Calibri"/>
                <a:sym typeface="Calibri"/>
              </a:rPr>
              <a:t> </a:t>
            </a:r>
            <a:r>
              <a:rPr lang="en" sz="1200" b="0" dirty="0">
                <a:solidFill>
                  <a:schemeClr val="dk1"/>
                </a:solidFill>
                <a:latin typeface="Calibri"/>
                <a:ea typeface="Calibri"/>
                <a:cs typeface="Calibri"/>
                <a:sym typeface="Calibri"/>
              </a:rPr>
              <a:t>Invite students to turn to an elbow partner and summarize the key events so far in </a:t>
            </a:r>
            <a:r>
              <a:rPr lang="en" sz="1200" b="0" i="1" dirty="0">
                <a:solidFill>
                  <a:schemeClr val="dk1"/>
                </a:solidFill>
                <a:latin typeface="Calibri"/>
                <a:ea typeface="Calibri"/>
                <a:cs typeface="Calibri"/>
                <a:sym typeface="Calibri"/>
              </a:rPr>
              <a:t>Divided Loyalties</a:t>
            </a:r>
            <a:r>
              <a:rPr lang="en" sz="1200" b="0" dirty="0">
                <a:solidFill>
                  <a:schemeClr val="dk1"/>
                </a:solidFill>
                <a:latin typeface="Calibri"/>
                <a:ea typeface="Calibri"/>
                <a:cs typeface="Calibri"/>
                <a:sym typeface="Calibri"/>
              </a:rPr>
              <a:t> in 1 minute or less. Have them share out and give them feedback on their language use and summarizing skill. Then, invite them to turn to their partner and summarize once again, this time </a:t>
            </a:r>
            <a:r>
              <a:rPr lang="en" sz="1200" dirty="0">
                <a:solidFill>
                  <a:schemeClr val="dk1"/>
                </a:solidFill>
                <a:latin typeface="Calibri"/>
                <a:ea typeface="Calibri"/>
                <a:cs typeface="Calibri"/>
                <a:sym typeface="Calibri"/>
              </a:rPr>
              <a:t>in 30 seconds or less. Repeat the feedback process.</a:t>
            </a:r>
            <a:endParaRPr sz="1200"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dirty="0">
              <a:solidFill>
                <a:schemeClr val="dk1"/>
              </a:solidFill>
              <a:latin typeface="Calibri"/>
              <a:ea typeface="Calibri"/>
              <a:cs typeface="Calibri"/>
              <a:sym typeface="Calibri"/>
            </a:endParaRPr>
          </a:p>
        </p:txBody>
      </p:sp>
      <p:sp>
        <p:nvSpPr>
          <p:cNvPr id="152" name="Google Shape;152;p1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Tree>
    <p:extLst>
      <p:ext uri="{BB962C8B-B14F-4D97-AF65-F5344CB8AC3E}">
        <p14:creationId xmlns:p14="http://schemas.microsoft.com/office/powerpoint/2010/main" val="3378976307"/>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4"/>
        <p:cNvGrpSpPr/>
        <p:nvPr/>
      </p:nvGrpSpPr>
      <p:grpSpPr>
        <a:xfrm>
          <a:off x="0" y="0"/>
          <a:ext cx="0" cy="0"/>
          <a:chOff x="0" y="0"/>
          <a:chExt cx="0" cy="0"/>
        </a:xfrm>
      </p:grpSpPr>
      <p:sp>
        <p:nvSpPr>
          <p:cNvPr id="15" name="Google Shape;15;p2"/>
          <p:cNvSpPr txBox="1">
            <a:spLocks noGrp="1"/>
          </p:cNvSpPr>
          <p:nvPr>
            <p:ph type="ctrTitle"/>
          </p:nvPr>
        </p:nvSpPr>
        <p:spPr>
          <a:xfrm>
            <a:off x="1143000" y="841772"/>
            <a:ext cx="6858000" cy="1790700"/>
          </a:xfrm>
          <a:prstGeom prst="rect">
            <a:avLst/>
          </a:prstGeom>
          <a:noFill/>
          <a:ln>
            <a:noFill/>
          </a:ln>
        </p:spPr>
        <p:txBody>
          <a:bodyPr spcFirstLastPara="1" wrap="square" lIns="68575" tIns="34275" rIns="68575" bIns="34275" anchor="b" anchorCtr="0"/>
          <a:lstStyle>
            <a:lvl1pPr marR="0" lvl="0" algn="ctr"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16" name="Google Shape;16;p2"/>
          <p:cNvSpPr txBox="1">
            <a:spLocks noGrp="1"/>
          </p:cNvSpPr>
          <p:nvPr>
            <p:ph type="subTitle" idx="1"/>
          </p:nvPr>
        </p:nvSpPr>
        <p:spPr>
          <a:xfrm>
            <a:off x="1143000" y="2701528"/>
            <a:ext cx="6858000" cy="1241700"/>
          </a:xfrm>
          <a:prstGeom prst="rect">
            <a:avLst/>
          </a:prstGeom>
          <a:noFill/>
          <a:ln>
            <a:noFill/>
          </a:ln>
        </p:spPr>
        <p:txBody>
          <a:bodyPr spcFirstLastPara="1" wrap="square" lIns="68575" tIns="34275" rIns="68575" bIns="34275" anchor="t" anchorCtr="0"/>
          <a:lstStyle>
            <a:lvl1pPr marR="0" lvl="0" algn="ctr" rtl="0">
              <a:lnSpc>
                <a:spcPct val="90000"/>
              </a:lnSpc>
              <a:spcBef>
                <a:spcPts val="8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1pPr>
            <a:lvl2pPr marR="0" lvl="1" algn="ctr"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R="0" lvl="2" algn="ctr" rtl="0">
              <a:lnSpc>
                <a:spcPct val="90000"/>
              </a:lnSpc>
              <a:spcBef>
                <a:spcPts val="400"/>
              </a:spcBef>
              <a:spcAft>
                <a:spcPts val="0"/>
              </a:spcAft>
              <a:buClr>
                <a:schemeClr val="dk1"/>
              </a:buClr>
              <a:buSzPts val="1400"/>
              <a:buFont typeface="Arial"/>
              <a:buNone/>
              <a:defRPr sz="1400" b="0" i="0" u="none" strike="noStrike" cap="none">
                <a:solidFill>
                  <a:schemeClr val="dk1"/>
                </a:solidFill>
                <a:latin typeface="Calibri"/>
                <a:ea typeface="Calibri"/>
                <a:cs typeface="Calibri"/>
                <a:sym typeface="Calibri"/>
              </a:defRPr>
            </a:lvl3pPr>
            <a:lvl4pPr marR="0" lvl="3"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4pPr>
            <a:lvl5pPr marR="0" lvl="4"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5pPr>
            <a:lvl6pPr marR="0" lvl="5"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6pPr>
            <a:lvl7pPr marR="0" lvl="6"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7pPr>
            <a:lvl8pPr marR="0" lvl="7"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8pPr>
            <a:lvl9pPr marR="0" lvl="8" algn="ctr" rtl="0">
              <a:lnSpc>
                <a:spcPct val="90000"/>
              </a:lnSpc>
              <a:spcBef>
                <a:spcPts val="4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17" name="Google Shape;17;p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8" name="Google Shape;18;p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9" name="Google Shape;19;p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20" name="Google Shape;20;p2"/>
          <p:cNvPicPr preferRelativeResize="0"/>
          <p:nvPr/>
        </p:nvPicPr>
        <p:blipFill rotWithShape="1">
          <a:blip r:embed="rId2">
            <a:alphaModFix/>
          </a:blip>
          <a:srcRect/>
          <a:stretch/>
        </p:blipFill>
        <p:spPr>
          <a:xfrm>
            <a:off x="4274861" y="4563896"/>
            <a:ext cx="594279" cy="495233"/>
          </a:xfrm>
          <a:prstGeom prst="rect">
            <a:avLst/>
          </a:prstGeom>
          <a:noFill/>
          <a:ln>
            <a:noFill/>
          </a:ln>
        </p:spPr>
      </p:pic>
      <p:pic>
        <p:nvPicPr>
          <p:cNvPr id="21" name="Google Shape;21;p2"/>
          <p:cNvPicPr preferRelativeResize="0"/>
          <p:nvPr/>
        </p:nvPicPr>
        <p:blipFill rotWithShape="1">
          <a:blip r:embed="rId3">
            <a:alphaModFix/>
          </a:blip>
          <a:srcRect/>
          <a:stretch/>
        </p:blipFill>
        <p:spPr>
          <a:xfrm>
            <a:off x="8217438" y="4950982"/>
            <a:ext cx="929136" cy="174213"/>
          </a:xfrm>
          <a:prstGeom prst="rect">
            <a:avLst/>
          </a:prstGeom>
          <a:noFill/>
          <a:ln>
            <a:noFill/>
          </a:ln>
        </p:spPr>
      </p:pic>
      <p:pic>
        <p:nvPicPr>
          <p:cNvPr id="22" name="Google Shape;22;p2"/>
          <p:cNvPicPr preferRelativeResize="0"/>
          <p:nvPr/>
        </p:nvPicPr>
        <p:blipFill rotWithShape="1">
          <a:blip r:embed="rId4">
            <a:alphaModFix/>
          </a:blip>
          <a:srcRect/>
          <a:stretch/>
        </p:blipFill>
        <p:spPr>
          <a:xfrm>
            <a:off x="0" y="4768109"/>
            <a:ext cx="926562" cy="37539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4"/>
        <p:cNvGrpSpPr/>
        <p:nvPr/>
      </p:nvGrpSpPr>
      <p:grpSpPr>
        <a:xfrm>
          <a:off x="0" y="0"/>
          <a:ext cx="0" cy="0"/>
          <a:chOff x="0" y="0"/>
          <a:chExt cx="0" cy="0"/>
        </a:xfrm>
      </p:grpSpPr>
      <p:sp>
        <p:nvSpPr>
          <p:cNvPr id="75" name="Google Shape;75;p1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6" name="Google Shape;76;p11"/>
          <p:cNvSpPr txBox="1">
            <a:spLocks noGrp="1"/>
          </p:cNvSpPr>
          <p:nvPr>
            <p:ph type="body" idx="1"/>
          </p:nvPr>
        </p:nvSpPr>
        <p:spPr>
          <a:xfrm rot="5400000">
            <a:off x="2940300" y="-942431"/>
            <a:ext cx="3263400" cy="78867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77" name="Google Shape;77;p1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8" name="Google Shape;78;p1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9" name="Google Shape;79;p1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0"/>
        <p:cNvGrpSpPr/>
        <p:nvPr/>
      </p:nvGrpSpPr>
      <p:grpSpPr>
        <a:xfrm>
          <a:off x="0" y="0"/>
          <a:ext cx="0" cy="0"/>
          <a:chOff x="0" y="0"/>
          <a:chExt cx="0" cy="0"/>
        </a:xfrm>
      </p:grpSpPr>
      <p:sp>
        <p:nvSpPr>
          <p:cNvPr id="81" name="Google Shape;81;p12"/>
          <p:cNvSpPr txBox="1">
            <a:spLocks noGrp="1"/>
          </p:cNvSpPr>
          <p:nvPr>
            <p:ph type="title"/>
          </p:nvPr>
        </p:nvSpPr>
        <p:spPr>
          <a:xfrm rot="5400000">
            <a:off x="5350050" y="1467544"/>
            <a:ext cx="4359000" cy="19716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82" name="Google Shape;82;p12"/>
          <p:cNvSpPr txBox="1">
            <a:spLocks noGrp="1"/>
          </p:cNvSpPr>
          <p:nvPr>
            <p:ph type="body" idx="1"/>
          </p:nvPr>
        </p:nvSpPr>
        <p:spPr>
          <a:xfrm rot="5400000">
            <a:off x="1349475" y="-447056"/>
            <a:ext cx="4359000" cy="58008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3" name="Google Shape;83;p12"/>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4" name="Google Shape;84;p12"/>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85" name="Google Shape;85;p12"/>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86"/>
        <p:cNvGrpSpPr/>
        <p:nvPr/>
      </p:nvGrpSpPr>
      <p:grpSpPr>
        <a:xfrm>
          <a:off x="0" y="0"/>
          <a:ext cx="0" cy="0"/>
          <a:chOff x="0" y="0"/>
          <a:chExt cx="0" cy="0"/>
        </a:xfrm>
      </p:grpSpPr>
      <p:sp>
        <p:nvSpPr>
          <p:cNvPr id="87" name="Google Shape;87;p13"/>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lstStyle>
            <a:lvl1pPr marR="0" lvl="0" algn="l" rtl="0">
              <a:lnSpc>
                <a:spcPct val="100000"/>
              </a:lnSpc>
              <a:spcBef>
                <a:spcPts val="0"/>
              </a:spcBef>
              <a:spcAft>
                <a:spcPts val="0"/>
              </a:spcAft>
              <a:buClr>
                <a:schemeClr val="dk1"/>
              </a:buClr>
              <a:buSzPts val="3600"/>
              <a:buFont typeface="Century Gothic"/>
              <a:buNone/>
              <a:defRPr sz="36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2800"/>
              <a:buFont typeface="Arial"/>
              <a:buNone/>
              <a:defRPr sz="2800" b="0" i="0" u="none" strike="noStrike" cap="none">
                <a:solidFill>
                  <a:schemeClr val="dk1"/>
                </a:solidFill>
                <a:latin typeface="Arial"/>
                <a:ea typeface="Arial"/>
                <a:cs typeface="Arial"/>
                <a:sym typeface="Arial"/>
              </a:defRPr>
            </a:lvl9pPr>
          </a:lstStyle>
          <a:p>
            <a:endParaRPr/>
          </a:p>
        </p:txBody>
      </p:sp>
      <p:sp>
        <p:nvSpPr>
          <p:cNvPr id="88" name="Google Shape;88;p13"/>
          <p:cNvSpPr txBox="1">
            <a:spLocks noGrp="1"/>
          </p:cNvSpPr>
          <p:nvPr>
            <p:ph type="body" idx="1"/>
          </p:nvPr>
        </p:nvSpPr>
        <p:spPr>
          <a:xfrm>
            <a:off x="3117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89" name="Google Shape;89;p13"/>
          <p:cNvSpPr txBox="1">
            <a:spLocks noGrp="1"/>
          </p:cNvSpPr>
          <p:nvPr>
            <p:ph type="body" idx="2"/>
          </p:nvPr>
        </p:nvSpPr>
        <p:spPr>
          <a:xfrm>
            <a:off x="4832400" y="1152475"/>
            <a:ext cx="3999900" cy="3416400"/>
          </a:xfrm>
          <a:prstGeom prst="rect">
            <a:avLst/>
          </a:prstGeom>
          <a:noFill/>
          <a:ln>
            <a:noFill/>
          </a:ln>
        </p:spPr>
        <p:txBody>
          <a:bodyPr spcFirstLastPara="1" wrap="square" lIns="91425" tIns="91425" rIns="91425" bIns="91425" anchor="t" anchorCtr="0"/>
          <a:lstStyle>
            <a:lvl1pPr marL="457200" marR="0" lvl="0" indent="-317500" algn="l" rtl="0">
              <a:lnSpc>
                <a:spcPct val="115000"/>
              </a:lnSpc>
              <a:spcBef>
                <a:spcPts val="0"/>
              </a:spcBef>
              <a:spcAft>
                <a:spcPts val="0"/>
              </a:spcAft>
              <a:buClr>
                <a:srgbClr val="000000"/>
              </a:buClr>
              <a:buSzPts val="1400"/>
              <a:buFont typeface="Century Gothic"/>
              <a:buChar char="●"/>
              <a:defRPr sz="1400" b="0" i="0" u="none" strike="noStrike" cap="none">
                <a:solidFill>
                  <a:srgbClr val="000000"/>
                </a:solidFill>
                <a:latin typeface="Century Gothic"/>
                <a:ea typeface="Century Gothic"/>
                <a:cs typeface="Century Gothic"/>
                <a:sym typeface="Century Gothic"/>
              </a:defRPr>
            </a:lvl1pPr>
            <a:lvl2pPr marL="914400" marR="0" lvl="1"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2pPr>
            <a:lvl3pPr marL="1371600" marR="0" lvl="2"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3pPr>
            <a:lvl4pPr marL="1828800" marR="0" lvl="3"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4pPr>
            <a:lvl5pPr marL="2286000" marR="0" lvl="4"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5pPr>
            <a:lvl6pPr marL="2743200" marR="0" lvl="5"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6pPr>
            <a:lvl7pPr marL="3200400" marR="0" lvl="6"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7pPr>
            <a:lvl8pPr marL="3657600" marR="0" lvl="7" indent="-304800" algn="l" rtl="0">
              <a:lnSpc>
                <a:spcPct val="115000"/>
              </a:lnSpc>
              <a:spcBef>
                <a:spcPts val="1600"/>
              </a:spcBef>
              <a:spcAft>
                <a:spcPts val="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8pPr>
            <a:lvl9pPr marL="4114800" marR="0" lvl="8" indent="-304800" algn="l" rtl="0">
              <a:lnSpc>
                <a:spcPct val="115000"/>
              </a:lnSpc>
              <a:spcBef>
                <a:spcPts val="1600"/>
              </a:spcBef>
              <a:spcAft>
                <a:spcPts val="1600"/>
              </a:spcAft>
              <a:buClr>
                <a:srgbClr val="000000"/>
              </a:buClr>
              <a:buSzPts val="1200"/>
              <a:buFont typeface="Century Gothic"/>
              <a:buChar char="■"/>
              <a:defRPr sz="1200" b="0" i="0" u="none" strike="noStrike" cap="none">
                <a:solidFill>
                  <a:srgbClr val="000000"/>
                </a:solidFill>
                <a:latin typeface="Century Gothic"/>
                <a:ea typeface="Century Gothic"/>
                <a:cs typeface="Century Gothic"/>
                <a:sym typeface="Century Gothic"/>
              </a:defRPr>
            </a:lvl9pPr>
          </a:lstStyle>
          <a:p>
            <a:endParaRPr/>
          </a:p>
        </p:txBody>
      </p:sp>
      <p:sp>
        <p:nvSpPr>
          <p:cNvPr id="90" name="Google Shape;90;p13"/>
          <p:cNvSpPr txBox="1">
            <a:spLocks noGrp="1"/>
          </p:cNvSpPr>
          <p:nvPr>
            <p:ph type="sldNum" idx="12"/>
          </p:nvPr>
        </p:nvSpPr>
        <p:spPr>
          <a:xfrm>
            <a:off x="8472458" y="4663217"/>
            <a:ext cx="548700" cy="393600"/>
          </a:xfrm>
          <a:prstGeom prst="rect">
            <a:avLst/>
          </a:prstGeom>
          <a:noFill/>
          <a:ln>
            <a:noFill/>
          </a:ln>
        </p:spPr>
        <p:txBody>
          <a:bodyPr spcFirstLastPara="1" wrap="square" lIns="91425" tIns="91425" rIns="91425" bIns="91425" anchor="ctr" anchorCtr="0">
            <a:noAutofit/>
          </a:bodyPr>
          <a:lstStyle>
            <a:lvl1pPr marL="0" marR="0" lvl="0"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000"/>
              <a:buFont typeface="Arial"/>
              <a:buNone/>
              <a:defRPr sz="10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3"/>
        <p:cNvGrpSpPr/>
        <p:nvPr/>
      </p:nvGrpSpPr>
      <p:grpSpPr>
        <a:xfrm>
          <a:off x="0" y="0"/>
          <a:ext cx="0" cy="0"/>
          <a:chOff x="0" y="0"/>
          <a:chExt cx="0" cy="0"/>
        </a:xfrm>
      </p:grpSpPr>
      <p:sp>
        <p:nvSpPr>
          <p:cNvPr id="24" name="Google Shape;24;p3"/>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400"/>
              <a:buFont typeface="Century Gothic"/>
              <a:buNone/>
              <a:defRPr sz="3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25" name="Google Shape;25;p3"/>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Century Gothic"/>
              <a:buChar char="•"/>
              <a:defRPr sz="2100" i="0" u="none" strike="noStrike" cap="none">
                <a:solidFill>
                  <a:schemeClr val="dk1"/>
                </a:solidFill>
                <a:latin typeface="Century Gothic"/>
                <a:ea typeface="Century Gothic"/>
                <a:cs typeface="Century Gothic"/>
                <a:sym typeface="Century Gothic"/>
              </a:defRPr>
            </a:lvl1pPr>
            <a:lvl2pPr marL="914400" marR="0" lvl="1" indent="-342900" algn="l" rtl="0">
              <a:lnSpc>
                <a:spcPct val="90000"/>
              </a:lnSpc>
              <a:spcBef>
                <a:spcPts val="400"/>
              </a:spcBef>
              <a:spcAft>
                <a:spcPts val="0"/>
              </a:spcAft>
              <a:buClr>
                <a:schemeClr val="dk1"/>
              </a:buClr>
              <a:buSzPts val="1800"/>
              <a:buFont typeface="Century Gothic"/>
              <a:buChar char="•"/>
              <a:defRPr sz="1800" i="0" u="none" strike="noStrike" cap="none">
                <a:solidFill>
                  <a:schemeClr val="dk1"/>
                </a:solidFill>
                <a:latin typeface="Century Gothic"/>
                <a:ea typeface="Century Gothic"/>
                <a:cs typeface="Century Gothic"/>
                <a:sym typeface="Century Gothic"/>
              </a:defRPr>
            </a:lvl2pPr>
            <a:lvl3pPr marL="1371600" marR="0" lvl="2" indent="-323850" algn="l" rtl="0">
              <a:lnSpc>
                <a:spcPct val="90000"/>
              </a:lnSpc>
              <a:spcBef>
                <a:spcPts val="400"/>
              </a:spcBef>
              <a:spcAft>
                <a:spcPts val="0"/>
              </a:spcAft>
              <a:buClr>
                <a:schemeClr val="dk1"/>
              </a:buClr>
              <a:buSzPts val="1500"/>
              <a:buFont typeface="Century Gothic"/>
              <a:buChar char="•"/>
              <a:defRPr sz="1500" i="0" u="none" strike="noStrike" cap="none">
                <a:solidFill>
                  <a:schemeClr val="dk1"/>
                </a:solidFill>
                <a:latin typeface="Century Gothic"/>
                <a:ea typeface="Century Gothic"/>
                <a:cs typeface="Century Gothic"/>
                <a:sym typeface="Century Gothic"/>
              </a:defRPr>
            </a:lvl3pPr>
            <a:lvl4pPr marL="1828800" marR="0" lvl="3"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4pPr>
            <a:lvl5pPr marL="2286000" marR="0" lvl="4"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5pPr>
            <a:lvl6pPr marL="2743200" marR="0" lvl="5"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6pPr>
            <a:lvl7pPr marL="3200400" marR="0" lvl="6"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7pPr>
            <a:lvl8pPr marL="3657600" marR="0" lvl="7"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8pPr>
            <a:lvl9pPr marL="4114800" marR="0" lvl="8" indent="-317500" algn="l" rtl="0">
              <a:lnSpc>
                <a:spcPct val="90000"/>
              </a:lnSpc>
              <a:spcBef>
                <a:spcPts val="400"/>
              </a:spcBef>
              <a:spcAft>
                <a:spcPts val="0"/>
              </a:spcAft>
              <a:buClr>
                <a:schemeClr val="dk1"/>
              </a:buClr>
              <a:buSzPts val="1400"/>
              <a:buFont typeface="Century Gothic"/>
              <a:buChar char="•"/>
              <a:defRPr sz="1400" i="0" u="none" strike="noStrike" cap="none">
                <a:solidFill>
                  <a:schemeClr val="dk1"/>
                </a:solidFill>
                <a:latin typeface="Century Gothic"/>
                <a:ea typeface="Century Gothic"/>
                <a:cs typeface="Century Gothic"/>
                <a:sym typeface="Century Gothic"/>
              </a:defRPr>
            </a:lvl9pPr>
          </a:lstStyle>
          <a:p>
            <a:endParaRPr/>
          </a:p>
        </p:txBody>
      </p:sp>
      <p:sp>
        <p:nvSpPr>
          <p:cNvPr id="26" name="Google Shape;26;p3"/>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7" name="Google Shape;27;p3"/>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28" name="Google Shape;28;p3"/>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29"/>
        <p:cNvGrpSpPr/>
        <p:nvPr/>
      </p:nvGrpSpPr>
      <p:grpSpPr>
        <a:xfrm>
          <a:off x="0" y="0"/>
          <a:ext cx="0" cy="0"/>
          <a:chOff x="0" y="0"/>
          <a:chExt cx="0" cy="0"/>
        </a:xfrm>
      </p:grpSpPr>
      <p:sp>
        <p:nvSpPr>
          <p:cNvPr id="30" name="Google Shape;30;p4"/>
          <p:cNvSpPr txBox="1">
            <a:spLocks noGrp="1"/>
          </p:cNvSpPr>
          <p:nvPr>
            <p:ph type="title"/>
          </p:nvPr>
        </p:nvSpPr>
        <p:spPr>
          <a:xfrm>
            <a:off x="623888" y="1282304"/>
            <a:ext cx="7886700" cy="21396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4500"/>
              <a:buFont typeface="Calibri"/>
              <a:buNone/>
              <a:defRPr sz="45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1" name="Google Shape;31;p4"/>
          <p:cNvSpPr txBox="1">
            <a:spLocks noGrp="1"/>
          </p:cNvSpPr>
          <p:nvPr>
            <p:ph type="body" idx="1"/>
          </p:nvPr>
        </p:nvSpPr>
        <p:spPr>
          <a:xfrm>
            <a:off x="623888" y="3442097"/>
            <a:ext cx="7886700" cy="11253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rgbClr val="888888"/>
              </a:buClr>
              <a:buSzPts val="1800"/>
              <a:buFont typeface="Arial"/>
              <a:buNone/>
              <a:defRPr sz="18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400"/>
              </a:spcBef>
              <a:spcAft>
                <a:spcPts val="0"/>
              </a:spcAft>
              <a:buClr>
                <a:srgbClr val="888888"/>
              </a:buClr>
              <a:buSzPts val="1500"/>
              <a:buFont typeface="Arial"/>
              <a:buNone/>
              <a:defRPr sz="15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400"/>
              </a:spcBef>
              <a:spcAft>
                <a:spcPts val="0"/>
              </a:spcAft>
              <a:buClr>
                <a:srgbClr val="888888"/>
              </a:buClr>
              <a:buSzPts val="1400"/>
              <a:buFont typeface="Arial"/>
              <a:buNone/>
              <a:defRPr sz="14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400"/>
              </a:spcBef>
              <a:spcAft>
                <a:spcPts val="0"/>
              </a:spcAft>
              <a:buClr>
                <a:srgbClr val="888888"/>
              </a:buClr>
              <a:buSzPts val="1200"/>
              <a:buFont typeface="Arial"/>
              <a:buNone/>
              <a:defRPr sz="1200" b="0" i="0" u="none" strike="noStrike" cap="none">
                <a:solidFill>
                  <a:srgbClr val="888888"/>
                </a:solidFill>
                <a:latin typeface="Calibri"/>
                <a:ea typeface="Calibri"/>
                <a:cs typeface="Calibri"/>
                <a:sym typeface="Calibri"/>
              </a:defRPr>
            </a:lvl9pPr>
          </a:lstStyle>
          <a:p>
            <a:endParaRPr/>
          </a:p>
        </p:txBody>
      </p:sp>
      <p:sp>
        <p:nvSpPr>
          <p:cNvPr id="32" name="Google Shape;32;p4"/>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3" name="Google Shape;33;p4"/>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34" name="Google Shape;34;p4"/>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5"/>
        <p:cNvGrpSpPr/>
        <p:nvPr/>
      </p:nvGrpSpPr>
      <p:grpSpPr>
        <a:xfrm>
          <a:off x="0" y="0"/>
          <a:ext cx="0" cy="0"/>
          <a:chOff x="0" y="0"/>
          <a:chExt cx="0" cy="0"/>
        </a:xfrm>
      </p:grpSpPr>
      <p:sp>
        <p:nvSpPr>
          <p:cNvPr id="36" name="Google Shape;36;p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37" name="Google Shape;37;p5"/>
          <p:cNvSpPr txBox="1">
            <a:spLocks noGrp="1"/>
          </p:cNvSpPr>
          <p:nvPr>
            <p:ph type="body" idx="1"/>
          </p:nvPr>
        </p:nvSpPr>
        <p:spPr>
          <a:xfrm>
            <a:off x="6286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8" name="Google Shape;38;p5"/>
          <p:cNvSpPr txBox="1">
            <a:spLocks noGrp="1"/>
          </p:cNvSpPr>
          <p:nvPr>
            <p:ph type="body" idx="2"/>
          </p:nvPr>
        </p:nvSpPr>
        <p:spPr>
          <a:xfrm>
            <a:off x="4629150" y="1369219"/>
            <a:ext cx="38862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39" name="Google Shape;39;p5"/>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0" name="Google Shape;40;p5"/>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1" name="Google Shape;41;p5"/>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2"/>
        <p:cNvGrpSpPr/>
        <p:nvPr/>
      </p:nvGrpSpPr>
      <p:grpSpPr>
        <a:xfrm>
          <a:off x="0" y="0"/>
          <a:ext cx="0" cy="0"/>
          <a:chOff x="0" y="0"/>
          <a:chExt cx="0" cy="0"/>
        </a:xfrm>
      </p:grpSpPr>
      <p:sp>
        <p:nvSpPr>
          <p:cNvPr id="43" name="Google Shape;43;p6"/>
          <p:cNvSpPr txBox="1">
            <a:spLocks noGrp="1"/>
          </p:cNvSpPr>
          <p:nvPr>
            <p:ph type="title"/>
          </p:nvPr>
        </p:nvSpPr>
        <p:spPr>
          <a:xfrm>
            <a:off x="629841"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44" name="Google Shape;44;p6"/>
          <p:cNvSpPr txBox="1">
            <a:spLocks noGrp="1"/>
          </p:cNvSpPr>
          <p:nvPr>
            <p:ph type="body" idx="1"/>
          </p:nvPr>
        </p:nvSpPr>
        <p:spPr>
          <a:xfrm>
            <a:off x="629841" y="1260872"/>
            <a:ext cx="38685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5" name="Google Shape;45;p6"/>
          <p:cNvSpPr txBox="1">
            <a:spLocks noGrp="1"/>
          </p:cNvSpPr>
          <p:nvPr>
            <p:ph type="body" idx="2"/>
          </p:nvPr>
        </p:nvSpPr>
        <p:spPr>
          <a:xfrm>
            <a:off x="629841" y="1878806"/>
            <a:ext cx="38685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6" name="Google Shape;46;p6"/>
          <p:cNvSpPr txBox="1">
            <a:spLocks noGrp="1"/>
          </p:cNvSpPr>
          <p:nvPr>
            <p:ph type="body" idx="3"/>
          </p:nvPr>
        </p:nvSpPr>
        <p:spPr>
          <a:xfrm>
            <a:off x="4629150" y="1260872"/>
            <a:ext cx="3887400" cy="618000"/>
          </a:xfrm>
          <a:prstGeom prst="rect">
            <a:avLst/>
          </a:prstGeom>
          <a:noFill/>
          <a:ln>
            <a:noFill/>
          </a:ln>
        </p:spPr>
        <p:txBody>
          <a:bodyPr spcFirstLastPara="1" wrap="square" lIns="68575" tIns="34275" rIns="68575" bIns="34275" anchor="b" anchorCtr="0"/>
          <a:lstStyle>
            <a:lvl1pPr marL="457200" marR="0" lvl="0" indent="-228600" algn="l" rtl="0">
              <a:lnSpc>
                <a:spcPct val="90000"/>
              </a:lnSpc>
              <a:spcBef>
                <a:spcPts val="800"/>
              </a:spcBef>
              <a:spcAft>
                <a:spcPts val="0"/>
              </a:spcAft>
              <a:buClr>
                <a:schemeClr val="dk1"/>
              </a:buClr>
              <a:buSzPts val="1800"/>
              <a:buFont typeface="Arial"/>
              <a:buNone/>
              <a:defRPr sz="18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500"/>
              <a:buFont typeface="Arial"/>
              <a:buNone/>
              <a:defRPr sz="15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1400"/>
              <a:buFont typeface="Arial"/>
              <a:buNone/>
              <a:defRPr sz="14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1200"/>
              <a:buFont typeface="Arial"/>
              <a:buNone/>
              <a:defRPr sz="1200" b="1" i="0" u="none" strike="noStrike" cap="none">
                <a:solidFill>
                  <a:schemeClr val="dk1"/>
                </a:solidFill>
                <a:latin typeface="Calibri"/>
                <a:ea typeface="Calibri"/>
                <a:cs typeface="Calibri"/>
                <a:sym typeface="Calibri"/>
              </a:defRPr>
            </a:lvl9pPr>
          </a:lstStyle>
          <a:p>
            <a:endParaRPr/>
          </a:p>
        </p:txBody>
      </p:sp>
      <p:sp>
        <p:nvSpPr>
          <p:cNvPr id="47" name="Google Shape;47;p6"/>
          <p:cNvSpPr txBox="1">
            <a:spLocks noGrp="1"/>
          </p:cNvSpPr>
          <p:nvPr>
            <p:ph type="body" idx="4"/>
          </p:nvPr>
        </p:nvSpPr>
        <p:spPr>
          <a:xfrm>
            <a:off x="4629150" y="1878806"/>
            <a:ext cx="3887400" cy="27633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48" name="Google Shape;48;p6"/>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1"/>
        <p:cNvGrpSpPr/>
        <p:nvPr/>
      </p:nvGrpSpPr>
      <p:grpSpPr>
        <a:xfrm>
          <a:off x="0" y="0"/>
          <a:ext cx="0" cy="0"/>
          <a:chOff x="0" y="0"/>
          <a:chExt cx="0" cy="0"/>
        </a:xfrm>
      </p:grpSpPr>
      <p:sp>
        <p:nvSpPr>
          <p:cNvPr id="52" name="Google Shape;52;p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53" name="Google Shape;53;p7"/>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4" name="Google Shape;54;p7"/>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5" name="Google Shape;55;p7"/>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56"/>
        <p:cNvGrpSpPr/>
        <p:nvPr/>
      </p:nvGrpSpPr>
      <p:grpSpPr>
        <a:xfrm>
          <a:off x="0" y="0"/>
          <a:ext cx="0" cy="0"/>
          <a:chOff x="0" y="0"/>
          <a:chExt cx="0" cy="0"/>
        </a:xfrm>
      </p:grpSpPr>
      <p:sp>
        <p:nvSpPr>
          <p:cNvPr id="57" name="Google Shape;57;p8"/>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8" name="Google Shape;58;p8"/>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59" name="Google Shape;59;p8"/>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0"/>
        <p:cNvGrpSpPr/>
        <p:nvPr/>
      </p:nvGrpSpPr>
      <p:grpSpPr>
        <a:xfrm>
          <a:off x="0" y="0"/>
          <a:ext cx="0" cy="0"/>
          <a:chOff x="0" y="0"/>
          <a:chExt cx="0" cy="0"/>
        </a:xfrm>
      </p:grpSpPr>
      <p:sp>
        <p:nvSpPr>
          <p:cNvPr id="61" name="Google Shape;61;p9"/>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2" name="Google Shape;62;p9"/>
          <p:cNvSpPr txBox="1">
            <a:spLocks noGrp="1"/>
          </p:cNvSpPr>
          <p:nvPr>
            <p:ph type="body" idx="1"/>
          </p:nvPr>
        </p:nvSpPr>
        <p:spPr>
          <a:xfrm>
            <a:off x="3887391" y="740569"/>
            <a:ext cx="4629300" cy="3655200"/>
          </a:xfrm>
          <a:prstGeom prst="rect">
            <a:avLst/>
          </a:prstGeom>
          <a:noFill/>
          <a:ln>
            <a:noFill/>
          </a:ln>
        </p:spPr>
        <p:txBody>
          <a:bodyPr spcFirstLastPara="1" wrap="square" lIns="68575" tIns="34275" rIns="68575" bIns="34275" anchor="t" anchorCtr="0"/>
          <a:lstStyle>
            <a:lvl1pPr marL="457200" marR="0" lvl="0" indent="-381000" algn="l" rtl="0">
              <a:lnSpc>
                <a:spcPct val="90000"/>
              </a:lnSpc>
              <a:spcBef>
                <a:spcPts val="8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1pPr>
            <a:lvl2pPr marL="914400" marR="0" lvl="1" indent="-361950" algn="l" rtl="0">
              <a:lnSpc>
                <a:spcPct val="90000"/>
              </a:lnSpc>
              <a:spcBef>
                <a:spcPts val="4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2pPr>
            <a:lvl3pPr marL="1371600" marR="0" lvl="2"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3pPr>
            <a:lvl4pPr marL="1828800" marR="0" lvl="3"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4pPr>
            <a:lvl5pPr marL="2286000" marR="0" lvl="4"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5pPr>
            <a:lvl6pPr marL="2743200" marR="0" lvl="5"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6pPr>
            <a:lvl7pPr marL="3200400" marR="0" lvl="6"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7pPr>
            <a:lvl8pPr marL="3657600" marR="0" lvl="7"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8pPr>
            <a:lvl9pPr marL="4114800" marR="0" lvl="8"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9pPr>
          </a:lstStyle>
          <a:p>
            <a:endParaRPr/>
          </a:p>
        </p:txBody>
      </p:sp>
      <p:sp>
        <p:nvSpPr>
          <p:cNvPr id="63" name="Google Shape;63;p9"/>
          <p:cNvSpPr txBox="1">
            <a:spLocks noGrp="1"/>
          </p:cNvSpPr>
          <p:nvPr>
            <p:ph type="body" idx="2"/>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64" name="Google Shape;64;p9"/>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5" name="Google Shape;65;p9"/>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66" name="Google Shape;66;p9"/>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67"/>
        <p:cNvGrpSpPr/>
        <p:nvPr/>
      </p:nvGrpSpPr>
      <p:grpSpPr>
        <a:xfrm>
          <a:off x="0" y="0"/>
          <a:ext cx="0" cy="0"/>
          <a:chOff x="0" y="0"/>
          <a:chExt cx="0" cy="0"/>
        </a:xfrm>
      </p:grpSpPr>
      <p:sp>
        <p:nvSpPr>
          <p:cNvPr id="68" name="Google Shape;68;p10"/>
          <p:cNvSpPr txBox="1">
            <a:spLocks noGrp="1"/>
          </p:cNvSpPr>
          <p:nvPr>
            <p:ph type="title"/>
          </p:nvPr>
        </p:nvSpPr>
        <p:spPr>
          <a:xfrm>
            <a:off x="629841" y="342900"/>
            <a:ext cx="2949000" cy="1200300"/>
          </a:xfrm>
          <a:prstGeom prst="rect">
            <a:avLst/>
          </a:prstGeom>
          <a:noFill/>
          <a:ln>
            <a:noFill/>
          </a:ln>
        </p:spPr>
        <p:txBody>
          <a:bodyPr spcFirstLastPara="1" wrap="square" lIns="68575" tIns="34275" rIns="68575" bIns="34275" anchor="b" anchorCtr="0"/>
          <a:lstStyle>
            <a:lvl1pPr marR="0" lvl="0" algn="l" rtl="0">
              <a:lnSpc>
                <a:spcPct val="90000"/>
              </a:lnSpc>
              <a:spcBef>
                <a:spcPts val="0"/>
              </a:spcBef>
              <a:spcAft>
                <a:spcPts val="0"/>
              </a:spcAft>
              <a:buClr>
                <a:schemeClr val="dk1"/>
              </a:buClr>
              <a:buSzPts val="2400"/>
              <a:buFont typeface="Calibri"/>
              <a:buNone/>
              <a:defRPr sz="24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69" name="Google Shape;69;p10"/>
          <p:cNvSpPr>
            <a:spLocks noGrp="1"/>
          </p:cNvSpPr>
          <p:nvPr>
            <p:ph type="pic" idx="2"/>
          </p:nvPr>
        </p:nvSpPr>
        <p:spPr>
          <a:xfrm>
            <a:off x="3887391" y="740569"/>
            <a:ext cx="4629300" cy="3655200"/>
          </a:xfrm>
          <a:prstGeom prst="rect">
            <a:avLst/>
          </a:prstGeom>
          <a:noFill/>
          <a:ln>
            <a:noFill/>
          </a:ln>
        </p:spPr>
        <p:txBody>
          <a:bodyPr spcFirstLastPara="1" wrap="square" lIns="68575" tIns="34275" rIns="68575" bIns="34275" anchor="t" anchorCtr="0"/>
          <a:lstStyle>
            <a:lvl1pPr marR="0" lvl="0" algn="l" rtl="0">
              <a:lnSpc>
                <a:spcPct val="90000"/>
              </a:lnSpc>
              <a:spcBef>
                <a:spcPts val="8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l" rtl="0">
              <a:lnSpc>
                <a:spcPct val="90000"/>
              </a:lnSpc>
              <a:spcBef>
                <a:spcPts val="400"/>
              </a:spcBef>
              <a:spcAft>
                <a:spcPts val="0"/>
              </a:spcAft>
              <a:buClr>
                <a:schemeClr val="dk1"/>
              </a:buClr>
              <a:buSzPts val="2100"/>
              <a:buFont typeface="Arial"/>
              <a:buNone/>
              <a:defRPr sz="2100" b="0" i="0" u="none" strike="noStrike" cap="none">
                <a:solidFill>
                  <a:schemeClr val="dk1"/>
                </a:solidFill>
                <a:latin typeface="Calibri"/>
                <a:ea typeface="Calibri"/>
                <a:cs typeface="Calibri"/>
                <a:sym typeface="Calibri"/>
              </a:defRPr>
            </a:lvl2pPr>
            <a:lvl3pPr marR="0" lvl="2" algn="l" rtl="0">
              <a:lnSpc>
                <a:spcPct val="90000"/>
              </a:lnSpc>
              <a:spcBef>
                <a:spcPts val="400"/>
              </a:spcBef>
              <a:spcAft>
                <a:spcPts val="0"/>
              </a:spcAft>
              <a:buClr>
                <a:schemeClr val="dk1"/>
              </a:buClr>
              <a:buSzPts val="1800"/>
              <a:buFont typeface="Arial"/>
              <a:buNone/>
              <a:defRPr sz="1800" b="0" i="0" u="none" strike="noStrike" cap="none">
                <a:solidFill>
                  <a:schemeClr val="dk1"/>
                </a:solidFill>
                <a:latin typeface="Calibri"/>
                <a:ea typeface="Calibri"/>
                <a:cs typeface="Calibri"/>
                <a:sym typeface="Calibri"/>
              </a:defRPr>
            </a:lvl3pPr>
            <a:lvl4pPr marR="0" lvl="3"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4pPr>
            <a:lvl5pPr marR="0" lvl="4"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5pPr>
            <a:lvl6pPr marR="0" lvl="5"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6pPr>
            <a:lvl7pPr marR="0" lvl="6"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7pPr>
            <a:lvl8pPr marR="0" lvl="7"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8pPr>
            <a:lvl9pPr marR="0" lvl="8" algn="l" rtl="0">
              <a:lnSpc>
                <a:spcPct val="90000"/>
              </a:lnSpc>
              <a:spcBef>
                <a:spcPts val="4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9pPr>
          </a:lstStyle>
          <a:p>
            <a:endParaRPr/>
          </a:p>
        </p:txBody>
      </p:sp>
      <p:sp>
        <p:nvSpPr>
          <p:cNvPr id="70" name="Google Shape;70;p10"/>
          <p:cNvSpPr txBox="1">
            <a:spLocks noGrp="1"/>
          </p:cNvSpPr>
          <p:nvPr>
            <p:ph type="body" idx="1"/>
          </p:nvPr>
        </p:nvSpPr>
        <p:spPr>
          <a:xfrm>
            <a:off x="629841" y="1543050"/>
            <a:ext cx="2949000" cy="2858700"/>
          </a:xfrm>
          <a:prstGeom prst="rect">
            <a:avLst/>
          </a:prstGeom>
          <a:noFill/>
          <a:ln>
            <a:noFill/>
          </a:ln>
        </p:spPr>
        <p:txBody>
          <a:bodyPr spcFirstLastPara="1" wrap="square" lIns="68575" tIns="34275" rIns="68575" bIns="34275" anchor="t" anchorCtr="0"/>
          <a:lstStyle>
            <a:lvl1pPr marL="457200" marR="0" lvl="0" indent="-228600" algn="l" rtl="0">
              <a:lnSpc>
                <a:spcPct val="90000"/>
              </a:lnSpc>
              <a:spcBef>
                <a:spcPts val="8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4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400"/>
              </a:spcBef>
              <a:spcAft>
                <a:spcPts val="0"/>
              </a:spcAft>
              <a:buClr>
                <a:schemeClr val="dk1"/>
              </a:buClr>
              <a:buSzPts val="900"/>
              <a:buFont typeface="Arial"/>
              <a:buNone/>
              <a:defRPr sz="9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400"/>
              </a:spcBef>
              <a:spcAft>
                <a:spcPts val="0"/>
              </a:spcAft>
              <a:buClr>
                <a:schemeClr val="dk1"/>
              </a:buClr>
              <a:buSzPts val="800"/>
              <a:buFont typeface="Arial"/>
              <a:buNone/>
              <a:defRPr sz="800" b="0" i="0" u="none" strike="noStrike" cap="none">
                <a:solidFill>
                  <a:schemeClr val="dk1"/>
                </a:solidFill>
                <a:latin typeface="Calibri"/>
                <a:ea typeface="Calibri"/>
                <a:cs typeface="Calibri"/>
                <a:sym typeface="Calibri"/>
              </a:defRPr>
            </a:lvl9pPr>
          </a:lstStyle>
          <a:p>
            <a:endParaRPr/>
          </a:p>
        </p:txBody>
      </p:sp>
      <p:sp>
        <p:nvSpPr>
          <p:cNvPr id="71" name="Google Shape;71;p10"/>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2" name="Google Shape;72;p10"/>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73" name="Google Shape;73;p10"/>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slideLayout" Target="../slideLayouts/slideLayout12.xml"/><Relationship Id="rId13" Type="http://schemas.openxmlformats.org/officeDocument/2006/relationships/theme" Target="../theme/theme1.xml"/><Relationship Id="rId14" Type="http://schemas.openxmlformats.org/officeDocument/2006/relationships/image" Target="../media/image1.jpg"/><Relationship Id="rId15" Type="http://schemas.openxmlformats.org/officeDocument/2006/relationships/image" Target="../media/image2.png"/><Relationship Id="rId16"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lstStyle>
            <a:lvl1pPr marR="0" lvl="0" algn="l" rtl="0">
              <a:lnSpc>
                <a:spcPct val="90000"/>
              </a:lnSpc>
              <a:spcBef>
                <a:spcPts val="0"/>
              </a:spcBef>
              <a:spcAft>
                <a:spcPts val="0"/>
              </a:spcAft>
              <a:buClr>
                <a:schemeClr val="dk1"/>
              </a:buClr>
              <a:buSzPts val="3300"/>
              <a:buFont typeface="Calibri"/>
              <a:buNone/>
              <a:defRPr sz="3300" b="0" i="0" u="none" strike="noStrike" cap="none">
                <a:solidFill>
                  <a:schemeClr val="dk1"/>
                </a:solidFill>
                <a:latin typeface="Calibri"/>
                <a:ea typeface="Calibri"/>
                <a:cs typeface="Calibri"/>
                <a:sym typeface="Calibri"/>
              </a:defRPr>
            </a:lvl1pPr>
            <a:lvl2pPr lvl="1" rtl="0">
              <a:spcBef>
                <a:spcPts val="0"/>
              </a:spcBef>
              <a:spcAft>
                <a:spcPts val="0"/>
              </a:spcAft>
              <a:buSzPts val="1100"/>
              <a:buNone/>
              <a:defRPr sz="1400"/>
            </a:lvl2pPr>
            <a:lvl3pPr lvl="2" rtl="0">
              <a:spcBef>
                <a:spcPts val="0"/>
              </a:spcBef>
              <a:spcAft>
                <a:spcPts val="0"/>
              </a:spcAft>
              <a:buSzPts val="1100"/>
              <a:buNone/>
              <a:defRPr sz="1400"/>
            </a:lvl3pPr>
            <a:lvl4pPr lvl="3" rtl="0">
              <a:spcBef>
                <a:spcPts val="0"/>
              </a:spcBef>
              <a:spcAft>
                <a:spcPts val="0"/>
              </a:spcAft>
              <a:buSzPts val="1100"/>
              <a:buNone/>
              <a:defRPr sz="1400"/>
            </a:lvl4pPr>
            <a:lvl5pPr lvl="4" rtl="0">
              <a:spcBef>
                <a:spcPts val="0"/>
              </a:spcBef>
              <a:spcAft>
                <a:spcPts val="0"/>
              </a:spcAft>
              <a:buSzPts val="1100"/>
              <a:buNone/>
              <a:defRPr sz="1400"/>
            </a:lvl5pPr>
            <a:lvl6pPr lvl="5" rtl="0">
              <a:spcBef>
                <a:spcPts val="0"/>
              </a:spcBef>
              <a:spcAft>
                <a:spcPts val="0"/>
              </a:spcAft>
              <a:buSzPts val="1100"/>
              <a:buNone/>
              <a:defRPr sz="1400"/>
            </a:lvl6pPr>
            <a:lvl7pPr lvl="6" rtl="0">
              <a:spcBef>
                <a:spcPts val="0"/>
              </a:spcBef>
              <a:spcAft>
                <a:spcPts val="0"/>
              </a:spcAft>
              <a:buSzPts val="1100"/>
              <a:buNone/>
              <a:defRPr sz="1400"/>
            </a:lvl7pPr>
            <a:lvl8pPr lvl="7" rtl="0">
              <a:spcBef>
                <a:spcPts val="0"/>
              </a:spcBef>
              <a:spcAft>
                <a:spcPts val="0"/>
              </a:spcAft>
              <a:buSzPts val="1100"/>
              <a:buNone/>
              <a:defRPr sz="1400"/>
            </a:lvl8pPr>
            <a:lvl9pPr lvl="8" rtl="0">
              <a:spcBef>
                <a:spcPts val="0"/>
              </a:spcBef>
              <a:spcAft>
                <a:spcPts val="0"/>
              </a:spcAft>
              <a:buSzPts val="1100"/>
              <a:buNone/>
              <a:defRPr sz="1400"/>
            </a:lvl9pPr>
          </a:lstStyle>
          <a:p>
            <a:endParaRPr/>
          </a:p>
        </p:txBody>
      </p:sp>
      <p:sp>
        <p:nvSpPr>
          <p:cNvPr id="7" name="Google Shape;7;p1"/>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lstStyle>
            <a:lvl1pPr marL="457200" marR="0" lvl="0" indent="-361950" algn="l" rtl="0">
              <a:lnSpc>
                <a:spcPct val="90000"/>
              </a:lnSpc>
              <a:spcBef>
                <a:spcPts val="800"/>
              </a:spcBef>
              <a:spcAft>
                <a:spcPts val="0"/>
              </a:spcAft>
              <a:buClr>
                <a:schemeClr val="dk1"/>
              </a:buClr>
              <a:buSzPts val="2100"/>
              <a:buFont typeface="Arial"/>
              <a:buChar char="•"/>
              <a:defRPr sz="2100" b="0" i="0" u="none" strike="noStrike" cap="none">
                <a:solidFill>
                  <a:schemeClr val="dk1"/>
                </a:solidFill>
                <a:latin typeface="Calibri"/>
                <a:ea typeface="Calibri"/>
                <a:cs typeface="Calibri"/>
                <a:sym typeface="Calibri"/>
              </a:defRPr>
            </a:lvl1pPr>
            <a:lvl2pPr marL="914400" marR="0" lvl="1" indent="-342900" algn="l" rtl="0">
              <a:lnSpc>
                <a:spcPct val="90000"/>
              </a:lnSpc>
              <a:spcBef>
                <a:spcPts val="400"/>
              </a:spcBef>
              <a:spcAft>
                <a:spcPts val="0"/>
              </a:spcAft>
              <a:buClr>
                <a:schemeClr val="dk1"/>
              </a:buClr>
              <a:buSzPts val="1800"/>
              <a:buFont typeface="Arial"/>
              <a:buChar char="•"/>
              <a:defRPr sz="1800" b="0" i="0" u="none" strike="noStrike" cap="none">
                <a:solidFill>
                  <a:schemeClr val="dk1"/>
                </a:solidFill>
                <a:latin typeface="Calibri"/>
                <a:ea typeface="Calibri"/>
                <a:cs typeface="Calibri"/>
                <a:sym typeface="Calibri"/>
              </a:defRPr>
            </a:lvl2pPr>
            <a:lvl3pPr marL="1371600" marR="0" lvl="2" indent="-323850" algn="l" rtl="0">
              <a:lnSpc>
                <a:spcPct val="90000"/>
              </a:lnSpc>
              <a:spcBef>
                <a:spcPts val="400"/>
              </a:spcBef>
              <a:spcAft>
                <a:spcPts val="0"/>
              </a:spcAft>
              <a:buClr>
                <a:schemeClr val="dk1"/>
              </a:buClr>
              <a:buSzPts val="1500"/>
              <a:buFont typeface="Arial"/>
              <a:buChar char="•"/>
              <a:defRPr sz="1500" b="0" i="0" u="none" strike="noStrike" cap="none">
                <a:solidFill>
                  <a:schemeClr val="dk1"/>
                </a:solidFill>
                <a:latin typeface="Calibri"/>
                <a:ea typeface="Calibri"/>
                <a:cs typeface="Calibri"/>
                <a:sym typeface="Calibri"/>
              </a:defRPr>
            </a:lvl3pPr>
            <a:lvl4pPr marL="1828800" marR="0" lvl="3"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4pPr>
            <a:lvl5pPr marL="2286000" marR="0" lvl="4"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5pPr>
            <a:lvl6pPr marL="2743200" marR="0" lvl="5"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6pPr>
            <a:lvl7pPr marL="3200400" marR="0" lvl="6"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7pPr>
            <a:lvl8pPr marL="3657600" marR="0" lvl="7"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8pPr>
            <a:lvl9pPr marL="4114800" marR="0" lvl="8" indent="-317500" algn="l" rtl="0">
              <a:lnSpc>
                <a:spcPct val="90000"/>
              </a:lnSpc>
              <a:spcBef>
                <a:spcPts val="400"/>
              </a:spcBef>
              <a:spcAft>
                <a:spcPts val="0"/>
              </a:spcAft>
              <a:buClr>
                <a:schemeClr val="dk1"/>
              </a:buClr>
              <a:buSzPts val="1400"/>
              <a:buFont typeface="Arial"/>
              <a:buChar char="•"/>
              <a:defRPr sz="1400" b="0" i="0" u="none" strike="noStrike" cap="none">
                <a:solidFill>
                  <a:schemeClr val="dk1"/>
                </a:solidFill>
                <a:latin typeface="Calibri"/>
                <a:ea typeface="Calibri"/>
                <a:cs typeface="Calibri"/>
                <a:sym typeface="Calibri"/>
              </a:defRPr>
            </a:lvl9pPr>
          </a:lstStyle>
          <a:p>
            <a:endParaRPr/>
          </a:p>
        </p:txBody>
      </p:sp>
      <p:sp>
        <p:nvSpPr>
          <p:cNvPr id="8" name="Google Shape;8;p1"/>
          <p:cNvSpPr txBox="1">
            <a:spLocks noGrp="1"/>
          </p:cNvSpPr>
          <p:nvPr>
            <p:ph type="dt" idx="10"/>
          </p:nvPr>
        </p:nvSpPr>
        <p:spPr>
          <a:xfrm>
            <a:off x="628650" y="4767263"/>
            <a:ext cx="2057400" cy="273900"/>
          </a:xfrm>
          <a:prstGeom prst="rect">
            <a:avLst/>
          </a:prstGeom>
          <a:noFill/>
          <a:ln>
            <a:noFill/>
          </a:ln>
        </p:spPr>
        <p:txBody>
          <a:bodyPr spcFirstLastPara="1" wrap="square" lIns="68575" tIns="34275" rIns="68575" bIns="34275" anchor="ctr" anchorCtr="0"/>
          <a:lstStyle>
            <a:lvl1pPr marR="0" lvl="0" algn="l"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9" name="Google Shape;9;p1"/>
          <p:cNvSpPr txBox="1">
            <a:spLocks noGrp="1"/>
          </p:cNvSpPr>
          <p:nvPr>
            <p:ph type="ftr" idx="11"/>
          </p:nvPr>
        </p:nvSpPr>
        <p:spPr>
          <a:xfrm>
            <a:off x="3028950" y="4767263"/>
            <a:ext cx="3086100" cy="273900"/>
          </a:xfrm>
          <a:prstGeom prst="rect">
            <a:avLst/>
          </a:prstGeom>
          <a:noFill/>
          <a:ln>
            <a:noFill/>
          </a:ln>
        </p:spPr>
        <p:txBody>
          <a:bodyPr spcFirstLastPara="1" wrap="square" lIns="68575" tIns="34275" rIns="68575" bIns="34275" anchor="ctr" anchorCtr="0"/>
          <a:lstStyle>
            <a:lvl1pPr marR="0" lvl="0" algn="ctr" rtl="0">
              <a:spcBef>
                <a:spcPts val="0"/>
              </a:spcBef>
              <a:spcAft>
                <a:spcPts val="0"/>
              </a:spcAft>
              <a:buSzPts val="1100"/>
              <a:buNone/>
              <a:defRPr sz="9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100"/>
              <a:buNone/>
              <a:defRPr sz="1400" b="0" i="0" u="none" strike="noStrike" cap="none">
                <a:solidFill>
                  <a:schemeClr val="dk1"/>
                </a:solidFill>
                <a:latin typeface="Calibri"/>
                <a:ea typeface="Calibri"/>
                <a:cs typeface="Calibri"/>
                <a:sym typeface="Calibri"/>
              </a:defRPr>
            </a:lvl9pPr>
          </a:lstStyle>
          <a:p>
            <a:endParaRPr/>
          </a:p>
        </p:txBody>
      </p:sp>
      <p:sp>
        <p:nvSpPr>
          <p:cNvPr id="10" name="Google Shape;10;p1"/>
          <p:cNvSpPr txBox="1">
            <a:spLocks noGrp="1"/>
          </p:cNvSpPr>
          <p:nvPr>
            <p:ph type="sldNum" idx="12"/>
          </p:nvPr>
        </p:nvSpPr>
        <p:spPr>
          <a:xfrm>
            <a:off x="6457950" y="4767263"/>
            <a:ext cx="2057400" cy="273900"/>
          </a:xfrm>
          <a:prstGeom prst="rect">
            <a:avLst/>
          </a:prstGeom>
          <a:noFill/>
          <a:ln>
            <a:noFill/>
          </a:ln>
        </p:spPr>
        <p:txBody>
          <a:bodyPr spcFirstLastPara="1" wrap="square" lIns="68575" tIns="34275" rIns="68575" bIns="34275" anchor="ctr" anchorCtr="0">
            <a:noAutofit/>
          </a:bodyPr>
          <a:lstStyle>
            <a:lvl1pPr marL="0" marR="0" lvl="0" indent="0" algn="r" rtl="0">
              <a:spcBef>
                <a:spcPts val="0"/>
              </a:spcBef>
              <a:buNone/>
              <a:defRPr sz="900" b="0" i="0" u="none" strike="noStrike" cap="none">
                <a:solidFill>
                  <a:srgbClr val="888888"/>
                </a:solidFill>
                <a:latin typeface="Calibri"/>
                <a:ea typeface="Calibri"/>
                <a:cs typeface="Calibri"/>
                <a:sym typeface="Calibri"/>
              </a:defRPr>
            </a:lvl1pPr>
            <a:lvl2pPr marL="0" marR="0" lvl="1" indent="0" algn="r" rtl="0">
              <a:spcBef>
                <a:spcPts val="0"/>
              </a:spcBef>
              <a:buNone/>
              <a:defRPr sz="900" b="0" i="0" u="none" strike="noStrike" cap="none">
                <a:solidFill>
                  <a:srgbClr val="888888"/>
                </a:solidFill>
                <a:latin typeface="Calibri"/>
                <a:ea typeface="Calibri"/>
                <a:cs typeface="Calibri"/>
                <a:sym typeface="Calibri"/>
              </a:defRPr>
            </a:lvl2pPr>
            <a:lvl3pPr marL="0" marR="0" lvl="2" indent="0" algn="r" rtl="0">
              <a:spcBef>
                <a:spcPts val="0"/>
              </a:spcBef>
              <a:buNone/>
              <a:defRPr sz="900" b="0" i="0" u="none" strike="noStrike" cap="none">
                <a:solidFill>
                  <a:srgbClr val="888888"/>
                </a:solidFill>
                <a:latin typeface="Calibri"/>
                <a:ea typeface="Calibri"/>
                <a:cs typeface="Calibri"/>
                <a:sym typeface="Calibri"/>
              </a:defRPr>
            </a:lvl3pPr>
            <a:lvl4pPr marL="0" marR="0" lvl="3" indent="0" algn="r" rtl="0">
              <a:spcBef>
                <a:spcPts val="0"/>
              </a:spcBef>
              <a:buNone/>
              <a:defRPr sz="900" b="0" i="0" u="none" strike="noStrike" cap="none">
                <a:solidFill>
                  <a:srgbClr val="888888"/>
                </a:solidFill>
                <a:latin typeface="Calibri"/>
                <a:ea typeface="Calibri"/>
                <a:cs typeface="Calibri"/>
                <a:sym typeface="Calibri"/>
              </a:defRPr>
            </a:lvl4pPr>
            <a:lvl5pPr marL="0" marR="0" lvl="4" indent="0" algn="r" rtl="0">
              <a:spcBef>
                <a:spcPts val="0"/>
              </a:spcBef>
              <a:buNone/>
              <a:defRPr sz="900" b="0" i="0" u="none" strike="noStrike" cap="none">
                <a:solidFill>
                  <a:srgbClr val="888888"/>
                </a:solidFill>
                <a:latin typeface="Calibri"/>
                <a:ea typeface="Calibri"/>
                <a:cs typeface="Calibri"/>
                <a:sym typeface="Calibri"/>
              </a:defRPr>
            </a:lvl5pPr>
            <a:lvl6pPr marL="0" marR="0" lvl="5" indent="0" algn="r" rtl="0">
              <a:spcBef>
                <a:spcPts val="0"/>
              </a:spcBef>
              <a:buNone/>
              <a:defRPr sz="900" b="0" i="0" u="none" strike="noStrike" cap="none">
                <a:solidFill>
                  <a:srgbClr val="888888"/>
                </a:solidFill>
                <a:latin typeface="Calibri"/>
                <a:ea typeface="Calibri"/>
                <a:cs typeface="Calibri"/>
                <a:sym typeface="Calibri"/>
              </a:defRPr>
            </a:lvl6pPr>
            <a:lvl7pPr marL="0" marR="0" lvl="6" indent="0" algn="r" rtl="0">
              <a:spcBef>
                <a:spcPts val="0"/>
              </a:spcBef>
              <a:buNone/>
              <a:defRPr sz="900" b="0" i="0" u="none" strike="noStrike" cap="none">
                <a:solidFill>
                  <a:srgbClr val="888888"/>
                </a:solidFill>
                <a:latin typeface="Calibri"/>
                <a:ea typeface="Calibri"/>
                <a:cs typeface="Calibri"/>
                <a:sym typeface="Calibri"/>
              </a:defRPr>
            </a:lvl7pPr>
            <a:lvl8pPr marL="0" marR="0" lvl="7" indent="0" algn="r" rtl="0">
              <a:spcBef>
                <a:spcPts val="0"/>
              </a:spcBef>
              <a:buNone/>
              <a:defRPr sz="900" b="0" i="0" u="none" strike="noStrike" cap="none">
                <a:solidFill>
                  <a:srgbClr val="888888"/>
                </a:solidFill>
                <a:latin typeface="Calibri"/>
                <a:ea typeface="Calibri"/>
                <a:cs typeface="Calibri"/>
                <a:sym typeface="Calibri"/>
              </a:defRPr>
            </a:lvl8pPr>
            <a:lvl9pPr marL="0" marR="0" lvl="8" indent="0" algn="r" rtl="0">
              <a:spcBef>
                <a:spcPts val="0"/>
              </a:spcBef>
              <a:buNone/>
              <a:defRPr sz="9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
              <a:t>‹#›</a:t>
            </a:fld>
            <a:endParaRPr/>
          </a:p>
        </p:txBody>
      </p:sp>
      <p:pic>
        <p:nvPicPr>
          <p:cNvPr id="11" name="Google Shape;11;p1"/>
          <p:cNvPicPr preferRelativeResize="0"/>
          <p:nvPr/>
        </p:nvPicPr>
        <p:blipFill rotWithShape="1">
          <a:blip r:embed="rId14">
            <a:alphaModFix/>
          </a:blip>
          <a:srcRect/>
          <a:stretch/>
        </p:blipFill>
        <p:spPr>
          <a:xfrm>
            <a:off x="4274861" y="4632722"/>
            <a:ext cx="594279" cy="495233"/>
          </a:xfrm>
          <a:prstGeom prst="rect">
            <a:avLst/>
          </a:prstGeom>
          <a:noFill/>
          <a:ln>
            <a:noFill/>
          </a:ln>
        </p:spPr>
      </p:pic>
      <p:pic>
        <p:nvPicPr>
          <p:cNvPr id="12" name="Google Shape;12;p1"/>
          <p:cNvPicPr preferRelativeResize="0"/>
          <p:nvPr/>
        </p:nvPicPr>
        <p:blipFill rotWithShape="1">
          <a:blip r:embed="rId15">
            <a:alphaModFix/>
          </a:blip>
          <a:srcRect/>
          <a:stretch/>
        </p:blipFill>
        <p:spPr>
          <a:xfrm>
            <a:off x="8217438" y="4950982"/>
            <a:ext cx="929136" cy="174213"/>
          </a:xfrm>
          <a:prstGeom prst="rect">
            <a:avLst/>
          </a:prstGeom>
          <a:noFill/>
          <a:ln>
            <a:noFill/>
          </a:ln>
        </p:spPr>
      </p:pic>
      <p:pic>
        <p:nvPicPr>
          <p:cNvPr id="13" name="Google Shape;13;p1"/>
          <p:cNvPicPr preferRelativeResize="0"/>
          <p:nvPr/>
        </p:nvPicPr>
        <p:blipFill rotWithShape="1">
          <a:blip r:embed="rId16">
            <a:alphaModFix/>
          </a:blip>
          <a:srcRect/>
          <a:stretch/>
        </p:blipFill>
        <p:spPr>
          <a:xfrm>
            <a:off x="0" y="4768109"/>
            <a:ext cx="926562" cy="37539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 id="2147483659"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 Id="rId3" Type="http://schemas.openxmlformats.org/officeDocument/2006/relationships/image" Target="../media/image8.png"/></Relationships>
</file>

<file path=ppt/slides/_rels/slide11.xml.rels><?xml version="1.0" encoding="UTF-8" standalone="yes"?>
<Relationships xmlns="http://schemas.openxmlformats.org/package/2006/relationships"><Relationship Id="rId3" Type="http://schemas.openxmlformats.org/officeDocument/2006/relationships/image" Target="../media/image9.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2.xml"/></Relationships>
</file>

<file path=ppt/slides/_rels/slide13.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4.png"/><Relationship Id="rId1" Type="http://schemas.openxmlformats.org/officeDocument/2006/relationships/slideLayout" Target="../slideLayouts/slideLayout2.xml"/><Relationship Id="rId2" Type="http://schemas.openxmlformats.org/officeDocument/2006/relationships/notesSlide" Target="../notesSlides/notesSlide13.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 Id="rId2" Type="http://schemas.openxmlformats.org/officeDocument/2006/relationships/notesSlide" Target="../notesSlides/notesSlide15.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6.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2.xml"/><Relationship Id="rId3" Type="http://schemas.openxmlformats.org/officeDocument/2006/relationships/hyperlink" Target="https://curriculum.eleducation.org/curriculum/ela/grade-4/module-3/unit-2/lesson-9" TargetMode="Externa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4.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5.xml"/></Relationships>
</file>

<file path=ppt/slides/_rels/slide6.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xml"/><Relationship Id="rId2" Type="http://schemas.openxmlformats.org/officeDocument/2006/relationships/notesSlide" Target="../notesSlides/notesSlide6.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s>
</file>

<file path=ppt/slides/_rels/slide8.xml.rels><?xml version="1.0" encoding="UTF-8" standalone="yes"?>
<Relationships xmlns="http://schemas.openxmlformats.org/package/2006/relationships"><Relationship Id="rId3" Type="http://schemas.openxmlformats.org/officeDocument/2006/relationships/image" Target="../media/image6.png"/><Relationship Id="rId4" Type="http://schemas.openxmlformats.org/officeDocument/2006/relationships/image" Target="../media/image5.png"/><Relationship Id="rId1" Type="http://schemas.openxmlformats.org/officeDocument/2006/relationships/slideLayout" Target="../slideLayouts/slideLayout2.xml"/><Relationship Id="rId2" Type="http://schemas.openxmlformats.org/officeDocument/2006/relationships/notesSlide" Target="../notesSlides/notesSlide8.xml"/></Relationships>
</file>

<file path=ppt/slides/_rels/slide9.xml.rels><?xml version="1.0" encoding="UTF-8" standalone="yes"?>
<Relationships xmlns="http://schemas.openxmlformats.org/package/2006/relationships"><Relationship Id="rId3" Type="http://schemas.openxmlformats.org/officeDocument/2006/relationships/image" Target="../media/image5.png"/><Relationship Id="rId4" Type="http://schemas.openxmlformats.org/officeDocument/2006/relationships/image" Target="../media/image7.png"/><Relationship Id="rId1" Type="http://schemas.openxmlformats.org/officeDocument/2006/relationships/slideLayout" Target="../slideLayouts/slideLayout2.xml"/><Relationship Id="rId2" Type="http://schemas.openxmlformats.org/officeDocument/2006/relationships/notesSlide" Target="../notesSlides/notesSlide9.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4"/>
        <p:cNvGrpSpPr/>
        <p:nvPr/>
      </p:nvGrpSpPr>
      <p:grpSpPr>
        <a:xfrm>
          <a:off x="0" y="0"/>
          <a:ext cx="0" cy="0"/>
          <a:chOff x="0" y="0"/>
          <a:chExt cx="0" cy="0"/>
        </a:xfrm>
      </p:grpSpPr>
      <p:sp>
        <p:nvSpPr>
          <p:cNvPr id="95" name="Google Shape;95;p14"/>
          <p:cNvSpPr txBox="1">
            <a:spLocks noGrp="1"/>
          </p:cNvSpPr>
          <p:nvPr>
            <p:ph type="title"/>
          </p:nvPr>
        </p:nvSpPr>
        <p:spPr>
          <a:xfrm>
            <a:off x="628650" y="37501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96" name="Google Shape;96;p14"/>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1100"/>
              <a:buFont typeface="Arial"/>
              <a:buNone/>
            </a:pPr>
            <a:r>
              <a:rPr lang="en" sz="1200" b="0" i="0" u="none" strike="noStrike" cap="none" dirty="0">
                <a:solidFill>
                  <a:schemeClr val="dk1"/>
                </a:solidFill>
                <a:latin typeface="Century Gothic"/>
                <a:ea typeface="Century Gothic"/>
                <a:cs typeface="Century Gothic"/>
                <a:sym typeface="Century Gothic"/>
              </a:rPr>
              <a:t>This lesson will take approximately </a:t>
            </a:r>
            <a:r>
              <a:rPr lang="en" sz="1200" dirty="0">
                <a:latin typeface="Century Gothic"/>
                <a:ea typeface="Century Gothic"/>
                <a:cs typeface="Century Gothic"/>
                <a:sym typeface="Century Gothic"/>
              </a:rPr>
              <a:t>55-65 </a:t>
            </a:r>
            <a:r>
              <a:rPr lang="en" sz="1200" b="0" i="0" u="none" strike="noStrike" cap="none" dirty="0">
                <a:solidFill>
                  <a:schemeClr val="dk1"/>
                </a:solidFill>
                <a:latin typeface="Century Gothic"/>
                <a:ea typeface="Century Gothic"/>
                <a:cs typeface="Century Gothic"/>
                <a:sym typeface="Century Gothic"/>
              </a:rPr>
              <a:t> minutes to complete. </a:t>
            </a:r>
            <a:endParaRPr lang="en-US" sz="1200" b="0" i="0" u="none" strike="noStrike" cap="none" dirty="0" smtClean="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endParaRPr sz="12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200" b="0" i="0" u="none" strike="noStrike" cap="none" dirty="0" smtClean="0">
                <a:solidFill>
                  <a:schemeClr val="dk1"/>
                </a:solidFill>
                <a:latin typeface="Century Gothic"/>
                <a:ea typeface="Century Gothic"/>
                <a:cs typeface="Century Gothic"/>
                <a:sym typeface="Century Gothic"/>
              </a:rPr>
              <a:t>Today’s lesson:</a:t>
            </a:r>
            <a:endParaRPr sz="1200" b="0" i="0" u="none" strike="noStrike" cap="none" dirty="0" smtClean="0">
              <a:solidFill>
                <a:schemeClr val="dk1"/>
              </a:solidFill>
              <a:latin typeface="Century Gothic"/>
              <a:ea typeface="Century Gothic"/>
              <a:cs typeface="Century Gothic"/>
              <a:sym typeface="Century Gothic"/>
            </a:endParaRPr>
          </a:p>
          <a:p>
            <a:pPr marL="457200" marR="0" lvl="0" indent="-292100" algn="l" rtl="0">
              <a:lnSpc>
                <a:spcPct val="90000"/>
              </a:lnSpc>
              <a:spcBef>
                <a:spcPts val="0"/>
              </a:spcBef>
              <a:spcAft>
                <a:spcPts val="0"/>
              </a:spcAft>
              <a:buSzPts val="1000"/>
              <a:buFont typeface="Century Gothic"/>
              <a:buChar char="●"/>
            </a:pPr>
            <a:r>
              <a:rPr lang="en" sz="1000" dirty="0" smtClean="0">
                <a:latin typeface="Century Gothic"/>
                <a:ea typeface="Century Gothic"/>
                <a:cs typeface="Century Gothic"/>
                <a:sym typeface="Century Gothic"/>
              </a:rPr>
              <a:t>Work Times A and B contain repeated routines from the first half of the unit. Refer to those lessons for more detail, as necessary.</a:t>
            </a:r>
            <a:endParaRPr sz="1000" dirty="0" smtClean="0">
              <a:latin typeface="Century Gothic"/>
              <a:ea typeface="Century Gothic"/>
              <a:cs typeface="Century Gothic"/>
              <a:sym typeface="Century Gothic"/>
            </a:endParaRPr>
          </a:p>
          <a:p>
            <a:pPr marL="457200" marR="0" lvl="0" indent="-292100" algn="l" rtl="0">
              <a:lnSpc>
                <a:spcPct val="90000"/>
              </a:lnSpc>
              <a:spcBef>
                <a:spcPts val="0"/>
              </a:spcBef>
              <a:spcAft>
                <a:spcPts val="0"/>
              </a:spcAft>
              <a:buSzPts val="1000"/>
              <a:buFont typeface="Century Gothic"/>
              <a:buChar char="●"/>
            </a:pPr>
            <a:r>
              <a:rPr lang="en" sz="1000" dirty="0" smtClean="0">
                <a:latin typeface="Century Gothic"/>
                <a:ea typeface="Century Gothic"/>
                <a:cs typeface="Century Gothic"/>
                <a:sym typeface="Century Gothic"/>
              </a:rPr>
              <a:t>In </a:t>
            </a:r>
            <a:r>
              <a:rPr lang="en" sz="1000" dirty="0">
                <a:latin typeface="Century Gothic"/>
                <a:ea typeface="Century Gothic"/>
                <a:cs typeface="Century Gothic"/>
                <a:sym typeface="Century Gothic"/>
              </a:rPr>
              <a:t>Work Time B, instead of students analyzing one character whole group and then working in pairs to analyze another character, as they have previously, they will analyze only one character in pairs. This is because students have seen this process modeled multiple times now and will need more time to write the first person narrative in the Closing.</a:t>
            </a:r>
            <a:endParaRPr sz="1000" dirty="0">
              <a:latin typeface="Century Gothic"/>
              <a:ea typeface="Century Gothic"/>
              <a:cs typeface="Century Gothic"/>
              <a:sym typeface="Century Gothic"/>
            </a:endParaRPr>
          </a:p>
          <a:p>
            <a:pPr marL="457200" marR="0" lvl="0" indent="-292100" algn="l" rtl="0">
              <a:lnSpc>
                <a:spcPct val="90000"/>
              </a:lnSpc>
              <a:spcBef>
                <a:spcPts val="0"/>
              </a:spcBef>
              <a:spcAft>
                <a:spcPts val="0"/>
              </a:spcAft>
              <a:buSzPts val="1000"/>
              <a:buFont typeface="Century Gothic"/>
              <a:buChar char="●"/>
            </a:pPr>
            <a:r>
              <a:rPr lang="en" sz="1000" dirty="0">
                <a:latin typeface="Century Gothic"/>
                <a:ea typeface="Century Gothic"/>
                <a:cs typeface="Century Gothic"/>
                <a:sym typeface="Century Gothic"/>
              </a:rPr>
              <a:t>Recall that in Module 2, students wrote choose-your-own-adventure narratives. Over the next several lessons, students will write first-person narratives from the perspective of characters in </a:t>
            </a:r>
            <a:r>
              <a:rPr lang="en" sz="1000" i="1" dirty="0">
                <a:latin typeface="Century Gothic"/>
                <a:ea typeface="Century Gothic"/>
                <a:cs typeface="Century Gothic"/>
                <a:sym typeface="Century Gothic"/>
              </a:rPr>
              <a:t>Divided Loyalties</a:t>
            </a:r>
            <a:r>
              <a:rPr lang="en" sz="1000" dirty="0">
                <a:latin typeface="Century Gothic"/>
                <a:ea typeface="Century Gothic"/>
                <a:cs typeface="Century Gothic"/>
                <a:sym typeface="Century Gothic"/>
              </a:rPr>
              <a:t>, building on students’ understanding of narratives from Module 2. The narratives they write in this unit are focused on developing the character’s point of view by describing how the character is feeling and what he or she is thinking. Note that because of the focus on character, these first-person narratives do not follow the standard narrative plot structure. Because of that, students do not use a </a:t>
            </a:r>
            <a:r>
              <a:rPr lang="en" sz="1000" b="1" dirty="0">
                <a:latin typeface="Century Gothic"/>
                <a:ea typeface="Century Gothic"/>
                <a:cs typeface="Century Gothic"/>
                <a:sym typeface="Century Gothic"/>
              </a:rPr>
              <a:t>Narrative Planning graphic organizer </a:t>
            </a:r>
            <a:r>
              <a:rPr lang="en" sz="1000" dirty="0">
                <a:latin typeface="Century Gothic"/>
                <a:ea typeface="Century Gothic"/>
                <a:cs typeface="Century Gothic"/>
                <a:sym typeface="Century Gothic"/>
              </a:rPr>
              <a:t>to plan in this unit.</a:t>
            </a:r>
            <a:endParaRPr sz="1000" dirty="0">
              <a:latin typeface="Century Gothic"/>
              <a:ea typeface="Century Gothic"/>
              <a:cs typeface="Century Gothic"/>
              <a:sym typeface="Century Gothic"/>
            </a:endParaRPr>
          </a:p>
          <a:p>
            <a:pPr marL="0" marR="0" lvl="1" indent="0" algn="l" rtl="0">
              <a:lnSpc>
                <a:spcPct val="90000"/>
              </a:lnSpc>
              <a:spcBef>
                <a:spcPts val="0"/>
              </a:spcBef>
              <a:spcAft>
                <a:spcPts val="0"/>
              </a:spcAft>
              <a:buClr>
                <a:schemeClr val="dk1"/>
              </a:buClr>
              <a:buSzPts val="1200"/>
              <a:buFont typeface="Arial"/>
              <a:buNone/>
            </a:pPr>
            <a:endParaRPr sz="120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200"/>
              <a:buFont typeface="Arial"/>
              <a:buNone/>
            </a:pPr>
            <a:r>
              <a:rPr lang="en" sz="1200" b="0" i="0" u="none" strike="noStrike" cap="none" dirty="0">
                <a:solidFill>
                  <a:schemeClr val="dk1"/>
                </a:solidFill>
                <a:latin typeface="Century Gothic"/>
                <a:ea typeface="Century Gothic"/>
                <a:cs typeface="Century Gothic"/>
                <a:sym typeface="Century Gothic"/>
              </a:rPr>
              <a:t>The Learning Targets for students today are:</a:t>
            </a:r>
            <a:endParaRPr sz="1200" b="0" i="0" u="none" strike="noStrike" cap="none" dirty="0">
              <a:solidFill>
                <a:schemeClr val="dk1"/>
              </a:solidFill>
              <a:latin typeface="Century Gothic"/>
              <a:ea typeface="Century Gothic"/>
              <a:cs typeface="Century Gothic"/>
              <a:sym typeface="Century Gothic"/>
            </a:endParaRPr>
          </a:p>
          <a:p>
            <a:pPr marL="457200" marR="0" lvl="0" indent="-304800" algn="l" rtl="0">
              <a:lnSpc>
                <a:spcPct val="90000"/>
              </a:lnSpc>
              <a:spcBef>
                <a:spcPts val="800"/>
              </a:spcBef>
              <a:spcAft>
                <a:spcPts val="0"/>
              </a:spcAft>
              <a:buSzPts val="1200"/>
              <a:buFont typeface="Century Gothic"/>
              <a:buAutoNum type="arabicPeriod"/>
            </a:pPr>
            <a:r>
              <a:rPr lang="en" sz="1200" dirty="0">
                <a:latin typeface="Century Gothic"/>
                <a:ea typeface="Century Gothic"/>
                <a:cs typeface="Century Gothic"/>
                <a:sym typeface="Century Gothic"/>
              </a:rPr>
              <a:t>I can determine the gist and the meaning of unfamiliar words and phrases in Act III, Scene 1 of </a:t>
            </a:r>
            <a:r>
              <a:rPr lang="en" sz="1200" i="1" dirty="0">
                <a:latin typeface="Century Gothic"/>
                <a:ea typeface="Century Gothic"/>
                <a:cs typeface="Century Gothic"/>
                <a:sym typeface="Century Gothic"/>
              </a:rPr>
              <a:t>Divided Loyalties</a:t>
            </a:r>
            <a:r>
              <a:rPr lang="en" sz="1200" dirty="0">
                <a:latin typeface="Century Gothic"/>
                <a:ea typeface="Century Gothic"/>
                <a:cs typeface="Century Gothic"/>
                <a:sym typeface="Century Gothic"/>
              </a:rPr>
              <a:t>. </a:t>
            </a:r>
            <a:endParaRPr sz="1200" dirty="0">
              <a:latin typeface="Century Gothic"/>
              <a:ea typeface="Century Gothic"/>
              <a:cs typeface="Century Gothic"/>
              <a:sym typeface="Century Gothic"/>
            </a:endParaRPr>
          </a:p>
          <a:p>
            <a:pPr marL="457200" marR="0" lvl="0" indent="-304800" algn="l" rtl="0">
              <a:lnSpc>
                <a:spcPct val="90000"/>
              </a:lnSpc>
              <a:spcBef>
                <a:spcPts val="0"/>
              </a:spcBef>
              <a:spcAft>
                <a:spcPts val="0"/>
              </a:spcAft>
              <a:buSzPts val="1200"/>
              <a:buFont typeface="Century Gothic"/>
              <a:buAutoNum type="arabicPeriod"/>
            </a:pPr>
            <a:r>
              <a:rPr lang="en" sz="1200" dirty="0">
                <a:latin typeface="Century Gothic"/>
                <a:ea typeface="Century Gothic"/>
                <a:cs typeface="Century Gothic"/>
                <a:sym typeface="Century Gothic"/>
              </a:rPr>
              <a:t>I can write a first person point of view narrative of a character using details from the text in Act III, Scene 1 of </a:t>
            </a:r>
            <a:r>
              <a:rPr lang="en" sz="1200" i="1" dirty="0">
                <a:latin typeface="Century Gothic"/>
                <a:ea typeface="Century Gothic"/>
                <a:cs typeface="Century Gothic"/>
                <a:sym typeface="Century Gothic"/>
              </a:rPr>
              <a:t>Divided Loyalties.</a:t>
            </a:r>
            <a:endParaRPr sz="1200" i="1"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200" dirty="0">
              <a:latin typeface="Century Gothic"/>
              <a:ea typeface="Century Gothic"/>
              <a:cs typeface="Century Gothic"/>
              <a:sym typeface="Century Gothic"/>
            </a:endParaRPr>
          </a:p>
          <a:p>
            <a:pPr marL="0" marR="0" lvl="0" indent="0" algn="l" rtl="0">
              <a:lnSpc>
                <a:spcPct val="90000"/>
              </a:lnSpc>
              <a:spcBef>
                <a:spcPts val="800"/>
              </a:spcBef>
              <a:spcAft>
                <a:spcPts val="0"/>
              </a:spcAft>
              <a:buNone/>
            </a:pPr>
            <a:endParaRPr sz="12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200" dirty="0">
              <a:latin typeface="Century Gothic"/>
              <a:ea typeface="Century Gothic"/>
              <a:cs typeface="Century Gothic"/>
              <a:sym typeface="Century Gothic"/>
            </a:endParaRPr>
          </a:p>
          <a:p>
            <a:pPr marL="457200" marR="0" lvl="0" indent="0" algn="l" rtl="0">
              <a:lnSpc>
                <a:spcPct val="90000"/>
              </a:lnSpc>
              <a:spcBef>
                <a:spcPts val="800"/>
              </a:spcBef>
              <a:spcAft>
                <a:spcPts val="0"/>
              </a:spcAft>
              <a:buNone/>
            </a:pPr>
            <a:endParaRPr sz="120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161"/>
        <p:cNvGrpSpPr/>
        <p:nvPr/>
      </p:nvGrpSpPr>
      <p:grpSpPr>
        <a:xfrm>
          <a:off x="0" y="0"/>
          <a:ext cx="0" cy="0"/>
          <a:chOff x="0" y="0"/>
          <a:chExt cx="0" cy="0"/>
        </a:xfrm>
      </p:grpSpPr>
      <p:sp>
        <p:nvSpPr>
          <p:cNvPr id="162" name="Google Shape;162;p23"/>
          <p:cNvSpPr txBox="1">
            <a:spLocks noGrp="1"/>
          </p:cNvSpPr>
          <p:nvPr>
            <p:ph type="title"/>
          </p:nvPr>
        </p:nvSpPr>
        <p:spPr>
          <a:xfrm>
            <a:off x="603875" y="1034500"/>
            <a:ext cx="341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and Determining the Gist: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1</a:t>
            </a:r>
            <a:endParaRPr sz="2600" b="1" dirty="0">
              <a:latin typeface="Century Gothic"/>
              <a:ea typeface="Century Gothic"/>
              <a:cs typeface="Century Gothic"/>
              <a:sym typeface="Century Gothic"/>
            </a:endParaRPr>
          </a:p>
        </p:txBody>
      </p:sp>
      <p:pic>
        <p:nvPicPr>
          <p:cNvPr id="163" name="Google Shape;163;p23"/>
          <p:cNvPicPr preferRelativeResize="0"/>
          <p:nvPr/>
        </p:nvPicPr>
        <p:blipFill>
          <a:blip r:embed="rId3">
            <a:alphaModFix/>
          </a:blip>
          <a:stretch>
            <a:fillRect/>
          </a:stretch>
        </p:blipFill>
        <p:spPr>
          <a:xfrm rot="5400000">
            <a:off x="4677550" y="-183050"/>
            <a:ext cx="3524743" cy="4838700"/>
          </a:xfrm>
          <a:prstGeom prst="rect">
            <a:avLst/>
          </a:prstGeom>
          <a:noFill/>
          <a:ln>
            <a:noFill/>
          </a:ln>
        </p:spPr>
      </p:pic>
      <p:sp>
        <p:nvSpPr>
          <p:cNvPr id="164" name="Google Shape;164;p23"/>
          <p:cNvSpPr txBox="1"/>
          <p:nvPr/>
        </p:nvSpPr>
        <p:spPr>
          <a:xfrm>
            <a:off x="708175" y="2907200"/>
            <a:ext cx="3112200" cy="9942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a:latin typeface="Century Gothic"/>
                <a:ea typeface="Century Gothic"/>
                <a:cs typeface="Century Gothic"/>
                <a:sym typeface="Century Gothic"/>
              </a:rPr>
              <a:t>With your partner…</a:t>
            </a:r>
            <a:endParaRPr b="1">
              <a:latin typeface="Century Gothic"/>
              <a:ea typeface="Century Gothic"/>
              <a:cs typeface="Century Gothic"/>
              <a:sym typeface="Century Gothic"/>
            </a:endParaRPr>
          </a:p>
          <a:p>
            <a:pPr marL="0" lvl="0" indent="0" algn="l" rtl="0">
              <a:spcBef>
                <a:spcPts val="0"/>
              </a:spcBef>
              <a:spcAft>
                <a:spcPts val="0"/>
              </a:spcAft>
              <a:buNone/>
            </a:pPr>
            <a:r>
              <a:rPr lang="en" b="1">
                <a:latin typeface="Century Gothic"/>
                <a:ea typeface="Century Gothic"/>
                <a:cs typeface="Century Gothic"/>
                <a:sym typeface="Century Gothic"/>
              </a:rPr>
              <a:t>Analyze William’s, thoughts, feelings and actions during the family meal.</a:t>
            </a:r>
            <a:endParaRPr b="1">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168"/>
        <p:cNvGrpSpPr/>
        <p:nvPr/>
      </p:nvGrpSpPr>
      <p:grpSpPr>
        <a:xfrm>
          <a:off x="0" y="0"/>
          <a:ext cx="0" cy="0"/>
          <a:chOff x="0" y="0"/>
          <a:chExt cx="0" cy="0"/>
        </a:xfrm>
      </p:grpSpPr>
      <p:sp>
        <p:nvSpPr>
          <p:cNvPr id="169" name="Google Shape;169;p24"/>
          <p:cNvSpPr txBox="1">
            <a:spLocks noGrp="1"/>
          </p:cNvSpPr>
          <p:nvPr>
            <p:ph type="title"/>
          </p:nvPr>
        </p:nvSpPr>
        <p:spPr>
          <a:xfrm>
            <a:off x="624900" y="344975"/>
            <a:ext cx="48726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Group Writing: </a:t>
            </a:r>
            <a:r>
              <a:rPr lang="en" sz="3000" b="1" dirty="0">
                <a:latin typeface="Century Gothic"/>
                <a:ea typeface="Century Gothic"/>
                <a:cs typeface="Century Gothic"/>
                <a:sym typeface="Century Gothic"/>
              </a:rPr>
              <a:t>William in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1 </a:t>
            </a:r>
            <a:endParaRPr sz="2600" b="1" dirty="0">
              <a:latin typeface="Century Gothic"/>
              <a:ea typeface="Century Gothic"/>
              <a:cs typeface="Century Gothic"/>
              <a:sym typeface="Century Gothic"/>
            </a:endParaRPr>
          </a:p>
        </p:txBody>
      </p:sp>
      <p:sp>
        <p:nvSpPr>
          <p:cNvPr id="170" name="Google Shape;170;p24"/>
          <p:cNvSpPr txBox="1"/>
          <p:nvPr/>
        </p:nvSpPr>
        <p:spPr>
          <a:xfrm>
            <a:off x="708175" y="1733125"/>
            <a:ext cx="4595700" cy="216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b="1" dirty="0">
                <a:latin typeface="Century Gothic"/>
                <a:ea typeface="Century Gothic"/>
                <a:cs typeface="Century Gothic"/>
                <a:sym typeface="Century Gothic"/>
              </a:rPr>
              <a:t>Turn to Page </a:t>
            </a:r>
            <a:r>
              <a:rPr lang="en" b="1" dirty="0" smtClean="0">
                <a:latin typeface="Century Gothic"/>
                <a:ea typeface="Century Gothic"/>
                <a:cs typeface="Century Gothic"/>
                <a:sym typeface="Century Gothic"/>
              </a:rPr>
              <a:t>41-42</a:t>
            </a:r>
            <a:r>
              <a:rPr lang="en-US" b="1" dirty="0" smtClean="0">
                <a:latin typeface="Century Gothic"/>
                <a:ea typeface="Century Gothic"/>
                <a:cs typeface="Century Gothic"/>
                <a:sym typeface="Century Gothic"/>
              </a:rPr>
              <a:t>.</a:t>
            </a:r>
            <a:endParaRPr b="1" dirty="0">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a:p>
            <a:pPr marL="0" lvl="0" indent="0" algn="l" rtl="0">
              <a:spcBef>
                <a:spcPts val="0"/>
              </a:spcBef>
              <a:spcAft>
                <a:spcPts val="0"/>
              </a:spcAft>
              <a:buNone/>
            </a:pPr>
            <a:r>
              <a:rPr lang="en" b="1" dirty="0">
                <a:latin typeface="Century Gothic"/>
                <a:ea typeface="Century Gothic"/>
                <a:cs typeface="Century Gothic"/>
                <a:sym typeface="Century Gothic"/>
              </a:rPr>
              <a:t>Remember that point-of-view means the position of the speaker/narrator in relation to the story being told. </a:t>
            </a:r>
            <a:endParaRPr b="1" dirty="0">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a:p>
            <a:pPr marL="0" lvl="0" indent="0" algn="l" rtl="0">
              <a:spcBef>
                <a:spcPts val="0"/>
              </a:spcBef>
              <a:spcAft>
                <a:spcPts val="0"/>
              </a:spcAft>
              <a:buNone/>
            </a:pPr>
            <a:r>
              <a:rPr lang="en" b="1" dirty="0">
                <a:latin typeface="Century Gothic"/>
                <a:ea typeface="Century Gothic"/>
                <a:cs typeface="Century Gothic"/>
                <a:sym typeface="Century Gothic"/>
              </a:rPr>
              <a:t>Are they actually in the story, or are they looking in, watching the story? </a:t>
            </a:r>
            <a:endParaRPr b="1" dirty="0">
              <a:latin typeface="Century Gothic"/>
              <a:ea typeface="Century Gothic"/>
              <a:cs typeface="Century Gothic"/>
              <a:sym typeface="Century Gothic"/>
            </a:endParaRPr>
          </a:p>
          <a:p>
            <a:pPr marL="0" lvl="0" indent="0" algn="l" rtl="0">
              <a:spcBef>
                <a:spcPts val="0"/>
              </a:spcBef>
              <a:spcAft>
                <a:spcPts val="0"/>
              </a:spcAft>
              <a:buNone/>
            </a:pPr>
            <a:endParaRPr b="1" dirty="0">
              <a:latin typeface="Century Gothic"/>
              <a:ea typeface="Century Gothic"/>
              <a:cs typeface="Century Gothic"/>
              <a:sym typeface="Century Gothic"/>
            </a:endParaRPr>
          </a:p>
          <a:p>
            <a:pPr marL="0" lvl="0" indent="0" algn="l" rtl="0">
              <a:spcBef>
                <a:spcPts val="0"/>
              </a:spcBef>
              <a:spcAft>
                <a:spcPts val="0"/>
              </a:spcAft>
              <a:buNone/>
            </a:pPr>
            <a:r>
              <a:rPr lang="en" b="1" dirty="0">
                <a:latin typeface="Century Gothic"/>
                <a:ea typeface="Century Gothic"/>
                <a:cs typeface="Century Gothic"/>
                <a:sym typeface="Century Gothic"/>
              </a:rPr>
              <a:t>What do you notice about the difference between the point-of-view of each of these parts?</a:t>
            </a:r>
            <a:endParaRPr b="1" dirty="0">
              <a:latin typeface="Century Gothic"/>
              <a:ea typeface="Century Gothic"/>
              <a:cs typeface="Century Gothic"/>
              <a:sym typeface="Century Gothic"/>
            </a:endParaRPr>
          </a:p>
        </p:txBody>
      </p:sp>
      <p:pic>
        <p:nvPicPr>
          <p:cNvPr id="171" name="Google Shape;171;p24"/>
          <p:cNvPicPr preferRelativeResize="0"/>
          <p:nvPr/>
        </p:nvPicPr>
        <p:blipFill>
          <a:blip r:embed="rId3">
            <a:alphaModFix/>
          </a:blip>
          <a:stretch>
            <a:fillRect/>
          </a:stretch>
        </p:blipFill>
        <p:spPr>
          <a:xfrm>
            <a:off x="5171350" y="344975"/>
            <a:ext cx="3551375" cy="4304874"/>
          </a:xfrm>
          <a:prstGeom prst="rect">
            <a:avLst/>
          </a:prstGeom>
          <a:noFill/>
          <a:ln>
            <a:noFill/>
          </a:ln>
        </p:spPr>
      </p:pic>
      <p:pic>
        <p:nvPicPr>
          <p:cNvPr id="6" name="Google Shape;155;p22"/>
          <p:cNvPicPr preferRelativeResize="0"/>
          <p:nvPr/>
        </p:nvPicPr>
        <p:blipFill>
          <a:blip r:embed="rId4">
            <a:alphaModFix/>
          </a:blip>
          <a:stretch>
            <a:fillRect/>
          </a:stretch>
        </p:blipFill>
        <p:spPr>
          <a:xfrm>
            <a:off x="8447315" y="4441371"/>
            <a:ext cx="550821" cy="537286"/>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70">
                                            <p:txEl>
                                              <p:pRg st="0" end="0"/>
                                            </p:txEl>
                                          </p:spTgt>
                                        </p:tgtEl>
                                        <p:attrNameLst>
                                          <p:attrName>style.visibility</p:attrName>
                                        </p:attrNameLst>
                                      </p:cBhvr>
                                      <p:to>
                                        <p:strVal val="visible"/>
                                      </p:to>
                                    </p:set>
                                    <p:animEffect transition="in" filter="fade">
                                      <p:cBhvr>
                                        <p:cTn id="7" dur="1000"/>
                                        <p:tgtEl>
                                          <p:spTgt spid="170">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70">
                                            <p:txEl>
                                              <p:pRg st="2" end="2"/>
                                            </p:txEl>
                                          </p:spTgt>
                                        </p:tgtEl>
                                        <p:attrNameLst>
                                          <p:attrName>style.visibility</p:attrName>
                                        </p:attrNameLst>
                                      </p:cBhvr>
                                      <p:to>
                                        <p:strVal val="visible"/>
                                      </p:to>
                                    </p:set>
                                    <p:animEffect transition="in" filter="fade">
                                      <p:cBhvr>
                                        <p:cTn id="12" dur="1000"/>
                                        <p:tgtEl>
                                          <p:spTgt spid="170">
                                            <p:txEl>
                                              <p:pRg st="2" end="2"/>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0">
                                            <p:txEl>
                                              <p:pRg st="4" end="4"/>
                                            </p:txEl>
                                          </p:spTgt>
                                        </p:tgtEl>
                                        <p:attrNameLst>
                                          <p:attrName>style.visibility</p:attrName>
                                        </p:attrNameLst>
                                      </p:cBhvr>
                                      <p:to>
                                        <p:strVal val="visible"/>
                                      </p:to>
                                    </p:set>
                                    <p:animEffect transition="in" filter="fade">
                                      <p:cBhvr>
                                        <p:cTn id="17" dur="1000"/>
                                        <p:tgtEl>
                                          <p:spTgt spid="170">
                                            <p:txEl>
                                              <p:pRg st="4" end="4"/>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70">
                                            <p:txEl>
                                              <p:pRg st="6" end="6"/>
                                            </p:txEl>
                                          </p:spTgt>
                                        </p:tgtEl>
                                        <p:attrNameLst>
                                          <p:attrName>style.visibility</p:attrName>
                                        </p:attrNameLst>
                                      </p:cBhvr>
                                      <p:to>
                                        <p:strVal val="visible"/>
                                      </p:to>
                                    </p:set>
                                    <p:animEffect transition="in" filter="fade">
                                      <p:cBhvr>
                                        <p:cTn id="22" dur="1000"/>
                                        <p:tgtEl>
                                          <p:spTgt spid="170">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76"/>
        <p:cNvGrpSpPr/>
        <p:nvPr/>
      </p:nvGrpSpPr>
      <p:grpSpPr>
        <a:xfrm>
          <a:off x="0" y="0"/>
          <a:ext cx="0" cy="0"/>
          <a:chOff x="0" y="0"/>
          <a:chExt cx="0" cy="0"/>
        </a:xfrm>
      </p:grpSpPr>
      <p:sp>
        <p:nvSpPr>
          <p:cNvPr id="177" name="Google Shape;177;p25"/>
          <p:cNvSpPr txBox="1">
            <a:spLocks noGrp="1"/>
          </p:cNvSpPr>
          <p:nvPr>
            <p:ph type="title"/>
          </p:nvPr>
        </p:nvSpPr>
        <p:spPr>
          <a:xfrm>
            <a:off x="624900" y="344975"/>
            <a:ext cx="80220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Group Writing: </a:t>
            </a:r>
            <a:r>
              <a:rPr lang="en" sz="3000" b="1" dirty="0">
                <a:latin typeface="Century Gothic"/>
                <a:ea typeface="Century Gothic"/>
                <a:cs typeface="Century Gothic"/>
                <a:sym typeface="Century Gothic"/>
              </a:rPr>
              <a:t>William in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1 </a:t>
            </a:r>
            <a:endParaRPr sz="2600" b="1" dirty="0">
              <a:latin typeface="Century Gothic"/>
              <a:ea typeface="Century Gothic"/>
              <a:cs typeface="Century Gothic"/>
              <a:sym typeface="Century Gothic"/>
            </a:endParaRPr>
          </a:p>
        </p:txBody>
      </p:sp>
      <p:sp>
        <p:nvSpPr>
          <p:cNvPr id="178" name="Google Shape;178;p25"/>
          <p:cNvSpPr txBox="1"/>
          <p:nvPr/>
        </p:nvSpPr>
        <p:spPr>
          <a:xfrm>
            <a:off x="708175" y="1487550"/>
            <a:ext cx="8022000" cy="21684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b="1">
                <a:latin typeface="Century Gothic"/>
                <a:ea typeface="Century Gothic"/>
                <a:cs typeface="Century Gothic"/>
                <a:sym typeface="Century Gothic"/>
              </a:rPr>
              <a:t>Role Playing Interviews</a:t>
            </a:r>
            <a:endParaRPr sz="2400" b="1">
              <a:latin typeface="Century Gothic"/>
              <a:ea typeface="Century Gothic"/>
              <a:cs typeface="Century Gothic"/>
              <a:sym typeface="Century Gothic"/>
            </a:endParaRPr>
          </a:p>
          <a:p>
            <a:pPr marL="0" lvl="0" indent="0" algn="l" rtl="0">
              <a:spcBef>
                <a:spcPts val="0"/>
              </a:spcBef>
              <a:spcAft>
                <a:spcPts val="0"/>
              </a:spcAft>
              <a:buNone/>
            </a:pPr>
            <a:r>
              <a:rPr lang="en" sz="2400" b="1">
                <a:latin typeface="Century Gothic"/>
                <a:ea typeface="Century Gothic"/>
                <a:cs typeface="Century Gothic"/>
                <a:sym typeface="Century Gothic"/>
              </a:rPr>
              <a:t>Put yourself in WIlliam’s shoes!</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Partner A: </a:t>
            </a:r>
            <a:r>
              <a:rPr lang="en" sz="1800">
                <a:latin typeface="Century Gothic"/>
                <a:ea typeface="Century Gothic"/>
                <a:cs typeface="Century Gothic"/>
                <a:sym typeface="Century Gothic"/>
              </a:rPr>
              <a:t>Plays the role of William. </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Partner B: </a:t>
            </a:r>
            <a:r>
              <a:rPr lang="en" sz="1800">
                <a:latin typeface="Century Gothic"/>
                <a:ea typeface="Century Gothic"/>
                <a:cs typeface="Century Gothic"/>
                <a:sym typeface="Century Gothic"/>
              </a:rPr>
              <a:t>Interviews William about the family meal.</a:t>
            </a:r>
            <a:endParaRPr sz="1800">
              <a:latin typeface="Century Gothic"/>
              <a:ea typeface="Century Gothic"/>
              <a:cs typeface="Century Gothic"/>
              <a:sym typeface="Century Gothic"/>
            </a:endParaRPr>
          </a:p>
          <a:p>
            <a:pPr marL="0" lvl="0" indent="0" algn="l" rtl="0">
              <a:spcBef>
                <a:spcPts val="0"/>
              </a:spcBef>
              <a:spcAft>
                <a:spcPts val="0"/>
              </a:spcAft>
              <a:buNone/>
            </a:pPr>
            <a:r>
              <a:rPr lang="en" sz="1800" b="1">
                <a:latin typeface="Century Gothic"/>
                <a:ea typeface="Century Gothic"/>
                <a:cs typeface="Century Gothic"/>
                <a:sym typeface="Century Gothic"/>
              </a:rPr>
              <a:t>Partner A: </a:t>
            </a:r>
            <a:r>
              <a:rPr lang="en" sz="1800">
                <a:latin typeface="Century Gothic"/>
                <a:ea typeface="Century Gothic"/>
                <a:cs typeface="Century Gothic"/>
                <a:sym typeface="Century Gothic"/>
              </a:rPr>
              <a:t>Answers the questions using the text to help them decide what William would say. Remember WIlliam gives us a lot of clues in the text about how he is feeling.</a:t>
            </a:r>
            <a:endParaRPr sz="1800">
              <a:latin typeface="Century Gothic"/>
              <a:ea typeface="Century Gothic"/>
              <a:cs typeface="Century Gothic"/>
              <a:sym typeface="Century Gothic"/>
            </a:endParaRPr>
          </a:p>
          <a:p>
            <a:pPr marL="0" lvl="0" indent="0" algn="l" rtl="0">
              <a:spcBef>
                <a:spcPts val="0"/>
              </a:spcBef>
              <a:spcAft>
                <a:spcPts val="0"/>
              </a:spcAft>
              <a:buNone/>
            </a:pPr>
            <a:endParaRPr sz="1800">
              <a:latin typeface="Century Gothic"/>
              <a:ea typeface="Century Gothic"/>
              <a:cs typeface="Century Gothic"/>
              <a:sym typeface="Century Gothic"/>
            </a:endParaRPr>
          </a:p>
          <a:p>
            <a:pPr marL="0" lvl="0" indent="0" algn="l" rtl="0">
              <a:spcBef>
                <a:spcPts val="0"/>
              </a:spcBef>
              <a:spcAft>
                <a:spcPts val="0"/>
              </a:spcAft>
              <a:buNone/>
            </a:pPr>
            <a:r>
              <a:rPr lang="en" sz="1800">
                <a:latin typeface="Century Gothic"/>
                <a:ea typeface="Century Gothic"/>
                <a:cs typeface="Century Gothic"/>
                <a:sym typeface="Century Gothic"/>
              </a:rPr>
              <a:t>Then switch roles: Partner B is William and Partner A Interviews.</a:t>
            </a:r>
            <a:endParaRPr sz="18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a:p>
            <a:pPr marL="0" lvl="0" indent="0" algn="l" rtl="0">
              <a:spcBef>
                <a:spcPts val="0"/>
              </a:spcBef>
              <a:spcAft>
                <a:spcPts val="0"/>
              </a:spcAft>
              <a:buNone/>
            </a:pPr>
            <a:endParaRPr sz="2400">
              <a:latin typeface="Century Gothic"/>
              <a:ea typeface="Century Gothic"/>
              <a:cs typeface="Century Gothic"/>
              <a:sym typeface="Century Gothic"/>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Shape 182"/>
        <p:cNvGrpSpPr/>
        <p:nvPr/>
      </p:nvGrpSpPr>
      <p:grpSpPr>
        <a:xfrm>
          <a:off x="0" y="0"/>
          <a:ext cx="0" cy="0"/>
          <a:chOff x="0" y="0"/>
          <a:chExt cx="0" cy="0"/>
        </a:xfrm>
      </p:grpSpPr>
      <p:sp>
        <p:nvSpPr>
          <p:cNvPr id="183" name="Google Shape;183;p26"/>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Reflecting on Learning Targets</a:t>
            </a:r>
            <a:endParaRPr sz="3300" b="0" i="0" u="none" strike="noStrike" cap="none">
              <a:solidFill>
                <a:schemeClr val="dk1"/>
              </a:solidFill>
              <a:latin typeface="Century Gothic"/>
              <a:ea typeface="Century Gothic"/>
              <a:cs typeface="Century Gothic"/>
              <a:sym typeface="Century Gothic"/>
            </a:endParaRPr>
          </a:p>
        </p:txBody>
      </p:sp>
      <p:sp>
        <p:nvSpPr>
          <p:cNvPr id="184" name="Google Shape;184;p2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 can determine the gist and the meaning of unfamiliar words and phrases in Act III, Scene 1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457200" marR="0" lvl="0" indent="-381000" algn="l" rtl="0">
              <a:lnSpc>
                <a:spcPct val="90000"/>
              </a:lnSpc>
              <a:spcBef>
                <a:spcPts val="0"/>
              </a:spcBef>
              <a:spcAft>
                <a:spcPts val="0"/>
              </a:spcAft>
              <a:buSzPts val="2400"/>
              <a:buFont typeface="Century Gothic"/>
              <a:buChar char="•"/>
            </a:pPr>
            <a:r>
              <a:rPr lang="en" sz="2400">
                <a:latin typeface="Century Gothic"/>
                <a:ea typeface="Century Gothic"/>
                <a:cs typeface="Century Gothic"/>
                <a:sym typeface="Century Gothic"/>
              </a:rPr>
              <a:t>I can write a first person point of view narrative of a character using details from the text in Act III, Scene 1 of </a:t>
            </a:r>
            <a:r>
              <a:rPr lang="en" sz="2400" i="1">
                <a:latin typeface="Century Gothic"/>
                <a:ea typeface="Century Gothic"/>
                <a:cs typeface="Century Gothic"/>
                <a:sym typeface="Century Gothic"/>
              </a:rPr>
              <a:t>Divided Loyalties</a:t>
            </a:r>
            <a:r>
              <a:rPr lang="en" sz="2400">
                <a:latin typeface="Century Gothic"/>
                <a:ea typeface="Century Gothic"/>
                <a:cs typeface="Century Gothic"/>
                <a:sym typeface="Century Gothic"/>
              </a:rPr>
              <a:t>.</a:t>
            </a: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1100"/>
              <a:buFont typeface="Arial"/>
              <a:buNone/>
            </a:pPr>
            <a:endParaRPr sz="24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2400">
              <a:latin typeface="Century Gothic"/>
              <a:ea typeface="Century Gothic"/>
              <a:cs typeface="Century Gothic"/>
              <a:sym typeface="Century Gothic"/>
            </a:endParaRPr>
          </a:p>
        </p:txBody>
      </p:sp>
      <p:pic>
        <p:nvPicPr>
          <p:cNvPr id="185" name="Google Shape;185;p26"/>
          <p:cNvPicPr preferRelativeResize="0"/>
          <p:nvPr/>
        </p:nvPicPr>
        <p:blipFill>
          <a:blip r:embed="rId3">
            <a:alphaModFix/>
          </a:blip>
          <a:stretch>
            <a:fillRect/>
          </a:stretch>
        </p:blipFill>
        <p:spPr>
          <a:xfrm>
            <a:off x="8493578" y="4408715"/>
            <a:ext cx="534161" cy="492142"/>
          </a:xfrm>
          <a:prstGeom prst="rect">
            <a:avLst/>
          </a:prstGeom>
          <a:noFill/>
          <a:ln>
            <a:noFill/>
          </a:ln>
        </p:spPr>
      </p:pic>
      <p:pic>
        <p:nvPicPr>
          <p:cNvPr id="186" name="Google Shape;186;p26"/>
          <p:cNvPicPr preferRelativeResize="0"/>
          <p:nvPr/>
        </p:nvPicPr>
        <p:blipFill rotWithShape="1">
          <a:blip r:embed="rId4">
            <a:alphaModFix/>
          </a:blip>
          <a:srcRect/>
          <a:stretch/>
        </p:blipFill>
        <p:spPr>
          <a:xfrm>
            <a:off x="7912495" y="4368436"/>
            <a:ext cx="572700" cy="572700"/>
          </a:xfrm>
          <a:prstGeom prst="rect">
            <a:avLst/>
          </a:prstGeom>
          <a:noFill/>
          <a:ln>
            <a:noFill/>
          </a:ln>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1" name="Google Shape;191;p27"/>
          <p:cNvSpPr txBox="1">
            <a:spLocks noGrp="1"/>
          </p:cNvSpPr>
          <p:nvPr>
            <p:ph type="title"/>
          </p:nvPr>
        </p:nvSpPr>
        <p:spPr>
          <a:xfrm>
            <a:off x="311700" y="3341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600" b="0" i="0" u="none" strike="noStrike" cap="none">
                <a:solidFill>
                  <a:schemeClr val="dk1"/>
                </a:solidFill>
                <a:latin typeface="Century Gothic"/>
                <a:ea typeface="Century Gothic"/>
                <a:cs typeface="Century Gothic"/>
                <a:sym typeface="Century Gothic"/>
              </a:rPr>
              <a:t>Homework</a:t>
            </a:r>
            <a:endParaRPr sz="3600" b="0" i="0" u="none" strike="noStrike" cap="none">
              <a:solidFill>
                <a:schemeClr val="dk1"/>
              </a:solidFill>
              <a:latin typeface="Century Gothic"/>
              <a:ea typeface="Century Gothic"/>
              <a:cs typeface="Century Gothic"/>
              <a:sym typeface="Century Gothic"/>
            </a:endParaRPr>
          </a:p>
        </p:txBody>
      </p:sp>
      <p:sp>
        <p:nvSpPr>
          <p:cNvPr id="192" name="Google Shape;192;p27"/>
          <p:cNvSpPr txBox="1">
            <a:spLocks noGrp="1"/>
          </p:cNvSpPr>
          <p:nvPr>
            <p:ph type="body" idx="1"/>
          </p:nvPr>
        </p:nvSpPr>
        <p:spPr>
          <a:xfrm>
            <a:off x="311700" y="906875"/>
            <a:ext cx="4065600" cy="360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800" dirty="0">
              <a:solidFill>
                <a:srgbClr val="444444"/>
              </a:solidFill>
            </a:endParaRPr>
          </a:p>
          <a:p>
            <a:pPr marL="457200" marR="0" lvl="0" indent="-342900" algn="l" rtl="0">
              <a:lnSpc>
                <a:spcPct val="100000"/>
              </a:lnSpc>
              <a:spcBef>
                <a:spcPts val="0"/>
              </a:spcBef>
              <a:spcAft>
                <a:spcPts val="0"/>
              </a:spcAft>
              <a:buClr>
                <a:srgbClr val="444444"/>
              </a:buClr>
              <a:buSzPts val="1800"/>
              <a:buFont typeface="Century Gothic"/>
              <a:buAutoNum type="alphaUcPeriod"/>
            </a:pPr>
            <a:r>
              <a:rPr lang="en" sz="1800" b="0" i="0" u="none" strike="noStrike" cap="none" dirty="0" smtClean="0">
                <a:solidFill>
                  <a:schemeClr val="tx1"/>
                </a:solidFill>
                <a:latin typeface="Century Gothic"/>
                <a:ea typeface="Century Gothic"/>
                <a:cs typeface="Century Gothic"/>
                <a:sym typeface="Century Gothic"/>
              </a:rPr>
              <a:t>Accountable </a:t>
            </a:r>
            <a:r>
              <a:rPr lang="en" sz="1800" b="0" i="0" u="none" strike="noStrike" cap="none" dirty="0">
                <a:solidFill>
                  <a:schemeClr val="tx1"/>
                </a:solidFill>
                <a:latin typeface="Century Gothic"/>
                <a:ea typeface="Century Gothic"/>
                <a:cs typeface="Century Gothic"/>
                <a:sym typeface="Century Gothic"/>
              </a:rPr>
              <a:t>Research </a:t>
            </a:r>
            <a:r>
              <a:rPr lang="en" sz="1800" b="0" i="0" u="none" strike="noStrike" cap="none" dirty="0" smtClean="0">
                <a:solidFill>
                  <a:schemeClr val="tx1"/>
                </a:solidFill>
                <a:latin typeface="Century Gothic"/>
                <a:ea typeface="Century Gothic"/>
                <a:cs typeface="Century Gothic"/>
                <a:sym typeface="Century Gothic"/>
              </a:rPr>
              <a:t>Reading</a:t>
            </a:r>
            <a:r>
              <a:rPr lang="en-US" sz="1800" b="0" i="0" u="none" strike="noStrike" cap="none" dirty="0" smtClean="0">
                <a:solidFill>
                  <a:schemeClr val="tx1"/>
                </a:solidFill>
                <a:latin typeface="Century Gothic"/>
                <a:ea typeface="Century Gothic"/>
                <a:cs typeface="Century Gothic"/>
                <a:sym typeface="Century Gothic"/>
              </a:rPr>
              <a:t>:</a:t>
            </a:r>
            <a:r>
              <a:rPr lang="en" sz="1800" b="0" i="0" u="none" strike="noStrike" cap="none" dirty="0" smtClean="0">
                <a:solidFill>
                  <a:schemeClr val="tx1"/>
                </a:solidFill>
                <a:latin typeface="Century Gothic"/>
                <a:ea typeface="Century Gothic"/>
                <a:cs typeface="Century Gothic"/>
                <a:sym typeface="Century Gothic"/>
              </a:rPr>
              <a:t> </a:t>
            </a:r>
            <a:r>
              <a:rPr lang="en" sz="1800" b="0" i="0" u="none" strike="noStrike" cap="none" dirty="0">
                <a:solidFill>
                  <a:schemeClr val="tx1"/>
                </a:solidFill>
                <a:latin typeface="Century Gothic"/>
                <a:ea typeface="Century Gothic"/>
                <a:cs typeface="Century Gothic"/>
                <a:sym typeface="Century Gothic"/>
              </a:rPr>
              <a:t>Select a prompt to respond to in the front of your independent reading journal.</a:t>
            </a:r>
            <a:endParaRPr sz="1800" b="0" i="0" u="none" strike="noStrike" cap="none" dirty="0">
              <a:solidFill>
                <a:schemeClr val="tx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800" b="0" i="0" u="none" strike="noStrike" cap="none" dirty="0">
              <a:solidFill>
                <a:srgbClr val="000000"/>
              </a:solidFill>
              <a:latin typeface="Century Gothic"/>
              <a:ea typeface="Century Gothic"/>
              <a:cs typeface="Century Gothic"/>
              <a:sym typeface="Century Gothic"/>
            </a:endParaRPr>
          </a:p>
          <a:p>
            <a:pPr marL="0" marR="0" lvl="0" indent="0" algn="l" rtl="0">
              <a:lnSpc>
                <a:spcPct val="100000"/>
              </a:lnSpc>
              <a:spcBef>
                <a:spcPts val="1000"/>
              </a:spcBef>
              <a:spcAft>
                <a:spcPts val="0"/>
              </a:spcAft>
              <a:buClr>
                <a:srgbClr val="000000"/>
              </a:buClr>
              <a:buSzPts val="1400"/>
              <a:buFont typeface="Century Gothic"/>
              <a:buNone/>
            </a:pPr>
            <a:endParaRPr sz="1800" b="0" i="0" u="none" strike="noStrike" cap="none" dirty="0">
              <a:solidFill>
                <a:srgbClr val="444444"/>
              </a:solidFill>
              <a:latin typeface="Century Gothic"/>
              <a:ea typeface="Century Gothic"/>
              <a:cs typeface="Century Gothic"/>
              <a:sym typeface="Century Gothic"/>
            </a:endParaRPr>
          </a:p>
        </p:txBody>
      </p:sp>
      <p:sp>
        <p:nvSpPr>
          <p:cNvPr id="193" name="Google Shape;193;p27"/>
          <p:cNvSpPr txBox="1">
            <a:spLocks noGrp="1"/>
          </p:cNvSpPr>
          <p:nvPr>
            <p:ph type="body" idx="2"/>
          </p:nvPr>
        </p:nvSpPr>
        <p:spPr>
          <a:xfrm>
            <a:off x="4572000" y="906875"/>
            <a:ext cx="4260300" cy="3609000"/>
          </a:xfrm>
          <a:prstGeom prst="rect">
            <a:avLst/>
          </a:prstGeom>
          <a:noFill/>
          <a:ln w="9525" cap="flat" cmpd="sng">
            <a:solidFill>
              <a:srgbClr val="000000"/>
            </a:solidFill>
            <a:prstDash val="solid"/>
            <a:round/>
            <a:headEnd type="none" w="sm" len="sm"/>
            <a:tailEnd type="none" w="sm" len="sm"/>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Module 3 </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Guiding Question</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r>
              <a:rPr lang="en" sz="2400" b="0" i="0" u="none" strike="noStrike" cap="none">
                <a:solidFill>
                  <a:srgbClr val="000000"/>
                </a:solidFill>
                <a:latin typeface="Century Gothic"/>
                <a:ea typeface="Century Gothic"/>
                <a:cs typeface="Century Gothic"/>
                <a:sym typeface="Century Gothic"/>
              </a:rPr>
              <a:t> Anchor Chart</a:t>
            </a:r>
            <a:endParaRPr sz="2400" b="0" i="0" u="none" strike="noStrike" cap="none">
              <a:solidFill>
                <a:srgbClr val="000000"/>
              </a:solidFill>
              <a:latin typeface="Century Gothic"/>
              <a:ea typeface="Century Gothic"/>
              <a:cs typeface="Century Gothic"/>
              <a:sym typeface="Century Gothic"/>
            </a:endParaRPr>
          </a:p>
          <a:p>
            <a:pPr marL="0" marR="0" lvl="0" indent="0" algn="ctr" rtl="0">
              <a:lnSpc>
                <a:spcPct val="100000"/>
              </a:lnSpc>
              <a:spcBef>
                <a:spcPts val="0"/>
              </a:spcBef>
              <a:spcAft>
                <a:spcPts val="0"/>
              </a:spcAft>
              <a:buClr>
                <a:schemeClr val="dk1"/>
              </a:buClr>
              <a:buSzPts val="1400"/>
              <a:buFont typeface="Arial"/>
              <a:buNone/>
            </a:pPr>
            <a:endParaRPr sz="2400" b="0" i="0" u="none" strike="noStrike" cap="none">
              <a:solidFill>
                <a:srgbClr val="000000"/>
              </a:solidFill>
              <a:latin typeface="Century Gothic"/>
              <a:ea typeface="Century Gothic"/>
              <a:cs typeface="Century Gothic"/>
              <a:sym typeface="Century Gothic"/>
            </a:endParaRPr>
          </a:p>
          <a:p>
            <a:pPr marL="457200" marR="0" lvl="0" indent="-342900" algn="l" rtl="0">
              <a:lnSpc>
                <a:spcPct val="90000"/>
              </a:lnSpc>
              <a:spcBef>
                <a:spcPts val="340"/>
              </a:spcBef>
              <a:spcAft>
                <a:spcPts val="0"/>
              </a:spcAft>
              <a:buClr>
                <a:schemeClr val="dk1"/>
              </a:buClr>
              <a:buSzPts val="1800"/>
              <a:buFont typeface="Century Gothic"/>
              <a:buChar char="●"/>
            </a:pPr>
            <a:r>
              <a:rPr lang="en" sz="2000" b="0" i="0" u="none" strike="noStrike" cap="none">
                <a:solidFill>
                  <a:srgbClr val="000000"/>
                </a:solidFill>
                <a:latin typeface="Century Gothic"/>
                <a:ea typeface="Century Gothic"/>
                <a:cs typeface="Century Gothic"/>
                <a:sym typeface="Century Gothic"/>
              </a:rPr>
              <a:t>How did the American Revolution and the events leading up to it affect the people in the colonies?</a:t>
            </a:r>
            <a:endParaRPr sz="2000" b="0" i="0" u="none" strike="noStrike" cap="none">
              <a:solidFill>
                <a:schemeClr val="dk1"/>
              </a:solidFill>
              <a:latin typeface="Century Gothic"/>
              <a:ea typeface="Century Gothic"/>
              <a:cs typeface="Century Gothic"/>
              <a:sym typeface="Century Gothic"/>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8"/>
          <p:cNvSpPr txBox="1">
            <a:spLocks noGrp="1"/>
          </p:cNvSpPr>
          <p:nvPr>
            <p:ph type="title"/>
          </p:nvPr>
        </p:nvSpPr>
        <p:spPr>
          <a:xfrm>
            <a:off x="311700" y="149275"/>
            <a:ext cx="8520600" cy="572700"/>
          </a:xfrm>
          <a:prstGeom prst="rect">
            <a:avLst/>
          </a:prstGeom>
          <a:noFill/>
          <a:ln>
            <a:noFill/>
          </a:ln>
        </p:spPr>
        <p:txBody>
          <a:bodyPr spcFirstLastPara="1" wrap="square" lIns="91425" tIns="91425" rIns="91425" bIns="91425" anchor="t" anchorCtr="0">
            <a:noAutofit/>
          </a:bodyPr>
          <a:lstStyle/>
          <a:p>
            <a:pPr marL="0" marR="0" lvl="0" indent="0" algn="l" rtl="0">
              <a:lnSpc>
                <a:spcPct val="100000"/>
              </a:lnSpc>
              <a:spcBef>
                <a:spcPts val="0"/>
              </a:spcBef>
              <a:spcAft>
                <a:spcPts val="0"/>
              </a:spcAft>
              <a:buClr>
                <a:schemeClr val="dk1"/>
              </a:buClr>
              <a:buSzPts val="3600"/>
              <a:buFont typeface="Century Gothic"/>
              <a:buNone/>
            </a:pPr>
            <a:r>
              <a:rPr lang="en" sz="3000" b="0" i="0" u="none" strike="noStrike" cap="none">
                <a:solidFill>
                  <a:schemeClr val="dk1"/>
                </a:solidFill>
                <a:latin typeface="Century Gothic"/>
                <a:ea typeface="Century Gothic"/>
                <a:cs typeface="Century Gothic"/>
                <a:sym typeface="Century Gothic"/>
              </a:rPr>
              <a:t>Homework: Accountable Research Reading</a:t>
            </a:r>
            <a:endParaRPr sz="3000" b="0" i="0" u="none" strike="noStrike" cap="none">
              <a:solidFill>
                <a:schemeClr val="dk1"/>
              </a:solidFill>
              <a:latin typeface="Century Gothic"/>
              <a:ea typeface="Century Gothic"/>
              <a:cs typeface="Century Gothic"/>
              <a:sym typeface="Century Gothic"/>
            </a:endParaRPr>
          </a:p>
        </p:txBody>
      </p:sp>
      <p:sp>
        <p:nvSpPr>
          <p:cNvPr id="199" name="Google Shape;199;p28"/>
          <p:cNvSpPr txBox="1">
            <a:spLocks noGrp="1"/>
          </p:cNvSpPr>
          <p:nvPr>
            <p:ph type="body" idx="1"/>
          </p:nvPr>
        </p:nvSpPr>
        <p:spPr>
          <a:xfrm>
            <a:off x="466675" y="721963"/>
            <a:ext cx="6255900" cy="895200"/>
          </a:xfrm>
          <a:prstGeom prst="rect">
            <a:avLst/>
          </a:prstGeom>
          <a:noFill/>
          <a:ln>
            <a:noFill/>
          </a:ln>
        </p:spPr>
        <p:txBody>
          <a:bodyPr spcFirstLastPara="1" wrap="square" lIns="91425" tIns="91425" rIns="91425" bIns="91425" anchor="t" anchorCtr="0">
            <a:noAutofit/>
          </a:bodyPr>
          <a:lstStyle/>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Take out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Select a prompt.</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Copy prompt into front of independent reading journal.</a:t>
            </a:r>
            <a:endParaRPr sz="1100" b="0" i="0" u="none" strike="noStrike" cap="none">
              <a:solidFill>
                <a:srgbClr val="000000"/>
              </a:solidFill>
              <a:latin typeface="Century Gothic"/>
              <a:ea typeface="Century Gothic"/>
              <a:cs typeface="Century Gothic"/>
              <a:sym typeface="Century Gothic"/>
            </a:endParaRPr>
          </a:p>
          <a:p>
            <a:pPr marL="457200" marR="0" lvl="0" indent="-298450" algn="l" rtl="0">
              <a:lnSpc>
                <a:spcPct val="100000"/>
              </a:lnSpc>
              <a:spcBef>
                <a:spcPts val="0"/>
              </a:spcBef>
              <a:spcAft>
                <a:spcPts val="0"/>
              </a:spcAft>
              <a:buClr>
                <a:srgbClr val="000000"/>
              </a:buClr>
              <a:buSzPts val="1100"/>
              <a:buFont typeface="Century Gothic"/>
              <a:buAutoNum type="arabicPeriod"/>
            </a:pPr>
            <a:r>
              <a:rPr lang="en" sz="1100" b="0" i="0" u="none" strike="noStrike" cap="none">
                <a:solidFill>
                  <a:srgbClr val="000000"/>
                </a:solidFill>
                <a:latin typeface="Century Gothic"/>
                <a:ea typeface="Century Gothic"/>
                <a:cs typeface="Century Gothic"/>
                <a:sym typeface="Century Gothic"/>
              </a:rPr>
              <a:t>Respond to prompt for HW.</a:t>
            </a: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000000"/>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400"/>
              <a:buFont typeface="Century Gothic"/>
              <a:buNone/>
            </a:pPr>
            <a:endParaRPr sz="1100" b="0" i="0" u="none" strike="noStrike" cap="none">
              <a:solidFill>
                <a:srgbClr val="444444"/>
              </a:solidFill>
              <a:latin typeface="Century Gothic"/>
              <a:ea typeface="Century Gothic"/>
              <a:cs typeface="Century Gothic"/>
              <a:sym typeface="Century Gothic"/>
            </a:endParaRPr>
          </a:p>
        </p:txBody>
      </p:sp>
      <p:sp>
        <p:nvSpPr>
          <p:cNvPr id="200" name="Google Shape;200;p28"/>
          <p:cNvSpPr txBox="1">
            <a:spLocks noGrp="1"/>
          </p:cNvSpPr>
          <p:nvPr>
            <p:ph type="body" idx="2"/>
          </p:nvPr>
        </p:nvSpPr>
        <p:spPr>
          <a:xfrm>
            <a:off x="466675" y="1512400"/>
            <a:ext cx="8620500" cy="2606100"/>
          </a:xfrm>
          <a:prstGeom prst="rect">
            <a:avLst/>
          </a:prstGeom>
          <a:noFill/>
          <a:ln>
            <a:noFill/>
          </a:ln>
        </p:spPr>
        <p:txBody>
          <a:bodyPr spcFirstLastPara="1" wrap="square" lIns="91425" tIns="91425" rIns="91425" bIns="91425" anchor="t" anchorCtr="0">
            <a:noAutofit/>
          </a:bodyPr>
          <a:lstStyle/>
          <a:p>
            <a:pPr marL="0" marR="0" lvl="0" indent="0" algn="ctr" rtl="0">
              <a:lnSpc>
                <a:spcPct val="100000"/>
              </a:lnSpc>
              <a:spcBef>
                <a:spcPts val="0"/>
              </a:spcBef>
              <a:spcAft>
                <a:spcPts val="0"/>
              </a:spcAft>
              <a:buClr>
                <a:schemeClr val="dk1"/>
              </a:buClr>
              <a:buSzPts val="1400"/>
              <a:buFont typeface="Arial"/>
              <a:buNone/>
            </a:pPr>
            <a:r>
              <a:rPr lang="en" sz="1300" b="1" i="0" u="none" strike="noStrike" cap="none" dirty="0">
                <a:solidFill>
                  <a:srgbClr val="000000"/>
                </a:solidFill>
                <a:latin typeface="Century Gothic"/>
                <a:ea typeface="Century Gothic"/>
                <a:cs typeface="Century Gothic"/>
                <a:sym typeface="Century Gothic"/>
              </a:rPr>
              <a:t>Module 3: Journal Prompts</a:t>
            </a:r>
            <a:endParaRPr sz="1300" b="1"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90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theme or main idea of the text? What are some of the key details, and how</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do they support the main idea?</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do the illustrations tell you? How do they help you understand the words?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questions do you now have after reading? What would you like to learn more</a:t>
            </a:r>
            <a:br>
              <a:rPr lang="en" sz="1300" b="0" i="0" u="none" strike="noStrike" cap="none" dirty="0">
                <a:solidFill>
                  <a:srgbClr val="000000"/>
                </a:solidFill>
                <a:latin typeface="Century Gothic"/>
                <a:ea typeface="Century Gothic"/>
                <a:cs typeface="Century Gothic"/>
                <a:sym typeface="Century Gothic"/>
              </a:rPr>
            </a:br>
            <a:r>
              <a:rPr lang="en" sz="1300" b="0" i="0" u="none" strike="noStrike" cap="none" dirty="0">
                <a:solidFill>
                  <a:srgbClr val="000000"/>
                </a:solidFill>
                <a:latin typeface="Century Gothic"/>
                <a:ea typeface="Century Gothic"/>
                <a:cs typeface="Century Gothic"/>
                <a:sym typeface="Century Gothic"/>
              </a:rPr>
              <a:t>about?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are the most important facts you learned from reading?</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What is the most interesting fact you learned today? Why?</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How does what you read today connect to something you have learned in other lessons?</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character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 setting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Describe in depth an event in the text using details from the text.</a:t>
            </a:r>
            <a:endParaRPr sz="1300" b="0" i="0" u="none" strike="noStrike" cap="none" dirty="0">
              <a:solidFill>
                <a:srgbClr val="000000"/>
              </a:solidFill>
              <a:latin typeface="Century Gothic"/>
              <a:ea typeface="Century Gothic"/>
              <a:cs typeface="Century Gothic"/>
              <a:sym typeface="Century Gothic"/>
            </a:endParaRPr>
          </a:p>
          <a:p>
            <a:pPr marL="457200" marR="0" lvl="0" indent="-311150" algn="l" rtl="0">
              <a:lnSpc>
                <a:spcPct val="115000"/>
              </a:lnSpc>
              <a:spcBef>
                <a:spcPts val="0"/>
              </a:spcBef>
              <a:spcAft>
                <a:spcPts val="0"/>
              </a:spcAft>
              <a:buClr>
                <a:srgbClr val="000000"/>
              </a:buClr>
              <a:buSzPts val="1300"/>
              <a:buFont typeface="Century Gothic"/>
              <a:buChar char="●"/>
            </a:pPr>
            <a:r>
              <a:rPr lang="en" sz="1300" b="0" i="0" u="none" strike="noStrike" cap="none" dirty="0">
                <a:solidFill>
                  <a:srgbClr val="000000"/>
                </a:solidFill>
                <a:latin typeface="Century Gothic"/>
                <a:ea typeface="Century Gothic"/>
                <a:cs typeface="Century Gothic"/>
                <a:sym typeface="Century Gothic"/>
              </a:rPr>
              <a:t>Choose one new word from your reading today and analyze it on a vocabulary </a:t>
            </a:r>
            <a:r>
              <a:rPr lang="en" sz="1300" b="0" i="0" u="none" strike="noStrike" cap="none" dirty="0" smtClean="0">
                <a:solidFill>
                  <a:srgbClr val="000000"/>
                </a:solidFill>
                <a:latin typeface="Century Gothic"/>
                <a:ea typeface="Century Gothic"/>
                <a:cs typeface="Century Gothic"/>
                <a:sym typeface="Century Gothic"/>
              </a:rPr>
              <a:t>square</a:t>
            </a:r>
            <a:r>
              <a:rPr lang="en-US" sz="1300" b="0" i="0" u="none" strike="noStrike" cap="none" dirty="0" smtClean="0">
                <a:solidFill>
                  <a:srgbClr val="000000"/>
                </a:solidFill>
                <a:latin typeface="Century Gothic"/>
                <a:ea typeface="Century Gothic"/>
                <a:cs typeface="Century Gothic"/>
                <a:sym typeface="Century Gothic"/>
              </a:rPr>
              <a:t>.</a:t>
            </a:r>
            <a:r>
              <a:rPr lang="en" sz="1300" b="0" i="0" u="none" strike="noStrike" cap="none" dirty="0">
                <a:solidFill>
                  <a:srgbClr val="000000"/>
                </a:solidFill>
                <a:latin typeface="Century Gothic"/>
                <a:ea typeface="Century Gothic"/>
                <a:cs typeface="Century Gothic"/>
                <a:sym typeface="Century Gothic"/>
              </a:rPr>
              <a:t/>
            </a:r>
            <a:br>
              <a:rPr lang="en" sz="1300" b="0" i="0" u="none" strike="noStrike" cap="none" dirty="0">
                <a:solidFill>
                  <a:srgbClr val="000000"/>
                </a:solidFill>
                <a:latin typeface="Century Gothic"/>
                <a:ea typeface="Century Gothic"/>
                <a:cs typeface="Century Gothic"/>
                <a:sym typeface="Century Gothic"/>
              </a:rPr>
            </a:br>
            <a:endParaRPr sz="1300" b="0" i="0" u="none" strike="noStrike" cap="none" dirty="0">
              <a:solidFill>
                <a:srgbClr val="000000"/>
              </a:solidFill>
              <a:latin typeface="Century Gothic"/>
              <a:ea typeface="Century Gothic"/>
              <a:cs typeface="Century Gothic"/>
              <a:sym typeface="Century Gothic"/>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Shape 205"/>
        <p:cNvGrpSpPr/>
        <p:nvPr/>
      </p:nvGrpSpPr>
      <p:grpSpPr>
        <a:xfrm>
          <a:off x="0" y="0"/>
          <a:ext cx="0" cy="0"/>
          <a:chOff x="0" y="0"/>
          <a:chExt cx="0" cy="0"/>
        </a:xfrm>
      </p:grpSpPr>
      <p:sp>
        <p:nvSpPr>
          <p:cNvPr id="206" name="Google Shape;206;p29"/>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Overlock"/>
              <a:buNone/>
            </a:pPr>
            <a:r>
              <a:rPr lang="en" sz="3200" b="0" i="0" u="none" strike="noStrike" cap="none">
                <a:solidFill>
                  <a:schemeClr val="dk1"/>
                </a:solidFill>
                <a:latin typeface="Century Gothic"/>
                <a:ea typeface="Century Gothic"/>
                <a:cs typeface="Century Gothic"/>
                <a:sym typeface="Century Gothic"/>
              </a:rPr>
              <a:t>Small Group Block /All Block</a:t>
            </a:r>
            <a:endParaRPr sz="32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Overlock"/>
              <a:buNone/>
            </a:pPr>
            <a:endParaRPr sz="3200" b="0" i="0" u="none" strike="noStrike" cap="none">
              <a:solidFill>
                <a:schemeClr val="dk1"/>
              </a:solidFill>
              <a:latin typeface="Century Gothic"/>
              <a:ea typeface="Century Gothic"/>
              <a:cs typeface="Century Gothic"/>
              <a:sym typeface="Century Gothic"/>
            </a:endParaRPr>
          </a:p>
        </p:txBody>
      </p:sp>
      <p:sp>
        <p:nvSpPr>
          <p:cNvPr id="207" name="Google Shape;207;p29"/>
          <p:cNvSpPr txBox="1">
            <a:spLocks noGrp="1"/>
          </p:cNvSpPr>
          <p:nvPr>
            <p:ph type="body" idx="1"/>
          </p:nvPr>
        </p:nvSpPr>
        <p:spPr>
          <a:xfrm>
            <a:off x="628650" y="688469"/>
            <a:ext cx="7886700" cy="25899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10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Welcome to the time in our day where we get to work on a activities in small groups related to building our skills as readers.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During this time, you will get a chance to work in pairs or groups to support each other as you read. </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2100"/>
              </a:spcBef>
              <a:spcAft>
                <a:spcPts val="2100"/>
              </a:spcAft>
              <a:buClr>
                <a:schemeClr val="dk1"/>
              </a:buClr>
              <a:buSzPts val="1100"/>
              <a:buFont typeface="Arial"/>
              <a:buNone/>
            </a:pPr>
            <a:r>
              <a:rPr lang="en" sz="1800" b="0" i="0" u="none" strike="noStrike" cap="none">
                <a:solidFill>
                  <a:schemeClr val="dk1"/>
                </a:solidFill>
                <a:latin typeface="Century Gothic"/>
                <a:ea typeface="Century Gothic"/>
                <a:cs typeface="Century Gothic"/>
                <a:sym typeface="Century Gothic"/>
              </a:rPr>
              <a:t>Today’s ALL Block Schedule is:</a:t>
            </a:r>
            <a:endParaRPr sz="2100" b="0" i="0" u="none" strike="noStrike" cap="none">
              <a:solidFill>
                <a:schemeClr val="dk1"/>
              </a:solidFill>
              <a:latin typeface="Century Gothic"/>
              <a:ea typeface="Century Gothic"/>
              <a:cs typeface="Century Gothic"/>
              <a:sym typeface="Century Gothic"/>
            </a:endParaRPr>
          </a:p>
        </p:txBody>
      </p:sp>
      <p:graphicFrame>
        <p:nvGraphicFramePr>
          <p:cNvPr id="208" name="Google Shape;208;p29"/>
          <p:cNvGraphicFramePr/>
          <p:nvPr/>
        </p:nvGraphicFramePr>
        <p:xfrm>
          <a:off x="952500" y="2802975"/>
          <a:ext cx="7239000" cy="1859219"/>
        </p:xfrm>
        <a:graphic>
          <a:graphicData uri="http://schemas.openxmlformats.org/drawingml/2006/table">
            <a:tbl>
              <a:tblPr>
                <a:noFill/>
                <a:tableStyleId>{5020235F-3D4E-4A38-AFD5-57BFA1A1AC8F}</a:tableStyleId>
              </a:tblPr>
              <a:tblGrid>
                <a:gridCol w="1809750"/>
                <a:gridCol w="1809750"/>
                <a:gridCol w="1809750"/>
                <a:gridCol w="1809750"/>
              </a:tblGrid>
              <a:tr h="381000">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1</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2</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3</a:t>
                      </a:r>
                      <a:endParaRPr sz="1400" u="none" strike="noStrike" cap="none">
                        <a:latin typeface="Century Gothic"/>
                        <a:ea typeface="Century Gothic"/>
                        <a:cs typeface="Century Gothic"/>
                        <a:sym typeface="Century Gothic"/>
                      </a:endParaRPr>
                    </a:p>
                  </a:txBody>
                  <a:tcPr marL="91425" marR="91425" marT="91425" marB="91425"/>
                </a:tc>
                <a:tc>
                  <a:txBody>
                    <a:bodyPr/>
                    <a:lstStyle/>
                    <a:p>
                      <a:pPr marL="0" marR="0" lvl="0" indent="0" algn="ctr" rtl="0">
                        <a:lnSpc>
                          <a:spcPct val="100000"/>
                        </a:lnSpc>
                        <a:spcBef>
                          <a:spcPts val="0"/>
                        </a:spcBef>
                        <a:spcAft>
                          <a:spcPts val="0"/>
                        </a:spcAft>
                        <a:buClr>
                          <a:srgbClr val="000000"/>
                        </a:buClr>
                        <a:buSzPts val="1400"/>
                        <a:buFont typeface="Arial"/>
                        <a:buNone/>
                      </a:pPr>
                      <a:r>
                        <a:rPr lang="en" sz="1400" u="none" strike="noStrike" cap="none">
                          <a:latin typeface="Century Gothic"/>
                          <a:ea typeface="Century Gothic"/>
                          <a:cs typeface="Century Gothic"/>
                          <a:sym typeface="Century Gothic"/>
                        </a:rPr>
                        <a:t>Group 4</a:t>
                      </a:r>
                      <a:endParaRPr sz="1400" u="none" strike="noStrike" cap="none">
                        <a:latin typeface="Century Gothic"/>
                        <a:ea typeface="Century Gothic"/>
                        <a:cs typeface="Century Gothic"/>
                        <a:sym typeface="Century Gothic"/>
                      </a:endParaRPr>
                    </a:p>
                  </a:txBody>
                  <a:tcPr marL="91425" marR="91425" marT="91425" marB="91425"/>
                </a:tc>
              </a:tr>
              <a:tr h="381000">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c>
                  <a:txBody>
                    <a:bodyPr/>
                    <a:lstStyle/>
                    <a:p>
                      <a:pPr marL="0" marR="0" lvl="0" indent="0" algn="l" rtl="0">
                        <a:lnSpc>
                          <a:spcPct val="100000"/>
                        </a:lnSpc>
                        <a:spcBef>
                          <a:spcPts val="0"/>
                        </a:spcBef>
                        <a:spcAft>
                          <a:spcPts val="0"/>
                        </a:spcAft>
                        <a:buClr>
                          <a:srgbClr val="000000"/>
                        </a:buClr>
                        <a:buSzPts val="1400"/>
                        <a:buFont typeface="Arial"/>
                        <a:buNone/>
                      </a:pPr>
                      <a:endParaRPr sz="1400" u="none" strike="noStrike" cap="none"/>
                    </a:p>
                  </a:txBody>
                  <a:tcPr marL="91425" marR="91425" marT="91425" marB="91425"/>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00"/>
        <p:cNvGrpSpPr/>
        <p:nvPr/>
      </p:nvGrpSpPr>
      <p:grpSpPr>
        <a:xfrm>
          <a:off x="0" y="0"/>
          <a:ext cx="0" cy="0"/>
          <a:chOff x="0" y="0"/>
          <a:chExt cx="0" cy="0"/>
        </a:xfrm>
      </p:grpSpPr>
      <p:sp>
        <p:nvSpPr>
          <p:cNvPr id="101" name="Google Shape;101;p15"/>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dirty="0">
                <a:solidFill>
                  <a:schemeClr val="dk1"/>
                </a:solidFill>
                <a:latin typeface="Century Gothic"/>
                <a:ea typeface="Century Gothic"/>
                <a:cs typeface="Century Gothic"/>
                <a:sym typeface="Century Gothic"/>
              </a:rPr>
              <a:t>Grade 4: Module </a:t>
            </a:r>
            <a:r>
              <a:rPr lang="en" sz="3400" b="0" i="0" u="none" strike="noStrike" cap="none" dirty="0" smtClean="0">
                <a:solidFill>
                  <a:schemeClr val="dk1"/>
                </a:solidFill>
                <a:latin typeface="Century Gothic"/>
                <a:ea typeface="Century Gothic"/>
                <a:cs typeface="Century Gothic"/>
                <a:sym typeface="Century Gothic"/>
              </a:rPr>
              <a:t>3: </a:t>
            </a:r>
            <a:r>
              <a:rPr lang="en" sz="3400" b="0" i="0" u="none" strike="noStrike" cap="none" dirty="0">
                <a:solidFill>
                  <a:schemeClr val="dk1"/>
                </a:solidFill>
                <a:latin typeface="Century Gothic"/>
                <a:ea typeface="Century Gothic"/>
                <a:cs typeface="Century Gothic"/>
                <a:sym typeface="Century Gothic"/>
              </a:rPr>
              <a:t>Unit </a:t>
            </a:r>
            <a:r>
              <a:rPr lang="en" sz="3400" dirty="0">
                <a:latin typeface="Century Gothic"/>
                <a:ea typeface="Century Gothic"/>
                <a:cs typeface="Century Gothic"/>
                <a:sym typeface="Century Gothic"/>
              </a:rPr>
              <a:t>2</a:t>
            </a:r>
            <a:r>
              <a:rPr lang="en" sz="3400" b="0" i="0" u="none" strike="noStrike" cap="none" dirty="0">
                <a:solidFill>
                  <a:schemeClr val="dk1"/>
                </a:solidFill>
                <a:latin typeface="Century Gothic"/>
                <a:ea typeface="Century Gothic"/>
                <a:cs typeface="Century Gothic"/>
                <a:sym typeface="Century Gothic"/>
              </a:rPr>
              <a:t>: Lesson </a:t>
            </a:r>
            <a:r>
              <a:rPr lang="en" sz="3400" dirty="0">
                <a:latin typeface="Century Gothic"/>
                <a:ea typeface="Century Gothic"/>
                <a:cs typeface="Century Gothic"/>
                <a:sym typeface="Century Gothic"/>
              </a:rPr>
              <a:t>9</a:t>
            </a:r>
            <a:endParaRPr sz="3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dirty="0">
                <a:solidFill>
                  <a:schemeClr val="dk1"/>
                </a:solidFill>
                <a:latin typeface="Century Gothic"/>
                <a:ea typeface="Century Gothic"/>
                <a:cs typeface="Century Gothic"/>
                <a:sym typeface="Century Gothic"/>
              </a:rPr>
              <a:t>Teacher slide, before teaching.</a:t>
            </a:r>
            <a:endParaRPr sz="3300" b="0" i="0" u="none" strike="noStrike" cap="none" dirty="0">
              <a:solidFill>
                <a:schemeClr val="dk1"/>
              </a:solidFill>
              <a:latin typeface="Calibri"/>
              <a:ea typeface="Calibri"/>
              <a:cs typeface="Calibri"/>
              <a:sym typeface="Calibri"/>
            </a:endParaRPr>
          </a:p>
        </p:txBody>
      </p:sp>
      <p:sp>
        <p:nvSpPr>
          <p:cNvPr id="102" name="Google Shape;102;p15"/>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400" b="1" i="0" u="none" strike="noStrike" cap="none" dirty="0">
                <a:solidFill>
                  <a:schemeClr val="dk1"/>
                </a:solidFill>
                <a:latin typeface="Century Gothic"/>
                <a:ea typeface="Century Gothic"/>
                <a:cs typeface="Century Gothic"/>
                <a:sym typeface="Century Gothic"/>
              </a:rPr>
              <a:t>Preparing for Lesson </a:t>
            </a:r>
            <a:r>
              <a:rPr lang="en" sz="1400" b="1" dirty="0">
                <a:latin typeface="Century Gothic"/>
                <a:ea typeface="Century Gothic"/>
                <a:cs typeface="Century Gothic"/>
                <a:sym typeface="Century Gothic"/>
              </a:rPr>
              <a:t>9</a:t>
            </a:r>
            <a:r>
              <a:rPr lang="en" sz="1400" b="1" i="0" u="none" strike="noStrike" cap="none" dirty="0">
                <a:solidFill>
                  <a:schemeClr val="dk1"/>
                </a:solidFill>
                <a:latin typeface="Century Gothic"/>
                <a:ea typeface="Century Gothic"/>
                <a:cs typeface="Century Gothic"/>
                <a:sym typeface="Century Gothic"/>
              </a:rPr>
              <a:t>: </a:t>
            </a:r>
            <a:r>
              <a:rPr lang="en" sz="1400" b="0" i="0" u="none" strike="noStrike" cap="none" dirty="0">
                <a:solidFill>
                  <a:schemeClr val="dk1"/>
                </a:solidFill>
                <a:latin typeface="Century Gothic"/>
                <a:ea typeface="Century Gothic"/>
                <a:cs typeface="Century Gothic"/>
                <a:sym typeface="Century Gothic"/>
              </a:rPr>
              <a:t>Pre-reading and Preparing:</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r>
              <a:rPr lang="en" sz="1400" b="0" i="0" u="none" strike="noStrike" cap="none" dirty="0">
                <a:solidFill>
                  <a:schemeClr val="dk1"/>
                </a:solidFill>
                <a:latin typeface="Century Gothic"/>
                <a:ea typeface="Century Gothic"/>
                <a:cs typeface="Century Gothic"/>
                <a:sym typeface="Century Gothic"/>
              </a:rPr>
              <a:t>Before teaching this lesson, please prepare by doing these things:</a:t>
            </a:r>
            <a:endParaRPr sz="1400" b="0" i="0"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2500"/>
              <a:buFont typeface="Arial"/>
              <a:buNone/>
            </a:pPr>
            <a:endParaRPr sz="1400" b="0" i="0" u="none" strike="noStrike" cap="none" dirty="0">
              <a:solidFill>
                <a:schemeClr val="dk1"/>
              </a:solidFill>
              <a:latin typeface="Century Gothic"/>
              <a:ea typeface="Century Gothic"/>
              <a:cs typeface="Century Gothic"/>
              <a:sym typeface="Century Gothic"/>
            </a:endParaRPr>
          </a:p>
          <a:p>
            <a:pPr marL="139700" marR="0" lvl="0" indent="0" algn="l" rtl="0">
              <a:lnSpc>
                <a:spcPct val="100000"/>
              </a:lnSpc>
              <a:spcBef>
                <a:spcPts val="0"/>
              </a:spcBef>
              <a:spcAft>
                <a:spcPts val="0"/>
              </a:spcAft>
              <a:buClr>
                <a:schemeClr val="dk1"/>
              </a:buClr>
              <a:buSzPts val="1400"/>
              <a:buNone/>
            </a:pPr>
            <a:r>
              <a:rPr lang="en" sz="1400" b="0" i="0" u="none" strike="noStrike" cap="none" dirty="0">
                <a:solidFill>
                  <a:schemeClr val="dk1"/>
                </a:solidFill>
                <a:latin typeface="Century Gothic"/>
                <a:ea typeface="Century Gothic"/>
                <a:cs typeface="Century Gothic"/>
                <a:sym typeface="Century Gothic"/>
              </a:rPr>
              <a:t>Read through Lesson </a:t>
            </a:r>
            <a:r>
              <a:rPr lang="en" sz="1400" dirty="0">
                <a:latin typeface="Century Gothic"/>
                <a:ea typeface="Century Gothic"/>
                <a:cs typeface="Century Gothic"/>
                <a:sym typeface="Century Gothic"/>
              </a:rPr>
              <a:t>9</a:t>
            </a:r>
            <a:r>
              <a:rPr lang="en" sz="1400" b="0" i="0" u="none" strike="noStrike" cap="none" dirty="0">
                <a:solidFill>
                  <a:schemeClr val="dk1"/>
                </a:solidFill>
                <a:latin typeface="Century Gothic"/>
                <a:ea typeface="Century Gothic"/>
                <a:cs typeface="Century Gothic"/>
                <a:sym typeface="Century Gothic"/>
              </a:rPr>
              <a:t> </a:t>
            </a:r>
            <a:r>
              <a:rPr lang="en" sz="1400" b="0" i="0" u="sng" strike="noStrike" cap="none" dirty="0">
                <a:solidFill>
                  <a:schemeClr val="hlink"/>
                </a:solidFill>
                <a:latin typeface="Century Gothic"/>
                <a:ea typeface="Century Gothic"/>
                <a:cs typeface="Century Gothic"/>
                <a:sym typeface="Century Gothic"/>
                <a:hlinkClick r:id="rId3"/>
              </a:rPr>
              <a:t>Here</a:t>
            </a:r>
            <a:r>
              <a:rPr lang="en" sz="1400" u="sng" dirty="0">
                <a:solidFill>
                  <a:schemeClr val="hlink"/>
                </a:solidFill>
                <a:latin typeface="Century Gothic"/>
                <a:ea typeface="Century Gothic"/>
                <a:cs typeface="Century Gothic"/>
                <a:sym typeface="Century Gothic"/>
                <a:hlinkClick r:id="rId3"/>
              </a:rPr>
              <a:t>.</a:t>
            </a:r>
            <a:r>
              <a:rPr lang="en" sz="1400" b="0" i="0" u="none" strike="noStrike" cap="none" dirty="0">
                <a:solidFill>
                  <a:schemeClr val="dk1"/>
                </a:solidFill>
                <a:latin typeface="Century Gothic"/>
                <a:ea typeface="Century Gothic"/>
                <a:cs typeface="Century Gothic"/>
                <a:sym typeface="Century Gothic"/>
              </a:rPr>
              <a:t> </a:t>
            </a:r>
            <a:endParaRPr sz="1400" b="0" i="0" u="none" strike="noStrike" cap="none" dirty="0">
              <a:solidFill>
                <a:schemeClr val="dk1"/>
              </a:solidFill>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There are a number of teacher reference materials included in this lesson, review teacher references before beginning the lesson. </a:t>
            </a:r>
            <a:r>
              <a:rPr lang="en" sz="1400" i="1" dirty="0" smtClean="0">
                <a:latin typeface="Century Gothic"/>
                <a:ea typeface="Century Gothic"/>
                <a:cs typeface="Century Gothic"/>
                <a:sym typeface="Century Gothic"/>
              </a:rPr>
              <a:t>(</a:t>
            </a:r>
            <a:r>
              <a:rPr lang="en" sz="1400" b="1" i="1" dirty="0" smtClean="0">
                <a:latin typeface="Century Gothic"/>
                <a:ea typeface="Century Gothic"/>
                <a:cs typeface="Century Gothic"/>
                <a:sym typeface="Century Gothic"/>
              </a:rPr>
              <a:t>Character </a:t>
            </a:r>
            <a:r>
              <a:rPr lang="en" sz="1400" b="1" i="1" dirty="0">
                <a:latin typeface="Century Gothic"/>
                <a:ea typeface="Century Gothic"/>
                <a:cs typeface="Century Gothic"/>
                <a:sym typeface="Century Gothic"/>
              </a:rPr>
              <a:t>Analysis Note-catcher: Act III, Scene 1, Point of View handout</a:t>
            </a:r>
            <a:r>
              <a:rPr lang="en" sz="1400" i="1" dirty="0">
                <a:latin typeface="Century Gothic"/>
                <a:ea typeface="Century Gothic"/>
                <a:cs typeface="Century Gothic"/>
                <a:sym typeface="Century Gothic"/>
              </a:rPr>
              <a:t>, </a:t>
            </a:r>
            <a:r>
              <a:rPr lang="en" sz="1400" b="1" i="1" dirty="0">
                <a:latin typeface="Century Gothic"/>
                <a:ea typeface="Century Gothic"/>
                <a:cs typeface="Century Gothic"/>
                <a:sym typeface="Century Gothic"/>
              </a:rPr>
              <a:t>First Person Narrative: Act III, Scene 1—William</a:t>
            </a:r>
            <a:r>
              <a:rPr lang="en" sz="1400" i="1" dirty="0">
                <a:latin typeface="Century Gothic"/>
                <a:ea typeface="Century Gothic"/>
                <a:cs typeface="Century Gothic"/>
                <a:sym typeface="Century Gothic"/>
              </a:rPr>
              <a:t>)</a:t>
            </a:r>
            <a:endParaRPr sz="1400" i="1" dirty="0">
              <a:latin typeface="Century Gothic"/>
              <a:ea typeface="Century Gothic"/>
              <a:cs typeface="Century Gothic"/>
              <a:sym typeface="Century Gothic"/>
            </a:endParaRPr>
          </a:p>
          <a:p>
            <a:pPr marL="457200" marR="0" lvl="0" indent="-317500" algn="l" rtl="0">
              <a:lnSpc>
                <a:spcPct val="100000"/>
              </a:lnSpc>
              <a:spcBef>
                <a:spcPts val="0"/>
              </a:spcBef>
              <a:spcAft>
                <a:spcPts val="0"/>
              </a:spcAft>
              <a:buClr>
                <a:schemeClr val="dk1"/>
              </a:buClr>
              <a:buSzPts val="1400"/>
              <a:buFont typeface="Century Gothic"/>
              <a:buChar char="●"/>
            </a:pPr>
            <a:r>
              <a:rPr lang="en" sz="1400" dirty="0">
                <a:latin typeface="Century Gothic"/>
                <a:ea typeface="Century Gothic"/>
                <a:cs typeface="Century Gothic"/>
                <a:sym typeface="Century Gothic"/>
              </a:rPr>
              <a:t>Strategically pair students for close reading in Work Time A, with at least one strong reader per pair.</a:t>
            </a:r>
            <a:endParaRPr sz="1400" dirty="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400" dirty="0">
              <a:latin typeface="Century Gothic"/>
              <a:ea typeface="Century Gothic"/>
              <a:cs typeface="Century Gothic"/>
              <a:sym typeface="Century Gothic"/>
            </a:endParaRPr>
          </a:p>
          <a:p>
            <a:pPr marL="0" marR="0" lvl="0" indent="0" algn="l" rtl="0">
              <a:lnSpc>
                <a:spcPct val="200000"/>
              </a:lnSpc>
              <a:spcBef>
                <a:spcPts val="0"/>
              </a:spcBef>
              <a:spcAft>
                <a:spcPts val="0"/>
              </a:spcAft>
              <a:buNone/>
            </a:pPr>
            <a:endParaRPr sz="1400" dirty="0">
              <a:latin typeface="Century Gothic"/>
              <a:ea typeface="Century Gothic"/>
              <a:cs typeface="Century Gothic"/>
              <a:sym typeface="Century Gothic"/>
            </a:endParaRPr>
          </a:p>
          <a:p>
            <a:pPr marL="457200" marR="0" lvl="0" indent="0" algn="l" rtl="0">
              <a:lnSpc>
                <a:spcPct val="200000"/>
              </a:lnSpc>
              <a:spcBef>
                <a:spcPts val="0"/>
              </a:spcBef>
              <a:spcAft>
                <a:spcPts val="0"/>
              </a:spcAft>
              <a:buNone/>
            </a:pPr>
            <a:endParaRPr sz="1400" dirty="0">
              <a:latin typeface="Century Gothic"/>
              <a:ea typeface="Century Gothic"/>
              <a:cs typeface="Century Gothic"/>
              <a:sym typeface="Century Gothic"/>
            </a:endParaRPr>
          </a:p>
          <a:p>
            <a:pPr marL="457200" marR="0" lvl="0" indent="-228600" algn="l" rtl="0">
              <a:lnSpc>
                <a:spcPct val="200000"/>
              </a:lnSpc>
              <a:spcBef>
                <a:spcPts val="0"/>
              </a:spcBef>
              <a:spcAft>
                <a:spcPts val="0"/>
              </a:spcAft>
              <a:buClr>
                <a:schemeClr val="dk1"/>
              </a:buClr>
              <a:buSzPts val="1700"/>
              <a:buFont typeface="Century Gothic"/>
              <a:buNone/>
            </a:pPr>
            <a:endParaRPr sz="1400" b="0" i="0" u="none" strike="noStrike" cap="none" dirty="0">
              <a:solidFill>
                <a:schemeClr val="dk1"/>
              </a:solidFill>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06"/>
        <p:cNvGrpSpPr/>
        <p:nvPr/>
      </p:nvGrpSpPr>
      <p:grpSpPr>
        <a:xfrm>
          <a:off x="0" y="0"/>
          <a:ext cx="0" cy="0"/>
          <a:chOff x="0" y="0"/>
          <a:chExt cx="0" cy="0"/>
        </a:xfrm>
      </p:grpSpPr>
      <p:sp>
        <p:nvSpPr>
          <p:cNvPr id="107" name="Google Shape;107;p16"/>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08" name="Google Shape;108;p16"/>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5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9</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Materials and Classroom Preparation:</a:t>
            </a:r>
            <a:endParaRPr sz="1800" b="0" i="0" u="none" strike="noStrike" cap="none">
              <a:solidFill>
                <a:schemeClr val="dk1"/>
              </a:solidFill>
              <a:latin typeface="Century Gothic"/>
              <a:ea typeface="Century Gothic"/>
              <a:cs typeface="Century Gothic"/>
              <a:sym typeface="Century Gothic"/>
            </a:endParaRPr>
          </a:p>
          <a:p>
            <a:pPr marL="457200" marR="0" lvl="0" indent="-342900" algn="l" rtl="0">
              <a:lnSpc>
                <a:spcPct val="100000"/>
              </a:lnSpc>
              <a:spcBef>
                <a:spcPts val="100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important materials in EL lessons that you will want to prepare ahead of time. These are detailed on the slides. </a:t>
            </a:r>
            <a:endParaRPr sz="1800" b="0" i="0" u="none" strike="noStrike" cap="none">
              <a:solidFill>
                <a:srgbClr val="595959"/>
              </a:solidFill>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b="0" i="0" u="none" strike="noStrike" cap="none">
                <a:solidFill>
                  <a:schemeClr val="dk1"/>
                </a:solidFill>
                <a:latin typeface="Century Gothic"/>
                <a:ea typeface="Century Gothic"/>
                <a:cs typeface="Century Gothic"/>
                <a:sym typeface="Century Gothic"/>
              </a:rPr>
              <a:t>There are materials that will need to be gathered and/or created prior to each lesson. Some of these materials will be used throughout multiple lessons. </a:t>
            </a:r>
            <a:endParaRPr sz="1800">
              <a:latin typeface="Century Gothic"/>
              <a:ea typeface="Century Gothic"/>
              <a:cs typeface="Century Gothic"/>
              <a:sym typeface="Century Gothic"/>
            </a:endParaRPr>
          </a:p>
          <a:p>
            <a:pPr marL="457200" marR="0" lvl="0" indent="-342900" algn="l" rtl="0">
              <a:lnSpc>
                <a:spcPct val="100000"/>
              </a:lnSpc>
              <a:spcBef>
                <a:spcPts val="0"/>
              </a:spcBef>
              <a:spcAft>
                <a:spcPts val="0"/>
              </a:spcAft>
              <a:buClr>
                <a:schemeClr val="dk1"/>
              </a:buClr>
              <a:buSzPts val="1800"/>
              <a:buFont typeface="Century Gothic"/>
              <a:buChar char="●"/>
            </a:pPr>
            <a:r>
              <a:rPr lang="en" sz="1800">
                <a:latin typeface="Century Gothic"/>
                <a:ea typeface="Century Gothic"/>
                <a:cs typeface="Century Gothic"/>
                <a:sym typeface="Century Gothic"/>
              </a:rPr>
              <a:t>Post: Learning targets and applicable anchor charts (see Materials list).</a:t>
            </a:r>
            <a:endParaRPr sz="1800">
              <a:latin typeface="Century Gothic"/>
              <a:ea typeface="Century Gothic"/>
              <a:cs typeface="Century Gothic"/>
              <a:sym typeface="Century Gothic"/>
            </a:endParaRPr>
          </a:p>
          <a:p>
            <a:pPr marL="457200" marR="0" lvl="0" indent="0" algn="l" rtl="0">
              <a:lnSpc>
                <a:spcPct val="100000"/>
              </a:lnSpc>
              <a:spcBef>
                <a:spcPts val="0"/>
              </a:spcBef>
              <a:spcAft>
                <a:spcPts val="0"/>
              </a:spcAft>
              <a:buNone/>
            </a:pP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2100" b="0" i="0" u="none" strike="noStrike" cap="none">
              <a:solidFill>
                <a:schemeClr val="dk1"/>
              </a:solidFill>
              <a:latin typeface="Calibri"/>
              <a:ea typeface="Calibri"/>
              <a:cs typeface="Calibri"/>
              <a:sym typeface="Calibri"/>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Shape 112"/>
        <p:cNvGrpSpPr/>
        <p:nvPr/>
      </p:nvGrpSpPr>
      <p:grpSpPr>
        <a:xfrm>
          <a:off x="0" y="0"/>
          <a:ext cx="0" cy="0"/>
          <a:chOff x="0" y="0"/>
          <a:chExt cx="0" cy="0"/>
        </a:xfrm>
      </p:grpSpPr>
      <p:sp>
        <p:nvSpPr>
          <p:cNvPr id="113" name="Google Shape;113;p17"/>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400" b="0" i="0" u="none" strike="noStrike" cap="none">
                <a:solidFill>
                  <a:schemeClr val="dk1"/>
                </a:solidFill>
                <a:latin typeface="Century Gothic"/>
                <a:ea typeface="Century Gothic"/>
                <a:cs typeface="Century Gothic"/>
                <a:sym typeface="Century Gothic"/>
              </a:rPr>
              <a:t>Grade 4: Module 3: Unit </a:t>
            </a:r>
            <a:r>
              <a:rPr lang="en" sz="3400">
                <a:latin typeface="Century Gothic"/>
                <a:ea typeface="Century Gothic"/>
                <a:cs typeface="Century Gothic"/>
                <a:sym typeface="Century Gothic"/>
              </a:rPr>
              <a:t>2</a:t>
            </a:r>
            <a:r>
              <a:rPr lang="en" sz="3400" b="0" i="0" u="none" strike="noStrike" cap="none">
                <a:solidFill>
                  <a:schemeClr val="dk1"/>
                </a:solidFill>
                <a:latin typeface="Century Gothic"/>
                <a:ea typeface="Century Gothic"/>
                <a:cs typeface="Century Gothic"/>
                <a:sym typeface="Century Gothic"/>
              </a:rPr>
              <a:t>: Lesson </a:t>
            </a:r>
            <a:r>
              <a:rPr lang="en" sz="3400">
                <a:latin typeface="Century Gothic"/>
                <a:ea typeface="Century Gothic"/>
                <a:cs typeface="Century Gothic"/>
                <a:sym typeface="Century Gothic"/>
              </a:rPr>
              <a:t>9</a:t>
            </a:r>
            <a:endParaRPr sz="3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3300" b="0" i="0" u="none" strike="noStrike" cap="none">
              <a:solidFill>
                <a:schemeClr val="dk1"/>
              </a:solidFill>
              <a:latin typeface="Calibri"/>
              <a:ea typeface="Calibri"/>
              <a:cs typeface="Calibri"/>
              <a:sym typeface="Calibri"/>
            </a:endParaRPr>
          </a:p>
        </p:txBody>
      </p:sp>
      <p:sp>
        <p:nvSpPr>
          <p:cNvPr id="114" name="Google Shape;114;p17"/>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2400" b="1" i="0" u="none" strike="noStrike" cap="none">
                <a:solidFill>
                  <a:schemeClr val="dk1"/>
                </a:solidFill>
                <a:latin typeface="Century Gothic"/>
                <a:ea typeface="Century Gothic"/>
                <a:cs typeface="Century Gothic"/>
                <a:sym typeface="Century Gothic"/>
              </a:rPr>
              <a:t>Preparing for Lesson </a:t>
            </a:r>
            <a:r>
              <a:rPr lang="en" sz="2400" b="1">
                <a:latin typeface="Century Gothic"/>
                <a:ea typeface="Century Gothic"/>
                <a:cs typeface="Century Gothic"/>
                <a:sym typeface="Century Gothic"/>
              </a:rPr>
              <a:t>9</a:t>
            </a:r>
            <a:r>
              <a:rPr lang="en" sz="2400" b="1" i="0" u="none" strike="noStrike" cap="none">
                <a:solidFill>
                  <a:schemeClr val="dk1"/>
                </a:solidFill>
                <a:latin typeface="Century Gothic"/>
                <a:ea typeface="Century Gothic"/>
                <a:cs typeface="Century Gothic"/>
                <a:sym typeface="Century Gothic"/>
              </a:rPr>
              <a:t>:  </a:t>
            </a:r>
            <a:r>
              <a:rPr lang="en" sz="2400" b="0" i="0" u="none" strike="noStrike" cap="none">
                <a:solidFill>
                  <a:schemeClr val="dk1"/>
                </a:solidFill>
                <a:latin typeface="Century Gothic"/>
                <a:ea typeface="Century Gothic"/>
                <a:cs typeface="Century Gothic"/>
                <a:sym typeface="Century Gothic"/>
              </a:rPr>
              <a:t>EL Protocols</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rgbClr val="000000"/>
              </a:buClr>
              <a:buSzPts val="1100"/>
              <a:buFont typeface="Arial"/>
              <a:buNone/>
            </a:pPr>
            <a:endParaRPr sz="2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In this lesson, students will use </a:t>
            </a:r>
            <a:r>
              <a:rPr lang="en" sz="2400">
                <a:latin typeface="Century Gothic"/>
                <a:ea typeface="Century Gothic"/>
                <a:cs typeface="Century Gothic"/>
                <a:sym typeface="Century Gothic"/>
              </a:rPr>
              <a:t>the Thumb-O-Meter </a:t>
            </a:r>
            <a:r>
              <a:rPr lang="en" sz="2400" b="0" i="0" u="none" strike="noStrike" cap="none">
                <a:solidFill>
                  <a:schemeClr val="dk1"/>
                </a:solidFill>
                <a:latin typeface="Century Gothic"/>
                <a:ea typeface="Century Gothic"/>
                <a:cs typeface="Century Gothic"/>
                <a:sym typeface="Century Gothic"/>
              </a:rPr>
              <a:t> protocol</a:t>
            </a:r>
            <a:r>
              <a:rPr lang="en" sz="2400">
                <a:latin typeface="Century Gothic"/>
                <a:ea typeface="Century Gothic"/>
                <a:cs typeface="Century Gothic"/>
                <a:sym typeface="Century Gothic"/>
              </a:rPr>
              <a:t> to check for understanding and Turn and talk Protocol to increase engagement.</a:t>
            </a:r>
            <a:endParaRPr sz="24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400" b="0" i="0" u="none" strike="noStrike" cap="none">
              <a:solidFill>
                <a:schemeClr val="dk1"/>
              </a:solidFill>
              <a:latin typeface="Century Gothic"/>
              <a:ea typeface="Century Gothic"/>
              <a:cs typeface="Century Gothic"/>
              <a:sym typeface="Century Gothic"/>
            </a:endParaRPr>
          </a:p>
          <a:p>
            <a:pPr marL="457200" marR="0" lvl="0" indent="-381000" algn="l" rtl="0">
              <a:lnSpc>
                <a:spcPct val="100000"/>
              </a:lnSpc>
              <a:spcBef>
                <a:spcPts val="0"/>
              </a:spcBef>
              <a:spcAft>
                <a:spcPts val="0"/>
              </a:spcAft>
              <a:buClr>
                <a:schemeClr val="dk1"/>
              </a:buClr>
              <a:buSzPts val="2400"/>
              <a:buFont typeface="Century Gothic"/>
              <a:buChar char="●"/>
            </a:pPr>
            <a:r>
              <a:rPr lang="en" sz="2400" b="0" i="0" u="none" strike="noStrike" cap="none">
                <a:solidFill>
                  <a:schemeClr val="dk1"/>
                </a:solidFill>
                <a:latin typeface="Century Gothic"/>
                <a:ea typeface="Century Gothic"/>
                <a:cs typeface="Century Gothic"/>
                <a:sym typeface="Century Gothic"/>
              </a:rPr>
              <a:t>Review the protocol directions slides as you prepare to teach this lesson.</a:t>
            </a:r>
            <a:endParaRPr sz="2100" b="0" i="0" u="none" strike="noStrike" cap="none">
              <a:solidFill>
                <a:schemeClr val="dk1"/>
              </a:solidFill>
              <a:latin typeface="Calibri"/>
              <a:ea typeface="Calibri"/>
              <a:cs typeface="Calibri"/>
              <a:sym typeface="Calibri"/>
            </a:endParaRPr>
          </a:p>
        </p:txBody>
      </p:sp>
      <p:pic>
        <p:nvPicPr>
          <p:cNvPr id="115" name="Google Shape;115;p17"/>
          <p:cNvPicPr preferRelativeResize="0"/>
          <p:nvPr/>
        </p:nvPicPr>
        <p:blipFill rotWithShape="1">
          <a:blip r:embed="rId3">
            <a:alphaModFix/>
          </a:blip>
          <a:srcRect/>
          <a:stretch/>
        </p:blipFill>
        <p:spPr>
          <a:xfrm>
            <a:off x="8515350" y="4261340"/>
            <a:ext cx="572700" cy="572700"/>
          </a:xfrm>
          <a:prstGeom prst="rect">
            <a:avLst/>
          </a:prstGeom>
          <a:noFill/>
          <a:ln>
            <a:noFill/>
          </a:ln>
        </p:spPr>
      </p:pic>
      <p:pic>
        <p:nvPicPr>
          <p:cNvPr id="116" name="Google Shape;116;p17"/>
          <p:cNvPicPr preferRelativeResize="0"/>
          <p:nvPr/>
        </p:nvPicPr>
        <p:blipFill>
          <a:blip r:embed="rId4">
            <a:alphaModFix/>
          </a:blip>
          <a:stretch>
            <a:fillRect/>
          </a:stretch>
        </p:blipFill>
        <p:spPr>
          <a:xfrm>
            <a:off x="7725975" y="4153013"/>
            <a:ext cx="789375" cy="789375"/>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120"/>
        <p:cNvGrpSpPr/>
        <p:nvPr/>
      </p:nvGrpSpPr>
      <p:grpSpPr>
        <a:xfrm>
          <a:off x="0" y="0"/>
          <a:ext cx="0" cy="0"/>
          <a:chOff x="0" y="0"/>
          <a:chExt cx="0" cy="0"/>
        </a:xfrm>
      </p:grpSpPr>
      <p:sp>
        <p:nvSpPr>
          <p:cNvPr id="121" name="Google Shape;121;p18"/>
          <p:cNvSpPr txBox="1">
            <a:spLocks noGrp="1"/>
          </p:cNvSpPr>
          <p:nvPr>
            <p:ph type="title"/>
          </p:nvPr>
        </p:nvSpPr>
        <p:spPr>
          <a:xfrm>
            <a:off x="366300" y="302569"/>
            <a:ext cx="788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1100"/>
              <a:buFont typeface="Arial"/>
              <a:buNone/>
            </a:pPr>
            <a:r>
              <a:rPr lang="en" sz="3000" i="0" u="none" strike="noStrike" cap="none">
                <a:solidFill>
                  <a:schemeClr val="dk1"/>
                </a:solidFill>
                <a:latin typeface="Century Gothic"/>
                <a:ea typeface="Century Gothic"/>
                <a:cs typeface="Century Gothic"/>
                <a:sym typeface="Century Gothic"/>
              </a:rPr>
              <a:t>Grade 4: Module 3: Unit </a:t>
            </a:r>
            <a:r>
              <a:rPr lang="en" sz="3000">
                <a:latin typeface="Century Gothic"/>
                <a:ea typeface="Century Gothic"/>
                <a:cs typeface="Century Gothic"/>
                <a:sym typeface="Century Gothic"/>
              </a:rPr>
              <a:t>2</a:t>
            </a:r>
            <a:r>
              <a:rPr lang="en" sz="3000" i="0" u="none" strike="noStrike" cap="none">
                <a:solidFill>
                  <a:schemeClr val="dk1"/>
                </a:solidFill>
                <a:latin typeface="Century Gothic"/>
                <a:ea typeface="Century Gothic"/>
                <a:cs typeface="Century Gothic"/>
                <a:sym typeface="Century Gothic"/>
              </a:rPr>
              <a:t>: Lesson </a:t>
            </a:r>
            <a:r>
              <a:rPr lang="en" sz="3000">
                <a:latin typeface="Century Gothic"/>
                <a:ea typeface="Century Gothic"/>
                <a:cs typeface="Century Gothic"/>
                <a:sym typeface="Century Gothic"/>
              </a:rPr>
              <a:t>9</a:t>
            </a:r>
            <a:endParaRPr sz="30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1100"/>
              <a:buFont typeface="Arial"/>
              <a:buNone/>
            </a:pPr>
            <a:r>
              <a:rPr lang="en" sz="1800" b="1" i="0" u="none" strike="noStrike" cap="none">
                <a:solidFill>
                  <a:schemeClr val="dk1"/>
                </a:solidFill>
                <a:latin typeface="Century Gothic"/>
                <a:ea typeface="Century Gothic"/>
                <a:cs typeface="Century Gothic"/>
                <a:sym typeface="Century Gothic"/>
              </a:rPr>
              <a:t>Teacher slide, before teaching</a:t>
            </a:r>
            <a:endParaRPr sz="1800" i="0" u="none" strike="noStrike" cap="none">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00"/>
              <a:buFont typeface="Calibri"/>
              <a:buNone/>
            </a:pPr>
            <a:endParaRPr sz="3000" i="0" u="none" strike="noStrike" cap="none">
              <a:solidFill>
                <a:schemeClr val="dk1"/>
              </a:solidFill>
              <a:latin typeface="Century Gothic"/>
              <a:ea typeface="Century Gothic"/>
              <a:cs typeface="Century Gothic"/>
              <a:sym typeface="Century Gothic"/>
            </a:endParaRPr>
          </a:p>
        </p:txBody>
      </p:sp>
      <p:sp>
        <p:nvSpPr>
          <p:cNvPr id="122" name="Google Shape;122;p18"/>
          <p:cNvSpPr txBox="1">
            <a:spLocks noGrp="1"/>
          </p:cNvSpPr>
          <p:nvPr>
            <p:ph type="body" idx="1"/>
          </p:nvPr>
        </p:nvSpPr>
        <p:spPr>
          <a:xfrm>
            <a:off x="574050" y="1158325"/>
            <a:ext cx="7941300" cy="3474300"/>
          </a:xfrm>
          <a:prstGeom prst="rect">
            <a:avLst/>
          </a:prstGeom>
          <a:noFill/>
          <a:ln>
            <a:noFill/>
          </a:ln>
        </p:spPr>
        <p:txBody>
          <a:bodyPr spcFirstLastPara="1" wrap="square" lIns="68575" tIns="34275" rIns="68575" bIns="34275" anchor="t" anchorCtr="0">
            <a:noAutofit/>
          </a:bodyPr>
          <a:lstStyle/>
          <a:p>
            <a:pPr marL="0" marR="0" lvl="0" indent="0" algn="l" rtl="0">
              <a:lnSpc>
                <a:spcPct val="90000"/>
              </a:lnSpc>
              <a:spcBef>
                <a:spcPts val="0"/>
              </a:spcBef>
              <a:spcAft>
                <a:spcPts val="0"/>
              </a:spcAft>
              <a:buClr>
                <a:schemeClr val="dk1"/>
              </a:buClr>
              <a:buSzPts val="2100"/>
              <a:buFont typeface="Arial"/>
              <a:buNone/>
            </a:pPr>
            <a:r>
              <a:rPr lang="en" sz="1800" b="1" i="0" u="none" strike="noStrike" cap="none">
                <a:solidFill>
                  <a:schemeClr val="dk1"/>
                </a:solidFill>
                <a:latin typeface="Century Gothic"/>
                <a:ea typeface="Century Gothic"/>
                <a:cs typeface="Century Gothic"/>
                <a:sym typeface="Century Gothic"/>
              </a:rPr>
              <a:t>Preparing for Lesson </a:t>
            </a:r>
            <a:r>
              <a:rPr lang="en" sz="1800" b="1">
                <a:latin typeface="Century Gothic"/>
                <a:ea typeface="Century Gothic"/>
                <a:cs typeface="Century Gothic"/>
                <a:sym typeface="Century Gothic"/>
              </a:rPr>
              <a:t>9</a:t>
            </a:r>
            <a:r>
              <a:rPr lang="en" sz="1800" b="1" i="0" u="none" strike="noStrike" cap="none">
                <a:solidFill>
                  <a:schemeClr val="dk1"/>
                </a:solidFill>
                <a:latin typeface="Century Gothic"/>
                <a:ea typeface="Century Gothic"/>
                <a:cs typeface="Century Gothic"/>
                <a:sym typeface="Century Gothic"/>
              </a:rPr>
              <a:t>: </a:t>
            </a:r>
            <a:r>
              <a:rPr lang="en" sz="1800" b="0" i="0" u="none" strike="noStrike" cap="none">
                <a:solidFill>
                  <a:schemeClr val="dk1"/>
                </a:solidFill>
                <a:latin typeface="Century Gothic"/>
                <a:ea typeface="Century Gothic"/>
                <a:cs typeface="Century Gothic"/>
                <a:sym typeface="Century Gothic"/>
              </a:rPr>
              <a:t>Supports for Students Who Need It</a:t>
            </a:r>
            <a:endParaRPr sz="1800" b="0" i="0" u="none" strike="noStrike" cap="none">
              <a:solidFill>
                <a:schemeClr val="dk1"/>
              </a:solidFill>
              <a:latin typeface="Century Gothic"/>
              <a:ea typeface="Century Gothic"/>
              <a:cs typeface="Century Gothic"/>
              <a:sym typeface="Century Gothic"/>
            </a:endParaRPr>
          </a:p>
          <a:p>
            <a:pPr marL="0" marR="0" lvl="0" indent="0" algn="l" rtl="0">
              <a:lnSpc>
                <a:spcPct val="100000"/>
              </a:lnSpc>
              <a:spcBef>
                <a:spcPts val="0"/>
              </a:spcBef>
              <a:spcAft>
                <a:spcPts val="0"/>
              </a:spcAft>
              <a:buClr>
                <a:schemeClr val="dk1"/>
              </a:buClr>
              <a:buSzPts val="1100"/>
              <a:buFont typeface="Arial"/>
              <a:buNone/>
            </a:pPr>
            <a:endParaRPr sz="1100">
              <a:latin typeface="Century Gothic"/>
              <a:ea typeface="Century Gothic"/>
              <a:cs typeface="Century Gothic"/>
              <a:sym typeface="Century Gothic"/>
            </a:endParaRPr>
          </a:p>
          <a:p>
            <a:pPr marL="0" marR="0" lvl="0" indent="0" algn="l" rtl="0">
              <a:lnSpc>
                <a:spcPct val="100000"/>
              </a:lnSpc>
              <a:spcBef>
                <a:spcPts val="0"/>
              </a:spcBef>
              <a:spcAft>
                <a:spcPts val="0"/>
              </a:spcAft>
              <a:buNone/>
            </a:pPr>
            <a:endParaRPr sz="1400">
              <a:latin typeface="Century Gothic"/>
              <a:ea typeface="Century Gothic"/>
              <a:cs typeface="Century Gothic"/>
              <a:sym typeface="Century Gothic"/>
            </a:endParaRPr>
          </a:p>
          <a:p>
            <a:pPr marL="457200" marR="0" lvl="0" indent="-342900" algn="l" rtl="0">
              <a:lnSpc>
                <a:spcPct val="100000"/>
              </a:lnSpc>
              <a:spcBef>
                <a:spcPts val="0"/>
              </a:spcBef>
              <a:spcAft>
                <a:spcPts val="0"/>
              </a:spcAft>
              <a:buSzPts val="1800"/>
              <a:buFont typeface="Century Gothic"/>
              <a:buChar char="•"/>
            </a:pPr>
            <a:r>
              <a:rPr lang="en" sz="1800">
                <a:latin typeface="Century Gothic"/>
                <a:ea typeface="Century Gothic"/>
                <a:cs typeface="Century Gothic"/>
                <a:sym typeface="Century Gothic"/>
              </a:rPr>
              <a:t>Students may need additional support rereading the text to find the gist. Continue to pair students strategically or place them in a teacher-led group for additional support.</a:t>
            </a:r>
            <a:endParaRPr sz="1800">
              <a:latin typeface="Century Gothic"/>
              <a:ea typeface="Century Gothic"/>
              <a:cs typeface="Century Gothic"/>
              <a:sym typeface="Century Gothic"/>
            </a:endParaRPr>
          </a:p>
          <a:p>
            <a:pPr marL="457200" marR="0" lvl="0" indent="-228600" algn="l" rtl="0">
              <a:lnSpc>
                <a:spcPct val="100000"/>
              </a:lnSpc>
              <a:spcBef>
                <a:spcPts val="0"/>
              </a:spcBef>
              <a:spcAft>
                <a:spcPts val="0"/>
              </a:spcAft>
              <a:buClr>
                <a:schemeClr val="dk1"/>
              </a:buClr>
              <a:buSzPts val="1800"/>
              <a:buFont typeface="Century Gothic"/>
              <a:buNone/>
            </a:pPr>
            <a:endParaRPr sz="1800">
              <a:latin typeface="Century Gothic"/>
              <a:ea typeface="Century Gothic"/>
              <a:cs typeface="Century Gothic"/>
              <a:sym typeface="Century Gothic"/>
            </a:endParaRPr>
          </a:p>
        </p:txBody>
      </p:sp>
      <p:sp>
        <p:nvSpPr>
          <p:cNvPr id="123" name="Google Shape;123;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4" name="Google Shape;124;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
        <p:nvSpPr>
          <p:cNvPr id="125" name="Google Shape;125;p18"/>
          <p:cNvSpPr/>
          <p:nvPr/>
        </p:nvSpPr>
        <p:spPr>
          <a:xfrm>
            <a:off x="4459629" y="2417862"/>
            <a:ext cx="224742" cy="307777"/>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r>
              <a:rPr lang="en" sz="1400" b="0" i="0" u="none" strike="noStrike" cap="none">
                <a:solidFill>
                  <a:srgbClr val="000000"/>
                </a:solidFill>
                <a:latin typeface="Arial"/>
                <a:ea typeface="Arial"/>
                <a:cs typeface="Arial"/>
                <a:sym typeface="Arial"/>
              </a:rPr>
              <a:t> </a:t>
            </a:r>
            <a:endParaRPr sz="1400" b="0" i="0" u="none" strike="noStrike" cap="none">
              <a:solidFill>
                <a:srgbClr val="000000"/>
              </a:solidFill>
              <a:latin typeface="Arial"/>
              <a:ea typeface="Arial"/>
              <a:cs typeface="Arial"/>
              <a:sym typeface="Aria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129"/>
        <p:cNvGrpSpPr/>
        <p:nvPr/>
      </p:nvGrpSpPr>
      <p:grpSpPr>
        <a:xfrm>
          <a:off x="0" y="0"/>
          <a:ext cx="0" cy="0"/>
          <a:chOff x="0" y="0"/>
          <a:chExt cx="0" cy="0"/>
        </a:xfrm>
      </p:grpSpPr>
      <p:pic>
        <p:nvPicPr>
          <p:cNvPr id="130" name="Google Shape;130;p19"/>
          <p:cNvPicPr preferRelativeResize="0"/>
          <p:nvPr/>
        </p:nvPicPr>
        <p:blipFill rotWithShape="1">
          <a:blip r:embed="rId3">
            <a:alphaModFix/>
          </a:blip>
          <a:srcRect/>
          <a:stretch/>
        </p:blipFill>
        <p:spPr>
          <a:xfrm>
            <a:off x="1304357" y="351733"/>
            <a:ext cx="6553824" cy="2654300"/>
          </a:xfrm>
          <a:prstGeom prst="rect">
            <a:avLst/>
          </a:prstGeom>
          <a:noFill/>
          <a:ln>
            <a:noFill/>
          </a:ln>
        </p:spPr>
      </p:pic>
      <p:sp>
        <p:nvSpPr>
          <p:cNvPr id="131" name="Google Shape;131;p19"/>
          <p:cNvSpPr/>
          <p:nvPr/>
        </p:nvSpPr>
        <p:spPr>
          <a:xfrm>
            <a:off x="0" y="3688882"/>
            <a:ext cx="9144000" cy="1454700"/>
          </a:xfrm>
          <a:prstGeom prst="rect">
            <a:avLst/>
          </a:prstGeom>
          <a:solidFill>
            <a:srgbClr val="404040"/>
          </a:solid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rgbClr val="000000"/>
              </a:buClr>
              <a:buSzPts val="1400"/>
              <a:buFont typeface="Arial"/>
              <a:buNone/>
            </a:pPr>
            <a:endParaRPr sz="1400" b="0" i="0" u="none" strike="noStrike" cap="none">
              <a:solidFill>
                <a:schemeClr val="lt1"/>
              </a:solidFill>
              <a:latin typeface="Calibri"/>
              <a:ea typeface="Calibri"/>
              <a:cs typeface="Calibri"/>
              <a:sym typeface="Calibri"/>
            </a:endParaRPr>
          </a:p>
        </p:txBody>
      </p:sp>
      <p:sp>
        <p:nvSpPr>
          <p:cNvPr id="132" name="Google Shape;132;p19"/>
          <p:cNvSpPr txBox="1">
            <a:spLocks noGrp="1"/>
          </p:cNvSpPr>
          <p:nvPr>
            <p:ph type="ctrTitle"/>
          </p:nvPr>
        </p:nvSpPr>
        <p:spPr>
          <a:xfrm>
            <a:off x="1200150" y="3201962"/>
            <a:ext cx="6743700" cy="9486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68575" tIns="34275" rIns="68575" bIns="34275" anchor="ctr" anchorCtr="0">
            <a:noAutofit/>
          </a:bodyPr>
          <a:lstStyle/>
          <a:p>
            <a:pPr marL="0" marR="0" lvl="0" indent="0" algn="ctr" rtl="0">
              <a:lnSpc>
                <a:spcPct val="90000"/>
              </a:lnSpc>
              <a:spcBef>
                <a:spcPts val="0"/>
              </a:spcBef>
              <a:spcAft>
                <a:spcPts val="0"/>
              </a:spcAft>
              <a:buClr>
                <a:srgbClr val="404040"/>
              </a:buClr>
              <a:buSzPts val="3000"/>
              <a:buFont typeface="Century Gothic"/>
              <a:buNone/>
            </a:pPr>
            <a:r>
              <a:rPr lang="en" sz="3000" b="1" i="0" u="none" strike="noStrike" cap="none">
                <a:solidFill>
                  <a:srgbClr val="404040"/>
                </a:solidFill>
                <a:latin typeface="Century Gothic"/>
                <a:ea typeface="Century Gothic"/>
                <a:cs typeface="Century Gothic"/>
                <a:sym typeface="Century Gothic"/>
              </a:rPr>
              <a:t>Grade 4: Module 3: </a:t>
            </a:r>
            <a:br>
              <a:rPr lang="en" sz="3000" b="1" i="0" u="none" strike="noStrike" cap="none">
                <a:solidFill>
                  <a:srgbClr val="404040"/>
                </a:solidFill>
                <a:latin typeface="Century Gothic"/>
                <a:ea typeface="Century Gothic"/>
                <a:cs typeface="Century Gothic"/>
                <a:sym typeface="Century Gothic"/>
              </a:rPr>
            </a:br>
            <a:r>
              <a:rPr lang="en" sz="3000" b="1" i="0" u="none" strike="noStrike" cap="none">
                <a:solidFill>
                  <a:srgbClr val="404040"/>
                </a:solidFill>
                <a:latin typeface="Century Gothic"/>
                <a:ea typeface="Century Gothic"/>
                <a:cs typeface="Century Gothic"/>
                <a:sym typeface="Century Gothic"/>
              </a:rPr>
              <a:t>Unit </a:t>
            </a:r>
            <a:r>
              <a:rPr lang="en" sz="3000" b="1">
                <a:solidFill>
                  <a:srgbClr val="404040"/>
                </a:solidFill>
                <a:latin typeface="Century Gothic"/>
                <a:ea typeface="Century Gothic"/>
                <a:cs typeface="Century Gothic"/>
                <a:sym typeface="Century Gothic"/>
              </a:rPr>
              <a:t>2</a:t>
            </a:r>
            <a:r>
              <a:rPr lang="en" sz="3000" b="1" i="0" u="none" strike="noStrike" cap="none">
                <a:solidFill>
                  <a:srgbClr val="404040"/>
                </a:solidFill>
                <a:latin typeface="Century Gothic"/>
                <a:ea typeface="Century Gothic"/>
                <a:cs typeface="Century Gothic"/>
                <a:sym typeface="Century Gothic"/>
              </a:rPr>
              <a:t>: Lesson </a:t>
            </a:r>
            <a:r>
              <a:rPr lang="en" sz="3000" b="1">
                <a:solidFill>
                  <a:srgbClr val="404040"/>
                </a:solidFill>
                <a:latin typeface="Century Gothic"/>
                <a:ea typeface="Century Gothic"/>
                <a:cs typeface="Century Gothic"/>
                <a:sym typeface="Century Gothic"/>
              </a:rPr>
              <a:t>9</a:t>
            </a:r>
            <a:endParaRPr sz="3000" b="0" i="0" u="none" strike="noStrike" cap="none">
              <a:solidFill>
                <a:srgbClr val="404040"/>
              </a:solidFill>
              <a:latin typeface="Calibri"/>
              <a:ea typeface="Calibri"/>
              <a:cs typeface="Calibri"/>
              <a:sym typeface="Calibri"/>
            </a:endParaRPr>
          </a:p>
        </p:txBody>
      </p:sp>
      <p:pic>
        <p:nvPicPr>
          <p:cNvPr id="133" name="Google Shape;133;p19"/>
          <p:cNvPicPr preferRelativeResize="0"/>
          <p:nvPr/>
        </p:nvPicPr>
        <p:blipFill rotWithShape="1">
          <a:blip r:embed="rId4">
            <a:alphaModFix/>
          </a:blip>
          <a:srcRect/>
          <a:stretch/>
        </p:blipFill>
        <p:spPr>
          <a:xfrm>
            <a:off x="0" y="4648268"/>
            <a:ext cx="594279" cy="495232"/>
          </a:xfrm>
          <a:prstGeom prst="rect">
            <a:avLst/>
          </a:prstGeom>
          <a:noFill/>
          <a:ln>
            <a:noFill/>
          </a:ln>
        </p:spPr>
      </p:pic>
      <p:pic>
        <p:nvPicPr>
          <p:cNvPr id="134" name="Google Shape;134;p19"/>
          <p:cNvPicPr preferRelativeResize="0"/>
          <p:nvPr/>
        </p:nvPicPr>
        <p:blipFill rotWithShape="1">
          <a:blip r:embed="rId5">
            <a:alphaModFix/>
          </a:blip>
          <a:srcRect/>
          <a:stretch/>
        </p:blipFill>
        <p:spPr>
          <a:xfrm>
            <a:off x="8217438" y="4950982"/>
            <a:ext cx="929136" cy="174213"/>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138"/>
        <p:cNvGrpSpPr/>
        <p:nvPr/>
      </p:nvGrpSpPr>
      <p:grpSpPr>
        <a:xfrm>
          <a:off x="0" y="0"/>
          <a:ext cx="0" cy="0"/>
          <a:chOff x="0" y="0"/>
          <a:chExt cx="0" cy="0"/>
        </a:xfrm>
      </p:grpSpPr>
      <p:sp>
        <p:nvSpPr>
          <p:cNvPr id="139" name="Google Shape;139;p20"/>
          <p:cNvSpPr txBox="1">
            <a:spLocks noGrp="1"/>
          </p:cNvSpPr>
          <p:nvPr>
            <p:ph type="title"/>
          </p:nvPr>
        </p:nvSpPr>
        <p:spPr>
          <a:xfrm>
            <a:off x="628650" y="273844"/>
            <a:ext cx="7886700" cy="994200"/>
          </a:xfrm>
          <a:prstGeom prst="rect">
            <a:avLst/>
          </a:prstGeom>
          <a:noFill/>
          <a:ln>
            <a:noFill/>
          </a:ln>
        </p:spPr>
        <p:txBody>
          <a:bodyPr spcFirstLastPara="1" wrap="square" lIns="68575" tIns="34275" rIns="68575" bIns="34275" anchor="ctr" anchorCtr="0">
            <a:noAutofit/>
          </a:bodyPr>
          <a:lstStyle/>
          <a:p>
            <a:pPr marL="0" marR="0" lvl="0" indent="0" algn="ctr" rtl="0">
              <a:lnSpc>
                <a:spcPct val="100000"/>
              </a:lnSpc>
              <a:spcBef>
                <a:spcPts val="0"/>
              </a:spcBef>
              <a:spcAft>
                <a:spcPts val="0"/>
              </a:spcAft>
              <a:buClr>
                <a:schemeClr val="dk1"/>
              </a:buClr>
              <a:buSzPts val="1100"/>
              <a:buFont typeface="Arial"/>
              <a:buNone/>
            </a:pPr>
            <a:r>
              <a:rPr lang="en" sz="3400" b="1" i="0" u="none" strike="noStrike" cap="none" dirty="0">
                <a:solidFill>
                  <a:schemeClr val="dk1"/>
                </a:solidFill>
                <a:sym typeface="Century Gothic"/>
              </a:rPr>
              <a:t>Hello, Students!</a:t>
            </a:r>
            <a:endParaRPr sz="3300" b="1" i="0" u="none" strike="noStrike" cap="none" dirty="0">
              <a:solidFill>
                <a:schemeClr val="dk1"/>
              </a:solidFill>
              <a:latin typeface="Calibri"/>
              <a:ea typeface="Calibri"/>
              <a:cs typeface="Calibri"/>
              <a:sym typeface="Calibri"/>
            </a:endParaRPr>
          </a:p>
        </p:txBody>
      </p:sp>
      <p:sp>
        <p:nvSpPr>
          <p:cNvPr id="140" name="Google Shape;140;p20"/>
          <p:cNvSpPr txBox="1">
            <a:spLocks noGrp="1"/>
          </p:cNvSpPr>
          <p:nvPr>
            <p:ph type="body" idx="1"/>
          </p:nvPr>
        </p:nvSpPr>
        <p:spPr>
          <a:xfrm>
            <a:off x="628650" y="1369219"/>
            <a:ext cx="7886700" cy="3263400"/>
          </a:xfrm>
          <a:prstGeom prst="rect">
            <a:avLst/>
          </a:prstGeom>
          <a:noFill/>
          <a:ln>
            <a:noFill/>
          </a:ln>
        </p:spPr>
        <p:txBody>
          <a:bodyPr spcFirstLastPara="1" wrap="square" lIns="68575" tIns="34275" rIns="68575" bIns="34275" anchor="t" anchorCtr="0">
            <a:noAutofit/>
          </a:bodyPr>
          <a:lstStyle/>
          <a:p>
            <a:pPr marL="0" marR="0" lvl="0" indent="0" algn="l" rtl="0">
              <a:lnSpc>
                <a:spcPct val="100000"/>
              </a:lnSpc>
              <a:spcBef>
                <a:spcPts val="0"/>
              </a:spcBef>
              <a:spcAft>
                <a:spcPts val="0"/>
              </a:spcAft>
              <a:buClr>
                <a:schemeClr val="dk1"/>
              </a:buClr>
              <a:buSzPts val="1100"/>
              <a:buFont typeface="Arial"/>
              <a:buNone/>
            </a:pPr>
            <a:r>
              <a:rPr lang="en" sz="2400" i="0" u="none" strike="noStrike" cap="none">
                <a:solidFill>
                  <a:schemeClr val="dk1"/>
                </a:solidFill>
                <a:latin typeface="Century Gothic"/>
                <a:ea typeface="Century Gothic"/>
                <a:cs typeface="Century Gothic"/>
                <a:sym typeface="Century Gothic"/>
              </a:rPr>
              <a:t>What are we learning and doing today?</a:t>
            </a:r>
            <a:endParaRPr sz="2400" i="0" u="none" strike="noStrike" cap="none">
              <a:solidFill>
                <a:schemeClr val="dk1"/>
              </a:solidFill>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Reading Act III, Scene 1 to determine gist and analyze how characters think and feel based on the evidence from the text.</a:t>
            </a:r>
            <a:endParaRPr sz="2400">
              <a:latin typeface="Century Gothic"/>
              <a:ea typeface="Century Gothic"/>
              <a:cs typeface="Century Gothic"/>
              <a:sym typeface="Century Gothic"/>
            </a:endParaRPr>
          </a:p>
          <a:p>
            <a:pPr marL="457200" lvl="0" indent="-381000" algn="l" rtl="0">
              <a:lnSpc>
                <a:spcPct val="100000"/>
              </a:lnSpc>
              <a:spcBef>
                <a:spcPts val="0"/>
              </a:spcBef>
              <a:spcAft>
                <a:spcPts val="0"/>
              </a:spcAft>
              <a:buClr>
                <a:schemeClr val="dk1"/>
              </a:buClr>
              <a:buSzPts val="2400"/>
              <a:buFont typeface="Century Gothic"/>
              <a:buChar char="●"/>
            </a:pPr>
            <a:r>
              <a:rPr lang="en" sz="2400">
                <a:latin typeface="Century Gothic"/>
                <a:ea typeface="Century Gothic"/>
                <a:cs typeface="Century Gothic"/>
                <a:sym typeface="Century Gothic"/>
              </a:rPr>
              <a:t>Writing a first person narrative from William’s perspective together as a class.</a:t>
            </a:r>
            <a:endParaRPr sz="2400">
              <a:latin typeface="Century Gothic"/>
              <a:ea typeface="Century Gothic"/>
              <a:cs typeface="Century Gothic"/>
              <a:sym typeface="Century Gothic"/>
            </a:endParaRPr>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144"/>
        <p:cNvGrpSpPr/>
        <p:nvPr/>
      </p:nvGrpSpPr>
      <p:grpSpPr>
        <a:xfrm>
          <a:off x="0" y="0"/>
          <a:ext cx="0" cy="0"/>
          <a:chOff x="0" y="0"/>
          <a:chExt cx="0" cy="0"/>
        </a:xfrm>
      </p:grpSpPr>
      <p:sp>
        <p:nvSpPr>
          <p:cNvPr id="145" name="Google Shape;145;p21"/>
          <p:cNvSpPr txBox="1">
            <a:spLocks noGrp="1"/>
          </p:cNvSpPr>
          <p:nvPr>
            <p:ph type="title"/>
          </p:nvPr>
        </p:nvSpPr>
        <p:spPr>
          <a:xfrm>
            <a:off x="448750" y="273850"/>
            <a:ext cx="806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a:latin typeface="Century Gothic"/>
                <a:ea typeface="Century Gothic"/>
                <a:cs typeface="Century Gothic"/>
                <a:sym typeface="Century Gothic"/>
              </a:rPr>
              <a:t>Reviewing Learning Targets</a:t>
            </a:r>
            <a:endParaRPr sz="3300" b="0" i="0" u="none" strike="noStrike" cap="none">
              <a:solidFill>
                <a:schemeClr val="dk1"/>
              </a:solidFill>
              <a:latin typeface="Century Gothic"/>
              <a:ea typeface="Century Gothic"/>
              <a:cs typeface="Century Gothic"/>
              <a:sym typeface="Century Gothic"/>
            </a:endParaRPr>
          </a:p>
        </p:txBody>
      </p:sp>
      <p:sp>
        <p:nvSpPr>
          <p:cNvPr id="146" name="Google Shape;146;p21"/>
          <p:cNvSpPr txBox="1">
            <a:spLocks noGrp="1"/>
          </p:cNvSpPr>
          <p:nvPr>
            <p:ph type="body" idx="1"/>
          </p:nvPr>
        </p:nvSpPr>
        <p:spPr>
          <a:xfrm>
            <a:off x="628650" y="1369225"/>
            <a:ext cx="4635000" cy="3263400"/>
          </a:xfrm>
          <a:prstGeom prst="rect">
            <a:avLst/>
          </a:prstGeom>
          <a:noFill/>
          <a:ln>
            <a:noFill/>
          </a:ln>
        </p:spPr>
        <p:txBody>
          <a:bodyPr spcFirstLastPara="1" wrap="square" lIns="68575" tIns="34275" rIns="68575" bIns="34275" anchor="t" anchorCtr="0">
            <a:noAutofit/>
          </a:bodyPr>
          <a:lstStyle/>
          <a:p>
            <a:pPr marL="457200" marR="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I can determine the gist and the meaning of unfamiliar words and phrases in </a:t>
            </a:r>
            <a:r>
              <a:rPr lang="en" sz="1800" u="sng">
                <a:latin typeface="Century Gothic"/>
                <a:ea typeface="Century Gothic"/>
                <a:cs typeface="Century Gothic"/>
                <a:sym typeface="Century Gothic"/>
              </a:rPr>
              <a:t>Act III</a:t>
            </a:r>
            <a:r>
              <a:rPr lang="en" sz="1800">
                <a:latin typeface="Century Gothic"/>
                <a:ea typeface="Century Gothic"/>
                <a:cs typeface="Century Gothic"/>
                <a:sym typeface="Century Gothic"/>
              </a:rPr>
              <a:t>, Scene 1 of </a:t>
            </a:r>
            <a:r>
              <a:rPr lang="en" sz="1800" i="1">
                <a:latin typeface="Century Gothic"/>
                <a:ea typeface="Century Gothic"/>
                <a:cs typeface="Century Gothic"/>
                <a:sym typeface="Century Gothic"/>
              </a:rPr>
              <a:t>Divided Loyalties</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457200" marR="0" lvl="0" indent="0" algn="l" rtl="0">
              <a:lnSpc>
                <a:spcPct val="90000"/>
              </a:lnSpc>
              <a:spcBef>
                <a:spcPts val="0"/>
              </a:spcBef>
              <a:spcAft>
                <a:spcPts val="0"/>
              </a:spcAft>
              <a:buNone/>
            </a:pPr>
            <a:endParaRPr sz="1800">
              <a:latin typeface="Century Gothic"/>
              <a:ea typeface="Century Gothic"/>
              <a:cs typeface="Century Gothic"/>
              <a:sym typeface="Century Gothic"/>
            </a:endParaRPr>
          </a:p>
          <a:p>
            <a:pPr marL="457200" marR="0" lvl="0" indent="-342900" algn="l" rtl="0">
              <a:lnSpc>
                <a:spcPct val="90000"/>
              </a:lnSpc>
              <a:spcBef>
                <a:spcPts val="0"/>
              </a:spcBef>
              <a:spcAft>
                <a:spcPts val="0"/>
              </a:spcAft>
              <a:buSzPts val="1800"/>
              <a:buFont typeface="Century Gothic"/>
              <a:buChar char="•"/>
            </a:pPr>
            <a:r>
              <a:rPr lang="en" sz="1800">
                <a:latin typeface="Century Gothic"/>
                <a:ea typeface="Century Gothic"/>
                <a:cs typeface="Century Gothic"/>
                <a:sym typeface="Century Gothic"/>
              </a:rPr>
              <a:t>I can write a </a:t>
            </a:r>
            <a:r>
              <a:rPr lang="en" sz="1800" u="sng">
                <a:latin typeface="Century Gothic"/>
                <a:ea typeface="Century Gothic"/>
                <a:cs typeface="Century Gothic"/>
                <a:sym typeface="Century Gothic"/>
              </a:rPr>
              <a:t>first-person point-of-view</a:t>
            </a:r>
            <a:r>
              <a:rPr lang="en" sz="1800">
                <a:latin typeface="Century Gothic"/>
                <a:ea typeface="Century Gothic"/>
                <a:cs typeface="Century Gothic"/>
                <a:sym typeface="Century Gothic"/>
              </a:rPr>
              <a:t> narrative of a character using details from the text in Act III, Scene 1 of </a:t>
            </a:r>
            <a:r>
              <a:rPr lang="en" sz="1800" i="1">
                <a:latin typeface="Century Gothic"/>
                <a:ea typeface="Century Gothic"/>
                <a:cs typeface="Century Gothic"/>
                <a:sym typeface="Century Gothic"/>
              </a:rPr>
              <a:t>Divided Loyalties</a:t>
            </a:r>
            <a:r>
              <a:rPr lang="en" sz="1800">
                <a:latin typeface="Century Gothic"/>
                <a:ea typeface="Century Gothic"/>
                <a:cs typeface="Century Gothic"/>
                <a:sym typeface="Century Gothic"/>
              </a:rPr>
              <a:t>.</a:t>
            </a: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1100"/>
              <a:buFont typeface="Arial"/>
              <a:buNone/>
            </a:pPr>
            <a:endParaRPr sz="1800">
              <a:latin typeface="Century Gothic"/>
              <a:ea typeface="Century Gothic"/>
              <a:cs typeface="Century Gothic"/>
              <a:sym typeface="Century Gothic"/>
            </a:endParaRPr>
          </a:p>
          <a:p>
            <a:pPr marL="139700" marR="0" lvl="0" indent="0" algn="l" rtl="0">
              <a:lnSpc>
                <a:spcPct val="90000"/>
              </a:lnSpc>
              <a:spcBef>
                <a:spcPts val="0"/>
              </a:spcBef>
              <a:spcAft>
                <a:spcPts val="0"/>
              </a:spcAft>
              <a:buClr>
                <a:schemeClr val="dk1"/>
              </a:buClr>
              <a:buSzPts val="2100"/>
              <a:buFont typeface="Arial"/>
              <a:buNone/>
            </a:pPr>
            <a:endParaRPr sz="1800">
              <a:latin typeface="Century Gothic"/>
              <a:ea typeface="Century Gothic"/>
              <a:cs typeface="Century Gothic"/>
              <a:sym typeface="Century Gothic"/>
            </a:endParaRPr>
          </a:p>
        </p:txBody>
      </p:sp>
      <p:pic>
        <p:nvPicPr>
          <p:cNvPr id="147" name="Google Shape;147;p21"/>
          <p:cNvPicPr preferRelativeResize="0"/>
          <p:nvPr/>
        </p:nvPicPr>
        <p:blipFill>
          <a:blip r:embed="rId3">
            <a:alphaModFix/>
          </a:blip>
          <a:stretch>
            <a:fillRect/>
          </a:stretch>
        </p:blipFill>
        <p:spPr>
          <a:xfrm>
            <a:off x="8469087" y="4386944"/>
            <a:ext cx="560579" cy="522197"/>
          </a:xfrm>
          <a:prstGeom prst="rect">
            <a:avLst/>
          </a:prstGeom>
          <a:noFill/>
          <a:ln>
            <a:noFill/>
          </a:ln>
        </p:spPr>
      </p:pic>
      <p:sp>
        <p:nvSpPr>
          <p:cNvPr id="148" name="Google Shape;148;p21"/>
          <p:cNvSpPr txBox="1"/>
          <p:nvPr/>
        </p:nvSpPr>
        <p:spPr>
          <a:xfrm>
            <a:off x="6128950" y="1369225"/>
            <a:ext cx="2197800" cy="8568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dirty="0">
                <a:latin typeface="Century Gothic"/>
                <a:ea typeface="Century Gothic"/>
                <a:cs typeface="Century Gothic"/>
                <a:sym typeface="Century Gothic"/>
              </a:rPr>
              <a:t>What does </a:t>
            </a:r>
            <a:r>
              <a:rPr lang="en-US" sz="1800" b="1" i="1" dirty="0" smtClean="0">
                <a:latin typeface="Century Gothic"/>
                <a:ea typeface="Century Gothic"/>
                <a:cs typeface="Century Gothic"/>
                <a:sym typeface="Century Gothic"/>
              </a:rPr>
              <a:t>‘</a:t>
            </a:r>
            <a:r>
              <a:rPr lang="en" sz="1800" b="1" i="1" dirty="0" smtClean="0">
                <a:latin typeface="Century Gothic"/>
                <a:ea typeface="Century Gothic"/>
                <a:cs typeface="Century Gothic"/>
                <a:sym typeface="Century Gothic"/>
              </a:rPr>
              <a:t>point-of-view</a:t>
            </a:r>
            <a:r>
              <a:rPr lang="en-US" sz="1800" b="1" i="1" dirty="0" smtClean="0">
                <a:latin typeface="Century Gothic"/>
                <a:ea typeface="Century Gothic"/>
                <a:cs typeface="Century Gothic"/>
                <a:sym typeface="Century Gothic"/>
              </a:rPr>
              <a:t>’</a:t>
            </a:r>
            <a:r>
              <a:rPr lang="en" sz="1800" b="1" i="1" dirty="0" smtClean="0">
                <a:latin typeface="Century Gothic"/>
                <a:ea typeface="Century Gothic"/>
                <a:cs typeface="Century Gothic"/>
                <a:sym typeface="Century Gothic"/>
              </a:rPr>
              <a:t> </a:t>
            </a:r>
            <a:r>
              <a:rPr lang="en" sz="1800" b="1" i="1" dirty="0">
                <a:latin typeface="Century Gothic"/>
                <a:ea typeface="Century Gothic"/>
                <a:cs typeface="Century Gothic"/>
                <a:sym typeface="Century Gothic"/>
              </a:rPr>
              <a:t>mean?</a:t>
            </a:r>
            <a:endParaRPr sz="1800" b="1" i="1" dirty="0">
              <a:latin typeface="Century Gothic"/>
              <a:ea typeface="Century Gothic"/>
              <a:cs typeface="Century Gothic"/>
              <a:sym typeface="Century Gothic"/>
            </a:endParaRPr>
          </a:p>
          <a:p>
            <a:pPr marL="0" lvl="0" indent="0" algn="l" rtl="0">
              <a:spcBef>
                <a:spcPts val="0"/>
              </a:spcBef>
              <a:spcAft>
                <a:spcPts val="0"/>
              </a:spcAft>
              <a:buNone/>
            </a:pPr>
            <a:endParaRPr sz="1800" b="1" i="1" dirty="0">
              <a:latin typeface="Century Gothic"/>
              <a:ea typeface="Century Gothic"/>
              <a:cs typeface="Century Gothic"/>
              <a:sym typeface="Century Gothic"/>
            </a:endParaRPr>
          </a:p>
          <a:p>
            <a:pPr marL="0" lvl="0" indent="0" algn="l" rtl="0">
              <a:spcBef>
                <a:spcPts val="0"/>
              </a:spcBef>
              <a:spcAft>
                <a:spcPts val="0"/>
              </a:spcAft>
              <a:buNone/>
            </a:pPr>
            <a:r>
              <a:rPr lang="en" sz="1800" b="1" i="1" dirty="0">
                <a:latin typeface="Century Gothic"/>
                <a:ea typeface="Century Gothic"/>
                <a:cs typeface="Century Gothic"/>
                <a:sym typeface="Century Gothic"/>
              </a:rPr>
              <a:t>Knowing what you do about what an act is, what does this new act tell you? </a:t>
            </a:r>
            <a:endParaRPr sz="1800" b="1" i="1" dirty="0">
              <a:latin typeface="Century Gothic"/>
              <a:ea typeface="Century Gothic"/>
              <a:cs typeface="Century Gothic"/>
              <a:sym typeface="Century Gothic"/>
            </a:endParaRPr>
          </a:p>
        </p:txBody>
      </p:sp>
      <p:pic>
        <p:nvPicPr>
          <p:cNvPr id="149" name="Google Shape;149;p21"/>
          <p:cNvPicPr preferRelativeResize="0"/>
          <p:nvPr/>
        </p:nvPicPr>
        <p:blipFill>
          <a:blip r:embed="rId4">
            <a:alphaModFix/>
          </a:blip>
          <a:stretch>
            <a:fillRect/>
          </a:stretch>
        </p:blipFill>
        <p:spPr>
          <a:xfrm>
            <a:off x="7871333" y="4404026"/>
            <a:ext cx="565096" cy="538206"/>
          </a:xfrm>
          <a:prstGeom prst="rect">
            <a:avLst/>
          </a:prstGeom>
          <a:noFill/>
          <a:ln>
            <a:noFill/>
          </a:ln>
        </p:spPr>
      </p:pic>
    </p:spTree>
  </p:cSld>
  <p:clrMapOvr>
    <a:masterClrMapping/>
  </p:clrMapOvr>
  <p:timing>
    <p:tnLst>
      <p:par>
        <p:cTn xmlns:p14="http://schemas.microsoft.com/office/powerpoint/2010/mai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48">
                                            <p:txEl>
                                              <p:pRg st="0" end="0"/>
                                            </p:txEl>
                                          </p:spTgt>
                                        </p:tgtEl>
                                        <p:attrNameLst>
                                          <p:attrName>style.visibility</p:attrName>
                                        </p:attrNameLst>
                                      </p:cBhvr>
                                      <p:to>
                                        <p:strVal val="visible"/>
                                      </p:to>
                                    </p:set>
                                    <p:animEffect transition="in" filter="fade">
                                      <p:cBhvr>
                                        <p:cTn id="7" dur="1000"/>
                                        <p:tgtEl>
                                          <p:spTgt spid="148">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48">
                                            <p:txEl>
                                              <p:pRg st="2" end="2"/>
                                            </p:txEl>
                                          </p:spTgt>
                                        </p:tgtEl>
                                        <p:attrNameLst>
                                          <p:attrName>style.visibility</p:attrName>
                                        </p:attrNameLst>
                                      </p:cBhvr>
                                      <p:to>
                                        <p:strVal val="visible"/>
                                      </p:to>
                                    </p:set>
                                    <p:animEffect transition="in" filter="fade">
                                      <p:cBhvr>
                                        <p:cTn id="12" dur="1000"/>
                                        <p:tgtEl>
                                          <p:spTgt spid="148">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153"/>
        <p:cNvGrpSpPr/>
        <p:nvPr/>
      </p:nvGrpSpPr>
      <p:grpSpPr>
        <a:xfrm>
          <a:off x="0" y="0"/>
          <a:ext cx="0" cy="0"/>
          <a:chOff x="0" y="0"/>
          <a:chExt cx="0" cy="0"/>
        </a:xfrm>
      </p:grpSpPr>
      <p:sp>
        <p:nvSpPr>
          <p:cNvPr id="154" name="Google Shape;154;p22"/>
          <p:cNvSpPr txBox="1">
            <a:spLocks noGrp="1"/>
          </p:cNvSpPr>
          <p:nvPr>
            <p:ph type="title"/>
          </p:nvPr>
        </p:nvSpPr>
        <p:spPr>
          <a:xfrm>
            <a:off x="603875" y="1034500"/>
            <a:ext cx="3416700" cy="994200"/>
          </a:xfrm>
          <a:prstGeom prst="rect">
            <a:avLst/>
          </a:prstGeom>
          <a:noFill/>
          <a:ln>
            <a:noFill/>
          </a:ln>
        </p:spPr>
        <p:txBody>
          <a:bodyPr spcFirstLastPara="1" wrap="square" lIns="68575" tIns="34275" rIns="68575" bIns="34275" anchor="ctr" anchorCtr="0">
            <a:noAutofit/>
          </a:bodyPr>
          <a:lstStyle/>
          <a:p>
            <a:pPr marL="0" marR="0" lvl="0" indent="0" algn="l" rtl="0">
              <a:lnSpc>
                <a:spcPct val="90000"/>
              </a:lnSpc>
              <a:spcBef>
                <a:spcPts val="0"/>
              </a:spcBef>
              <a:spcAft>
                <a:spcPts val="0"/>
              </a:spcAft>
              <a:buClr>
                <a:schemeClr val="dk1"/>
              </a:buClr>
              <a:buSzPts val="3300"/>
              <a:buFont typeface="Calibri"/>
              <a:buNone/>
            </a:pPr>
            <a:r>
              <a:rPr lang="en" sz="3000" dirty="0">
                <a:latin typeface="Century Gothic"/>
                <a:ea typeface="Century Gothic"/>
                <a:cs typeface="Century Gothic"/>
                <a:sym typeface="Century Gothic"/>
              </a:rPr>
              <a:t>Reading Aloud and Determining the Gist: </a:t>
            </a:r>
            <a:r>
              <a:rPr lang="en" sz="3000" b="1" i="1" dirty="0">
                <a:latin typeface="Century Gothic"/>
                <a:ea typeface="Century Gothic"/>
                <a:cs typeface="Century Gothic"/>
                <a:sym typeface="Century Gothic"/>
              </a:rPr>
              <a:t>Divided Loyalties</a:t>
            </a:r>
            <a:r>
              <a:rPr lang="en" sz="3000" b="1" dirty="0">
                <a:latin typeface="Century Gothic"/>
                <a:ea typeface="Century Gothic"/>
                <a:cs typeface="Century Gothic"/>
                <a:sym typeface="Century Gothic"/>
              </a:rPr>
              <a:t>, Act III, Scene 1</a:t>
            </a:r>
            <a:endParaRPr sz="2600" b="1" dirty="0">
              <a:latin typeface="Century Gothic"/>
              <a:ea typeface="Century Gothic"/>
              <a:cs typeface="Century Gothic"/>
              <a:sym typeface="Century Gothic"/>
            </a:endParaRPr>
          </a:p>
        </p:txBody>
      </p:sp>
      <p:pic>
        <p:nvPicPr>
          <p:cNvPr id="155" name="Google Shape;155;p22"/>
          <p:cNvPicPr preferRelativeResize="0"/>
          <p:nvPr/>
        </p:nvPicPr>
        <p:blipFill>
          <a:blip r:embed="rId3">
            <a:alphaModFix/>
          </a:blip>
          <a:stretch>
            <a:fillRect/>
          </a:stretch>
        </p:blipFill>
        <p:spPr>
          <a:xfrm>
            <a:off x="8447315" y="4441371"/>
            <a:ext cx="550821" cy="537286"/>
          </a:xfrm>
          <a:prstGeom prst="rect">
            <a:avLst/>
          </a:prstGeom>
          <a:noFill/>
          <a:ln>
            <a:noFill/>
          </a:ln>
        </p:spPr>
      </p:pic>
      <p:sp>
        <p:nvSpPr>
          <p:cNvPr id="156" name="Google Shape;156;p22"/>
          <p:cNvSpPr txBox="1"/>
          <p:nvPr/>
        </p:nvSpPr>
        <p:spPr>
          <a:xfrm>
            <a:off x="428675" y="3124900"/>
            <a:ext cx="3130800" cy="789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1800" b="1" i="1">
                <a:latin typeface="Century Gothic"/>
                <a:ea typeface="Century Gothic"/>
                <a:cs typeface="Century Gothic"/>
                <a:sym typeface="Century Gothic"/>
              </a:rPr>
              <a:t>What do you know from the first scene? What happened?</a:t>
            </a:r>
            <a:endParaRPr sz="1800" b="1" i="1">
              <a:latin typeface="Century Gothic"/>
              <a:ea typeface="Century Gothic"/>
              <a:cs typeface="Century Gothic"/>
              <a:sym typeface="Century Gothic"/>
            </a:endParaRPr>
          </a:p>
        </p:txBody>
      </p:sp>
      <p:pic>
        <p:nvPicPr>
          <p:cNvPr id="157" name="Google Shape;157;p22"/>
          <p:cNvPicPr preferRelativeResize="0"/>
          <p:nvPr/>
        </p:nvPicPr>
        <p:blipFill>
          <a:blip r:embed="rId4">
            <a:alphaModFix/>
          </a:blip>
          <a:stretch>
            <a:fillRect/>
          </a:stretch>
        </p:blipFill>
        <p:spPr>
          <a:xfrm rot="5400000">
            <a:off x="4530100" y="-52600"/>
            <a:ext cx="3819661" cy="4838700"/>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24589d5312dfc2a71c4a2545dd92a3b2">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e9294a7d7320ff0da74d9ce695219532"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B45F0956-91E7-4E17-BB97-54AEE60718FC}"/>
</file>

<file path=customXml/itemProps2.xml><?xml version="1.0" encoding="utf-8"?>
<ds:datastoreItem xmlns:ds="http://schemas.openxmlformats.org/officeDocument/2006/customXml" ds:itemID="{DB5568E4-239C-4DA6-8878-9F1F2EAD5C22}"/>
</file>

<file path=customXml/itemProps3.xml><?xml version="1.0" encoding="utf-8"?>
<ds:datastoreItem xmlns:ds="http://schemas.openxmlformats.org/officeDocument/2006/customXml" ds:itemID="{C5BAE1F6-F823-4306-9A07-686EDF2818B4}"/>
</file>

<file path=docProps/app.xml><?xml version="1.0" encoding="utf-8"?>
<Properties xmlns="http://schemas.openxmlformats.org/officeDocument/2006/extended-properties" xmlns:vt="http://schemas.openxmlformats.org/officeDocument/2006/docPropsVTypes">
  <TotalTime>20</TotalTime>
  <Words>5079</Words>
  <Application>Microsoft Macintosh PowerPoint</Application>
  <PresentationFormat>On-screen Show (16:9)</PresentationFormat>
  <Paragraphs>365</Paragraphs>
  <Slides>16</Slides>
  <Notes>16</Notes>
  <HiddenSlides>0</HiddenSlides>
  <MMClips>0</MMClips>
  <ScaleCrop>false</ScaleCrop>
  <HeadingPairs>
    <vt:vector size="6" baseType="variant">
      <vt:variant>
        <vt:lpstr>Fonts Used</vt:lpstr>
      </vt:variant>
      <vt:variant>
        <vt:i4>2</vt:i4>
      </vt:variant>
      <vt:variant>
        <vt:lpstr>Theme</vt:lpstr>
      </vt:variant>
      <vt:variant>
        <vt:i4>1</vt:i4>
      </vt:variant>
      <vt:variant>
        <vt:lpstr>Slide Titles</vt:lpstr>
      </vt:variant>
      <vt:variant>
        <vt:i4>16</vt:i4>
      </vt:variant>
    </vt:vector>
  </HeadingPairs>
  <TitlesOfParts>
    <vt:vector size="19" baseType="lpstr">
      <vt:lpstr>Calibri</vt:lpstr>
      <vt:lpstr>Century Gothic</vt:lpstr>
      <vt:lpstr>Office Theme</vt:lpstr>
      <vt:lpstr>Grade 4: Module 3: Unit 2: Lesson 9 Teacher slide, before teaching.</vt:lpstr>
      <vt:lpstr>Grade 4: Module 3: Unit 2: Lesson 9 Teacher slide, before teaching.</vt:lpstr>
      <vt:lpstr>Grade 4: Module 3: Unit 2: Lesson 9 Teacher slide, before teaching.</vt:lpstr>
      <vt:lpstr>Grade 4: Module 3: Unit 2: Lesson 9 Teacher slide, before teaching.</vt:lpstr>
      <vt:lpstr>Grade 4: Module 3: Unit 2: Lesson 9 Teacher slide, before teaching </vt:lpstr>
      <vt:lpstr>Grade 4: Module 3:  Unit 2: Lesson 9</vt:lpstr>
      <vt:lpstr>Hello, Students!</vt:lpstr>
      <vt:lpstr>Reviewing Learning Targets</vt:lpstr>
      <vt:lpstr>Reading Aloud and Determining the Gist: Divided Loyalties, Act III, Scene 1</vt:lpstr>
      <vt:lpstr>Reading Aloud and Determining the Gist: Divided Loyalties, Act III, Scene 1</vt:lpstr>
      <vt:lpstr>Group Writing: William in Divided Loyalties, Act III, Scene 1 </vt:lpstr>
      <vt:lpstr>Group Writing: William in Divided Loyalties, Act III, Scene 1 </vt:lpstr>
      <vt:lpstr>Reflecting on Learning Targets</vt:lpstr>
      <vt:lpstr>Homework</vt:lpstr>
      <vt:lpstr>Homework: Accountable Research Reading</vt:lpstr>
      <vt:lpstr>Small Group Block /All Block </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4: Module 3: Unit 2: Lesson 9 Teacher slide, before teaching.</dc:title>
  <dc:creator>nbravo</dc:creator>
  <cp:lastModifiedBy>Alexander Specht</cp:lastModifiedBy>
  <cp:revision>8</cp:revision>
  <dcterms:modified xsi:type="dcterms:W3CDTF">2018-10-21T04:21:14Z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