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F78B61E-F093-4763-98B5-ED1ABB1C7FBD}" v="5" dt="2018-10-03T15:52:29.609"/>
  </p1510:revLst>
</p1510:revInfo>
</file>

<file path=ppt/tableStyles.xml><?xml version="1.0" encoding="utf-8"?>
<a:tblStyleLst xmlns:a="http://schemas.openxmlformats.org/drawingml/2006/main" def="{C671EB21-ECC2-42BD-AFC9-EBBF84C8AD3F}">
  <a:tblStyle styleId="{C671EB21-ECC2-42BD-AFC9-EBBF84C8AD3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297" autoAdjust="0"/>
  </p:normalViewPr>
  <p:slideViewPr>
    <p:cSldViewPr snapToGrid="0">
      <p:cViewPr varScale="1">
        <p:scale>
          <a:sx n="97" d="100"/>
          <a:sy n="97" d="100"/>
        </p:scale>
        <p:origin x="588" y="78"/>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6.fntdata"/><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5.fntdata"/><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42622253-5fe4-47d2-9c8f-1ef2d995c939" providerId="ADAL" clId="{5F78B61E-F093-4763-98B5-ED1ABB1C7FBD}"/>
    <pc:docChg chg="modMainMaster">
      <pc:chgData name="Jennifer Snapp" userId="42622253-5fe4-47d2-9c8f-1ef2d995c939" providerId="ADAL" clId="{5F78B61E-F093-4763-98B5-ED1ABB1C7FBD}" dt="2018-10-03T15:52:29.609" v="4" actId="1076"/>
      <pc:docMkLst>
        <pc:docMk/>
      </pc:docMkLst>
      <pc:sldMasterChg chg="addSp modSp">
        <pc:chgData name="Jennifer Snapp" userId="42622253-5fe4-47d2-9c8f-1ef2d995c939" providerId="ADAL" clId="{5F78B61E-F093-4763-98B5-ED1ABB1C7FBD}" dt="2018-10-03T15:52:15.883" v="1" actId="1076"/>
        <pc:sldMasterMkLst>
          <pc:docMk/>
          <pc:sldMasterMk cId="0" sldId="2147483670"/>
        </pc:sldMasterMkLst>
        <pc:picChg chg="add mod">
          <ac:chgData name="Jennifer Snapp" userId="42622253-5fe4-47d2-9c8f-1ef2d995c939" providerId="ADAL" clId="{5F78B61E-F093-4763-98B5-ED1ABB1C7FBD}" dt="2018-10-03T15:52:15.883" v="1" actId="1076"/>
          <ac:picMkLst>
            <pc:docMk/>
            <pc:sldMasterMk cId="0" sldId="2147483670"/>
            <ac:picMk id="3" creationId="{41BE8750-327C-4EA9-86D3-B61E0E3A6C97}"/>
          </ac:picMkLst>
        </pc:picChg>
      </pc:sldMasterChg>
      <pc:sldMasterChg chg="addSp modSp">
        <pc:chgData name="Jennifer Snapp" userId="42622253-5fe4-47d2-9c8f-1ef2d995c939" providerId="ADAL" clId="{5F78B61E-F093-4763-98B5-ED1ABB1C7FBD}" dt="2018-10-03T15:52:29.609" v="4" actId="1076"/>
        <pc:sldMasterMkLst>
          <pc:docMk/>
          <pc:sldMasterMk cId="0" sldId="2147483671"/>
        </pc:sldMasterMkLst>
        <pc:picChg chg="add mod">
          <ac:chgData name="Jennifer Snapp" userId="42622253-5fe4-47d2-9c8f-1ef2d995c939" providerId="ADAL" clId="{5F78B61E-F093-4763-98B5-ED1ABB1C7FBD}" dt="2018-10-03T15:52:29.609" v="4" actId="1076"/>
          <ac:picMkLst>
            <pc:docMk/>
            <pc:sldMasterMk cId="0" sldId="2147483671"/>
            <ac:picMk id="3" creationId="{5FDCA5A9-034A-430D-BD49-7B06C689D7D2}"/>
          </ac:picMkLst>
        </pc:picChg>
      </pc:sldMasterChg>
    </pc:docChg>
  </pc:docChgLst>
  <pc:docChgLst>
    <pc:chgData name="Jennifer Snapp" userId="S::jennifer.snapp@detroitk12.org::42622253-5fe4-47d2-9c8f-1ef2d995c939" providerId="AD" clId="Web-{CB1E4E6B-B9AD-4BE2-BB0A-A9F29414C2C2}"/>
    <pc:docChg chg="modSld">
      <pc:chgData name="Jennifer Snapp" userId="S::jennifer.snapp@detroitk12.org::42622253-5fe4-47d2-9c8f-1ef2d995c939" providerId="AD" clId="Web-{CB1E4E6B-B9AD-4BE2-BB0A-A9F29414C2C2}" dt="2018-10-03T15:51:51.638" v="1" actId="1076"/>
      <pc:docMkLst>
        <pc:docMk/>
      </pc:docMkLst>
      <pc:sldChg chg="addSp modSp">
        <pc:chgData name="Jennifer Snapp" userId="S::jennifer.snapp@detroitk12.org::42622253-5fe4-47d2-9c8f-1ef2d995c939" providerId="AD" clId="Web-{CB1E4E6B-B9AD-4BE2-BB0A-A9F29414C2C2}" dt="2018-10-03T15:51:51.638" v="1" actId="1076"/>
        <pc:sldMkLst>
          <pc:docMk/>
          <pc:sldMk cId="0" sldId="260"/>
        </pc:sldMkLst>
        <pc:picChg chg="add mod">
          <ac:chgData name="Jennifer Snapp" userId="S::jennifer.snapp@detroitk12.org::42622253-5fe4-47d2-9c8f-1ef2d995c939" providerId="AD" clId="Web-{CB1E4E6B-B9AD-4BE2-BB0A-A9F29414C2C2}" dt="2018-10-03T15:51:51.638" v="1" actId="1076"/>
          <ac:picMkLst>
            <pc:docMk/>
            <pc:sldMk cId="0" sldId="260"/>
            <ac:picMk id="2" creationId="{C93C935E-C2E7-4F0B-8526-E4D65F7728C2}"/>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43676453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6"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s://eleducation.org/resources/el-education-classroom-protocols"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6"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88338943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a:t>
            </a:r>
            <a:r>
              <a:rPr lang="en" sz="1200" b="1" dirty="0">
                <a:solidFill>
                  <a:schemeClr val="dk1"/>
                </a:solidFill>
                <a:latin typeface="Calibri"/>
                <a:ea typeface="Calibri"/>
                <a:cs typeface="Calibri"/>
                <a:sym typeface="Calibri"/>
              </a:rPr>
              <a:t> Academic Word Wall</a:t>
            </a:r>
            <a:r>
              <a:rPr lang="en" sz="1200" dirty="0">
                <a:solidFill>
                  <a:schemeClr val="dk1"/>
                </a:solidFill>
                <a:latin typeface="Calibri"/>
                <a:ea typeface="Calibri"/>
                <a:cs typeface="Calibri"/>
                <a:sym typeface="Calibri"/>
              </a:rPr>
              <a:t> and remind students of what a modal auxiliary is. (a word that expresses the condition of a verb)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give you some examples of using a modal auxiliary to change the sentence “I run.” (</a:t>
            </a:r>
            <a:r>
              <a:rPr lang="en" sz="1200" b="1" dirty="0">
                <a:solidFill>
                  <a:schemeClr val="dk1"/>
                </a:solidFill>
                <a:latin typeface="Calibri"/>
                <a:ea typeface="Calibri"/>
                <a:cs typeface="Calibri"/>
                <a:sym typeface="Calibri"/>
              </a:rPr>
              <a:t>I can run. I will run. I could run. I shall run.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look at their two assessment texts and to circle any modal auxiliaries.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volunteers to share out with the whole group.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Text 1: </a:t>
            </a:r>
            <a:r>
              <a:rPr lang="en" sz="1200" b="0" dirty="0">
                <a:solidFill>
                  <a:schemeClr val="dk1"/>
                </a:solidFill>
                <a:latin typeface="Calibri"/>
                <a:ea typeface="Calibri"/>
                <a:cs typeface="Calibri"/>
                <a:sym typeface="Calibri"/>
              </a:rPr>
              <a:t>Pufferfish: can, cannot, and could. </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Text 2: Spiky Surprise: will, can’t, and may. </a:t>
            </a:r>
            <a:endParaRPr sz="1200" b="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of auxiliaries.</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0998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fd2bdea46_0_1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fd2bdea46_0_1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Congratulate students on their hard work on the </a:t>
            </a:r>
            <a:r>
              <a:rPr lang="en" sz="1200" b="1" dirty="0">
                <a:solidFill>
                  <a:schemeClr val="dk1"/>
                </a:solidFill>
                <a:latin typeface="Calibri"/>
                <a:ea typeface="Calibri"/>
                <a:cs typeface="Calibri"/>
                <a:sym typeface="Calibri"/>
              </a:rPr>
              <a:t>Mid-Unit 2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Tracking Progress: Research</a:t>
            </a:r>
            <a:r>
              <a:rPr lang="en" sz="1200" dirty="0">
                <a:solidFill>
                  <a:schemeClr val="dk1"/>
                </a:solidFill>
                <a:latin typeface="Calibri"/>
                <a:ea typeface="Calibri"/>
                <a:cs typeface="Calibri"/>
                <a:sym typeface="Calibri"/>
              </a:rPr>
              <a:t>. Remind students that successful learners keep track and reflect on their own learning. Remind students that they have done this after every assessment.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again, specifically </a:t>
            </a:r>
            <a:r>
              <a:rPr lang="en" sz="1200" i="1" dirty="0">
                <a:solidFill>
                  <a:schemeClr val="dk1"/>
                </a:solidFill>
                <a:latin typeface="Calibri"/>
                <a:ea typeface="Calibri"/>
                <a:cs typeface="Calibri"/>
                <a:sym typeface="Calibri"/>
              </a:rPr>
              <a:t>taking responsibility</a:t>
            </a:r>
            <a:r>
              <a:rPr lang="en" sz="1200" dirty="0">
                <a:solidFill>
                  <a:schemeClr val="dk1"/>
                </a:solidFill>
                <a:latin typeface="Calibri"/>
                <a:ea typeface="Calibri"/>
                <a:cs typeface="Calibri"/>
                <a:sym typeface="Calibri"/>
              </a:rPr>
              <a:t>. Remind students that as they will be reflecting on their learning and setting goals, so they will be taking responsibility of their own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this is a new tracking progress form. Select volunteers to read aloud each criterion for the whole group. After hearing it read aloud, invite students to tell the person next to them what each means in their own words.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Ensure students have access to </a:t>
            </a:r>
            <a:r>
              <a:rPr lang="en" sz="1200" b="0" dirty="0">
                <a:solidFill>
                  <a:schemeClr val="dk1"/>
                </a:solidFill>
                <a:latin typeface="Calibri"/>
                <a:ea typeface="Calibri"/>
                <a:cs typeface="Calibri"/>
                <a:sym typeface="Calibri"/>
              </a:rPr>
              <a:t>evidence flags or sticky notes </a:t>
            </a:r>
            <a:r>
              <a:rPr lang="en" sz="1200" dirty="0">
                <a:solidFill>
                  <a:schemeClr val="dk1"/>
                </a:solidFill>
                <a:latin typeface="Calibri"/>
                <a:ea typeface="Calibri"/>
                <a:cs typeface="Calibri"/>
                <a:sym typeface="Calibri"/>
              </a:rPr>
              <a:t>to mark up their work with evidence. Guide students through completing the form.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students have time, invite them to revisit their previous </a:t>
            </a:r>
            <a:r>
              <a:rPr lang="en" sz="1200" b="1" dirty="0">
                <a:solidFill>
                  <a:schemeClr val="dk1"/>
                </a:solidFill>
                <a:latin typeface="Calibri"/>
                <a:ea typeface="Calibri"/>
                <a:cs typeface="Calibri"/>
                <a:sym typeface="Calibri"/>
              </a:rPr>
              <a:t>Tracking Progress: Research </a:t>
            </a:r>
            <a:r>
              <a:rPr lang="en" sz="1200" dirty="0">
                <a:solidFill>
                  <a:schemeClr val="dk1"/>
                </a:solidFill>
                <a:latin typeface="Calibri"/>
                <a:ea typeface="Calibri"/>
                <a:cs typeface="Calibri"/>
                <a:sym typeface="Calibri"/>
              </a:rPr>
              <a:t>to discuss in pairs how they think they have progressed.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0" dirty="0">
                <a:solidFill>
                  <a:schemeClr val="dk1"/>
                </a:solidFill>
                <a:latin typeface="Calibri"/>
                <a:ea typeface="Calibri"/>
                <a:cs typeface="Calibri"/>
                <a:sym typeface="Calibri"/>
              </a:rPr>
              <a:t>Exit Ticket </a:t>
            </a:r>
            <a:r>
              <a:rPr lang="en" sz="1200" dirty="0">
                <a:solidFill>
                  <a:schemeClr val="dk1"/>
                </a:solidFill>
                <a:latin typeface="Calibri"/>
                <a:ea typeface="Calibri"/>
                <a:cs typeface="Calibri"/>
                <a:sym typeface="Calibri"/>
              </a:rPr>
              <a:t>and explain that in Unit 2, students are going to have the opportunity to research more about the defense mechanisms of one particular animal. Explain to students that the animals on the exit ticket are the different options. They have already started to learn about these animals through the texts in this unit.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are to rank the animals in the order of interest with 1 being their first choice and 4 being their last choice. It is important at this stage to also explain that some of the texts will be more challenging than others – the gazelle works well for students who generally need extra support in reading and research tasks; the ostrich and the armadillo are appropriate for most students at this grade level; and the monarch butterfly works well for students who need a challenge.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when you group them you will try to incorporate their choices, but also emphasize that not everyone will be able to have their first choice because it is important that the groups are equal.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 checking for understanding protocol (for example Red Light, Green Light or Thumb-O-Meter) for students to self-assess against how well they persevered and took responsibility in this lesson.</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tracking their progress.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explain why self-assessment is important for learning.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highlighting key phrases on the </a:t>
            </a:r>
            <a:r>
              <a:rPr lang="en" sz="1200" b="1" dirty="0">
                <a:solidFill>
                  <a:schemeClr val="dk1"/>
                </a:solidFill>
                <a:latin typeface="Calibri"/>
                <a:ea typeface="Calibri"/>
                <a:cs typeface="Calibri"/>
                <a:sym typeface="Calibri"/>
              </a:rPr>
              <a:t>Tracking Progress</a:t>
            </a:r>
            <a:r>
              <a:rPr lang="en" sz="1200" dirty="0">
                <a:solidFill>
                  <a:schemeClr val="dk1"/>
                </a:solidFill>
                <a:latin typeface="Calibri"/>
                <a:ea typeface="Calibri"/>
                <a:cs typeface="Calibri"/>
                <a:sym typeface="Calibri"/>
              </a:rPr>
              <a:t> sheet to lift up the focus for each criterion.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struggle: Ask students to orally paraphrase the meaning of the targets with a partner before they begin writing.</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762364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fd2bdea46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fd2bdea46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student</a:t>
            </a:r>
            <a:r>
              <a:rPr lang="en-US" sz="1200">
                <a:latin typeface="Calibri"/>
                <a:ea typeface="Calibri"/>
                <a:cs typeface="Calibri"/>
                <a:sym typeface="Calibri"/>
              </a:rPr>
              <a:t>s</a:t>
            </a:r>
            <a:r>
              <a:rPr lang="en" sz="120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7027563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fd2bdea46_0_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4" name="Google Shape;204;g3fd2bdea46_0_3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Grade 4 M2 U1: </a:t>
            </a:r>
            <a:r>
              <a:rPr lang="en" sz="1200" u="sng">
                <a:solidFill>
                  <a:schemeClr val="hlink"/>
                </a:solidFill>
                <a:latin typeface="Calibri"/>
                <a:ea typeface="Calibri"/>
                <a:cs typeface="Calibri"/>
                <a:sym typeface="Calibri"/>
                <a:hlinkClick r:id="rId3"/>
              </a:rPr>
              <a:t>http://curriculum.eleducation.org/sites/default/files/g4m2u2_all-block_091417.pdf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914400" lvl="0" indent="0" rtl="0">
              <a:spcBef>
                <a:spcPts val="0"/>
              </a:spcBef>
              <a:spcAft>
                <a:spcPts val="0"/>
              </a:spcAft>
              <a:buNone/>
            </a:pPr>
            <a:endParaRPr sz="1200">
              <a:solidFill>
                <a:schemeClr val="dk1"/>
              </a:solidFill>
              <a:latin typeface="Calibri"/>
              <a:ea typeface="Calibri"/>
              <a:cs typeface="Calibri"/>
              <a:sym typeface="Calibri"/>
            </a:endParaRPr>
          </a:p>
        </p:txBody>
      </p:sp>
      <p:sp>
        <p:nvSpPr>
          <p:cNvPr id="205" name="Google Shape;205;g3fd2bdea46_0_3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84667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0b293f83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40b293f83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the habit of character focus is working to contribute to a better world. The characteristic they are reminded of in this lesson is: apply my learning as they begin to plan part of the final performance task.</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Teacher Resources: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Teacher Supporting Materials Document </a:t>
            </a:r>
            <a:r>
              <a:rPr lang="en" sz="1200" dirty="0">
                <a:solidFill>
                  <a:schemeClr val="dk1"/>
                </a:solidFill>
                <a:latin typeface="Calibri"/>
                <a:ea typeface="Calibri"/>
                <a:cs typeface="Calibri"/>
                <a:sym typeface="Calibri"/>
              </a:rPr>
              <a:t>for this lesson can be found here: </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r>
              <a:rPr lang="en" sz="1200" u="sng" dirty="0">
                <a:solidFill>
                  <a:schemeClr val="accent5"/>
                </a:solidFill>
                <a:latin typeface="Calibri"/>
                <a:ea typeface="Calibri"/>
                <a:cs typeface="Calibri"/>
                <a:sym typeface="Calibri"/>
                <a:hlinkClick r:id="rId3"/>
              </a:rPr>
              <a:t>http://curriculum.eleducation.org/curriculum/ela/grade-4/module-2/unit-2/lesson-</a:t>
            </a:r>
            <a:r>
              <a:rPr lang="en" sz="1200" u="sng" dirty="0">
                <a:solidFill>
                  <a:schemeClr val="accent5"/>
                </a:solidFill>
                <a:latin typeface="Calibri"/>
                <a:ea typeface="Calibri"/>
                <a:cs typeface="Calibri"/>
                <a:sym typeface="Calibri"/>
              </a:rPr>
              <a:t>6</a:t>
            </a:r>
            <a:endParaRPr sz="1200" u="sng" dirty="0">
              <a:solidFill>
                <a:schemeClr val="accent5"/>
              </a:solidFill>
              <a:latin typeface="Calibri"/>
              <a:ea typeface="Calibri"/>
              <a:cs typeface="Calibri"/>
              <a:sym typeface="Calibri"/>
            </a:endParaRPr>
          </a:p>
          <a:p>
            <a:pPr marL="457200" lvl="0"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Protocols descriptions can be found here: </a:t>
            </a:r>
            <a:r>
              <a:rPr lang="en" sz="1200" u="sng" dirty="0">
                <a:solidFill>
                  <a:srgbClr val="6611CC"/>
                </a:solidFill>
                <a:latin typeface="Calibri"/>
                <a:ea typeface="Calibri"/>
                <a:cs typeface="Calibri"/>
                <a:sym typeface="Calibri"/>
                <a:hlinkClick r:id="rId4"/>
              </a:rPr>
              <a:t>https://eleducation.org/resources/el-education-classroom-protocols</a:t>
            </a: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6071446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2 Assessment Parts I and II: Reading and Researching the Defense Mechanisms of the Pufferfish </a:t>
            </a:r>
            <a:r>
              <a:rPr lang="en" sz="1200" dirty="0">
                <a:solidFill>
                  <a:schemeClr val="dk1"/>
                </a:solidFill>
                <a:latin typeface="Calibri"/>
                <a:ea typeface="Calibri"/>
                <a:cs typeface="Calibri"/>
                <a:sym typeface="Calibri"/>
              </a:rPr>
              <a:t>(see Assessment Overview and Resources;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1 Assessments with Feedback</a:t>
            </a:r>
            <a:r>
              <a:rPr lang="en" sz="1200" dirty="0">
                <a:solidFill>
                  <a:schemeClr val="dk1"/>
                </a:solidFill>
                <a:latin typeface="Calibri"/>
                <a:ea typeface="Calibri"/>
                <a:cs typeface="Calibri"/>
                <a:sym typeface="Calibri"/>
              </a:rPr>
              <a:t> (one per student; completed in Unit 1, Lesson 10)</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Expert Group Animal research notebook</a:t>
            </a:r>
            <a:r>
              <a:rPr lang="en" sz="1200" dirty="0">
                <a:solidFill>
                  <a:schemeClr val="dk1"/>
                </a:solidFill>
                <a:latin typeface="Calibri"/>
                <a:ea typeface="Calibri"/>
                <a:cs typeface="Calibri"/>
                <a:sym typeface="Calibri"/>
              </a:rPr>
              <a:t> (from Lesson 1;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(from Module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Tracking Progress: Research</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Evidence flags or sticky notes </a:t>
            </a:r>
            <a:r>
              <a:rPr lang="en" sz="1200" dirty="0">
                <a:solidFill>
                  <a:schemeClr val="dk1"/>
                </a:solidFill>
                <a:latin typeface="Calibri"/>
                <a:ea typeface="Calibri"/>
                <a:cs typeface="Calibri"/>
                <a:sym typeface="Calibri"/>
              </a:rPr>
              <a:t>(three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Continue to use Goals 1-3 Conversation Cues to promote productive and equitable conversation.</a:t>
            </a:r>
            <a:endParaRPr sz="1200" dirty="0">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27607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Review this protocol before teaching. It is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Red Light Green Light Protocol</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Protocols descriptions can be found here: </a:t>
            </a:r>
            <a:r>
              <a:rPr lang="en" sz="1200" u="sng">
                <a:solidFill>
                  <a:srgbClr val="6611CC"/>
                </a:solidFill>
                <a:latin typeface="Calibri"/>
                <a:ea typeface="Calibri"/>
                <a:cs typeface="Calibri"/>
                <a:sym typeface="Calibri"/>
                <a:hlinkClick r:id="rId3"/>
              </a:rPr>
              <a:t>https://eleducation.org/resources/el-education-classroom-protocols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6165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2" name="Google Shape;152;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9847796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7" name="Google Shape;157;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Student 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through the agenda for today. Suggestion: Read the slide to the class or call on a student to read the content of the slide to the class. </a:t>
            </a:r>
            <a:endParaRPr sz="1200" dirty="0">
              <a:solidFill>
                <a:schemeClr val="dk1"/>
              </a:solidFill>
              <a:latin typeface="Calibri"/>
              <a:ea typeface="Calibri"/>
              <a:cs typeface="Calibri"/>
              <a:sym typeface="Calibri"/>
            </a:endParaRPr>
          </a:p>
          <a:p>
            <a:pPr marL="45720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566443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Return students’ </a:t>
            </a:r>
            <a:r>
              <a:rPr lang="en" sz="1200" b="1" dirty="0">
                <a:solidFill>
                  <a:schemeClr val="dk1"/>
                </a:solidFill>
                <a:latin typeface="Calibri"/>
                <a:ea typeface="Calibri"/>
                <a:cs typeface="Calibri"/>
                <a:sym typeface="Calibri"/>
              </a:rPr>
              <a:t>End of Unit 1 Assessments with Feedback</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a few minutes reading the feedback. If they require teacher support to understand the feedback, encourage them to write their names on the board so you can visit with them in this lesson.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Reassure them that if they don’t understand or cannot read the feedback, they will have an opportunity to review it with you during the lesson. </a:t>
            </a:r>
            <a:endParaRPr sz="1200" dirty="0">
              <a:latin typeface="Calibri"/>
              <a:ea typeface="Calibri"/>
              <a:cs typeface="Calibri"/>
              <a:sym typeface="Calibri"/>
            </a:endParaRPr>
          </a:p>
        </p:txBody>
      </p:sp>
    </p:spTree>
    <p:extLst>
      <p:ext uri="{BB962C8B-B14F-4D97-AF65-F5344CB8AC3E}">
        <p14:creationId xmlns:p14="http://schemas.microsoft.com/office/powerpoint/2010/main" val="39957638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a425ba50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ask for volunteers to read them aloud while other students follow along, reading silently in their heads: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determine the main idea of a text and explain how it is supported by key details.” </a:t>
            </a:r>
            <a:endParaRPr sz="1200" b="1"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summarize a text.” </a:t>
            </a:r>
            <a:endParaRPr sz="1200" b="1"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organize research information into appropriate categories.” </a:t>
            </a:r>
            <a:endParaRPr sz="1200" b="1" i="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identify modal auxiliaries in a text.”</a:t>
            </a:r>
            <a:endParaRPr sz="1200" b="1"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been practicing these skills throughout the first half of this unit. Explain that in this lesson, they will have the opportunity to show just how much they have learned using some exciting new texts about an animal they haven’t worked with yet.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understanding and comprehension of the learning targets.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who have been sketching definitions of keywords in learning targets throughout the first half of this unit should refer to those sketches to help them remember the meanings of these words.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struggle: Highlight and discuss the meaning of </a:t>
            </a:r>
            <a:r>
              <a:rPr lang="en" sz="1200" i="0" dirty="0">
                <a:solidFill>
                  <a:schemeClr val="dk1"/>
                </a:solidFill>
                <a:latin typeface="Calibri"/>
                <a:ea typeface="Calibri"/>
                <a:cs typeface="Calibri"/>
                <a:sym typeface="Calibri"/>
              </a:rPr>
              <a:t>“appropriate categories.”</a:t>
            </a:r>
            <a:r>
              <a:rPr lang="en-US" sz="1200" i="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This particular collocation has not been introduced yet. Model with a piece of evidence and two or three categories and ask: </a:t>
            </a:r>
            <a:r>
              <a:rPr lang="en" sz="1200" i="1" dirty="0">
                <a:solidFill>
                  <a:schemeClr val="dk1"/>
                </a:solidFill>
                <a:latin typeface="Calibri"/>
                <a:ea typeface="Calibri"/>
                <a:cs typeface="Calibri"/>
                <a:sym typeface="Calibri"/>
              </a:rPr>
              <a:t>“Which category is appropriate? Which is not appropriate?”</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struggle: Point students to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to remind them of the meaning of some of the words in these targets.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44274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a425ba501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Individual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and download the assessment via the link in the materials section.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need a free online account.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u="sng" dirty="0">
                <a:solidFill>
                  <a:schemeClr val="hlink"/>
                </a:solidFill>
                <a:latin typeface="Calibri"/>
                <a:ea typeface="Calibri"/>
                <a:cs typeface="Calibri"/>
                <a:sym typeface="Calibri"/>
                <a:hlinkClick r:id="rId3"/>
              </a:rPr>
              <a:t>http://curriculum.eleducation.org/curriculum/ela/grade-4/module-2/unit-2/lesson-6</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a:t>
            </a:r>
            <a:r>
              <a:rPr lang="en" sz="1200" b="1" dirty="0">
                <a:solidFill>
                  <a:schemeClr val="dk1"/>
                </a:solidFill>
                <a:latin typeface="Calibri"/>
                <a:ea typeface="Calibri"/>
                <a:cs typeface="Calibri"/>
                <a:sym typeface="Calibri"/>
              </a:rPr>
              <a:t> Mid-Unit 2 Assessment Parts I and II: Reading and Researching the Defense Mechanisms of the Pufferfish</a:t>
            </a:r>
            <a:r>
              <a:rPr lang="en" sz="1200" dirty="0">
                <a:solidFill>
                  <a:schemeClr val="dk1"/>
                </a:solidFill>
                <a:latin typeface="Calibri"/>
                <a:ea typeface="Calibri"/>
                <a:cs typeface="Calibri"/>
                <a:sym typeface="Calibri"/>
              </a:rPr>
              <a:t>. Give students 50 minutes to complete it. Explain that students who finish their assessment should check over their work and then work on a second-draft sketch of their expert group animal on the last page of their</a:t>
            </a:r>
            <a:r>
              <a:rPr lang="en" sz="1200" b="1" dirty="0">
                <a:solidFill>
                  <a:schemeClr val="dk1"/>
                </a:solidFill>
                <a:latin typeface="Calibri"/>
                <a:ea typeface="Calibri"/>
                <a:cs typeface="Calibri"/>
                <a:sym typeface="Calibri"/>
              </a:rPr>
              <a:t> Expert Group Animal research notebook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specifically </a:t>
            </a:r>
            <a:r>
              <a:rPr lang="en" sz="1200" i="1" dirty="0">
                <a:solidFill>
                  <a:schemeClr val="dk1"/>
                </a:solidFill>
                <a:latin typeface="Calibri"/>
                <a:ea typeface="Calibri"/>
                <a:cs typeface="Calibri"/>
                <a:sym typeface="Calibri"/>
              </a:rPr>
              <a:t>perseverance</a:t>
            </a:r>
            <a:r>
              <a:rPr lang="en" sz="1200" dirty="0">
                <a:solidFill>
                  <a:schemeClr val="dk1"/>
                </a:solidFill>
                <a:latin typeface="Calibri"/>
                <a:ea typeface="Calibri"/>
                <a:cs typeface="Calibri"/>
                <a:sym typeface="Calibri"/>
              </a:rPr>
              <a:t>. Remind students that as they will be working independently in this lesson for an assessment, they may find it challenging, so they will need to persevere.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While students take the assessment, circulate to monitor their test-taking skills. Remind them how much time they have left and encourage them to continue working. This is an opportunity to analyze their behaviors while taking an assessment. Document strategies that students use. For example, look for those who are annotating their texts, using their graphic organizers to take notes before answering questions, and returning to the text as they answer questions.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completion of Mi</a:t>
            </a:r>
            <a:r>
              <a:rPr lang="en" sz="1200" b="1" dirty="0">
                <a:solidFill>
                  <a:schemeClr val="dk1"/>
                </a:solidFill>
                <a:latin typeface="Calibri"/>
                <a:ea typeface="Calibri"/>
                <a:cs typeface="Calibri"/>
                <a:sym typeface="Calibri"/>
              </a:rPr>
              <a:t>d Unit-2 Assessment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struggle: Read the test directions and answers aloud. Rephrase test directions as necessary. Monitor during the assessment to see that students are completing the assessment correctly. Stop students who are on the wrong track and make sure they understand the directions.</a:t>
            </a:r>
            <a:endParaRPr sz="1200" dirty="0">
              <a:latin typeface="Calibri"/>
              <a:ea typeface="Calibri"/>
              <a:cs typeface="Calibri"/>
              <a:sym typeface="Calibri"/>
            </a:endParaRPr>
          </a:p>
        </p:txBody>
      </p:sp>
    </p:spTree>
    <p:extLst>
      <p:ext uri="{BB962C8B-B14F-4D97-AF65-F5344CB8AC3E}">
        <p14:creationId xmlns:p14="http://schemas.microsoft.com/office/powerpoint/2010/main" val="32415517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41BE8750-327C-4EA9-86D3-B61E0E3A6C97}"/>
              </a:ext>
            </a:extLst>
          </p:cNvPr>
          <p:cNvPicPr>
            <a:picLocks noChangeAspect="1"/>
          </p:cNvPicPr>
          <p:nvPr userDrawn="1"/>
        </p:nvPicPr>
        <p:blipFill>
          <a:blip r:embed="rId13"/>
          <a:stretch>
            <a:fillRect/>
          </a:stretch>
        </p:blipFill>
        <p:spPr>
          <a:xfrm>
            <a:off x="0"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5FDCA5A9-034A-430D-BD49-7B06C689D7D2}"/>
              </a:ext>
            </a:extLst>
          </p:cNvPr>
          <p:cNvPicPr>
            <a:picLocks noChangeAspect="1"/>
          </p:cNvPicPr>
          <p:nvPr userDrawn="1"/>
        </p:nvPicPr>
        <p:blipFill>
          <a:blip r:embed="rId13"/>
          <a:stretch>
            <a:fillRect/>
          </a:stretch>
        </p:blipFill>
        <p:spPr>
          <a:xfrm>
            <a:off x="30086" y="1152912"/>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6"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2</a:t>
            </a:r>
            <a:r>
              <a:rPr lang="en" sz="3400"/>
              <a:t>: Unit </a:t>
            </a:r>
            <a:r>
              <a:rPr lang="en"/>
              <a:t>2</a:t>
            </a:r>
            <a:r>
              <a:rPr lang="en" sz="3400"/>
              <a:t>: Lesson </a:t>
            </a:r>
            <a:r>
              <a:rPr lang="en"/>
              <a:t>6</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364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60-80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In this lesson, students complete the Mid-Unit 2 Assessment—which builds toward the End of Unit 2 Assessment—by reading two texts about the pufferfish and collecting research notes about its defense mechanisms. Students use the texts and note-catchers from this assessment in the End of Unit 2 Assessment. </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determine the main idea of a text and explain how it is supported by key details.</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summarize a text. </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organize research information into appropriate categories. </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identify modal auxiliaries in a text.</a:t>
            </a:r>
            <a:endParaRPr sz="1600" b="1"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Identifying Modal Auxiliaries</a:t>
            </a:r>
            <a:endParaRPr/>
          </a:p>
        </p:txBody>
      </p:sp>
      <p:sp>
        <p:nvSpPr>
          <p:cNvPr id="185" name="Google Shape;185;p3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400"/>
              <a:t>Modal Auxiliary - a word that expresses the condition of a verb.</a:t>
            </a:r>
            <a:endParaRPr sz="2400"/>
          </a:p>
          <a:p>
            <a:pPr marL="0" lvl="0" indent="0">
              <a:spcBef>
                <a:spcPts val="0"/>
              </a:spcBef>
              <a:spcAft>
                <a:spcPts val="0"/>
              </a:spcAft>
              <a:buNone/>
            </a:pPr>
            <a:endParaRPr sz="2400"/>
          </a:p>
          <a:p>
            <a:pPr marL="457200" lvl="0" indent="-381000" rtl="0">
              <a:spcBef>
                <a:spcPts val="0"/>
              </a:spcBef>
              <a:spcAft>
                <a:spcPts val="0"/>
              </a:spcAft>
              <a:buSzPts val="2400"/>
              <a:buAutoNum type="arabicPeriod"/>
            </a:pPr>
            <a:r>
              <a:rPr lang="en" sz="2400"/>
              <a:t>Come up with some examples of a modal auxiliary to change the sentence, “I run.”</a:t>
            </a:r>
            <a:endParaRPr sz="2400"/>
          </a:p>
          <a:p>
            <a:pPr marL="457200" lvl="0" indent="-381000" rtl="0">
              <a:spcBef>
                <a:spcPts val="0"/>
              </a:spcBef>
              <a:spcAft>
                <a:spcPts val="0"/>
              </a:spcAft>
              <a:buSzPts val="2400"/>
              <a:buAutoNum type="arabicPeriod"/>
            </a:pPr>
            <a:r>
              <a:rPr lang="en" sz="2400"/>
              <a:t>Look at the two assessment texts.  Circle any modal auxiliaries.</a:t>
            </a:r>
            <a:endParaRPr sz="2400"/>
          </a:p>
        </p:txBody>
      </p:sp>
      <p:pic>
        <p:nvPicPr>
          <p:cNvPr id="186" name="Google Shape;186;p34"/>
          <p:cNvPicPr preferRelativeResize="0"/>
          <p:nvPr/>
        </p:nvPicPr>
        <p:blipFill>
          <a:blip r:embed="rId3">
            <a:alphaModFix/>
          </a:blip>
          <a:stretch>
            <a:fillRect/>
          </a:stretch>
        </p:blipFill>
        <p:spPr>
          <a:xfrm>
            <a:off x="8098971" y="4365171"/>
            <a:ext cx="896614" cy="69881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Tracking Progress</a:t>
            </a:r>
            <a:endParaRPr/>
          </a:p>
        </p:txBody>
      </p:sp>
      <p:pic>
        <p:nvPicPr>
          <p:cNvPr id="192" name="Google Shape;192;p35"/>
          <p:cNvPicPr preferRelativeResize="0"/>
          <p:nvPr/>
        </p:nvPicPr>
        <p:blipFill>
          <a:blip r:embed="rId3">
            <a:alphaModFix/>
          </a:blip>
          <a:stretch>
            <a:fillRect/>
          </a:stretch>
        </p:blipFill>
        <p:spPr>
          <a:xfrm rot="5400000">
            <a:off x="8383316" y="4483601"/>
            <a:ext cx="708927" cy="297901"/>
          </a:xfrm>
          <a:prstGeom prst="rect">
            <a:avLst/>
          </a:prstGeom>
          <a:noFill/>
          <a:ln>
            <a:noFill/>
          </a:ln>
        </p:spPr>
      </p:pic>
      <p:pic>
        <p:nvPicPr>
          <p:cNvPr id="193" name="Google Shape;193;p35"/>
          <p:cNvPicPr preferRelativeResize="0"/>
          <p:nvPr/>
        </p:nvPicPr>
        <p:blipFill rotWithShape="1">
          <a:blip r:embed="rId4">
            <a:alphaModFix/>
          </a:blip>
          <a:srcRect l="30265" t="25219" r="31389" b="8326"/>
          <a:stretch/>
        </p:blipFill>
        <p:spPr>
          <a:xfrm>
            <a:off x="311700" y="1152475"/>
            <a:ext cx="3506276" cy="3416400"/>
          </a:xfrm>
          <a:prstGeom prst="rect">
            <a:avLst/>
          </a:prstGeom>
          <a:noFill/>
          <a:ln w="19050" cap="flat" cmpd="sng">
            <a:solidFill>
              <a:schemeClr val="dk2"/>
            </a:solidFill>
            <a:prstDash val="solid"/>
            <a:round/>
            <a:headEnd type="none" w="sm" len="sm"/>
            <a:tailEnd type="none" w="sm" len="sm"/>
          </a:ln>
        </p:spPr>
      </p:pic>
      <p:sp>
        <p:nvSpPr>
          <p:cNvPr id="194" name="Google Shape;194;p35"/>
          <p:cNvSpPr txBox="1"/>
          <p:nvPr/>
        </p:nvSpPr>
        <p:spPr>
          <a:xfrm>
            <a:off x="4106625" y="1152825"/>
            <a:ext cx="4010400" cy="3416400"/>
          </a:xfrm>
          <a:prstGeom prst="rect">
            <a:avLst/>
          </a:prstGeom>
          <a:noFill/>
          <a:ln>
            <a:noFill/>
          </a:ln>
        </p:spPr>
        <p:txBody>
          <a:bodyPr spcFirstLastPara="1" wrap="square" lIns="91425" tIns="91425" rIns="91425" bIns="91425" anchor="t" anchorCtr="0">
            <a:noAutofit/>
          </a:bodyPr>
          <a:lstStyle/>
          <a:p>
            <a:pPr marL="457200" lvl="0" indent="-34290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Now you will take a look at each criterion and place a checkmark as a self assessment of where you think you are.</a:t>
            </a:r>
          </a:p>
          <a:p>
            <a:pPr marL="457200" lvl="0" indent="-342900">
              <a:spcBef>
                <a:spcPts val="0"/>
              </a:spcBef>
              <a:spcAft>
                <a:spcPts val="0"/>
              </a:spcAft>
              <a:buSzPts val="1800"/>
              <a:buFont typeface="Century Gothic"/>
              <a:buAutoNum type="arabicPeriod"/>
            </a:pPr>
            <a:endParaRPr lang="en" sz="1800" dirty="0">
              <a:latin typeface="Century Gothic"/>
              <a:ea typeface="Century Gothic"/>
              <a:cs typeface="Century Gothic"/>
              <a:sym typeface="Century Gothic"/>
            </a:endParaRPr>
          </a:p>
          <a:p>
            <a:pPr marL="457200" lvl="0" indent="-34290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Use the sticky notes provided to place them where you are showing evidence of these criterion in your assessment work.</a:t>
            </a:r>
            <a:endParaRPr sz="1800" dirty="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Homework: Accountable Research Reading</a:t>
            </a:r>
            <a:endParaRPr sz="3000"/>
          </a:p>
        </p:txBody>
      </p:sp>
      <p:sp>
        <p:nvSpPr>
          <p:cNvPr id="200" name="Google Shape;200;p36"/>
          <p:cNvSpPr txBox="1">
            <a:spLocks noGrp="1"/>
          </p:cNvSpPr>
          <p:nvPr>
            <p:ph type="body" idx="1"/>
          </p:nvPr>
        </p:nvSpPr>
        <p:spPr>
          <a:xfrm>
            <a:off x="466675" y="935188"/>
            <a:ext cx="6255900" cy="895200"/>
          </a:xfrm>
          <a:prstGeom prst="rect">
            <a:avLst/>
          </a:prstGeom>
        </p:spPr>
        <p:txBody>
          <a:bodyPr spcFirstLastPara="1" wrap="square" lIns="91425" tIns="91425" rIns="91425" bIns="91425" anchor="t" anchorCtr="0">
            <a:noAutofit/>
          </a:bodyPr>
          <a:lstStyle/>
          <a:p>
            <a:pPr marL="457200" lvl="0" indent="-298450" rtl="0">
              <a:lnSpc>
                <a:spcPct val="100000"/>
              </a:lnSpc>
              <a:spcBef>
                <a:spcPts val="0"/>
              </a:spcBef>
              <a:spcAft>
                <a:spcPts val="0"/>
              </a:spcAft>
              <a:buSzPts val="1100"/>
              <a:buAutoNum type="arabicPeriod"/>
            </a:pPr>
            <a:r>
              <a:rPr lang="en" sz="1100"/>
              <a:t>Take out Independent Reading Journal.</a:t>
            </a:r>
            <a:endParaRPr sz="1100"/>
          </a:p>
          <a:p>
            <a:pPr marL="457200" lvl="0" indent="-298450" rtl="0">
              <a:lnSpc>
                <a:spcPct val="100000"/>
              </a:lnSpc>
              <a:spcBef>
                <a:spcPts val="0"/>
              </a:spcBef>
              <a:spcAft>
                <a:spcPts val="0"/>
              </a:spcAft>
              <a:buSzPts val="1100"/>
              <a:buAutoNum type="arabicPeriod"/>
            </a:pPr>
            <a:r>
              <a:rPr lang="en" sz="1100"/>
              <a:t>Select a prompt.</a:t>
            </a:r>
            <a:endParaRPr sz="1100"/>
          </a:p>
          <a:p>
            <a:pPr marL="457200" lvl="0" indent="-298450"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rtl="0">
              <a:lnSpc>
                <a:spcPct val="100000"/>
              </a:lnSpc>
              <a:spcBef>
                <a:spcPts val="0"/>
              </a:spcBef>
              <a:spcAft>
                <a:spcPts val="0"/>
              </a:spcAft>
              <a:buSzPts val="1100"/>
              <a:buAutoNum type="arabicPeriod"/>
            </a:pPr>
            <a:r>
              <a:rPr lang="en" sz="1100"/>
              <a:t>Respond to prompt for HW.</a:t>
            </a:r>
            <a:endParaRPr sz="1100"/>
          </a:p>
          <a:p>
            <a:pPr marL="0" lvl="0" indent="0" rtl="0">
              <a:lnSpc>
                <a:spcPct val="100000"/>
              </a:lnSpc>
              <a:spcBef>
                <a:spcPts val="0"/>
              </a:spcBef>
              <a:spcAft>
                <a:spcPts val="0"/>
              </a:spcAft>
              <a:buNone/>
            </a:pPr>
            <a:endParaRPr sz="1100"/>
          </a:p>
          <a:p>
            <a:pPr marL="0" lvl="0" indent="0" rtl="0">
              <a:lnSpc>
                <a:spcPct val="100000"/>
              </a:lnSpc>
              <a:spcBef>
                <a:spcPts val="0"/>
              </a:spcBef>
              <a:spcAft>
                <a:spcPts val="0"/>
              </a:spcAft>
              <a:buNone/>
            </a:pPr>
            <a:endParaRPr sz="1100">
              <a:solidFill>
                <a:srgbClr val="444444"/>
              </a:solidFill>
            </a:endParaRPr>
          </a:p>
        </p:txBody>
      </p:sp>
      <p:sp>
        <p:nvSpPr>
          <p:cNvPr id="201" name="Google Shape;201;p36"/>
          <p:cNvSpPr txBox="1">
            <a:spLocks noGrp="1"/>
          </p:cNvSpPr>
          <p:nvPr>
            <p:ph type="body" idx="2"/>
          </p:nvPr>
        </p:nvSpPr>
        <p:spPr>
          <a:xfrm>
            <a:off x="466675" y="1697300"/>
            <a:ext cx="8620500" cy="26061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Font typeface="Arial"/>
              <a:buNone/>
            </a:pPr>
            <a:r>
              <a:rPr lang="en" sz="1300" b="1" dirty="0"/>
              <a:t>Module 2: Journal Prompts</a:t>
            </a:r>
            <a:endParaRPr sz="1300" b="1" dirty="0"/>
          </a:p>
          <a:p>
            <a:pPr marL="457200" lvl="0" indent="-298450" rtl="0">
              <a:spcBef>
                <a:spcPts val="900"/>
              </a:spcBef>
              <a:spcAft>
                <a:spcPts val="0"/>
              </a:spcAft>
              <a:buSzPts val="1100"/>
              <a:buChar char="●"/>
            </a:pPr>
            <a:r>
              <a:rPr lang="en" sz="1050" dirty="0"/>
              <a:t>Record 2–3 facts in your own words about animals or animal defenses that you found out in your research reading today.</a:t>
            </a:r>
            <a:endParaRPr sz="1050" dirty="0"/>
          </a:p>
          <a:p>
            <a:pPr marL="457200" lvl="0" indent="-298450" rtl="0">
              <a:spcBef>
                <a:spcPts val="0"/>
              </a:spcBef>
              <a:spcAft>
                <a:spcPts val="0"/>
              </a:spcAft>
              <a:buSzPts val="1100"/>
              <a:buChar char="●"/>
            </a:pPr>
            <a:r>
              <a:rPr lang="en" sz="1050" dirty="0"/>
              <a:t>What questions do you have about animals or animal defenses after reading?</a:t>
            </a:r>
            <a:endParaRPr sz="1050" dirty="0"/>
          </a:p>
          <a:p>
            <a:pPr marL="457200" lvl="0" indent="-298450" rtl="0">
              <a:spcBef>
                <a:spcPts val="0"/>
              </a:spcBef>
              <a:spcAft>
                <a:spcPts val="0"/>
              </a:spcAft>
              <a:buSzPts val="1100"/>
              <a:buChar char="●"/>
            </a:pPr>
            <a:r>
              <a:rPr lang="en" sz="1050" dirty="0"/>
              <a:t>What would you like to research further after reading? Why?</a:t>
            </a:r>
            <a:endParaRPr sz="1050" dirty="0"/>
          </a:p>
          <a:p>
            <a:pPr marL="457200" lvl="0" indent="-298450" rtl="0">
              <a:spcBef>
                <a:spcPts val="0"/>
              </a:spcBef>
              <a:spcAft>
                <a:spcPts val="0"/>
              </a:spcAft>
              <a:buSzPts val="1100"/>
              <a:buChar char="●"/>
            </a:pPr>
            <a:r>
              <a:rPr lang="en" sz="1050" dirty="0"/>
              <a:t>Summarize your research reading today in no more than 4 sentences.</a:t>
            </a:r>
            <a:endParaRPr sz="1050" dirty="0"/>
          </a:p>
          <a:p>
            <a:pPr marL="457200" lvl="0" indent="-298450" rtl="0">
              <a:spcBef>
                <a:spcPts val="0"/>
              </a:spcBef>
              <a:spcAft>
                <a:spcPts val="0"/>
              </a:spcAft>
              <a:buSzPts val="1100"/>
              <a:buChar char="●"/>
            </a:pPr>
            <a:r>
              <a:rPr lang="en" sz="1050" dirty="0"/>
              <a:t>How would you describe the setting of the particular part of the</a:t>
            </a:r>
            <a:br>
              <a:rPr lang="en" sz="1050" dirty="0"/>
            </a:br>
            <a:r>
              <a:rPr lang="en" sz="1050" dirty="0"/>
              <a:t>text you read?</a:t>
            </a:r>
            <a:endParaRPr sz="1050" dirty="0"/>
          </a:p>
          <a:p>
            <a:pPr marL="457200" lvl="0" indent="-298450" rtl="0">
              <a:spcBef>
                <a:spcPts val="0"/>
              </a:spcBef>
              <a:spcAft>
                <a:spcPts val="0"/>
              </a:spcAft>
              <a:buSzPts val="1100"/>
              <a:buChar char="●"/>
            </a:pPr>
            <a:r>
              <a:rPr lang="en" sz="1050" dirty="0"/>
              <a:t>What do you think is going to happen next? Why?</a:t>
            </a:r>
            <a:endParaRPr sz="1050" dirty="0"/>
          </a:p>
          <a:p>
            <a:pPr marL="457200" lvl="0" indent="-298450" rtl="0">
              <a:spcBef>
                <a:spcPts val="0"/>
              </a:spcBef>
              <a:spcAft>
                <a:spcPts val="0"/>
              </a:spcAft>
              <a:buSzPts val="1100"/>
              <a:buChar char="●"/>
            </a:pPr>
            <a:r>
              <a:rPr lang="en" sz="1050" dirty="0"/>
              <a:t>Summarize the pages you just read in no more than 4 sentences.</a:t>
            </a:r>
            <a:endParaRPr sz="1050" dirty="0"/>
          </a:p>
          <a:p>
            <a:pPr marL="457200" lvl="0" indent="-298450" rtl="0">
              <a:spcBef>
                <a:spcPts val="0"/>
              </a:spcBef>
              <a:spcAft>
                <a:spcPts val="0"/>
              </a:spcAft>
              <a:buSzPts val="1100"/>
              <a:buChar char="●"/>
            </a:pPr>
            <a:r>
              <a:rPr lang="en" sz="1050" dirty="0"/>
              <a:t>What is the main idea of the part of the text you just read?</a:t>
            </a:r>
            <a:endParaRPr sz="1050" dirty="0"/>
          </a:p>
          <a:p>
            <a:pPr marL="457200" lvl="0" indent="-298450" rtl="0">
              <a:spcBef>
                <a:spcPts val="0"/>
              </a:spcBef>
              <a:spcAft>
                <a:spcPts val="0"/>
              </a:spcAft>
              <a:buSzPts val="1100"/>
              <a:buChar char="●"/>
            </a:pPr>
            <a:r>
              <a:rPr lang="en" sz="1050" dirty="0"/>
              <a:t>Think about the title of your text. Why do you think the author</a:t>
            </a:r>
            <a:br>
              <a:rPr lang="en" sz="1050" dirty="0"/>
            </a:br>
            <a:r>
              <a:rPr lang="en" sz="1050" dirty="0"/>
              <a:t>chose this title?</a:t>
            </a:r>
            <a:endParaRPr sz="1050" dirty="0"/>
          </a:p>
          <a:p>
            <a:pPr marL="457200" lvl="0" indent="-298450" rtl="0">
              <a:spcBef>
                <a:spcPts val="0"/>
              </a:spcBef>
              <a:spcAft>
                <a:spcPts val="0"/>
              </a:spcAft>
              <a:buSzPts val="1100"/>
              <a:buChar char="●"/>
            </a:pPr>
            <a:r>
              <a:rPr lang="en" sz="1050" dirty="0"/>
              <a:t>What are two new words you learned in this text? Tell about the</a:t>
            </a:r>
            <a:br>
              <a:rPr lang="en" sz="1050" dirty="0"/>
            </a:br>
            <a:r>
              <a:rPr lang="en-US" sz="1050" dirty="0"/>
              <a:t>w</a:t>
            </a:r>
            <a:r>
              <a:rPr lang="en" sz="1050" dirty="0"/>
              <a:t>ords.</a:t>
            </a:r>
            <a:endParaRPr sz="1050" dirty="0"/>
          </a:p>
          <a:p>
            <a:pPr indent="-311150">
              <a:buSzPts val="1300"/>
            </a:pPr>
            <a:r>
              <a:rPr lang="en" sz="1050" dirty="0"/>
              <a:t>Choose a picture, chart, graph, or diagram from your text. Explain how the information you learned from the image helped you understand the text. </a:t>
            </a:r>
            <a:br>
              <a:rPr lang="en" sz="1050" dirty="0"/>
            </a:br>
            <a:endParaRPr lang="en" sz="1050" dirty="0">
              <a:solidFill>
                <a:schemeClr val="dk1"/>
              </a:solidFill>
            </a:endParaRPr>
          </a:p>
          <a:p>
            <a:pPr marL="146050" lvl="0" indent="0" rtl="0">
              <a:spcBef>
                <a:spcPts val="0"/>
              </a:spcBef>
              <a:spcAft>
                <a:spcPts val="0"/>
              </a:spcAft>
              <a:buSzPts val="1300"/>
              <a:buNone/>
            </a:pPr>
            <a:br>
              <a:rPr lang="en" sz="1300" dirty="0"/>
            </a:br>
            <a:endParaRPr sz="13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08" name="Google Shape;208;p37"/>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209" name="Google Shape;209;p37"/>
          <p:cNvGraphicFramePr/>
          <p:nvPr/>
        </p:nvGraphicFramePr>
        <p:xfrm>
          <a:off x="952500" y="3122350"/>
          <a:ext cx="7239000" cy="1859220"/>
        </p:xfrm>
        <a:graphic>
          <a:graphicData uri="http://schemas.openxmlformats.org/drawingml/2006/table">
            <a:tbl>
              <a:tblPr>
                <a:noFill/>
                <a:tableStyleId>{C671EB21-ECC2-42BD-AFC9-EBBF84C8AD3F}</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381000">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2</a:t>
            </a:r>
            <a:r>
              <a:rPr lang="en" sz="3400"/>
              <a:t>: Unit </a:t>
            </a:r>
            <a:r>
              <a:rPr lang="en"/>
              <a:t>2</a:t>
            </a:r>
            <a:r>
              <a:rPr lang="en" sz="3400"/>
              <a:t>: Lesson </a:t>
            </a:r>
            <a:r>
              <a:rPr lang="en"/>
              <a:t>6</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6" name="Google Shape;136;p26"/>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2500"/>
              <a:buFont typeface="Arial"/>
              <a:buNone/>
            </a:pPr>
            <a:r>
              <a:rPr lang="en" b="1" dirty="0">
                <a:solidFill>
                  <a:schemeClr val="dk1"/>
                </a:solidFill>
              </a:rPr>
              <a:t>Preparing for Lesson 6: </a:t>
            </a:r>
            <a:r>
              <a:rPr lang="en" dirty="0">
                <a:solidFill>
                  <a:schemeClr val="dk1"/>
                </a:solidFill>
              </a:rPr>
              <a:t>Pre-Reading and Preparing</a:t>
            </a:r>
            <a:endParaRPr dirty="0">
              <a:solidFill>
                <a:schemeClr val="dk1"/>
              </a:solidFill>
            </a:endParaRPr>
          </a:p>
          <a:p>
            <a:pPr marL="0" lvl="0" indent="0" rtl="0">
              <a:spcBef>
                <a:spcPts val="0"/>
              </a:spcBef>
              <a:spcAft>
                <a:spcPts val="0"/>
              </a:spcAft>
              <a:buClr>
                <a:schemeClr val="dk1"/>
              </a:buClr>
              <a:buSzPts val="2500"/>
              <a:buFont typeface="Arial"/>
              <a:buNone/>
            </a:pPr>
            <a:endParaRPr sz="1600"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Read Lesson 6 </a:t>
            </a:r>
            <a:r>
              <a:rPr lang="en" u="sng" dirty="0">
                <a:solidFill>
                  <a:schemeClr val="accent5"/>
                </a:solidFill>
                <a:hlinkClick r:id="rId3"/>
              </a:rPr>
              <a:t>here</a:t>
            </a:r>
            <a:r>
              <a:rPr lang="en" dirty="0">
                <a:solidFill>
                  <a:schemeClr val="dk1"/>
                </a:solidFill>
              </a:rPr>
              <a:t>.</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In Work Time, students complete the </a:t>
            </a:r>
            <a:r>
              <a:rPr lang="en" b="1" dirty="0">
                <a:solidFill>
                  <a:schemeClr val="dk1"/>
                </a:solidFill>
              </a:rPr>
              <a:t>Mid-Unit 2 Assessment:  Reading and Researching the Defense Mechanisms of the Pufferfish</a:t>
            </a:r>
            <a:r>
              <a:rPr lang="en" dirty="0">
                <a:solidFill>
                  <a:schemeClr val="dk1"/>
                </a:solidFill>
              </a:rPr>
              <a:t>.</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Students will also identify modal auxiliaries.</a:t>
            </a:r>
            <a:endParaRPr dirty="0">
              <a:solidFill>
                <a:schemeClr val="dk1"/>
              </a:solidFill>
            </a:endParaRPr>
          </a:p>
          <a:p>
            <a:pPr marL="457200" lvl="0" indent="-342900" rtl="0">
              <a:spcBef>
                <a:spcPts val="0"/>
              </a:spcBef>
              <a:spcAft>
                <a:spcPts val="0"/>
              </a:spcAft>
              <a:buClr>
                <a:schemeClr val="dk1"/>
              </a:buClr>
              <a:buSzPts val="1800"/>
              <a:buChar char="●"/>
            </a:pPr>
            <a:r>
              <a:rPr lang="en" dirty="0">
                <a:solidFill>
                  <a:schemeClr val="dk1"/>
                </a:solidFill>
              </a:rPr>
              <a:t>In Closing and Assessment, students Track Progress.</a:t>
            </a:r>
            <a:endParaRPr dirty="0">
              <a:solidFill>
                <a:schemeClr val="dk1"/>
              </a:solidFill>
            </a:endParaRPr>
          </a:p>
          <a:p>
            <a:pPr marL="457200" lvl="0" indent="0" rtl="0">
              <a:lnSpc>
                <a:spcPct val="90000"/>
              </a:lnSpc>
              <a:spcBef>
                <a:spcPts val="1000"/>
              </a:spcBef>
              <a:spcAft>
                <a:spcPts val="0"/>
              </a:spcAft>
              <a:buNone/>
            </a:pPr>
            <a:endParaRPr sz="16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6</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6:</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Materials and classroom preparation</a:t>
            </a:r>
            <a:endParaRPr dirty="0">
              <a:solidFill>
                <a:schemeClr val="dk1"/>
              </a:solidFill>
            </a:endParaRPr>
          </a:p>
          <a:p>
            <a:pPr marL="457200" lvl="0" indent="-342900" rtl="0">
              <a:lnSpc>
                <a:spcPct val="90000"/>
              </a:lnSpc>
              <a:spcBef>
                <a:spcPts val="1000"/>
              </a:spcBef>
              <a:spcAft>
                <a:spcPts val="0"/>
              </a:spcAft>
              <a:buSzPts val="1800"/>
              <a:buChar char="●"/>
            </a:pPr>
            <a:r>
              <a:rPr lang="en" b="1" dirty="0">
                <a:solidFill>
                  <a:schemeClr val="dk1"/>
                </a:solidFill>
              </a:rPr>
              <a:t>Mid-Unit 2 Assessment Parts I and II: Reading and Researching the Defense Mechanisms of the Pufferfish </a:t>
            </a:r>
            <a:r>
              <a:rPr lang="en" dirty="0">
                <a:solidFill>
                  <a:schemeClr val="dk1"/>
                </a:solidFill>
              </a:rPr>
              <a:t>(see Assessment Overview and Resources; one per student).</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6</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8" name="Google Shape;148;p2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6:</a:t>
            </a:r>
            <a:endParaRPr i="1">
              <a:solidFill>
                <a:schemeClr val="dk1"/>
              </a:solidFill>
            </a:endParaRPr>
          </a:p>
          <a:p>
            <a:pPr marL="0" lvl="0" indent="0"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42900" rtl="0">
              <a:lnSpc>
                <a:spcPct val="90000"/>
              </a:lnSpc>
              <a:spcBef>
                <a:spcPts val="1000"/>
              </a:spcBef>
              <a:spcAft>
                <a:spcPts val="0"/>
              </a:spcAft>
              <a:buClr>
                <a:schemeClr val="dk1"/>
              </a:buClr>
              <a:buSzPts val="1800"/>
              <a:buChar char="●"/>
            </a:pPr>
            <a:r>
              <a:rPr lang="en">
                <a:solidFill>
                  <a:schemeClr val="dk1"/>
                </a:solidFill>
              </a:rPr>
              <a:t>Red Light Green Light protocol</a:t>
            </a:r>
            <a:endParaRPr>
              <a:solidFill>
                <a:schemeClr val="dk1"/>
              </a:solidFill>
            </a:endParaRPr>
          </a:p>
        </p:txBody>
      </p:sp>
      <p:pic>
        <p:nvPicPr>
          <p:cNvPr id="149" name="Google Shape;149;p28"/>
          <p:cNvPicPr preferRelativeResize="0"/>
          <p:nvPr/>
        </p:nvPicPr>
        <p:blipFill>
          <a:blip r:embed="rId3">
            <a:alphaModFix/>
          </a:blip>
          <a:stretch>
            <a:fillRect/>
          </a:stretch>
        </p:blipFill>
        <p:spPr>
          <a:xfrm rot="5400000">
            <a:off x="7877938" y="4126363"/>
            <a:ext cx="1019175" cy="4191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9"/>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6</a:t>
            </a:r>
            <a:endParaRPr sz="4000" b="1">
              <a:solidFill>
                <a:srgbClr val="000000"/>
              </a:solidFill>
              <a:latin typeface="Overlock"/>
              <a:ea typeface="Overlock"/>
              <a:cs typeface="Overlock"/>
              <a:sym typeface="Overlock"/>
            </a:endParaRPr>
          </a:p>
        </p:txBody>
      </p:sp>
      <p:pic>
        <p:nvPicPr>
          <p:cNvPr id="2" name="Picture 2" descr="A close up of a clock&#10;&#10;Description generated with high confidence">
            <a:extLst>
              <a:ext uri="{FF2B5EF4-FFF2-40B4-BE49-F238E27FC236}">
                <a16:creationId xmlns:a16="http://schemas.microsoft.com/office/drawing/2014/main" id="{C93C935E-C2E7-4F0B-8526-E4D65F7728C2}"/>
              </a:ext>
            </a:extLst>
          </p:cNvPr>
          <p:cNvPicPr>
            <a:picLocks noChangeAspect="1"/>
          </p:cNvPicPr>
          <p:nvPr/>
        </p:nvPicPr>
        <p:blipFill>
          <a:blip r:embed="rId3"/>
          <a:stretch>
            <a:fillRect/>
          </a:stretch>
        </p:blipFill>
        <p:spPr>
          <a:xfrm>
            <a:off x="3200400" y="539533"/>
            <a:ext cx="2743200" cy="1260850"/>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60" name="Google Shape;160;p3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2400" dirty="0"/>
              <a:t>What are we learning and doing today?</a:t>
            </a:r>
            <a:endParaRPr sz="2400" dirty="0"/>
          </a:p>
          <a:p>
            <a:pPr marL="457200" lvl="0" indent="-342900" rtl="0">
              <a:lnSpc>
                <a:spcPct val="100000"/>
              </a:lnSpc>
              <a:spcBef>
                <a:spcPts val="0"/>
              </a:spcBef>
              <a:spcAft>
                <a:spcPts val="0"/>
              </a:spcAft>
              <a:buSzPts val="1800"/>
              <a:buChar char="●"/>
            </a:pPr>
            <a:r>
              <a:rPr lang="en" dirty="0"/>
              <a:t>Reviewing End of Unit 1 Assessment,</a:t>
            </a:r>
            <a:endParaRPr dirty="0"/>
          </a:p>
          <a:p>
            <a:pPr marL="457200" lvl="0" indent="-342900" rtl="0">
              <a:lnSpc>
                <a:spcPct val="100000"/>
              </a:lnSpc>
              <a:spcBef>
                <a:spcPts val="0"/>
              </a:spcBef>
              <a:spcAft>
                <a:spcPts val="0"/>
              </a:spcAft>
              <a:buSzPts val="1800"/>
              <a:buChar char="●"/>
            </a:pPr>
            <a:r>
              <a:rPr lang="en" b="1" dirty="0"/>
              <a:t>Completing the Mid-Unit 2 Assessment (Defense Mechanisms of the Pufferfish),</a:t>
            </a:r>
            <a:endParaRPr b="1" dirty="0"/>
          </a:p>
          <a:p>
            <a:pPr marL="457200" lvl="0" indent="-342900" rtl="0">
              <a:lnSpc>
                <a:spcPct val="100000"/>
              </a:lnSpc>
              <a:spcBef>
                <a:spcPts val="0"/>
              </a:spcBef>
              <a:spcAft>
                <a:spcPts val="0"/>
              </a:spcAft>
              <a:buSzPts val="1800"/>
              <a:buChar char="●"/>
            </a:pPr>
            <a:r>
              <a:rPr lang="en" dirty="0"/>
              <a:t>Identifying Modal Auxiliaries, and </a:t>
            </a:r>
            <a:endParaRPr dirty="0"/>
          </a:p>
          <a:p>
            <a:pPr marL="457200" lvl="0" indent="-342900" rtl="0">
              <a:lnSpc>
                <a:spcPct val="100000"/>
              </a:lnSpc>
              <a:spcBef>
                <a:spcPts val="0"/>
              </a:spcBef>
              <a:spcAft>
                <a:spcPts val="0"/>
              </a:spcAft>
              <a:buSzPts val="1800"/>
              <a:buChar char="●"/>
            </a:pPr>
            <a:r>
              <a:rPr lang="en" dirty="0"/>
              <a:t>Doing Accountable Research Reading for homework.</a:t>
            </a:r>
            <a:endParaRPr dirty="0"/>
          </a:p>
          <a:p>
            <a:pPr marL="0" lvl="0" indent="0">
              <a:lnSpc>
                <a:spcPct val="100000"/>
              </a:lnSpc>
              <a:spcBef>
                <a:spcPts val="0"/>
              </a:spcBef>
              <a:spcAft>
                <a:spcPts val="0"/>
              </a:spcAft>
              <a:buNone/>
            </a:pP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Returning End of Unit 1 Assessment</a:t>
            </a:r>
            <a:endParaRPr/>
          </a:p>
        </p:txBody>
      </p:sp>
      <p:sp>
        <p:nvSpPr>
          <p:cNvPr id="166" name="Google Shape;166;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SzPts val="2400"/>
              <a:buChar char="●"/>
            </a:pPr>
            <a:r>
              <a:rPr lang="en" sz="2400" dirty="0"/>
              <a:t>Take a minute to review assessment feedback</a:t>
            </a:r>
            <a:r>
              <a:rPr lang="en-US" sz="2400" dirty="0"/>
              <a:t>.</a:t>
            </a:r>
            <a:endParaRPr sz="2400" dirty="0"/>
          </a:p>
          <a:p>
            <a:pPr marL="457200" lvl="0" indent="-381000" rtl="0">
              <a:spcBef>
                <a:spcPts val="0"/>
              </a:spcBef>
              <a:spcAft>
                <a:spcPts val="0"/>
              </a:spcAft>
              <a:buSzPts val="2400"/>
              <a:buChar char="●"/>
            </a:pPr>
            <a:r>
              <a:rPr lang="en" sz="2400" dirty="0"/>
              <a:t>If you need help understanding the feedback, please put your name on the board so you can have a conference with your teacher.</a:t>
            </a:r>
            <a:endParaRPr sz="24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Reviewing Learning Targets</a:t>
            </a:r>
            <a:endParaRPr/>
          </a:p>
        </p:txBody>
      </p:sp>
      <p:sp>
        <p:nvSpPr>
          <p:cNvPr id="172" name="Google Shape;172;p3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400">
                <a:solidFill>
                  <a:schemeClr val="dk1"/>
                </a:solidFill>
              </a:rPr>
              <a:t>I can determine the main idea of a text and explain how it is supported by key details.</a:t>
            </a:r>
            <a:endParaRPr sz="2400">
              <a:solidFill>
                <a:schemeClr val="dk1"/>
              </a:solidFill>
            </a:endParaRPr>
          </a:p>
          <a:p>
            <a:pPr marL="457200" lvl="0" indent="-381000" rtl="0">
              <a:lnSpc>
                <a:spcPct val="90000"/>
              </a:lnSpc>
              <a:spcBef>
                <a:spcPts val="0"/>
              </a:spcBef>
              <a:spcAft>
                <a:spcPts val="0"/>
              </a:spcAft>
              <a:buClr>
                <a:schemeClr val="dk1"/>
              </a:buClr>
              <a:buSzPts val="2400"/>
              <a:buAutoNum type="arabicPeriod"/>
            </a:pPr>
            <a:r>
              <a:rPr lang="en" sz="2400">
                <a:solidFill>
                  <a:schemeClr val="dk1"/>
                </a:solidFill>
              </a:rPr>
              <a:t>I can summarize a text. </a:t>
            </a:r>
            <a:endParaRPr sz="2400">
              <a:solidFill>
                <a:schemeClr val="dk1"/>
              </a:solidFill>
            </a:endParaRPr>
          </a:p>
          <a:p>
            <a:pPr marL="457200" lvl="0" indent="-381000" rtl="0">
              <a:lnSpc>
                <a:spcPct val="90000"/>
              </a:lnSpc>
              <a:spcBef>
                <a:spcPts val="0"/>
              </a:spcBef>
              <a:spcAft>
                <a:spcPts val="0"/>
              </a:spcAft>
              <a:buClr>
                <a:schemeClr val="dk1"/>
              </a:buClr>
              <a:buSzPts val="2400"/>
              <a:buAutoNum type="arabicPeriod"/>
            </a:pPr>
            <a:r>
              <a:rPr lang="en" sz="2400">
                <a:solidFill>
                  <a:schemeClr val="dk1"/>
                </a:solidFill>
              </a:rPr>
              <a:t>I can organize research information into appropriate categories. </a:t>
            </a:r>
            <a:endParaRPr sz="2400">
              <a:solidFill>
                <a:schemeClr val="dk1"/>
              </a:solidFill>
            </a:endParaRPr>
          </a:p>
          <a:p>
            <a:pPr marL="457200" lvl="0" indent="-381000" rtl="0">
              <a:lnSpc>
                <a:spcPct val="90000"/>
              </a:lnSpc>
              <a:spcBef>
                <a:spcPts val="0"/>
              </a:spcBef>
              <a:spcAft>
                <a:spcPts val="0"/>
              </a:spcAft>
              <a:buClr>
                <a:schemeClr val="dk1"/>
              </a:buClr>
              <a:buSzPts val="2400"/>
              <a:buAutoNum type="arabicPeriod"/>
            </a:pPr>
            <a:r>
              <a:rPr lang="en" sz="2400">
                <a:solidFill>
                  <a:schemeClr val="dk1"/>
                </a:solidFill>
              </a:rPr>
              <a:t>I can identify modal auxiliaries in a text.</a:t>
            </a:r>
            <a:endParaRPr sz="2400"/>
          </a:p>
        </p:txBody>
      </p:sp>
      <p:pic>
        <p:nvPicPr>
          <p:cNvPr id="173" name="Google Shape;173;p32"/>
          <p:cNvPicPr preferRelativeResize="0"/>
          <p:nvPr/>
        </p:nvPicPr>
        <p:blipFill>
          <a:blip r:embed="rId3">
            <a:alphaModFix/>
          </a:blip>
          <a:stretch>
            <a:fillRect/>
          </a:stretch>
        </p:blipFill>
        <p:spPr>
          <a:xfrm>
            <a:off x="8236764" y="4376057"/>
            <a:ext cx="743950" cy="6041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Mid-Unit 2 Assessment: Reading and Researching the Defense Mechanisms of the Pufferfish</a:t>
            </a:r>
            <a:endParaRPr/>
          </a:p>
        </p:txBody>
      </p:sp>
      <p:sp>
        <p:nvSpPr>
          <p:cNvPr id="179" name="Google Shape;179;p33"/>
          <p:cNvSpPr txBox="1"/>
          <p:nvPr/>
        </p:nvSpPr>
        <p:spPr>
          <a:xfrm>
            <a:off x="386500" y="2146550"/>
            <a:ext cx="8253900" cy="2724300"/>
          </a:xfrm>
          <a:prstGeom prst="rect">
            <a:avLst/>
          </a:prstGeom>
          <a:noFill/>
          <a:ln>
            <a:noFill/>
          </a:ln>
        </p:spPr>
        <p:txBody>
          <a:bodyPr spcFirstLastPara="1" wrap="square" lIns="91425" tIns="91425" rIns="91425" bIns="91425" anchor="t" anchorCtr="0">
            <a:noAutofit/>
          </a:bodyPr>
          <a:lstStyle/>
          <a:p>
            <a:pPr marL="457200" lvl="0" indent="-34290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Complete </a:t>
            </a:r>
            <a:r>
              <a:rPr lang="en" sz="1800" b="1" dirty="0">
                <a:latin typeface="Century Gothic"/>
                <a:ea typeface="Century Gothic"/>
                <a:cs typeface="Century Gothic"/>
                <a:sym typeface="Century Gothic"/>
              </a:rPr>
              <a:t>Mid-Unit 2 Assessment Parts 1 and 2: Reading and Researching the Defense Mechanisms of the Pufferfish</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If finished early - work on the last page of your </a:t>
            </a:r>
            <a:r>
              <a:rPr lang="en" sz="1800" b="1" dirty="0">
                <a:latin typeface="Century Gothic"/>
                <a:ea typeface="Century Gothic"/>
                <a:cs typeface="Century Gothic"/>
                <a:sym typeface="Century Gothic"/>
              </a:rPr>
              <a:t>Expert Group Animal Research Notebook</a:t>
            </a:r>
            <a:r>
              <a:rPr lang="en-US" sz="1800" b="1" dirty="0">
                <a:latin typeface="Century Gothic"/>
                <a:ea typeface="Century Gothic"/>
                <a:cs typeface="Century Gothic"/>
                <a:sym typeface="Century Gothic"/>
              </a:rPr>
              <a:t>.</a:t>
            </a:r>
            <a:endParaRPr sz="1800" b="1" dirty="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C70D691-895A-40EF-A153-5629A51C8EF9}">
  <ds:schemaRefs>
    <ds:schemaRef ds:uri="http://schemas.microsoft.com/sharepoint/v3/contenttype/forms"/>
  </ds:schemaRefs>
</ds:datastoreItem>
</file>

<file path=customXml/itemProps2.xml><?xml version="1.0" encoding="utf-8"?>
<ds:datastoreItem xmlns:ds="http://schemas.openxmlformats.org/officeDocument/2006/customXml" ds:itemID="{B5D22871-3731-4091-B1E7-2F3481C745A8}">
  <ds:schemaRef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02a6a75b-8925-4bc7-8b21-b87d4a90d0a3"/>
    <ds:schemaRef ds:uri="a1502afc-75e6-4a80-976c-76583f90c737"/>
    <ds:schemaRef ds:uri="http://www.w3.org/XML/1998/namespace"/>
    <ds:schemaRef ds:uri="http://purl.org/dc/terms/"/>
  </ds:schemaRefs>
</ds:datastoreItem>
</file>

<file path=customXml/itemProps3.xml><?xml version="1.0" encoding="utf-8"?>
<ds:datastoreItem xmlns:ds="http://schemas.openxmlformats.org/officeDocument/2006/customXml" ds:itemID="{7F1D0690-69D5-494D-B046-F1ACFEEF08D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59</TotalTime>
  <Words>2654</Words>
  <Application>Microsoft Office PowerPoint</Application>
  <PresentationFormat>On-screen Show (16:9)</PresentationFormat>
  <Paragraphs>237</Paragraphs>
  <Slides>13</Slides>
  <Notes>13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Century Gothic</vt:lpstr>
      <vt:lpstr>Overlock</vt:lpstr>
      <vt:lpstr>Calibri</vt:lpstr>
      <vt:lpstr>Arial</vt:lpstr>
      <vt:lpstr>Simple Light</vt:lpstr>
      <vt:lpstr>Office Theme</vt:lpstr>
      <vt:lpstr>Grade 4: Module 2: Unit 2: Lesson 6 Teacher slide, before teaching.</vt:lpstr>
      <vt:lpstr>Grade 4: Module 2: Unit 2: Lesson 6 Teacher slide, before teaching.</vt:lpstr>
      <vt:lpstr>Grade 4: Module 2: Unit 2: Lesson 6 Teacher slide, before teaching.</vt:lpstr>
      <vt:lpstr>Grade 4: Module 2: Unit 2: Lesson 6 Teacher slide, before teaching.</vt:lpstr>
      <vt:lpstr>PowerPoint Presentation</vt:lpstr>
      <vt:lpstr>Hello, Students!</vt:lpstr>
      <vt:lpstr>Returning End of Unit 1 Assessment</vt:lpstr>
      <vt:lpstr>Reviewing Learning Targets</vt:lpstr>
      <vt:lpstr>Mid-Unit 2 Assessment: Reading and Researching the Defense Mechanisms of the Pufferfish</vt:lpstr>
      <vt:lpstr>Identifying Modal Auxiliaries</vt:lpstr>
      <vt:lpstr>Tracking Progress</vt:lpstr>
      <vt:lpstr>Homework: Accountable Research Reading</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2: Lesson 6 Teacher slide, before teaching.</dc:title>
  <dc:creator>nbravo</dc:creator>
  <cp:lastModifiedBy>Jennifer Snapp</cp:lastModifiedBy>
  <cp:revision>10</cp:revision>
  <dcterms:modified xsi:type="dcterms:W3CDTF">2018-10-03T15:52:38Z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