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slides/slide15.xml" ContentType="application/vnd.openxmlformats-officedocument.presentationml.slide+xml"/>
  <Override PartName="/ppt/presentation.xml" ContentType="application/vnd.openxmlformats-officedocument.presentationml.presentation.main+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5.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Masters/slideMaster4.xml" ContentType="application/vnd.openxmlformats-officedocument.presentationml.slideMaster+xml"/>
  <Override PartName="/ppt/slideMasters/slideMaster3.xml" ContentType="application/vnd.openxmlformats-officedocument.presentationml.slideMaster+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7.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slideMasters/slideMaster2.xml" ContentType="application/vnd.openxmlformats-officedocument.presentationml.slideMaster+xml"/>
  <Override PartName="/ppt/notesSlides/notesSlide5.xml" ContentType="application/vnd.openxmlformats-officedocument.presentationml.notesSlide+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15.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7.xml" ContentType="application/vnd.openxmlformats-officedocument.presentationml.slideLayout+xml"/>
  <Override PartName="/ppt/slideLayouts/slideLayout26.xml" ContentType="application/vnd.openxmlformats-officedocument.presentationml.slideLayout+xml"/>
  <Override PartName="/ppt/slideLayouts/slideLayout25.xml" ContentType="application/vnd.openxmlformats-officedocument.presentationml.slideLayout+xml"/>
  <Override PartName="/ppt/slideLayouts/slideLayout23.xml" ContentType="application/vnd.openxmlformats-officedocument.presentationml.slideLayout+xml"/>
  <Override PartName="/ppt/slideLayouts/slideLayout31.xml" ContentType="application/vnd.openxmlformats-officedocument.presentationml.slideLayout+xml"/>
  <Override PartName="/ppt/slideLayouts/slideLayout33.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2.xml" ContentType="application/vnd.openxmlformats-officedocument.presentationml.slideLayout+xml"/>
  <Override PartName="/ppt/slideLayouts/slideLayout37.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6.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8490138-EA55-4BA7-99EC-81D926F9B4A2}">
  <a:tblStyle styleId="{F8490138-EA55-4BA7-99EC-81D926F9B4A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inimized">
    <p:restoredLeft sz="15620"/>
    <p:restoredTop sz="27648" autoAdjust="0"/>
  </p:normalViewPr>
  <p:slideViewPr>
    <p:cSldViewPr snapToGrid="0">
      <p:cViewPr varScale="1">
        <p:scale>
          <a:sx n="17" d="100"/>
          <a:sy n="17" d="100"/>
        </p:scale>
        <p:origin x="2676" y="2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88425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a:t>Teaching Notes:</a:t>
            </a:r>
            <a:endParaRPr/>
          </a:p>
          <a:p>
            <a:pPr marL="457200" lvl="0" indent="-304800" algn="l" rtl="0">
              <a:spcBef>
                <a:spcPts val="0"/>
              </a:spcBef>
              <a:spcAft>
                <a:spcPts val="0"/>
              </a:spcAft>
              <a:buSzPts val="1200"/>
              <a:buChar char="●"/>
            </a:pPr>
            <a:r>
              <a:rPr lang="en-US"/>
              <a:t>This lesson includes two instructional practices: Words Rule Homophones and Fluency.  </a:t>
            </a:r>
            <a:endParaRPr/>
          </a:p>
          <a:p>
            <a:pPr marL="457200" lvl="0" indent="-304800" algn="l" rtl="0">
              <a:spcBef>
                <a:spcPts val="0"/>
              </a:spcBef>
              <a:spcAft>
                <a:spcPts val="0"/>
              </a:spcAft>
              <a:buSzPts val="1200"/>
              <a:buChar char="●"/>
            </a:pPr>
            <a:r>
              <a:rPr lang="en-US"/>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a:p>
          <a:p>
            <a:pPr marL="457200" lvl="0" indent="-304800" algn="l" rtl="0">
              <a:spcBef>
                <a:spcPts val="0"/>
              </a:spcBef>
              <a:spcAft>
                <a:spcPts val="0"/>
              </a:spcAft>
              <a:buSzPts val="1200"/>
              <a:buChar char="●"/>
            </a:pPr>
            <a:r>
              <a:rPr lang="en-US"/>
              <a:t>Students will interact with an excerpt from the decodable reader “Compost” to work together to read the excerpt fluently, with a focus on punctuation and phrasing to read fluently in a conversational manner. Students will think about how to apply the rules of fluency to this excerpt and work together to read this piece fluently.</a:t>
            </a:r>
            <a:endParaRPr/>
          </a:p>
          <a:p>
            <a:pPr marL="0" lvl="0" indent="0" algn="l" rtl="0">
              <a:spcBef>
                <a:spcPts val="0"/>
              </a:spcBef>
              <a:spcAft>
                <a:spcPts val="0"/>
              </a:spcAft>
              <a:buNone/>
            </a:pPr>
            <a:endParaRPr/>
          </a:p>
          <a:p>
            <a:pPr marL="0" marR="0" lvl="0" indent="0" algn="l" rtl="0">
              <a:spcBef>
                <a:spcPts val="0"/>
              </a:spcBef>
              <a:spcAft>
                <a:spcPts val="0"/>
              </a:spcAft>
              <a:buClr>
                <a:schemeClr val="dk1"/>
              </a:buClr>
              <a:buSzPts val="1100"/>
              <a:buFont typeface="Arial"/>
              <a:buNone/>
            </a:pPr>
            <a:endParaRPr>
              <a:solidFill>
                <a:srgbClr val="333333"/>
              </a:solidFill>
              <a:highlight>
                <a:srgbClr val="FFFFFF"/>
              </a:highlight>
            </a:endParaRPr>
          </a:p>
          <a:p>
            <a:pPr marL="0" marR="0" lvl="0" indent="0" algn="l" rtl="0">
              <a:spcBef>
                <a:spcPts val="0"/>
              </a:spcBef>
              <a:spcAft>
                <a:spcPts val="0"/>
              </a:spcAft>
              <a:buNone/>
            </a:pPr>
            <a:endParaRPr/>
          </a:p>
          <a:p>
            <a:pPr marL="0" marR="0" lvl="0" indent="0" algn="l" rtl="0">
              <a:spcBef>
                <a:spcPts val="0"/>
              </a:spcBef>
              <a:spcAft>
                <a:spcPts val="0"/>
              </a:spcAft>
              <a:buNone/>
            </a:pPr>
            <a:endParaRPr/>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9279218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0" name="Google Shape;410;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pages 1-2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0" lvl="0" indent="0" algn="l" rtl="0">
              <a:spcBef>
                <a:spcPts val="0"/>
              </a:spcBef>
              <a:spcAft>
                <a:spcPts val="0"/>
              </a:spcAft>
              <a:buClr>
                <a:schemeClr val="dk1"/>
              </a:buClr>
              <a:buSzPts val="1100"/>
              <a:buFont typeface="Arial"/>
              <a:buNone/>
            </a:pPr>
            <a:r>
              <a:rPr lang="en-US" dirty="0"/>
              <a:t>Begin the Fluency instructional practice:</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“Compost.”</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“Compost.”</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 Remind students  that these are four important rules of fluency that were mentioned in the song. </a:t>
            </a:r>
            <a:endParaRPr dirty="0"/>
          </a:p>
          <a:p>
            <a:pPr marL="457200" lvl="0" indent="-304800" algn="l" rtl="0">
              <a:spcBef>
                <a:spcPts val="0"/>
              </a:spcBef>
              <a:spcAft>
                <a:spcPts val="0"/>
              </a:spcAft>
              <a:buSzPts val="1200"/>
              <a:buFont typeface="Calibri"/>
              <a:buAutoNum type="arabicPeriod"/>
            </a:pPr>
            <a:r>
              <a:rPr lang="en-US" dirty="0"/>
              <a:t>Say: “</a:t>
            </a:r>
            <a:r>
              <a:rPr lang="en-US" i="1" dirty="0"/>
              <a:t>It’s time to give this a try.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Remember to pause when you see a period.</a:t>
            </a:r>
            <a:r>
              <a:rPr lang="en-US" dirty="0"/>
              <a:t> </a:t>
            </a:r>
            <a:r>
              <a:rPr lang="en-US" i="1" dirty="0"/>
              <a:t>Then you will work with a partner to practice reading it smoothly at just the right speed. When your partner finishes reading it aloud, you will give him or her one star (one example of how they read it smoothly and/or at just the right speed), and one step (one example of how they could improve on reading smoothly and/or at just the right speed). Then we’ll come back together and share.” </a:t>
            </a:r>
            <a:endParaRPr i="1"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“Compost” and a pencil and clipboards </a:t>
            </a:r>
            <a:r>
              <a:rPr lang="en-US" dirty="0" smtClean="0"/>
              <a:t>(optional</a:t>
            </a:r>
            <a:r>
              <a:rPr lang="en-US" dirty="0"/>
              <a:t>; if not working at tables or need a writing surface).</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then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br>
              <a:rPr lang="en-US" dirty="0"/>
            </a:br>
            <a:r>
              <a:rPr lang="en-US" dirty="0"/>
              <a:t>— Underline groups of words to be read together.</a:t>
            </a:r>
            <a:br>
              <a:rPr lang="en-US" dirty="0"/>
            </a:br>
            <a:r>
              <a:rPr lang="en-US" dirty="0"/>
              <a:t>— Mark the punctuation with a “P” above to note where to pause.</a:t>
            </a:r>
            <a:endParaRPr dirty="0"/>
          </a:p>
          <a:p>
            <a:pPr marL="457200" lvl="0" indent="-304800" algn="l" rtl="0">
              <a:spcBef>
                <a:spcPts val="0"/>
              </a:spcBef>
              <a:spcAft>
                <a:spcPts val="0"/>
              </a:spcAft>
              <a:buSzPts val="1200"/>
              <a:buFont typeface="Calibri"/>
              <a:buAutoNum type="arabicPeriod"/>
            </a:pPr>
            <a:r>
              <a:rPr lang="en-US" dirty="0"/>
              <a:t>If time allows, consider inviting a few students to chorally read the excerpt to the group.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a:t>
            </a:r>
            <a:r>
              <a:rPr lang="en-US" dirty="0" smtClean="0"/>
              <a:t>fluency.</a:t>
            </a:r>
            <a:endParaRPr lang="en-US" dirty="0"/>
          </a:p>
          <a:p>
            <a:pPr marL="457200" lvl="0" indent="-304800" algn="l" rtl="0">
              <a:spcBef>
                <a:spcPts val="0"/>
              </a:spcBef>
              <a:spcAft>
                <a:spcPts val="0"/>
              </a:spcAft>
              <a:buSzPts val="1200"/>
              <a:buFont typeface="Calibri"/>
              <a:buChar char="●"/>
            </a:pPr>
            <a:r>
              <a:rPr lang="en-US" dirty="0" smtClean="0"/>
              <a:t>Students </a:t>
            </a:r>
            <a:r>
              <a:rPr lang="en-US" dirty="0"/>
              <a:t>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excerpt smoothly, consider revising or extending this Work Time to focus on meaning or expression according to students’ needs.</a:t>
            </a:r>
            <a:endParaRPr dirty="0"/>
          </a:p>
          <a:p>
            <a:pPr marL="0" lvl="0" indent="0" algn="l" rtl="0">
              <a:spcBef>
                <a:spcPts val="0"/>
              </a:spcBef>
              <a:spcAft>
                <a:spcPts val="0"/>
              </a:spcAft>
              <a:buNone/>
            </a:pPr>
            <a:endParaRPr dirty="0"/>
          </a:p>
        </p:txBody>
      </p:sp>
      <p:sp>
        <p:nvSpPr>
          <p:cNvPr id="411" name="Google Shape;411;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2" name="Google Shape;412;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367958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6"/>
        <p:cNvGrpSpPr/>
        <p:nvPr/>
      </p:nvGrpSpPr>
      <p:grpSpPr>
        <a:xfrm>
          <a:off x="0" y="0"/>
          <a:ext cx="0" cy="0"/>
          <a:chOff x="0" y="0"/>
          <a:chExt cx="0" cy="0"/>
        </a:xfrm>
      </p:grpSpPr>
      <p:sp>
        <p:nvSpPr>
          <p:cNvPr id="417" name="Google Shape;417;g4a997df156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8" name="Google Shape;418;g4a997df156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b="1"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a:t>
            </a:r>
            <a:r>
              <a:rPr lang="en-US" sz="1200" dirty="0" smtClean="0">
                <a:solidFill>
                  <a:schemeClr val="dk1"/>
                </a:solidFill>
                <a:latin typeface="Calibri"/>
                <a:ea typeface="Calibri"/>
                <a:cs typeface="Calibri"/>
                <a:sym typeface="Calibri"/>
              </a:rPr>
              <a:t>Look-</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/Listen-</a:t>
            </a:r>
            <a:r>
              <a:rPr lang="en-US" sz="1200" dirty="0" err="1" smtClean="0">
                <a:solidFill>
                  <a:schemeClr val="dk1"/>
                </a:solidFill>
                <a:latin typeface="Calibri"/>
                <a:ea typeface="Calibri"/>
                <a:cs typeface="Calibri"/>
                <a:sym typeface="Calibri"/>
              </a:rPr>
              <a:t>fors</a:t>
            </a:r>
            <a:r>
              <a:rPr lang="en-US" sz="1200" dirty="0" smtClean="0">
                <a:solidFill>
                  <a:schemeClr val="dk1"/>
                </a:solidFill>
                <a:latin typeface="Calibri"/>
                <a:ea typeface="Calibri"/>
                <a:cs typeface="Calibri"/>
                <a:sym typeface="Calibri"/>
              </a:rPr>
              <a:t>:</a:t>
            </a:r>
          </a:p>
          <a:p>
            <a:pPr marL="457200" marR="0" lvl="0" indent="-304800" algn="l" rtl="0">
              <a:spcBef>
                <a:spcPts val="0"/>
              </a:spcBef>
              <a:spcAft>
                <a:spcPts val="0"/>
              </a:spcAft>
              <a:buClr>
                <a:schemeClr val="dk1"/>
              </a:buClr>
              <a:buSzPts val="1200"/>
              <a:buFont typeface="Calibri"/>
              <a:buChar char="●"/>
            </a:pPr>
            <a:r>
              <a:rPr lang="en-US" sz="1200" dirty="0" smtClean="0">
                <a:solidFill>
                  <a:schemeClr val="dk1"/>
                </a:solidFill>
                <a:latin typeface="Calibri"/>
                <a:ea typeface="Calibri"/>
                <a:cs typeface="Calibri"/>
                <a:sym typeface="Calibri"/>
              </a:rPr>
              <a:t>Appropriate </a:t>
            </a:r>
            <a:r>
              <a:rPr lang="en-US" sz="1200" dirty="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419" name="Google Shape;419;g4a997df156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0" name="Google Shape;420;g4a997df156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78378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a:t>Suggested slide pacing:  3-5 minutes</a:t>
            </a:r>
            <a:endParaRPr b="1"/>
          </a:p>
          <a:p>
            <a:pPr marL="457200" lvl="1" indent="0" algn="l" rtl="0">
              <a:spcBef>
                <a:spcPts val="0"/>
              </a:spcBef>
              <a:spcAft>
                <a:spcPts val="0"/>
              </a:spcAft>
              <a:buClr>
                <a:schemeClr val="dk1"/>
              </a:buClr>
              <a:buFont typeface="Arial"/>
              <a:buNone/>
            </a:pPr>
            <a:endParaRPr/>
          </a:p>
          <a:p>
            <a:pPr marL="0" lvl="0" indent="0" algn="l" rtl="0">
              <a:spcBef>
                <a:spcPts val="0"/>
              </a:spcBef>
              <a:spcAft>
                <a:spcPts val="0"/>
              </a:spcAft>
              <a:buClr>
                <a:schemeClr val="dk1"/>
              </a:buClr>
              <a:buSzPts val="1100"/>
              <a:buFont typeface="Arial"/>
              <a:buNone/>
            </a:pPr>
            <a:r>
              <a:rPr lang="en-US"/>
              <a:t>Teaching Notes: </a:t>
            </a:r>
            <a:endParaRPr/>
          </a:p>
          <a:p>
            <a:pPr marL="457200" lvl="0" indent="-304800" algn="l" rtl="0">
              <a:spcBef>
                <a:spcPts val="0"/>
              </a:spcBef>
              <a:spcAft>
                <a:spcPts val="0"/>
              </a:spcAft>
              <a:buClr>
                <a:schemeClr val="dk1"/>
              </a:buClr>
              <a:buSzPts val="1200"/>
              <a:buFont typeface="Calibri"/>
              <a:buChar char="●"/>
            </a:pPr>
            <a:r>
              <a:rPr lang="en-US"/>
              <a:t>Song sung to the tune of “The Farmer and the Dell.” </a:t>
            </a:r>
            <a:endParaRPr/>
          </a:p>
          <a:p>
            <a:pPr marL="457200" lvl="0" indent="-304800" algn="l" rtl="0">
              <a:spcBef>
                <a:spcPts val="0"/>
              </a:spcBef>
              <a:spcAft>
                <a:spcPts val="0"/>
              </a:spcAft>
              <a:buClr>
                <a:schemeClr val="dk1"/>
              </a:buClr>
              <a:buSzPts val="1200"/>
              <a:buFont typeface="Calibri"/>
              <a:buChar char="●"/>
            </a:pPr>
            <a:r>
              <a:rPr lang="en-US"/>
              <a:t>This song serves as both a transition and a student-friendly way of naming the specific skill they are about to work with.  They are about to read the decodable story, using one-to-one correspondence, while pointing left to right.</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Teacher Actions:</a:t>
            </a:r>
            <a:endParaRPr/>
          </a:p>
          <a:p>
            <a:pPr marL="457200" lvl="0" indent="-304800" algn="l" rtl="0">
              <a:spcBef>
                <a:spcPts val="0"/>
              </a:spcBef>
              <a:spcAft>
                <a:spcPts val="0"/>
              </a:spcAft>
              <a:buClr>
                <a:schemeClr val="dk1"/>
              </a:buClr>
              <a:buSzPts val="1200"/>
              <a:buFont typeface="Calibri"/>
              <a:buAutoNum type="arabicPeriod"/>
            </a:pPr>
            <a:r>
              <a:rPr lang="en-US"/>
              <a:t>Sing transition song to get students prepared for the lesson.  If you would rather chant than sing this will work as well. </a:t>
            </a:r>
            <a:endParaRPr/>
          </a:p>
          <a:p>
            <a:pPr marL="1164717" lvl="0" indent="-156743"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Look-fors/Listen-fors:</a:t>
            </a:r>
            <a:endParaRPr/>
          </a:p>
          <a:p>
            <a:pPr marL="457200" lvl="0" indent="-304800" algn="l" rtl="0">
              <a:spcBef>
                <a:spcPts val="0"/>
              </a:spcBef>
              <a:spcAft>
                <a:spcPts val="0"/>
              </a:spcAft>
              <a:buClr>
                <a:schemeClr val="dk1"/>
              </a:buClr>
              <a:buSzPts val="1200"/>
              <a:buFont typeface="Calibri"/>
              <a:buChar char="●"/>
            </a:pPr>
            <a:r>
              <a:rPr lang="en-US"/>
              <a:t>Students sing the transition song and move into position for learning. </a:t>
            </a:r>
            <a:endParaRPr/>
          </a:p>
          <a:p>
            <a:pPr marL="1106481" lvl="0" indent="-98508" algn="l" rtl="0">
              <a:spcBef>
                <a:spcPts val="0"/>
              </a:spcBef>
              <a:spcAft>
                <a:spcPts val="0"/>
              </a:spcAft>
              <a:buClr>
                <a:schemeClr val="dk1"/>
              </a:buClr>
              <a:buSzPts val="1100"/>
              <a:buFont typeface="Arial"/>
              <a:buNone/>
            </a:pPr>
            <a:endParaRPr/>
          </a:p>
          <a:p>
            <a:pPr marL="0" lvl="0" indent="0" algn="l" rtl="0">
              <a:spcBef>
                <a:spcPts val="0"/>
              </a:spcBef>
              <a:spcAft>
                <a:spcPts val="0"/>
              </a:spcAft>
              <a:buClr>
                <a:schemeClr val="dk1"/>
              </a:buClr>
              <a:buSzPts val="1100"/>
              <a:buFont typeface="Arial"/>
              <a:buNone/>
            </a:pPr>
            <a:r>
              <a:rPr lang="en-US"/>
              <a:t>Student Supports/Meeting Student Needs: None</a:t>
            </a:r>
            <a:endParaRPr/>
          </a:p>
          <a:p>
            <a:pPr marL="0" lvl="0" indent="0" algn="l" rtl="0">
              <a:spcBef>
                <a:spcPts val="0"/>
              </a:spcBef>
              <a:spcAft>
                <a:spcPts val="0"/>
              </a:spcAft>
              <a:buNone/>
            </a:pPr>
            <a:endParaRPr/>
          </a:p>
        </p:txBody>
      </p:sp>
      <p:sp>
        <p:nvSpPr>
          <p:cNvPr id="428" name="Google Shape;428;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3898142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3" name="Google Shape;433;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34" name="Google Shape;434;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01031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0"/>
        <p:cNvGrpSpPr/>
        <p:nvPr/>
      </p:nvGrpSpPr>
      <p:grpSpPr>
        <a:xfrm>
          <a:off x="0" y="0"/>
          <a:ext cx="0" cy="0"/>
          <a:chOff x="0" y="0"/>
          <a:chExt cx="0" cy="0"/>
        </a:xfrm>
      </p:grpSpPr>
      <p:sp>
        <p:nvSpPr>
          <p:cNvPr id="441" name="Google Shape;441;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2" name="Google Shape;442;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Resource Manual, Reading Foundations Skills Block 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b="0" dirty="0"/>
              <a:t>Distribute materials: </a:t>
            </a:r>
            <a:endParaRPr b="0" dirty="0"/>
          </a:p>
          <a:p>
            <a:pPr marL="914400" lvl="1" indent="-304800" algn="l" rtl="0">
              <a:spcBef>
                <a:spcPts val="0"/>
              </a:spcBef>
              <a:spcAft>
                <a:spcPts val="0"/>
              </a:spcAft>
              <a:buClr>
                <a:schemeClr val="dk1"/>
              </a:buClr>
              <a:buSzPts val="1200"/>
              <a:buFont typeface="Calibri"/>
              <a:buChar char="○"/>
            </a:pPr>
            <a:r>
              <a:rPr lang="en-US" b="0" dirty="0"/>
              <a:t>Copy per student of “Compost” decodable text; Rules of Fluency cards, Reader’s Toolbox,  anchor chart, etc. for student reference.</a:t>
            </a:r>
            <a:endParaRPr b="0" dirty="0"/>
          </a:p>
          <a:p>
            <a:pPr marL="914400" lvl="1" indent="-298450" algn="l" rtl="0">
              <a:spcBef>
                <a:spcPts val="0"/>
              </a:spcBef>
              <a:spcAft>
                <a:spcPts val="0"/>
              </a:spcAft>
              <a:buClr>
                <a:schemeClr val="dk1"/>
              </a:buClr>
              <a:buSzPts val="1100"/>
              <a:buChar char="○"/>
            </a:pPr>
            <a:r>
              <a:rPr lang="en-US" b="0" dirty="0"/>
              <a:t>pencils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a:t>
            </a:r>
            <a:r>
              <a:rPr lang="en-US" sz="1200" dirty="0" smtClean="0">
                <a:solidFill>
                  <a:schemeClr val="dk1"/>
                </a:solidFill>
                <a:latin typeface="Calibri"/>
                <a:ea typeface="Calibri"/>
                <a:cs typeface="Calibri"/>
                <a:sym typeface="Calibri"/>
              </a:rPr>
              <a:t>on</a:t>
            </a:r>
            <a:r>
              <a:rPr lang="en-US" sz="1200" baseline="0" dirty="0" smtClean="0">
                <a:solidFill>
                  <a:schemeClr val="dk1"/>
                </a:solidFill>
                <a:latin typeface="Calibri"/>
                <a:ea typeface="Calibri"/>
                <a:cs typeface="Calibri"/>
                <a:sym typeface="Calibri"/>
              </a:rPr>
              <a:t> the</a:t>
            </a:r>
            <a:r>
              <a:rPr lang="en-US" sz="1200" dirty="0" smtClean="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“Compost”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endParaRPr dirty="0"/>
          </a:p>
          <a:p>
            <a:pPr marL="469900" lvl="0" indent="-24130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1153968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4a82f2acec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4a82f2acec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sz="1200" b="1">
                <a:latin typeface="Calibri"/>
                <a:ea typeface="Calibri"/>
                <a:cs typeface="Calibri"/>
                <a:sym typeface="Calibri"/>
              </a:rPr>
              <a:t>Suggested Pacing: </a:t>
            </a:r>
            <a:r>
              <a:rPr lang="en-US" b="1"/>
              <a:t>see slide 14</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Teaching Notes: </a:t>
            </a:r>
            <a:endParaRPr sz="120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US" sz="1200">
                <a:latin typeface="Calibri"/>
                <a:ea typeface="Calibri"/>
                <a:cs typeface="Calibri"/>
                <a:sym typeface="Calibri"/>
              </a:rPr>
              <a:t>Student Supports/Meeting Student Needs: None</a:t>
            </a:r>
            <a:endParaRPr sz="1200">
              <a:latin typeface="Calibri"/>
              <a:ea typeface="Calibri"/>
              <a:cs typeface="Calibri"/>
              <a:sym typeface="Calibri"/>
            </a:endParaRPr>
          </a:p>
          <a:p>
            <a:pPr marL="4699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4699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4153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“The hare hopped across the room and tugged on the  girl’s hair.” (In supporting materials)</a:t>
            </a:r>
            <a:endParaRPr dirty="0"/>
          </a:p>
          <a:p>
            <a:pPr marL="457200" lvl="0" indent="-304800" algn="l" rtl="0">
              <a:spcBef>
                <a:spcPts val="0"/>
              </a:spcBef>
              <a:spcAft>
                <a:spcPts val="0"/>
              </a:spcAft>
              <a:buSzPts val="1200"/>
              <a:buFont typeface="Calibri"/>
              <a:buChar char="●"/>
            </a:pPr>
            <a:r>
              <a:rPr lang="en-US" dirty="0"/>
              <a:t>Homophone Practice Sentences </a:t>
            </a:r>
            <a:endParaRPr dirty="0"/>
          </a:p>
          <a:p>
            <a:pPr marL="914400" lvl="1" indent="-304800" algn="l" rtl="0">
              <a:spcBef>
                <a:spcPts val="0"/>
              </a:spcBef>
              <a:spcAft>
                <a:spcPts val="0"/>
              </a:spcAft>
              <a:buSzPts val="1200"/>
              <a:buChar char="○"/>
            </a:pPr>
            <a:r>
              <a:rPr lang="en-US" dirty="0"/>
              <a:t>She cut off her long hair and now has a short style.</a:t>
            </a:r>
            <a:endParaRPr dirty="0"/>
          </a:p>
          <a:p>
            <a:pPr marL="914400" lvl="1" indent="-304800" algn="l" rtl="0">
              <a:spcBef>
                <a:spcPts val="0"/>
              </a:spcBef>
              <a:spcAft>
                <a:spcPts val="0"/>
              </a:spcAft>
              <a:buSzPts val="1200"/>
              <a:buChar char="○"/>
            </a:pPr>
            <a:r>
              <a:rPr lang="en-US" dirty="0"/>
              <a:t>The bunny rabbit and hare ran through the grassland.</a:t>
            </a:r>
            <a:endParaRPr dirty="0"/>
          </a:p>
          <a:p>
            <a:pPr marL="914400" lvl="1" indent="-304800" algn="l" rtl="0">
              <a:spcBef>
                <a:spcPts val="0"/>
              </a:spcBef>
              <a:spcAft>
                <a:spcPts val="0"/>
              </a:spcAft>
              <a:buSzPts val="1200"/>
              <a:buChar char="○"/>
            </a:pPr>
            <a:r>
              <a:rPr lang="en-US" dirty="0"/>
              <a:t>The man has bright red hair and the girl has curly blond hair.</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“Compost” (see supporting materials)</a:t>
            </a:r>
            <a:endParaRPr dirty="0"/>
          </a:p>
          <a:p>
            <a:pPr marL="457200" lvl="0" indent="-304800" algn="l" rtl="0">
              <a:spcBef>
                <a:spcPts val="0"/>
              </a:spcBef>
              <a:spcAft>
                <a:spcPts val="0"/>
              </a:spcAft>
              <a:buSzPts val="1200"/>
              <a:buChar char="●"/>
            </a:pPr>
            <a:r>
              <a:rPr lang="en-US" dirty="0"/>
              <a:t>Student copies of excerpt from decodable “Compost” (pages 1-2 of decodable text)</a:t>
            </a:r>
            <a:endParaRPr dirty="0"/>
          </a:p>
          <a:p>
            <a:pPr marL="457200" lvl="0" indent="-304800" algn="l" rtl="0">
              <a:spcBef>
                <a:spcPts val="0"/>
              </a:spcBef>
              <a:spcAft>
                <a:spcPts val="0"/>
              </a:spcAft>
              <a:buSzPts val="1200"/>
              <a:buChar char="●"/>
            </a:pPr>
            <a:r>
              <a:rPr lang="en-US" dirty="0"/>
              <a:t>Materials for Independent Work Time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a:p>
            <a:pPr marL="457200" lvl="0" indent="0" algn="l" rtl="0">
              <a:spcBef>
                <a:spcPts val="1000"/>
              </a:spcBef>
              <a:spcAft>
                <a:spcPts val="1000"/>
              </a:spcAft>
              <a:buNone/>
            </a:pP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2571146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 None</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367835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Building on Previous Work:</a:t>
            </a:r>
            <a:endParaRPr/>
          </a:p>
          <a:p>
            <a:pPr marL="457200" marR="0" lvl="0" indent="-304800" algn="l" rtl="0">
              <a:spcBef>
                <a:spcPts val="0"/>
              </a:spcBef>
              <a:spcAft>
                <a:spcPts val="0"/>
              </a:spcAft>
              <a:buSzPts val="1200"/>
              <a:buChar char="●"/>
            </a:pPr>
            <a:r>
              <a:rPr lang="en-US"/>
              <a:t>Students work with familiar words that are now examined as homophones. Regular examination of those words for known graphophonemic (letter-sound) patterns, supports automaticity and commitment of those patterns to memory.</a:t>
            </a:r>
            <a:endParaRPr/>
          </a:p>
          <a:p>
            <a:pPr marL="457200" marR="0" lvl="0" indent="-304800" algn="l" rtl="0">
              <a:spcBef>
                <a:spcPts val="0"/>
              </a:spcBef>
              <a:spcAft>
                <a:spcPts val="0"/>
              </a:spcAft>
              <a:buSzPts val="1200"/>
              <a:buChar char="●"/>
            </a:pPr>
            <a:r>
              <a:rPr lang="en-US"/>
              <a:t>Students work with short pieces of text containing patterns worked with in this and previous cycles, to develop fluency (phrasing, expression, speed, and meaning).</a:t>
            </a:r>
            <a:br>
              <a:rPr lang="en-US"/>
            </a:b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Areas </a:t>
            </a:r>
            <a:r>
              <a:rPr lang="en-US"/>
              <a:t>S</a:t>
            </a:r>
            <a:r>
              <a:rPr lang="en-US" b="0" i="0" u="none" strike="noStrike" cap="none">
                <a:solidFill>
                  <a:schemeClr val="dk1"/>
                </a:solidFill>
                <a:latin typeface="Calibri"/>
                <a:ea typeface="Calibri"/>
                <a:cs typeface="Calibri"/>
                <a:sym typeface="Calibri"/>
              </a:rPr>
              <a:t>tudents </a:t>
            </a:r>
            <a:r>
              <a:rPr lang="en-US"/>
              <a:t>M</a:t>
            </a:r>
            <a:r>
              <a:rPr lang="en-US" b="0" i="0" u="none" strike="noStrike" cap="none">
                <a:solidFill>
                  <a:schemeClr val="dk1"/>
                </a:solidFill>
                <a:latin typeface="Calibri"/>
                <a:ea typeface="Calibri"/>
                <a:cs typeface="Calibri"/>
                <a:sym typeface="Calibri"/>
              </a:rPr>
              <a:t>ay </a:t>
            </a:r>
            <a:r>
              <a:rPr lang="en-US"/>
              <a:t>S</a:t>
            </a:r>
            <a:r>
              <a:rPr lang="en-US" b="0" i="0" u="none" strike="noStrike" cap="none">
                <a:solidFill>
                  <a:schemeClr val="dk1"/>
                </a:solidFill>
                <a:latin typeface="Calibri"/>
                <a:ea typeface="Calibri"/>
                <a:cs typeface="Calibri"/>
                <a:sym typeface="Calibri"/>
              </a:rPr>
              <a:t>truggle:	</a:t>
            </a:r>
            <a:endParaRPr/>
          </a:p>
          <a:p>
            <a:pPr marL="457200" marR="0" lvl="0" indent="-304800" algn="l" rtl="0">
              <a:spcBef>
                <a:spcPts val="0"/>
              </a:spcBef>
              <a:spcAft>
                <a:spcPts val="0"/>
              </a:spcAft>
              <a:buSzPts val="1200"/>
              <a:buChar char="●"/>
            </a:pPr>
            <a:r>
              <a:rPr lang="en-US"/>
              <a:t>Students may struggle with using homophones correctly. </a:t>
            </a:r>
            <a:endParaRPr/>
          </a:p>
          <a:p>
            <a:pPr marL="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Ongoing Assessment(s):</a:t>
            </a:r>
            <a:endParaRPr/>
          </a:p>
          <a:p>
            <a:pPr marL="457200" marR="0" lvl="0" indent="-304800" algn="l" rtl="0">
              <a:spcBef>
                <a:spcPts val="0"/>
              </a:spcBef>
              <a:spcAft>
                <a:spcPts val="0"/>
              </a:spcAft>
              <a:buSzPts val="1200"/>
              <a:buChar char="●"/>
            </a:pPr>
            <a:r>
              <a:rPr lang="en-US"/>
              <a:t>Determine if students can identify the homophones “hare” and “hair” based on meaning. </a:t>
            </a:r>
            <a:endParaRPr/>
          </a:p>
          <a:p>
            <a:pPr marL="457200" marR="0" lvl="0" indent="-304800" algn="l" rtl="0">
              <a:spcBef>
                <a:spcPts val="0"/>
              </a:spcBef>
              <a:spcAft>
                <a:spcPts val="0"/>
              </a:spcAft>
              <a:buSzPts val="1200"/>
              <a:buChar char="●"/>
            </a:pPr>
            <a:r>
              <a:rPr lang="en-US"/>
              <a:t>Determine if students can attend to punctuation and phrasing to read fluently in a conversational manner.</a:t>
            </a:r>
            <a:endParaRPr/>
          </a:p>
          <a:p>
            <a:pPr marL="914400" marR="0" lvl="0" indent="0" algn="l" rtl="0">
              <a:spcBef>
                <a:spcPts val="0"/>
              </a:spcBef>
              <a:spcAft>
                <a:spcPts val="0"/>
              </a:spcAft>
              <a:buNone/>
            </a:pPr>
            <a:endParaRPr/>
          </a:p>
          <a:p>
            <a:pPr marL="0" marR="0" lvl="0" indent="0" algn="l" rtl="0">
              <a:spcBef>
                <a:spcPts val="0"/>
              </a:spcBef>
              <a:spcAft>
                <a:spcPts val="0"/>
              </a:spcAft>
              <a:buNone/>
            </a:pPr>
            <a:r>
              <a:rPr lang="en-US" b="0" i="0" u="none" strike="noStrike" cap="none">
                <a:solidFill>
                  <a:schemeClr val="dk1"/>
                </a:solidFill>
                <a:latin typeface="Calibri"/>
                <a:ea typeface="Calibri"/>
                <a:cs typeface="Calibri"/>
                <a:sym typeface="Calibri"/>
              </a:rPr>
              <a:t>Key Vocabulary:</a:t>
            </a:r>
            <a:endParaRPr/>
          </a:p>
          <a:p>
            <a:pPr marL="457200" marR="0" lvl="0" indent="-304800" algn="l" rtl="0">
              <a:spcBef>
                <a:spcPts val="0"/>
              </a:spcBef>
              <a:spcAft>
                <a:spcPts val="0"/>
              </a:spcAft>
              <a:buSzPts val="1200"/>
              <a:buChar char="●"/>
            </a:pPr>
            <a:r>
              <a:rPr lang="en-US"/>
              <a:t>elements, excerpt, expression, fluency, homophone, phrase (L)</a:t>
            </a:r>
            <a:endParaRPr b="0" i="0" strike="noStrike" cap="none">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88202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Sung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a:t>
            </a:r>
            <a:r>
              <a:rPr lang="en-US" dirty="0" smtClean="0"/>
              <a:t>., </a:t>
            </a:r>
            <a:r>
              <a:rPr lang="en-US" dirty="0"/>
              <a:t>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8" marR="0" lvl="0"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84867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50261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5 - 10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a:t>
            </a:r>
            <a:r>
              <a:rPr lang="en-US" sz="1200" dirty="0">
                <a:solidFill>
                  <a:schemeClr val="dk1"/>
                </a:solidFill>
                <a:latin typeface="Calibri"/>
                <a:ea typeface="Calibri"/>
                <a:cs typeface="Calibri"/>
                <a:sym typeface="Calibri"/>
              </a:rPr>
              <a:t>instructional practice </a:t>
            </a:r>
            <a:r>
              <a:rPr lang="en-US" dirty="0"/>
              <a:t>has previously been introduced</a:t>
            </a:r>
            <a:r>
              <a:rPr lang="en-US" sz="1200" dirty="0">
                <a:solidFill>
                  <a:schemeClr val="dk1"/>
                </a:solidFill>
                <a:latin typeface="Calibri"/>
                <a:ea typeface="Calibri"/>
                <a:cs typeface="Calibri"/>
                <a:sym typeface="Calibri"/>
              </a:rPr>
              <a:t>.  Be prepared to model and guide students until the practice becomes familiar.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dirty="0"/>
              <a:t>Begin the Words Rule instructional practice: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the Homophone Demonstration Sentence:  “The hare hopped across the room and tugged on the girl’s hair.”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“Listen carefully and follow along while I read this sentence aloud. There are two words in this sentence that sound exactly the same but are spelled differently. I want you to listen and watch carefully for those words.”</a:t>
            </a:r>
            <a:endParaRPr i="1"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1" dirty="0"/>
              <a:t>That’s </a:t>
            </a:r>
            <a:r>
              <a:rPr lang="en-US" i="1" dirty="0" smtClean="0"/>
              <a:t>right, </a:t>
            </a:r>
            <a:r>
              <a:rPr lang="en-US" i="1" dirty="0"/>
              <a:t>‘hair</a:t>
            </a:r>
            <a:r>
              <a:rPr lang="en-US" i="1" dirty="0" smtClean="0"/>
              <a:t>’ </a:t>
            </a:r>
            <a:r>
              <a:rPr lang="en-US" i="1" dirty="0"/>
              <a:t>and ‘hare’ sound exactly the same but are spelled differently. These words have a special name. They’re called ‘homophones.’ Homophones are words that sound the same but are spelled differently</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Let’s see if we can use the sentence to help us understand what each of these homophones mean. Let’s start with this one.</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word “hare” and read the sentence.  </a:t>
            </a:r>
            <a:endParaRPr dirty="0"/>
          </a:p>
          <a:p>
            <a:pPr marL="469900" lvl="0" indent="-317500" algn="l" rtl="0">
              <a:lnSpc>
                <a:spcPct val="100000"/>
              </a:lnSpc>
              <a:spcBef>
                <a:spcPts val="0"/>
              </a:spcBef>
              <a:spcAft>
                <a:spcPts val="0"/>
              </a:spcAft>
              <a:buSzPts val="1200"/>
              <a:buFont typeface="Calibri"/>
              <a:buAutoNum type="arabicPeriod"/>
            </a:pPr>
            <a:r>
              <a:rPr lang="en-US" dirty="0"/>
              <a:t>Ask: </a:t>
            </a:r>
            <a:r>
              <a:rPr lang="en-US" i="1" dirty="0"/>
              <a:t>“What does this ‘hare’ mean?” </a:t>
            </a:r>
            <a:r>
              <a:rPr lang="en-US" dirty="0"/>
              <a:t>(</a:t>
            </a:r>
            <a:r>
              <a:rPr lang="en-US" b="1" dirty="0"/>
              <a:t>fast running, long-eared mammal)</a:t>
            </a:r>
            <a:endParaRPr b="1"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smtClean="0"/>
              <a:t>“</a:t>
            </a:r>
            <a:r>
              <a:rPr lang="en-US" i="1" dirty="0"/>
              <a:t>That’s right. When we see ‘hare’ spelled ‘h-a-r-e,’ we know it means a mammal.”</a:t>
            </a:r>
            <a:endParaRPr i="1" dirty="0"/>
          </a:p>
          <a:p>
            <a:pPr marL="469900" lvl="0" indent="-317500" algn="l" rtl="0">
              <a:lnSpc>
                <a:spcPct val="100000"/>
              </a:lnSpc>
              <a:spcBef>
                <a:spcPts val="0"/>
              </a:spcBef>
              <a:spcAft>
                <a:spcPts val="0"/>
              </a:spcAft>
              <a:buSzPts val="1200"/>
              <a:buFont typeface="Calibri"/>
              <a:buAutoNum type="arabicPeriod"/>
            </a:pPr>
            <a:r>
              <a:rPr lang="en-US" dirty="0"/>
              <a:t>Read the word “hare” and read the sentence.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this ‘hair’ mean</a:t>
            </a:r>
            <a:r>
              <a:rPr lang="en-US" dirty="0"/>
              <a:t>?” (</a:t>
            </a:r>
            <a:r>
              <a:rPr lang="en-US" b="1" dirty="0"/>
              <a:t>strands growing from the head</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1" dirty="0"/>
              <a:t>Right. So both words sound the same, but have different meanings. This is what makes them ‘homophones.’ So it is important that we remember when ‘hare’ is spelled ‘h-a-r-e,’ it means a mammal. When ‘hair’ is spelled ‘h-a-</a:t>
            </a:r>
            <a:r>
              <a:rPr lang="en-US" i="1" dirty="0" err="1"/>
              <a:t>i</a:t>
            </a:r>
            <a:r>
              <a:rPr lang="en-US" i="1" dirty="0"/>
              <a:t>-r,’ it means strands growing out of your head. Let’s practice these homophones. I will read a sentence with the word ‘hare’ or ‘hair’ missing. You will write it as ‘h-a-</a:t>
            </a:r>
            <a:r>
              <a:rPr lang="en-US" i="1" dirty="0" err="1"/>
              <a:t>i</a:t>
            </a:r>
            <a:r>
              <a:rPr lang="en-US" i="1" dirty="0"/>
              <a:t>-r’ or ‘h-a-r-e’ on your whiteboard as you think about its meaning in the sentence.” </a:t>
            </a:r>
            <a:endParaRPr dirty="0"/>
          </a:p>
          <a:p>
            <a:pPr marL="469900" lvl="0" indent="-317500" algn="l" rtl="0">
              <a:lnSpc>
                <a:spcPct val="100000"/>
              </a:lnSpc>
              <a:spcBef>
                <a:spcPts val="0"/>
              </a:spcBef>
              <a:spcAft>
                <a:spcPts val="0"/>
              </a:spcAft>
              <a:buSzPts val="1200"/>
              <a:buFont typeface="Calibri"/>
              <a:buAutoNum type="arabicPeriod"/>
            </a:pPr>
            <a:r>
              <a:rPr lang="en-US" dirty="0"/>
              <a:t>Distribute white boards, white board markers, and whiteboard erasers. </a:t>
            </a:r>
            <a:endParaRPr dirty="0"/>
          </a:p>
          <a:p>
            <a:pPr marL="469900" lvl="0" indent="-317500" algn="l" rtl="0">
              <a:lnSpc>
                <a:spcPct val="100000"/>
              </a:lnSpc>
              <a:spcBef>
                <a:spcPts val="0"/>
              </a:spcBef>
              <a:spcAft>
                <a:spcPts val="0"/>
              </a:spcAft>
              <a:buSzPts val="1200"/>
              <a:buFont typeface="Calibri"/>
              <a:buAutoNum type="arabicPeriod"/>
            </a:pPr>
            <a:r>
              <a:rPr lang="en-US" dirty="0"/>
              <a:t>Read the sentence aloud: “</a:t>
            </a:r>
            <a:r>
              <a:rPr lang="en-US" i="1" dirty="0"/>
              <a:t>The hare has long ears and big feet.” </a:t>
            </a:r>
            <a:endParaRPr i="1" dirty="0"/>
          </a:p>
          <a:p>
            <a:pPr marL="469900" lvl="0" indent="-317500" algn="l" rtl="0">
              <a:lnSpc>
                <a:spcPct val="100000"/>
              </a:lnSpc>
              <a:spcBef>
                <a:spcPts val="0"/>
              </a:spcBef>
              <a:spcAft>
                <a:spcPts val="0"/>
              </a:spcAft>
              <a:buSzPts val="1200"/>
              <a:buFont typeface="Calibri"/>
              <a:buAutoNum type="arabicPeriod"/>
            </a:pPr>
            <a:r>
              <a:rPr lang="en-US" dirty="0"/>
              <a:t>Students display “hare” on white boards. If students write the word as “hare,” ask a volunteer to share the definition of “hare” in this sentence. </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1" dirty="0"/>
              <a:t>“Yes! In this sentence, ‘hare’ means a mammal with long ears and big feet.” </a:t>
            </a:r>
            <a:endParaRPr i="1" dirty="0"/>
          </a:p>
          <a:p>
            <a:pPr marL="469900" lvl="0" indent="-317500" algn="l" rtl="0">
              <a:lnSpc>
                <a:spcPct val="100000"/>
              </a:lnSpc>
              <a:spcBef>
                <a:spcPts val="0"/>
              </a:spcBef>
              <a:spcAft>
                <a:spcPts val="0"/>
              </a:spcAft>
              <a:buSzPts val="1200"/>
              <a:buFont typeface="Calibri"/>
              <a:buAutoNum type="arabicPeriod"/>
            </a:pPr>
            <a:r>
              <a:rPr lang="en-US" dirty="0"/>
              <a:t>Repeat steps with remaining sentences as time allows: </a:t>
            </a:r>
            <a:endParaRPr dirty="0"/>
          </a:p>
          <a:p>
            <a:pPr marL="0" lvl="0" indent="457200" algn="l" rtl="0">
              <a:lnSpc>
                <a:spcPct val="100000"/>
              </a:lnSpc>
              <a:spcBef>
                <a:spcPts val="0"/>
              </a:spcBef>
              <a:spcAft>
                <a:spcPts val="0"/>
              </a:spcAft>
              <a:buNone/>
            </a:pPr>
            <a:r>
              <a:rPr lang="en-US" dirty="0"/>
              <a:t>— “She cut off her long hair and now has a short style.”</a:t>
            </a:r>
            <a:endParaRPr dirty="0"/>
          </a:p>
          <a:p>
            <a:pPr marL="0" lvl="0" indent="457200" algn="l" rtl="0">
              <a:lnSpc>
                <a:spcPct val="100000"/>
              </a:lnSpc>
              <a:spcBef>
                <a:spcPts val="0"/>
              </a:spcBef>
              <a:spcAft>
                <a:spcPts val="0"/>
              </a:spcAft>
              <a:buNone/>
            </a:pPr>
            <a:r>
              <a:rPr lang="en-US" dirty="0"/>
              <a:t>— “The bunny rabbit and hare ran through the grassland.” </a:t>
            </a:r>
            <a:endParaRPr dirty="0"/>
          </a:p>
          <a:p>
            <a:pPr marL="0" lvl="0" indent="457200" algn="l" rtl="0">
              <a:lnSpc>
                <a:spcPct val="100000"/>
              </a:lnSpc>
              <a:spcBef>
                <a:spcPts val="0"/>
              </a:spcBef>
              <a:spcAft>
                <a:spcPts val="0"/>
              </a:spcAft>
              <a:buNone/>
            </a:pPr>
            <a:r>
              <a:rPr lang="en-US" dirty="0"/>
              <a:t>— “The man has bright red hair, and the girl has curly blond hair.”</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dirty="0"/>
              <a:t>Are students able to distinguish between the homophones ‘hair’ and ‘hare’?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a:t>
            </a:r>
            <a:endParaRPr dirty="0"/>
          </a:p>
          <a:p>
            <a:pPr marL="457200" lvl="0" indent="0" algn="l" rtl="0">
              <a:lnSpc>
                <a:spcPct val="100000"/>
              </a:lnSpc>
              <a:spcBef>
                <a:spcPts val="0"/>
              </a:spcBef>
              <a:spcAft>
                <a:spcPts val="0"/>
              </a:spcAft>
              <a:buNone/>
            </a:pPr>
            <a:r>
              <a:rPr lang="en-US" dirty="0"/>
              <a:t>Example:</a:t>
            </a:r>
            <a:br>
              <a:rPr lang="en-US" dirty="0"/>
            </a:br>
            <a:r>
              <a:rPr lang="en-US" dirty="0"/>
              <a:t>— “I noticed hair is spelled ‘h-a-</a:t>
            </a:r>
            <a:r>
              <a:rPr lang="en-US" dirty="0" err="1"/>
              <a:t>i</a:t>
            </a:r>
            <a:r>
              <a:rPr lang="en-US" dirty="0"/>
              <a:t>-r’ when it means strands growing from the head.”</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a:p>
            <a:pPr marL="4699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363051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1"/>
        <p:cNvGrpSpPr/>
        <p:nvPr/>
      </p:nvGrpSpPr>
      <p:grpSpPr>
        <a:xfrm>
          <a:off x="0" y="0"/>
          <a:ext cx="0" cy="0"/>
          <a:chOff x="0" y="0"/>
          <a:chExt cx="0" cy="0"/>
        </a:xfrm>
      </p:grpSpPr>
      <p:sp>
        <p:nvSpPr>
          <p:cNvPr id="392" name="Google Shape;392;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3" name="Google Shape;393;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sung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a:p>
            <a:pPr marL="174707" marR="0" lvl="0" indent="-98507"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394" name="Google Shape;394;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5" name="Google Shape;395;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74144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9"/>
        <p:cNvGrpSpPr/>
        <p:nvPr/>
      </p:nvGrpSpPr>
      <p:grpSpPr>
        <a:xfrm>
          <a:off x="0" y="0"/>
          <a:ext cx="0" cy="0"/>
          <a:chOff x="0" y="0"/>
          <a:chExt cx="0" cy="0"/>
        </a:xfrm>
      </p:grpSpPr>
      <p:sp>
        <p:nvSpPr>
          <p:cNvPr id="400" name="Google Shape;400;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1" name="Google Shape;401;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a:p>
            <a:pPr marL="0" marR="0" lvl="0" indent="0" algn="l" rtl="0">
              <a:lnSpc>
                <a:spcPct val="100000"/>
              </a:lnSpc>
              <a:spcBef>
                <a:spcPts val="0"/>
              </a:spcBef>
              <a:spcAft>
                <a:spcPts val="0"/>
              </a:spcAft>
              <a:buNone/>
            </a:pPr>
            <a:endParaRPr dirty="0">
              <a:highlight>
                <a:srgbClr val="FFFFFF"/>
              </a:highlight>
            </a:endParaRPr>
          </a:p>
        </p:txBody>
      </p:sp>
      <p:sp>
        <p:nvSpPr>
          <p:cNvPr id="402" name="Google Shape;402;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91704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5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642938" y="1543925"/>
            <a:ext cx="10710862" cy="48045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1000"/>
              </a:spcBef>
              <a:spcAft>
                <a:spcPts val="0"/>
              </a:spcAft>
              <a:buNone/>
            </a:pPr>
            <a:r>
              <a:rPr lang="en-US" sz="2200" dirty="0">
                <a:solidFill>
                  <a:srgbClr val="333333"/>
                </a:solidFill>
                <a:highlight>
                  <a:srgbClr val="FFFFFF"/>
                </a:highlight>
              </a:rPr>
              <a:t>In this lesson students identify words that sound the same but are spelled differently (homophones) in a text and use the context to determine the meaning of each word.</a:t>
            </a:r>
            <a:r>
              <a:rPr lang="en-US" sz="2200" i="1" dirty="0">
                <a:solidFill>
                  <a:srgbClr val="333333"/>
                </a:solidFill>
                <a:highlight>
                  <a:srgbClr val="FFFFFF"/>
                </a:highlight>
              </a:rPr>
              <a:t> </a:t>
            </a:r>
            <a:r>
              <a:rPr lang="en-US" sz="2200" dirty="0">
                <a:solidFill>
                  <a:srgbClr val="333333"/>
                </a:solidFill>
                <a:highlight>
                  <a:srgbClr val="FFFFFF"/>
                </a:highlight>
              </a:rPr>
              <a:t>Students interact with an excerpt from the Decodable Reader: “Compost.” They think about how to apply the rules of fluency to this excerpt and work together to read this piece fluently.  Fluency is defined as reading smoothly, with expression, not too fast or too slow, and reflecting the meaning of the story. Students will focus on attending to punctuation and phrasing to read fluently in a conversational manner. </a:t>
            </a:r>
            <a:endParaRPr sz="2200" dirty="0"/>
          </a:p>
          <a:p>
            <a:pPr marL="0" marR="0" lvl="0" indent="0" algn="l" rtl="0">
              <a:lnSpc>
                <a:spcPct val="70000"/>
              </a:lnSpc>
              <a:spcBef>
                <a:spcPts val="1000"/>
              </a:spcBef>
              <a:spcAft>
                <a:spcPts val="0"/>
              </a:spcAft>
              <a:buNone/>
            </a:pPr>
            <a:r>
              <a:rPr lang="en-US" sz="2200" b="1" i="1" u="none" strike="noStrike" cap="none" dirty="0">
                <a:solidFill>
                  <a:schemeClr val="dk1"/>
                </a:solidFill>
              </a:rPr>
              <a:t>Be sure that students pay careful attention to:</a:t>
            </a:r>
            <a:endParaRPr sz="2200" b="1" i="0"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punctuation and phrasing when reading</a:t>
            </a: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642938" y="21822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18: Lesson 89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65"/>
          <p:cNvSpPr txBox="1"/>
          <p:nvPr/>
        </p:nvSpPr>
        <p:spPr>
          <a:xfrm>
            <a:off x="445563" y="358125"/>
            <a:ext cx="6639000" cy="57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Excerpt from Decodable Reader:  “Compost” (pages 1–2)</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Did you know that old food can be usable in a garden? </a:t>
            </a:r>
            <a:endParaRPr sz="3000" dirty="0">
              <a:latin typeface="Century Gothic"/>
              <a:ea typeface="Century Gothic"/>
              <a:cs typeface="Century Gothic"/>
              <a:sym typeface="Century Gothic"/>
            </a:endParaRPr>
          </a:p>
          <a:p>
            <a:pPr marL="0" lvl="0" indent="0" algn="l" rtl="0">
              <a:spcBef>
                <a:spcPts val="0"/>
              </a:spcBef>
              <a:spcAft>
                <a:spcPts val="0"/>
              </a:spcAft>
              <a:buNone/>
            </a:pPr>
            <a:endParaRPr sz="3000" dirty="0">
              <a:latin typeface="Century Gothic"/>
              <a:ea typeface="Century Gothic"/>
              <a:cs typeface="Century Gothic"/>
              <a:sym typeface="Century Gothic"/>
            </a:endParaRPr>
          </a:p>
          <a:p>
            <a:pPr marL="0" lvl="0" indent="0" algn="l" rtl="0">
              <a:spcBef>
                <a:spcPts val="0"/>
              </a:spcBef>
              <a:spcAft>
                <a:spcPts val="0"/>
              </a:spcAft>
              <a:buNone/>
            </a:pPr>
            <a:r>
              <a:rPr lang="en-US" sz="3000" dirty="0">
                <a:latin typeface="Century Gothic"/>
                <a:ea typeface="Century Gothic"/>
                <a:cs typeface="Century Gothic"/>
                <a:sym typeface="Century Gothic"/>
              </a:rPr>
              <a:t>Compost is a mixture of garden scraps and kitchen vegetable scraps. When the scraps rot, they can be used in your garden to help vegetables and other plants grow.</a:t>
            </a:r>
            <a:endParaRPr sz="3000" dirty="0">
              <a:latin typeface="Century Gothic"/>
              <a:ea typeface="Century Gothic"/>
              <a:cs typeface="Century Gothic"/>
              <a:sym typeface="Century Gothic"/>
            </a:endParaRPr>
          </a:p>
        </p:txBody>
      </p:sp>
      <p:sp>
        <p:nvSpPr>
          <p:cNvPr id="415" name="Google Shape;415;p65"/>
          <p:cNvSpPr txBox="1"/>
          <p:nvPr/>
        </p:nvSpPr>
        <p:spPr>
          <a:xfrm>
            <a:off x="7878675" y="358125"/>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dirty="0">
                <a:latin typeface="Century Gothic"/>
                <a:ea typeface="Century Gothic"/>
                <a:cs typeface="Century Gothic"/>
                <a:sym typeface="Century Gothic"/>
              </a:rPr>
              <a:t>Rules of Fluency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smoothly </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expression</a:t>
            </a:r>
            <a:endParaRPr sz="2400" b="1" dirty="0">
              <a:latin typeface="Century Gothic"/>
              <a:ea typeface="Century Gothic"/>
              <a:cs typeface="Century Gothic"/>
              <a:sym typeface="Century Gothic"/>
            </a:endParaRPr>
          </a:p>
          <a:p>
            <a:pPr marL="0" lvl="0" indent="0" algn="l" rtl="0">
              <a:spcBef>
                <a:spcPts val="0"/>
              </a:spcBef>
              <a:spcAft>
                <a:spcPts val="0"/>
              </a:spcAft>
              <a:buNone/>
            </a:pPr>
            <a:endParaRPr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a:latin typeface="Century Gothic"/>
                <a:ea typeface="Century Gothic"/>
                <a:cs typeface="Century Gothic"/>
                <a:sym typeface="Century Gothic"/>
              </a:rPr>
              <a:t>with </a:t>
            </a:r>
            <a:r>
              <a:rPr lang="en-US" sz="2400" b="1" dirty="0" smtClean="0">
                <a:latin typeface="Century Gothic"/>
                <a:ea typeface="Century Gothic"/>
                <a:cs typeface="Century Gothic"/>
                <a:sym typeface="Century Gothic"/>
              </a:rPr>
              <a:t>meaning</a:t>
            </a: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endParaRPr lang="en-US" sz="2400" b="1"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dirty="0" smtClean="0">
                <a:latin typeface="Century Gothic"/>
                <a:ea typeface="Century Gothic"/>
                <a:cs typeface="Century Gothic"/>
                <a:sym typeface="Century Gothic"/>
              </a:rPr>
              <a:t>just </a:t>
            </a:r>
            <a:r>
              <a:rPr lang="en-US" sz="2400" b="1" dirty="0">
                <a:latin typeface="Century Gothic"/>
                <a:ea typeface="Century Gothic"/>
                <a:cs typeface="Century Gothic"/>
                <a:sym typeface="Century Gothic"/>
              </a:rPr>
              <a:t>the right speed</a:t>
            </a:r>
            <a:r>
              <a:rPr lang="en-US" sz="3000" b="1" dirty="0">
                <a:latin typeface="Century Gothic"/>
                <a:ea typeface="Century Gothic"/>
                <a:cs typeface="Century Gothic"/>
                <a:sym typeface="Century Gothic"/>
              </a:rPr>
              <a:t> </a:t>
            </a:r>
            <a:endParaRPr sz="3000" b="1"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23" name="Google Shape;423;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424" name="Google Shape;424;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7"/>
          <p:cNvSpPr txBox="1"/>
          <p:nvPr/>
        </p:nvSpPr>
        <p:spPr>
          <a:xfrm>
            <a:off x="1228724" y="2486024"/>
            <a:ext cx="9996825" cy="3612975"/>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97;p63"/>
          <p:cNvSpPr txBox="1">
            <a:spLocks noGrp="1"/>
          </p:cNvSpPr>
          <p:nvPr>
            <p:ph type="title"/>
          </p:nvPr>
        </p:nvSpPr>
        <p:spPr>
          <a:xfrm>
            <a:off x="624637" y="2667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5"/>
        <p:cNvGrpSpPr/>
        <p:nvPr/>
      </p:nvGrpSpPr>
      <p:grpSpPr>
        <a:xfrm>
          <a:off x="0" y="0"/>
          <a:ext cx="0" cy="0"/>
          <a:chOff x="0" y="0"/>
          <a:chExt cx="0" cy="0"/>
        </a:xfrm>
      </p:grpSpPr>
      <p:sp>
        <p:nvSpPr>
          <p:cNvPr id="436" name="Google Shape;436;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37" name="Google Shape;437;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38" name="Google Shape;438;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39" name="Google Shape;439;p68"/>
          <p:cNvPicPr preferRelativeResize="0"/>
          <p:nvPr/>
        </p:nvPicPr>
        <p:blipFill>
          <a:blip r:embed="rId4">
            <a:alphaModFix/>
          </a:blip>
          <a:stretch>
            <a:fillRect/>
          </a:stretch>
        </p:blipFill>
        <p:spPr>
          <a:xfrm>
            <a:off x="11024900" y="5685665"/>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graphicFrame>
        <p:nvGraphicFramePr>
          <p:cNvPr id="444" name="Google Shape;444;p69"/>
          <p:cNvGraphicFramePr/>
          <p:nvPr>
            <p:extLst>
              <p:ext uri="{D42A27DB-BD31-4B8C-83A1-F6EECF244321}">
                <p14:modId xmlns:p14="http://schemas.microsoft.com/office/powerpoint/2010/main" val="3675707282"/>
              </p:ext>
            </p:extLst>
          </p:nvPr>
        </p:nvGraphicFramePr>
        <p:xfrm>
          <a:off x="0" y="0"/>
          <a:ext cx="12192000" cy="6907330"/>
        </p:xfrm>
        <a:graphic>
          <a:graphicData uri="http://schemas.openxmlformats.org/drawingml/2006/table">
            <a:tbl>
              <a:tblPr>
                <a:noFill/>
                <a:tableStyleId>{F8490138-EA55-4BA7-99EC-81D926F9B4A2}</a:tableStyleId>
              </a:tblPr>
              <a:tblGrid>
                <a:gridCol w="4132725"/>
                <a:gridCol w="4024425"/>
                <a:gridCol w="4034850"/>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400" b="1">
                          <a:solidFill>
                            <a:schemeClr val="dk1"/>
                          </a:solidFill>
                          <a:latin typeface="Century Gothic"/>
                          <a:ea typeface="Century Gothic"/>
                          <a:cs typeface="Century Gothic"/>
                          <a:sym typeface="Century Gothic"/>
                        </a:rPr>
                        <a:t>Reading with Expression</a:t>
                      </a:r>
                      <a:endParaRPr sz="2400" b="1">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dirty="0">
                          <a:solidFill>
                            <a:schemeClr val="dk1"/>
                          </a:solidFill>
                          <a:latin typeface="Century Gothic"/>
                          <a:ea typeface="Century Gothic"/>
                          <a:cs typeface="Century Gothic"/>
                          <a:sym typeface="Century Gothic"/>
                        </a:rPr>
                        <a:t>Reporting the News</a:t>
                      </a:r>
                      <a:endParaRPr sz="2500" b="1" dirty="0">
                        <a:latin typeface="Century Gothic"/>
                        <a:ea typeface="Century Gothic"/>
                        <a:cs typeface="Century Gothic"/>
                        <a:sym typeface="Century Gothic"/>
                      </a:endParaRPr>
                    </a:p>
                  </a:txBody>
                  <a:tcPr marL="121900" marR="121900" marT="121900" marB="121900"/>
                </a:tc>
              </a:tr>
              <a:tr h="6252050">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Teacher Group.</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Chorally </a:t>
                      </a:r>
                      <a:r>
                        <a:rPr lang="en-US" sz="1900" dirty="0">
                          <a:solidFill>
                            <a:schemeClr val="dk1"/>
                          </a:solidFill>
                          <a:latin typeface="Century Gothic"/>
                          <a:ea typeface="Century Gothic"/>
                          <a:cs typeface="Century Gothic"/>
                          <a:sym typeface="Century Gothic"/>
                        </a:rPr>
                        <a:t>reread pp. </a:t>
                      </a:r>
                      <a:r>
                        <a:rPr lang="en-US" sz="1900" dirty="0" smtClean="0">
                          <a:solidFill>
                            <a:schemeClr val="dk1"/>
                          </a:solidFill>
                          <a:latin typeface="Century Gothic"/>
                          <a:ea typeface="Century Gothic"/>
                          <a:cs typeface="Century Gothic"/>
                          <a:sym typeface="Century Gothic"/>
                        </a:rPr>
                        <a:t>1-2 of </a:t>
                      </a:r>
                      <a:r>
                        <a:rPr lang="en-US" sz="1900" dirty="0">
                          <a:solidFill>
                            <a:schemeClr val="dk1"/>
                          </a:solidFill>
                          <a:latin typeface="Century Gothic"/>
                          <a:ea typeface="Century Gothic"/>
                          <a:cs typeface="Century Gothic"/>
                          <a:sym typeface="Century Gothic"/>
                        </a:rPr>
                        <a:t>“Compost</a:t>
                      </a:r>
                      <a:r>
                        <a:rPr lang="en-US" sz="1900" dirty="0" smtClean="0">
                          <a:solidFill>
                            <a:schemeClr val="dk1"/>
                          </a:solidFill>
                          <a:latin typeface="Century Gothic"/>
                          <a:ea typeface="Century Gothic"/>
                          <a:cs typeface="Century Gothic"/>
                          <a:sym typeface="Century Gothic"/>
                        </a:rPr>
                        <a: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(periods, question marks, exclamation marks, commas, quotation marks). Talk about what the marks mean to a </a:t>
                      </a:r>
                      <a:r>
                        <a:rPr lang="en-US" sz="1900" dirty="0" smtClean="0">
                          <a:solidFill>
                            <a:schemeClr val="dk1"/>
                          </a:solidFill>
                          <a:latin typeface="Century Gothic"/>
                          <a:ea typeface="Century Gothic"/>
                          <a:cs typeface="Century Gothic"/>
                          <a:sym typeface="Century Gothic"/>
                        </a:rPr>
                        <a:t>reader.</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Read </a:t>
                      </a:r>
                      <a:r>
                        <a:rPr lang="en-US" sz="1900" dirty="0">
                          <a:solidFill>
                            <a:schemeClr val="dk1"/>
                          </a:solidFill>
                          <a:latin typeface="Century Gothic"/>
                          <a:ea typeface="Century Gothic"/>
                          <a:cs typeface="Century Gothic"/>
                          <a:sym typeface="Century Gothic"/>
                        </a:rPr>
                        <a:t>the excerpt again. </a:t>
                      </a:r>
                      <a:r>
                        <a:rPr lang="en-US" sz="1900" dirty="0" smtClean="0">
                          <a:solidFill>
                            <a:schemeClr val="dk1"/>
                          </a:solidFill>
                          <a:latin typeface="Century Gothic"/>
                          <a:ea typeface="Century Gothic"/>
                          <a:cs typeface="Century Gothic"/>
                          <a:sym typeface="Century Gothic"/>
                        </a:rPr>
                        <a:t>This </a:t>
                      </a:r>
                      <a:r>
                        <a:rPr lang="en-US" sz="1900" dirty="0">
                          <a:solidFill>
                            <a:schemeClr val="dk1"/>
                          </a:solidFill>
                          <a:latin typeface="Century Gothic"/>
                          <a:ea typeface="Century Gothic"/>
                          <a:cs typeface="Century Gothic"/>
                          <a:sym typeface="Century Gothic"/>
                        </a:rPr>
                        <a:t>time, pause at the commas, stop at the periods, use an asking voice for the question marks and an excited voice for the exclamation </a:t>
                      </a:r>
                      <a:r>
                        <a:rPr lang="en-US" sz="1900" dirty="0" smtClean="0">
                          <a:solidFill>
                            <a:schemeClr val="dk1"/>
                          </a:solidFill>
                          <a:latin typeface="Century Gothic"/>
                          <a:ea typeface="Century Gothic"/>
                          <a:cs typeface="Century Gothic"/>
                          <a:sym typeface="Century Gothic"/>
                        </a:rPr>
                        <a:t>marks.</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Let’s </a:t>
                      </a:r>
                      <a:r>
                        <a:rPr lang="en-US" sz="1900" dirty="0">
                          <a:solidFill>
                            <a:schemeClr val="dk1"/>
                          </a:solidFill>
                          <a:latin typeface="Century Gothic"/>
                          <a:ea typeface="Century Gothic"/>
                          <a:cs typeface="Century Gothic"/>
                          <a:sym typeface="Century Gothic"/>
                        </a:rPr>
                        <a:t>use our Reader’s Toolbox if we can’t read any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2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Find </a:t>
                      </a:r>
                      <a:r>
                        <a:rPr lang="en-US" sz="1900" dirty="0">
                          <a:solidFill>
                            <a:schemeClr val="dk1"/>
                          </a:solidFill>
                          <a:latin typeface="Century Gothic"/>
                          <a:ea typeface="Century Gothic"/>
                          <a:cs typeface="Century Gothic"/>
                          <a:sym typeface="Century Gothic"/>
                        </a:rPr>
                        <a:t>and circle all the punctuation marks (periods, question &amp; exclamation marks, commas, quotation marks) in the decodable reader “Compost</a:t>
                      </a:r>
                      <a:r>
                        <a:rPr lang="en-US" sz="1900" dirty="0" smtClean="0">
                          <a:solidFill>
                            <a:schemeClr val="dk1"/>
                          </a:solidFill>
                          <a:latin typeface="Century Gothic"/>
                          <a:ea typeface="Century Gothic"/>
                          <a:cs typeface="Century Gothic"/>
                          <a:sym typeface="Century Gothic"/>
                        </a:rPr>
                        <a: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Determine </a:t>
                      </a:r>
                      <a:r>
                        <a:rPr lang="en-US" sz="1900" dirty="0">
                          <a:solidFill>
                            <a:schemeClr val="dk1"/>
                          </a:solidFill>
                          <a:latin typeface="Century Gothic"/>
                          <a:ea typeface="Century Gothic"/>
                          <a:cs typeface="Century Gothic"/>
                          <a:sym typeface="Century Gothic"/>
                        </a:rPr>
                        <a:t>who read first. Listen carefully as your partner reads </a:t>
                      </a:r>
                      <a:r>
                        <a:rPr lang="en-US" sz="1900" dirty="0" smtClean="0">
                          <a:solidFill>
                            <a:schemeClr val="dk1"/>
                          </a:solidFill>
                          <a:latin typeface="Century Gothic"/>
                          <a:ea typeface="Century Gothic"/>
                          <a:cs typeface="Century Gothic"/>
                          <a:sym typeface="Century Gothic"/>
                        </a:rPr>
                        <a:t>with </a:t>
                      </a:r>
                      <a:r>
                        <a:rPr lang="en-US" sz="1900" dirty="0" smtClean="0">
                          <a:solidFill>
                            <a:schemeClr val="dk1"/>
                          </a:solidFill>
                          <a:latin typeface="Century Gothic"/>
                          <a:ea typeface="Century Gothic"/>
                          <a:cs typeface="Century Gothic"/>
                          <a:sym typeface="Century Gothic"/>
                        </a:rPr>
                        <a:t>expression.</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Remember </a:t>
                      </a:r>
                      <a:r>
                        <a:rPr lang="en-US" sz="1900" dirty="0">
                          <a:solidFill>
                            <a:schemeClr val="dk1"/>
                          </a:solidFill>
                          <a:latin typeface="Century Gothic"/>
                          <a:ea typeface="Century Gothic"/>
                          <a:cs typeface="Century Gothic"/>
                          <a:sym typeface="Century Gothic"/>
                        </a:rPr>
                        <a:t>to change how your expression based on the punctuation. Read as many pages as you can until time is </a:t>
                      </a:r>
                      <a:r>
                        <a:rPr lang="en-US" sz="1900" dirty="0" smtClean="0">
                          <a:solidFill>
                            <a:schemeClr val="dk1"/>
                          </a:solidFill>
                          <a:latin typeface="Century Gothic"/>
                          <a:ea typeface="Century Gothic"/>
                          <a:cs typeface="Century Gothic"/>
                          <a:sym typeface="Century Gothic"/>
                        </a:rPr>
                        <a:t>called.</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Use </a:t>
                      </a:r>
                      <a:r>
                        <a:rPr lang="en-US" sz="1900" dirty="0">
                          <a:solidFill>
                            <a:schemeClr val="dk1"/>
                          </a:solidFill>
                          <a:latin typeface="Century Gothic"/>
                          <a:ea typeface="Century Gothic"/>
                          <a:cs typeface="Century Gothic"/>
                          <a:sym typeface="Century Gothic"/>
                        </a:rPr>
                        <a:t>your Reader’s Toolbox if you come to a word you don’t </a:t>
                      </a:r>
                      <a:r>
                        <a:rPr lang="en-US" sz="1900" dirty="0" smtClean="0">
                          <a:solidFill>
                            <a:schemeClr val="dk1"/>
                          </a:solidFill>
                          <a:latin typeface="Century Gothic"/>
                          <a:ea typeface="Century Gothic"/>
                          <a:cs typeface="Century Gothic"/>
                          <a:sym typeface="Century Gothic"/>
                        </a:rPr>
                        <a:t>know.</a:t>
                      </a:r>
                      <a:endParaRPr sz="19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900" b="1" dirty="0">
                          <a:solidFill>
                            <a:schemeClr val="dk1"/>
                          </a:solidFill>
                          <a:latin typeface="Century Gothic"/>
                          <a:ea typeface="Century Gothic"/>
                          <a:cs typeface="Century Gothic"/>
                          <a:sym typeface="Century Gothic"/>
                        </a:rPr>
                        <a:t>Work with a partner.</a:t>
                      </a:r>
                      <a:endParaRPr sz="1900" b="1"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Take </a:t>
                      </a:r>
                      <a:r>
                        <a:rPr lang="en-US" sz="1900" dirty="0">
                          <a:solidFill>
                            <a:schemeClr val="dk1"/>
                          </a:solidFill>
                          <a:latin typeface="Century Gothic"/>
                          <a:ea typeface="Century Gothic"/>
                          <a:cs typeface="Century Gothic"/>
                          <a:sym typeface="Century Gothic"/>
                        </a:rPr>
                        <a:t>turns reporting on “Compost”  by reading the decodable being a reporter or a camera person </a:t>
                      </a:r>
                      <a:r>
                        <a:rPr lang="en-US" sz="1900" dirty="0" smtClean="0">
                          <a:solidFill>
                            <a:schemeClr val="dk1"/>
                          </a:solidFill>
                          <a:latin typeface="Century Gothic"/>
                          <a:ea typeface="Century Gothic"/>
                          <a:cs typeface="Century Gothic"/>
                          <a:sym typeface="Century Gothic"/>
                        </a:rPr>
                        <a:t>filming.</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Change </a:t>
                      </a:r>
                      <a:r>
                        <a:rPr lang="en-US" sz="1900" dirty="0">
                          <a:solidFill>
                            <a:schemeClr val="dk1"/>
                          </a:solidFill>
                          <a:latin typeface="Century Gothic"/>
                          <a:ea typeface="Century Gothic"/>
                          <a:cs typeface="Century Gothic"/>
                          <a:sym typeface="Century Gothic"/>
                        </a:rPr>
                        <a:t>roles every page. (whoever “reports” the first page will “film” the second page</a:t>
                      </a:r>
                      <a:r>
                        <a:rPr lang="en-US" sz="1900" dirty="0" smtClean="0">
                          <a:solidFill>
                            <a:schemeClr val="dk1"/>
                          </a:solidFill>
                          <a:latin typeface="Century Gothic"/>
                          <a:ea typeface="Century Gothic"/>
                          <a:cs typeface="Century Gothic"/>
                          <a:sym typeface="Century Gothic"/>
                        </a:rPr>
                        <a:t>).</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If </a:t>
                      </a:r>
                      <a:r>
                        <a:rPr lang="en-US" sz="1900" dirty="0">
                          <a:solidFill>
                            <a:schemeClr val="dk1"/>
                          </a:solidFill>
                          <a:latin typeface="Century Gothic"/>
                          <a:ea typeface="Century Gothic"/>
                          <a:cs typeface="Century Gothic"/>
                          <a:sym typeface="Century Gothic"/>
                        </a:rPr>
                        <a:t>time permits, read the story again changing the partner that starts as the “reporter” on the first </a:t>
                      </a:r>
                      <a:r>
                        <a:rPr lang="en-US" sz="1900" dirty="0" smtClean="0">
                          <a:solidFill>
                            <a:schemeClr val="dk1"/>
                          </a:solidFill>
                          <a:latin typeface="Century Gothic"/>
                          <a:ea typeface="Century Gothic"/>
                          <a:cs typeface="Century Gothic"/>
                          <a:sym typeface="Century Gothic"/>
                        </a:rPr>
                        <a:t>page.</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Use </a:t>
                      </a:r>
                      <a:r>
                        <a:rPr lang="en-US" sz="1900" dirty="0">
                          <a:solidFill>
                            <a:schemeClr val="dk1"/>
                          </a:solidFill>
                          <a:latin typeface="Century Gothic"/>
                          <a:ea typeface="Century Gothic"/>
                          <a:cs typeface="Century Gothic"/>
                          <a:sym typeface="Century Gothic"/>
                        </a:rPr>
                        <a:t>your Reader’s Toolbox if you come to a word you don’t </a:t>
                      </a:r>
                      <a:r>
                        <a:rPr lang="en-US" sz="1900" dirty="0" smtClean="0">
                          <a:solidFill>
                            <a:schemeClr val="dk1"/>
                          </a:solidFill>
                          <a:latin typeface="Century Gothic"/>
                          <a:ea typeface="Century Gothic"/>
                          <a:cs typeface="Century Gothic"/>
                          <a:sym typeface="Century Gothic"/>
                        </a:rPr>
                        <a:t>know.</a:t>
                      </a:r>
                      <a:endParaRPr lang="en-US" sz="1900" dirty="0">
                        <a:solidFill>
                          <a:schemeClr val="dk1"/>
                        </a:solidFill>
                        <a:latin typeface="Century Gothic"/>
                        <a:ea typeface="Century Gothic"/>
                        <a:cs typeface="Century Gothic"/>
                        <a:sym typeface="Century Gothic"/>
                      </a:endParaRPr>
                    </a:p>
                    <a:p>
                      <a:pPr marL="457200" lvl="0" indent="-457200" algn="l" rtl="0">
                        <a:spcBef>
                          <a:spcPts val="0"/>
                        </a:spcBef>
                        <a:spcAft>
                          <a:spcPts val="0"/>
                        </a:spcAft>
                        <a:buClr>
                          <a:schemeClr val="dk1"/>
                        </a:buClr>
                        <a:buSzPct val="100000"/>
                        <a:buFont typeface="+mj-lt"/>
                        <a:buAutoNum type="arabicPeriod"/>
                      </a:pPr>
                      <a:r>
                        <a:rPr lang="en-US" sz="1900" dirty="0" smtClean="0">
                          <a:solidFill>
                            <a:schemeClr val="dk1"/>
                          </a:solidFill>
                          <a:latin typeface="Century Gothic"/>
                          <a:ea typeface="Century Gothic"/>
                          <a:cs typeface="Century Gothic"/>
                          <a:sym typeface="Century Gothic"/>
                        </a:rPr>
                        <a:t>Give </a:t>
                      </a:r>
                      <a:r>
                        <a:rPr lang="en-US" sz="1900" dirty="0">
                          <a:solidFill>
                            <a:schemeClr val="dk1"/>
                          </a:solidFill>
                          <a:latin typeface="Century Gothic"/>
                          <a:ea typeface="Century Gothic"/>
                          <a:cs typeface="Century Gothic"/>
                          <a:sym typeface="Century Gothic"/>
                        </a:rPr>
                        <a:t>your partner a star and a step.</a:t>
                      </a:r>
                      <a:endParaRPr sz="1900" dirty="0">
                        <a:solidFill>
                          <a:schemeClr val="dk1"/>
                        </a:solidFill>
                        <a:latin typeface="Century Gothic"/>
                        <a:ea typeface="Century Gothic"/>
                        <a:cs typeface="Century Gothic"/>
                        <a:sym typeface="Century Gothic"/>
                      </a:endParaRPr>
                    </a:p>
                  </a:txBody>
                  <a:tcPr marL="121900" marR="121900" marT="121900" marB="121900"/>
                </a:tc>
              </a:tr>
            </a:tbl>
          </a:graphicData>
        </a:graphic>
      </p:graphicFrame>
      <p:pic>
        <p:nvPicPr>
          <p:cNvPr id="445" name="Google Shape;445;p69"/>
          <p:cNvPicPr preferRelativeResize="0"/>
          <p:nvPr/>
        </p:nvPicPr>
        <p:blipFill>
          <a:blip r:embed="rId3">
            <a:alphaModFix/>
          </a:blip>
          <a:stretch>
            <a:fillRect/>
          </a:stretch>
        </p:blipFill>
        <p:spPr>
          <a:xfrm rot="-1022085">
            <a:off x="7182325" y="658055"/>
            <a:ext cx="744175" cy="671650"/>
          </a:xfrm>
          <a:prstGeom prst="rect">
            <a:avLst/>
          </a:prstGeom>
          <a:noFill/>
          <a:ln>
            <a:noFill/>
          </a:ln>
        </p:spPr>
      </p:pic>
      <p:pic>
        <p:nvPicPr>
          <p:cNvPr id="446" name="Google Shape;446;p69"/>
          <p:cNvPicPr preferRelativeResize="0"/>
          <p:nvPr/>
        </p:nvPicPr>
        <p:blipFill>
          <a:blip r:embed="rId4">
            <a:alphaModFix/>
          </a:blip>
          <a:stretch>
            <a:fillRect/>
          </a:stretch>
        </p:blipFill>
        <p:spPr>
          <a:xfrm rot="17389735">
            <a:off x="2823595" y="155465"/>
            <a:ext cx="903629" cy="1032091"/>
          </a:xfrm>
          <a:prstGeom prst="rect">
            <a:avLst/>
          </a:prstGeom>
          <a:noFill/>
          <a:ln>
            <a:noFill/>
          </a:ln>
        </p:spPr>
      </p:pic>
      <p:sp>
        <p:nvSpPr>
          <p:cNvPr id="447" name="Google Shape;447;p69"/>
          <p:cNvSpPr txBox="1"/>
          <p:nvPr/>
        </p:nvSpPr>
        <p:spPr>
          <a:xfrm>
            <a:off x="2607850" y="559913"/>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sp>
        <p:nvSpPr>
          <p:cNvPr id="452" name="Google Shape;452;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53" name="Google Shape;453;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54" name="Google Shape;454;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55" name="Google Shape;455;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56" name="Google Shape;456;p70"/>
          <p:cNvGraphicFramePr/>
          <p:nvPr>
            <p:extLst>
              <p:ext uri="{D42A27DB-BD31-4B8C-83A1-F6EECF244321}">
                <p14:modId xmlns:p14="http://schemas.microsoft.com/office/powerpoint/2010/main" val="3093629719"/>
              </p:ext>
            </p:extLst>
          </p:nvPr>
        </p:nvGraphicFramePr>
        <p:xfrm>
          <a:off x="6096000" y="25500"/>
          <a:ext cx="5771875" cy="6389575"/>
        </p:xfrm>
        <a:graphic>
          <a:graphicData uri="http://schemas.openxmlformats.org/drawingml/2006/table">
            <a:tbl>
              <a:tblPr>
                <a:noFill/>
                <a:tableStyleId>{F8490138-EA55-4BA7-99EC-81D926F9B4A2}</a:tableStyleId>
              </a:tblPr>
              <a:tblGrid>
                <a:gridCol w="716200"/>
                <a:gridCol w="5055675"/>
              </a:tblGrid>
              <a:tr h="1606175">
                <a:tc>
                  <a:txBody>
                    <a:bodyPr/>
                    <a:lstStyle/>
                    <a:p>
                      <a:pPr marL="0" lvl="0" indent="0" algn="l" rtl="0">
                        <a:spcBef>
                          <a:spcPts val="0"/>
                        </a:spcBef>
                        <a:spcAft>
                          <a:spcPts val="0"/>
                        </a:spcAft>
                        <a:buNone/>
                      </a:pPr>
                      <a:r>
                        <a:rPr lang="en-US" sz="1700" dirty="0">
                          <a:latin typeface="Century Gothic"/>
                          <a:ea typeface="Century Gothic"/>
                          <a:cs typeface="Century Gothic"/>
                          <a:sym typeface="Century Gothic"/>
                        </a:rPr>
                        <a:t>1.</a:t>
                      </a:r>
                      <a:endParaRPr sz="1700" dirty="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Sound out the word</a:t>
                      </a:r>
                      <a:r>
                        <a:rPr lang="en-US" sz="17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a:latin typeface="Century Gothic"/>
                        <a:ea typeface="Century Gothic"/>
                        <a:cs typeface="Century Gothic"/>
                        <a:sym typeface="Century Gothic"/>
                      </a:endParaRPr>
                    </a:p>
                  </a:txBody>
                  <a:tcPr marL="121900" marR="121900" marT="121900" marB="121900"/>
                </a:tc>
              </a:tr>
              <a:tr h="7856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tr>
              <a:tr h="1606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Word </a:t>
                      </a:r>
                      <a:r>
                        <a:rPr lang="en-US" sz="1700" b="1" dirty="0" smtClean="0">
                          <a:latin typeface="Century Gothic"/>
                          <a:ea typeface="Century Gothic"/>
                          <a:cs typeface="Century Gothic"/>
                          <a:sym typeface="Century Gothic"/>
                        </a:rPr>
                        <a:t>Parts</a:t>
                      </a:r>
                      <a:r>
                        <a:rPr lang="en-US" sz="1700" b="0" dirty="0">
                          <a:latin typeface="Century Gothic"/>
                          <a:ea typeface="Century Gothic"/>
                          <a:cs typeface="Century Gothic"/>
                          <a:sym typeface="Century Gothic"/>
                        </a:rPr>
                        <a:t>:</a:t>
                      </a:r>
                      <a:r>
                        <a:rPr lang="en-US" sz="1700" dirty="0" smtClean="0">
                          <a:latin typeface="Century Gothic"/>
                          <a:ea typeface="Century Gothic"/>
                          <a:cs typeface="Century Gothic"/>
                          <a:sym typeface="Century Gothic"/>
                        </a:rPr>
                        <a:t> </a:t>
                      </a:r>
                      <a:r>
                        <a:rPr lang="en-US" sz="17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700" dirty="0">
                        <a:latin typeface="Century Gothic"/>
                        <a:ea typeface="Century Gothic"/>
                        <a:cs typeface="Century Gothic"/>
                        <a:sym typeface="Century Gothic"/>
                      </a:endParaRPr>
                    </a:p>
                  </a:txBody>
                  <a:tcPr marL="121900" marR="121900" marT="121900" marB="121900"/>
                </a:tc>
              </a:tr>
              <a:tr h="10591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High Frequency Words: </a:t>
                      </a:r>
                      <a:r>
                        <a:rPr lang="en-US" sz="1700">
                          <a:latin typeface="Century Gothic"/>
                          <a:ea typeface="Century Gothic"/>
                          <a:cs typeface="Century Gothic"/>
                          <a:sym typeface="Century Gothic"/>
                        </a:rPr>
                        <a:t>Read high frequency words in a SNAP.  Look to the Interactive Word Wall for help, then try to read the word.</a:t>
                      </a:r>
                      <a:endParaRPr sz="1700">
                        <a:latin typeface="Century Gothic"/>
                        <a:ea typeface="Century Gothic"/>
                        <a:cs typeface="Century Gothic"/>
                        <a:sym typeface="Century Gothic"/>
                      </a:endParaRPr>
                    </a:p>
                  </a:txBody>
                  <a:tcPr marL="121900" marR="121900" marT="121900" marB="121900"/>
                </a:tc>
              </a:tr>
              <a:tr h="1332375">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it </a:t>
                      </a:r>
                      <a:r>
                        <a:rPr lang="en-US" sz="1700" b="1" dirty="0" smtClean="0">
                          <a:latin typeface="Century Gothic"/>
                          <a:ea typeface="Century Gothic"/>
                          <a:cs typeface="Century Gothic"/>
                          <a:sym typeface="Century Gothic"/>
                        </a:rPr>
                        <a:t>Again:</a:t>
                      </a:r>
                      <a:r>
                        <a:rPr lang="en-US" sz="1700" b="1" baseline="0" dirty="0" smtClean="0">
                          <a:latin typeface="Century Gothic"/>
                          <a:ea typeface="Century Gothic"/>
                          <a:cs typeface="Century Gothic"/>
                          <a:sym typeface="Century Gothic"/>
                        </a:rPr>
                        <a:t> </a:t>
                      </a:r>
                      <a:r>
                        <a:rPr lang="en-US" sz="1700" dirty="0" smtClean="0">
                          <a:latin typeface="Century Gothic"/>
                          <a:ea typeface="Century Gothic"/>
                          <a:cs typeface="Century Gothic"/>
                          <a:sym typeface="Century Gothic"/>
                        </a:rPr>
                        <a:t>Try </a:t>
                      </a:r>
                      <a:r>
                        <a:rPr lang="en-US" sz="1700" dirty="0">
                          <a:latin typeface="Century Gothic"/>
                          <a:ea typeface="Century Gothic"/>
                          <a:cs typeface="Century Gothic"/>
                          <a:sym typeface="Century Gothic"/>
                        </a:rPr>
                        <a:t>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tr>
            </a:tbl>
          </a:graphicData>
        </a:graphic>
      </p:graphicFrame>
      <p:pic>
        <p:nvPicPr>
          <p:cNvPr id="457" name="Google Shape;457;p70"/>
          <p:cNvPicPr preferRelativeResize="0"/>
          <p:nvPr/>
        </p:nvPicPr>
        <p:blipFill>
          <a:blip r:embed="rId4">
            <a:alphaModFix/>
          </a:blip>
          <a:stretch>
            <a:fillRect/>
          </a:stretch>
        </p:blipFill>
        <p:spPr>
          <a:xfrm>
            <a:off x="6096000" y="5690833"/>
            <a:ext cx="599766" cy="508000"/>
          </a:xfrm>
          <a:prstGeom prst="rect">
            <a:avLst/>
          </a:prstGeom>
          <a:noFill/>
          <a:ln>
            <a:noFill/>
          </a:ln>
        </p:spPr>
      </p:pic>
      <p:pic>
        <p:nvPicPr>
          <p:cNvPr id="458" name="Google Shape;458;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59" name="Google Shape;459;p70"/>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60" name="Google Shape;460;p70"/>
          <p:cNvPicPr preferRelativeResize="0"/>
          <p:nvPr/>
        </p:nvPicPr>
        <p:blipFill>
          <a:blip r:embed="rId4">
            <a:alphaModFix/>
          </a:blip>
          <a:stretch>
            <a:fillRect/>
          </a:stretch>
        </p:blipFill>
        <p:spPr>
          <a:xfrm rot="-10799991">
            <a:off x="6096016" y="4574782"/>
            <a:ext cx="599766" cy="508000"/>
          </a:xfrm>
          <a:prstGeom prst="rect">
            <a:avLst/>
          </a:prstGeom>
          <a:noFill/>
          <a:ln>
            <a:noFill/>
          </a:ln>
        </p:spPr>
      </p:pic>
      <p:pic>
        <p:nvPicPr>
          <p:cNvPr id="461" name="Google Shape;461;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525625" y="1460713"/>
            <a:ext cx="10515600" cy="4668625"/>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#89:</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15000"/>
              </a:lnSpc>
              <a:spcBef>
                <a:spcPts val="0"/>
              </a:spcBef>
              <a:spcAft>
                <a:spcPts val="0"/>
              </a:spcAft>
              <a:buSzPts val="2400"/>
              <a:buFont typeface="Century Gothic"/>
              <a:buChar char="●"/>
            </a:pPr>
            <a:r>
              <a:rPr lang="en-US" sz="2200" dirty="0"/>
              <a:t>Enlarged Homophone Demonstration Sentence</a:t>
            </a:r>
            <a:endParaRPr sz="2200" dirty="0"/>
          </a:p>
          <a:p>
            <a:pPr marL="457200" lvl="0" indent="-381000" algn="l" rtl="0">
              <a:lnSpc>
                <a:spcPct val="115000"/>
              </a:lnSpc>
              <a:spcBef>
                <a:spcPts val="0"/>
              </a:spcBef>
              <a:spcAft>
                <a:spcPts val="0"/>
              </a:spcAft>
              <a:buSzPts val="2400"/>
              <a:buFont typeface="Century Gothic"/>
              <a:buChar char="●"/>
            </a:pPr>
            <a:r>
              <a:rPr lang="en-US" sz="2200" dirty="0"/>
              <a:t>Homophone Practice Sentences </a:t>
            </a:r>
            <a:endParaRPr sz="2200" dirty="0"/>
          </a:p>
          <a:p>
            <a:pPr marL="457200" lvl="0" indent="-381000" algn="l" rtl="0">
              <a:lnSpc>
                <a:spcPct val="115000"/>
              </a:lnSpc>
              <a:spcBef>
                <a:spcPts val="0"/>
              </a:spcBef>
              <a:spcAft>
                <a:spcPts val="0"/>
              </a:spcAft>
              <a:buSzPts val="2400"/>
              <a:buFont typeface="Century Gothic"/>
              <a:buChar char="●"/>
            </a:pPr>
            <a:r>
              <a:rPr lang="en-US" sz="2200" dirty="0"/>
              <a:t>Rules of Fluency written on index Cards (</a:t>
            </a:r>
            <a:r>
              <a:rPr lang="en-US" sz="2200" i="1" dirty="0"/>
              <a:t>Smoothly, With Expression, With Meaning, Just the Right Speed)</a:t>
            </a:r>
            <a:endParaRPr sz="2200" i="1" dirty="0"/>
          </a:p>
          <a:p>
            <a:pPr marL="457200" marR="0" lvl="0" indent="-381000" algn="l" rtl="0">
              <a:lnSpc>
                <a:spcPct val="115000"/>
              </a:lnSpc>
              <a:spcBef>
                <a:spcPts val="0"/>
              </a:spcBef>
              <a:spcAft>
                <a:spcPts val="0"/>
              </a:spcAft>
              <a:buClr>
                <a:schemeClr val="dk1"/>
              </a:buClr>
              <a:buSzPts val="2400"/>
              <a:buFont typeface="Century Gothic"/>
              <a:buChar char="●"/>
            </a:pPr>
            <a:r>
              <a:rPr lang="en-US" sz="2200" dirty="0"/>
              <a:t>Enlarged excerpt from “Compost”</a:t>
            </a:r>
            <a:endParaRPr sz="2200" dirty="0"/>
          </a:p>
          <a:p>
            <a:pPr marL="457200" marR="0" lvl="0" indent="-381000" algn="l" rtl="0">
              <a:lnSpc>
                <a:spcPct val="115000"/>
              </a:lnSpc>
              <a:spcBef>
                <a:spcPts val="0"/>
              </a:spcBef>
              <a:spcAft>
                <a:spcPts val="0"/>
              </a:spcAft>
              <a:buSzPts val="2400"/>
              <a:buFont typeface="Century Gothic"/>
              <a:buChar char="●"/>
            </a:pPr>
            <a:r>
              <a:rPr lang="en-US" sz="2200" dirty="0"/>
              <a:t>Student copies of excerpt from decodable “Compost” (pages 1-2  of decodable)</a:t>
            </a:r>
            <a:endParaRPr sz="2200" dirty="0"/>
          </a:p>
          <a:p>
            <a:pPr marL="457200" marR="0" lvl="0" indent="-381000" algn="l" rtl="0">
              <a:lnSpc>
                <a:spcPct val="115000"/>
              </a:lnSpc>
              <a:spcBef>
                <a:spcPts val="0"/>
              </a:spcBef>
              <a:spcAft>
                <a:spcPts val="0"/>
              </a:spcAft>
              <a:buSzPts val="2400"/>
              <a:buFont typeface="Century Gothic"/>
              <a:buChar char="●"/>
            </a:pPr>
            <a:r>
              <a:rPr lang="en-US" sz="2200" dirty="0"/>
              <a:t>Materials for Independent Work Time</a:t>
            </a:r>
            <a:endParaRPr sz="2200" dirty="0"/>
          </a:p>
          <a:p>
            <a:pPr marL="0" lvl="0" indent="0" algn="l" rtl="0">
              <a:lnSpc>
                <a:spcPct val="100000"/>
              </a:lnSpc>
              <a:spcBef>
                <a:spcPts val="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25625" y="135013"/>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2: Cycle 18: Lesson 89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a:solidFill>
                  <a:schemeClr val="dk1"/>
                </a:solidFill>
                <a:latin typeface="Century Gothic"/>
                <a:ea typeface="Century Gothic"/>
                <a:cs typeface="Century Gothic"/>
                <a:sym typeface="Century Gothic"/>
              </a:rPr>
              <a:t>Preparing for Lesson #8</a:t>
            </a:r>
            <a:r>
              <a:rPr lang="en-US" b="1">
                <a:latin typeface="Century Gothic"/>
                <a:ea typeface="Century Gothic"/>
                <a:cs typeface="Century Gothic"/>
                <a:sym typeface="Century Gothic"/>
              </a:rPr>
              <a:t>9</a:t>
            </a:r>
            <a:r>
              <a:rPr lang="en-US" b="1">
                <a:solidFill>
                  <a:schemeClr val="dk1"/>
                </a:solidFill>
                <a:latin typeface="Century Gothic"/>
                <a:ea typeface="Century Gothic"/>
                <a:cs typeface="Century Gothic"/>
                <a:sym typeface="Century Gothic"/>
              </a:rPr>
              <a:t>:</a:t>
            </a:r>
            <a:endParaRPr>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a:solidFill>
                  <a:schemeClr val="dk1"/>
                </a:solidFill>
                <a:latin typeface="Century Gothic"/>
                <a:ea typeface="Century Gothic"/>
                <a:cs typeface="Century Gothic"/>
                <a:sym typeface="Century Gothic"/>
              </a:rPr>
              <a:t>Reading and protocols to read in preparation:</a:t>
            </a:r>
            <a:endParaRPr>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a:latin typeface="Century Gothic"/>
                <a:ea typeface="Century Gothic"/>
                <a:cs typeface="Century Gothic"/>
                <a:sym typeface="Century Gothic"/>
              </a:rPr>
              <a:t>None</a:t>
            </a:r>
            <a:endParaRPr>
              <a:latin typeface="Century Gothic"/>
              <a:ea typeface="Century Gothic"/>
              <a:cs typeface="Century Gothic"/>
              <a:sym typeface="Century Gothic"/>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None/>
            </a:pPr>
            <a:endParaRPr>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a:solidFill>
                <a:srgbClr val="333333"/>
              </a:solidFill>
              <a:highlight>
                <a:schemeClr val="lt1"/>
              </a:highlight>
            </a:endParaRPr>
          </a:p>
          <a:p>
            <a:pPr marL="0" lvl="0" indent="0" algn="l" rtl="0">
              <a:lnSpc>
                <a:spcPct val="90000"/>
              </a:lnSpc>
              <a:spcBef>
                <a:spcPts val="1300"/>
              </a:spcBef>
              <a:spcAft>
                <a:spcPts val="0"/>
              </a:spcAft>
              <a:buNone/>
            </a:pPr>
            <a:endParaRPr>
              <a:solidFill>
                <a:schemeClr val="dk1"/>
              </a:solidFill>
            </a:endParaRPr>
          </a:p>
          <a:p>
            <a:pPr marL="0" lvl="0" indent="0" algn="l" rtl="0">
              <a:lnSpc>
                <a:spcPct val="90000"/>
              </a:lnSpc>
              <a:spcBef>
                <a:spcPts val="1300"/>
              </a:spcBef>
              <a:spcAft>
                <a:spcPts val="0"/>
              </a:spcAft>
              <a:buNone/>
            </a:pPr>
            <a:endParaRPr>
              <a:solidFill>
                <a:schemeClr val="dk1"/>
              </a:solidFill>
            </a:endParaRPr>
          </a:p>
        </p:txBody>
      </p:sp>
      <p:sp>
        <p:nvSpPr>
          <p:cNvPr id="353" name="Google Shape;353;p58"/>
          <p:cNvSpPr txBox="1">
            <a:spLocks noGrp="1"/>
          </p:cNvSpPr>
          <p:nvPr>
            <p:ph type="title"/>
          </p:nvPr>
        </p:nvSpPr>
        <p:spPr>
          <a:xfrm>
            <a:off x="415600" y="374137"/>
            <a:ext cx="11665500"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a:latin typeface="Century Gothic"/>
                <a:ea typeface="Century Gothic"/>
                <a:cs typeface="Century Gothic"/>
                <a:sym typeface="Century Gothic"/>
              </a:rPr>
              <a:t>Grade 2: Module 3: Part 2: Cycle 18: Lesson 89</a:t>
            </a:r>
            <a:endParaRPr sz="400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a:latin typeface="Century Gothic"/>
                <a:ea typeface="Century Gothic"/>
                <a:cs typeface="Century Gothic"/>
                <a:sym typeface="Century Gothic"/>
              </a:rPr>
              <a:t>Teacher slide, before teaching.</a:t>
            </a:r>
            <a:endParaRPr sz="24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18: Lesson 89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Can you tell the difference when two words sound the same?”</a:t>
            </a:r>
            <a:br>
              <a:rPr lang="en-US" sz="3000" dirty="0">
                <a:solidFill>
                  <a:srgbClr val="FF0000"/>
                </a:solidFill>
              </a:rPr>
            </a:br>
            <a:endParaRPr lang="en-US" sz="3000" dirty="0" smtClean="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b="1" dirty="0" smtClean="0">
                <a:solidFill>
                  <a:srgbClr val="FF0000"/>
                </a:solidFill>
              </a:rPr>
              <a:t>Students</a:t>
            </a:r>
            <a:r>
              <a:rPr lang="en-US" sz="3000" b="1" dirty="0">
                <a:solidFill>
                  <a:srgbClr val="FF0000"/>
                </a:solidFill>
              </a:rPr>
              <a:t>: “</a:t>
            </a:r>
            <a:r>
              <a:rPr lang="en-US" sz="3000" dirty="0">
                <a:solidFill>
                  <a:srgbClr val="FF0000"/>
                </a:solidFill>
              </a:rPr>
              <a:t>Yes, we’ll tell the difference, the difference, the difference. </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r>
              <a:rPr lang="en-US" sz="3000" dirty="0">
                <a:solidFill>
                  <a:srgbClr val="FF0000"/>
                </a:solidFill>
              </a:rPr>
              <a:t>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“hair” and “hare”).</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26500" y="5668098"/>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88300" y="394762"/>
            <a:ext cx="10670213"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latin typeface="Century Gothic" panose="020B0502020202020204" pitchFamily="34" charset="0"/>
                <a:ea typeface="Calibri"/>
                <a:cs typeface="Calibri"/>
                <a:sym typeface="Calibri"/>
              </a:rPr>
              <a:t>Words Rule: Homophones</a:t>
            </a:r>
            <a:endParaRPr sz="3600" b="1" dirty="0">
              <a:solidFill>
                <a:srgbClr val="666666"/>
              </a:solidFill>
              <a:latin typeface="Century Gothic" panose="020B0502020202020204" pitchFamily="34" charset="0"/>
              <a:ea typeface="Calibri"/>
              <a:cs typeface="Calibri"/>
              <a:sym typeface="Calibri"/>
            </a:endParaRPr>
          </a:p>
        </p:txBody>
      </p:sp>
      <p:sp>
        <p:nvSpPr>
          <p:cNvPr id="387" name="Google Shape;387;p62"/>
          <p:cNvSpPr txBox="1">
            <a:spLocks noGrp="1"/>
          </p:cNvSpPr>
          <p:nvPr>
            <p:ph type="body" idx="1"/>
          </p:nvPr>
        </p:nvSpPr>
        <p:spPr>
          <a:xfrm>
            <a:off x="288300" y="1356525"/>
            <a:ext cx="11503500" cy="1685400"/>
          </a:xfrm>
          <a:prstGeom prst="rect">
            <a:avLst/>
          </a:prstGeom>
        </p:spPr>
        <p:txBody>
          <a:bodyPr spcFirstLastPara="1" wrap="square" lIns="91425" tIns="45700" rIns="91425" bIns="45700" anchor="t" anchorCtr="0">
            <a:noAutofit/>
          </a:bodyPr>
          <a:lstStyle/>
          <a:p>
            <a:pPr marL="0" lvl="0" indent="0" algn="ctr" rtl="0">
              <a:lnSpc>
                <a:spcPct val="100000"/>
              </a:lnSpc>
              <a:spcBef>
                <a:spcPts val="0"/>
              </a:spcBef>
              <a:spcAft>
                <a:spcPts val="0"/>
              </a:spcAft>
              <a:buNone/>
            </a:pPr>
            <a:r>
              <a:rPr lang="en-US" sz="4800" dirty="0"/>
              <a:t> </a:t>
            </a:r>
            <a:r>
              <a:rPr lang="en-US" sz="3600" dirty="0"/>
              <a:t>The hare hopped across the room and                            tugged on the girl’s hair. </a:t>
            </a:r>
            <a:endParaRPr sz="3600" dirty="0"/>
          </a:p>
          <a:p>
            <a:pPr marL="0" lvl="0" indent="0" algn="l" rtl="0">
              <a:spcBef>
                <a:spcPts val="1100"/>
              </a:spcBef>
              <a:spcAft>
                <a:spcPts val="0"/>
              </a:spcAft>
              <a:buNone/>
            </a:pP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r>
              <a:rPr lang="en-US" sz="1200" dirty="0">
                <a:latin typeface="Calibri"/>
                <a:ea typeface="Calibri"/>
                <a:cs typeface="Calibri"/>
                <a:sym typeface="Calibri"/>
              </a:rPr>
              <a:t/>
            </a:r>
            <a:br>
              <a:rPr lang="en-US" sz="1200" dirty="0">
                <a:latin typeface="Calibri"/>
                <a:ea typeface="Calibri"/>
                <a:cs typeface="Calibri"/>
                <a:sym typeface="Calibri"/>
              </a:rPr>
            </a:br>
            <a:r>
              <a:rPr lang="en-US" sz="2400" dirty="0"/>
              <a:t> </a:t>
            </a:r>
            <a:r>
              <a:rPr lang="en-US" sz="3200" dirty="0"/>
              <a:t>                       </a:t>
            </a:r>
            <a:endParaRPr sz="3200" dirty="0"/>
          </a:p>
        </p:txBody>
      </p:sp>
      <p:sp>
        <p:nvSpPr>
          <p:cNvPr id="388" name="Google Shape;388;p62"/>
          <p:cNvSpPr txBox="1"/>
          <p:nvPr/>
        </p:nvSpPr>
        <p:spPr>
          <a:xfrm>
            <a:off x="141300" y="3957075"/>
            <a:ext cx="11909400" cy="101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dirty="0">
                <a:latin typeface="Century Gothic"/>
                <a:ea typeface="Century Gothic"/>
                <a:cs typeface="Century Gothic"/>
                <a:sym typeface="Century Gothic"/>
              </a:rPr>
              <a:t>The tortoise beat the hare in the race. </a:t>
            </a:r>
            <a:endParaRPr sz="3600" dirty="0">
              <a:latin typeface="Century Gothic"/>
              <a:ea typeface="Century Gothic"/>
              <a:cs typeface="Century Gothic"/>
              <a:sym typeface="Century Gothic"/>
            </a:endParaRPr>
          </a:p>
        </p:txBody>
      </p:sp>
      <p:sp>
        <p:nvSpPr>
          <p:cNvPr id="389" name="Google Shape;389;p62"/>
          <p:cNvSpPr txBox="1"/>
          <p:nvPr/>
        </p:nvSpPr>
        <p:spPr>
          <a:xfrm>
            <a:off x="4019238" y="2796675"/>
            <a:ext cx="50049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l" rtl="0">
              <a:spcBef>
                <a:spcPts val="0"/>
              </a:spcBef>
              <a:spcAft>
                <a:spcPts val="0"/>
              </a:spcAft>
              <a:buClr>
                <a:schemeClr val="dk1"/>
              </a:buClr>
              <a:buSzPts val="1100"/>
              <a:buFont typeface="Arial"/>
              <a:buNone/>
            </a:pPr>
            <a:r>
              <a:rPr lang="en-US" sz="3600" b="1" dirty="0">
                <a:solidFill>
                  <a:srgbClr val="666666"/>
                </a:solidFill>
                <a:latin typeface="Century Gothic"/>
                <a:ea typeface="Century Gothic"/>
                <a:cs typeface="Century Gothic"/>
                <a:sym typeface="Century Gothic"/>
              </a:rPr>
              <a:t>hair   		     hare</a:t>
            </a:r>
            <a:endParaRPr sz="3600" b="1" dirty="0">
              <a:solidFill>
                <a:srgbClr val="666666"/>
              </a:solidFill>
              <a:latin typeface="Century Gothic"/>
              <a:ea typeface="Century Gothic"/>
              <a:cs typeface="Century Gothic"/>
              <a:sym typeface="Century Gothic"/>
            </a:endParaRPr>
          </a:p>
        </p:txBody>
      </p:sp>
      <p:sp>
        <p:nvSpPr>
          <p:cNvPr id="390" name="Google Shape;390;p62"/>
          <p:cNvSpPr txBox="1"/>
          <p:nvPr/>
        </p:nvSpPr>
        <p:spPr>
          <a:xfrm>
            <a:off x="-55950" y="4861725"/>
            <a:ext cx="12192000" cy="763500"/>
          </a:xfrm>
          <a:prstGeom prst="rect">
            <a:avLst/>
          </a:prstGeom>
          <a:noFill/>
          <a:ln>
            <a:noFill/>
          </a:ln>
        </p:spPr>
        <p:txBody>
          <a:bodyPr spcFirstLastPara="1" wrap="square" lIns="91425" tIns="91425" rIns="91425" bIns="91425" anchor="t" anchorCtr="0">
            <a:noAutofit/>
          </a:bodyPr>
          <a:lstStyle/>
          <a:p>
            <a:pPr marL="0" lvl="0" indent="0" algn="ctr" rtl="0">
              <a:spcBef>
                <a:spcPts val="1100"/>
              </a:spcBef>
              <a:spcAft>
                <a:spcPts val="0"/>
              </a:spcAft>
              <a:buClr>
                <a:schemeClr val="dk1"/>
              </a:buClr>
              <a:buSzPts val="1100"/>
              <a:buFont typeface="Arial"/>
              <a:buNone/>
            </a:pPr>
            <a:r>
              <a:rPr lang="en-US" sz="3600" dirty="0">
                <a:solidFill>
                  <a:schemeClr val="dk1"/>
                </a:solidFill>
                <a:latin typeface="Century Gothic"/>
                <a:ea typeface="Century Gothic"/>
                <a:cs typeface="Century Gothic"/>
                <a:sym typeface="Century Gothic"/>
              </a:rPr>
              <a:t>  She got chewing gum stuck in her hair.</a:t>
            </a:r>
            <a:r>
              <a:rPr lang="en-US" sz="2400" dirty="0">
                <a:solidFill>
                  <a:schemeClr val="dk1"/>
                </a:solidFill>
                <a:latin typeface="Century Gothic"/>
                <a:ea typeface="Century Gothic"/>
                <a:cs typeface="Century Gothic"/>
                <a:sym typeface="Century Gothic"/>
              </a:rPr>
              <a:t> </a:t>
            </a:r>
            <a:endParaRPr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0"/>
                                        </p:tgtEl>
                                        <p:attrNameLst>
                                          <p:attrName>style.visibility</p:attrName>
                                        </p:attrNameLst>
                                      </p:cBhvr>
                                      <p:to>
                                        <p:strVal val="visible"/>
                                      </p:to>
                                    </p:set>
                                    <p:animEffect transition="in" filter="fade">
                                      <p:cBhvr>
                                        <p:cTn id="17" dur="1000"/>
                                        <p:tgtEl>
                                          <p:spTgt spid="3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6"/>
        <p:cNvGrpSpPr/>
        <p:nvPr/>
      </p:nvGrpSpPr>
      <p:grpSpPr>
        <a:xfrm>
          <a:off x="0" y="0"/>
          <a:ext cx="0" cy="0"/>
          <a:chOff x="0" y="0"/>
          <a:chExt cx="0" cy="0"/>
        </a:xfrm>
      </p:grpSpPr>
      <p:sp>
        <p:nvSpPr>
          <p:cNvPr id="397" name="Google Shape;397;p63"/>
          <p:cNvSpPr txBox="1">
            <a:spLocks noGrp="1"/>
          </p:cNvSpPr>
          <p:nvPr>
            <p:ph type="title"/>
          </p:nvPr>
        </p:nvSpPr>
        <p:spPr>
          <a:xfrm>
            <a:off x="624637" y="266788"/>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398" name="Google Shape;398;p63"/>
          <p:cNvSpPr txBox="1">
            <a:spLocks noGrp="1"/>
          </p:cNvSpPr>
          <p:nvPr>
            <p:ph type="body" idx="2"/>
          </p:nvPr>
        </p:nvSpPr>
        <p:spPr>
          <a:xfrm>
            <a:off x="624637" y="1073338"/>
            <a:ext cx="11348288" cy="53217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dirty="0">
                <a:solidFill>
                  <a:srgbClr val="FF0000"/>
                </a:solidFill>
              </a:rPr>
              <a:t>“Yes, we’ll read it fluently. Not </a:t>
            </a:r>
            <a:r>
              <a:rPr lang="en-US" dirty="0" smtClean="0">
                <a:solidFill>
                  <a:srgbClr val="FF0000"/>
                </a:solidFill>
              </a:rPr>
              <a:t>too </a:t>
            </a:r>
            <a:r>
              <a:rPr lang="en-US" dirty="0">
                <a:solidFill>
                  <a:srgbClr val="FF0000"/>
                </a:solidFill>
              </a:rPr>
              <a:t>fast and not </a:t>
            </a:r>
            <a:r>
              <a:rPr lang="en-US" dirty="0" smtClean="0">
                <a:solidFill>
                  <a:srgbClr val="FF0000"/>
                </a:solidFill>
              </a:rPr>
              <a:t>too </a:t>
            </a:r>
            <a:r>
              <a:rPr lang="en-US" dirty="0">
                <a:solidFill>
                  <a:srgbClr val="FF0000"/>
                </a:solidFill>
              </a:rPr>
              <a:t>slow. Yes, we’ll read it fluently at just the right speed.”</a:t>
            </a:r>
            <a:r>
              <a:rPr lang="en-US" b="1" dirty="0">
                <a:solidFill>
                  <a:srgbClr val="FF0000"/>
                </a:solidFill>
              </a:rPr>
              <a:t>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a:t>
            </a:r>
            <a:r>
              <a:rPr lang="en-US" dirty="0">
                <a:solidFill>
                  <a:srgbClr val="000000"/>
                </a:solidFill>
              </a:rPr>
              <a:t>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64"/>
          <p:cNvSpPr txBox="1">
            <a:spLocks noGrp="1"/>
          </p:cNvSpPr>
          <p:nvPr>
            <p:ph type="title"/>
          </p:nvPr>
        </p:nvSpPr>
        <p:spPr>
          <a:xfrm>
            <a:off x="509300" y="286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dirty="0"/>
              <a:t> Work Time </a:t>
            </a:r>
            <a:r>
              <a:rPr lang="en-US" sz="4200" b="0" i="0" u="none" strike="noStrike" cap="none" dirty="0">
                <a:solidFill>
                  <a:schemeClr val="dk1"/>
                </a:solidFill>
                <a:latin typeface="Century Gothic"/>
                <a:ea typeface="Century Gothic"/>
                <a:cs typeface="Century Gothic"/>
                <a:sym typeface="Century Gothic"/>
              </a:rPr>
              <a:t>Learning Targets</a:t>
            </a:r>
            <a:endParaRPr sz="4200" b="0" i="0" u="none" strike="noStrike" cap="none" dirty="0">
              <a:solidFill>
                <a:schemeClr val="dk1"/>
              </a:solidFill>
              <a:latin typeface="Century Gothic"/>
              <a:ea typeface="Century Gothic"/>
              <a:cs typeface="Century Gothic"/>
              <a:sym typeface="Century Gothic"/>
            </a:endParaRPr>
          </a:p>
        </p:txBody>
      </p:sp>
      <p:sp>
        <p:nvSpPr>
          <p:cNvPr id="405" name="Google Shape;405;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07" name="Google Shape;407;p64"/>
          <p:cNvPicPr preferRelativeResize="0"/>
          <p:nvPr/>
        </p:nvPicPr>
        <p:blipFill>
          <a:blip r:embed="rId3">
            <a:alphaModFix/>
          </a:blip>
          <a:stretch>
            <a:fillRect/>
          </a:stretch>
        </p:blipFill>
        <p:spPr>
          <a:xfrm>
            <a:off x="11024900" y="5685662"/>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4B00E96-CB8F-4629-B38F-60BD30AE9EF7}"/>
</file>

<file path=customXml/itemProps2.xml><?xml version="1.0" encoding="utf-8"?>
<ds:datastoreItem xmlns:ds="http://schemas.openxmlformats.org/officeDocument/2006/customXml" ds:itemID="{586A40AB-5A21-469A-8CCC-3DC48E33C2A9}"/>
</file>

<file path=customXml/itemProps3.xml><?xml version="1.0" encoding="utf-8"?>
<ds:datastoreItem xmlns:ds="http://schemas.openxmlformats.org/officeDocument/2006/customXml" ds:itemID="{19E0CDBB-59DC-4B34-95D7-58210574E12B}"/>
</file>

<file path=docProps/app.xml><?xml version="1.0" encoding="utf-8"?>
<Properties xmlns="http://schemas.openxmlformats.org/officeDocument/2006/extended-properties" xmlns:vt="http://schemas.openxmlformats.org/officeDocument/2006/docPropsVTypes">
  <TotalTime>16</TotalTime>
  <Words>3875</Words>
  <Application>Microsoft Office PowerPoint</Application>
  <PresentationFormat>Widescreen</PresentationFormat>
  <Paragraphs>359</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Calibri</vt:lpstr>
      <vt:lpstr>Century Gothic</vt:lpstr>
      <vt:lpstr>Times New Roman</vt:lpstr>
      <vt:lpstr>Arial</vt:lpstr>
      <vt:lpstr>Office Theme</vt:lpstr>
      <vt:lpstr>Office Theme</vt:lpstr>
      <vt:lpstr>Simple Light</vt:lpstr>
      <vt:lpstr>Office Theme</vt:lpstr>
      <vt:lpstr>Grade 2: Module 3: Part 2: Cycle 18: Lesson 89 Teacher slide, before teaching.</vt:lpstr>
      <vt:lpstr>Grade 2: Module 3: Part 2: Cycle 18: Lesson 89 Teacher slide, before teaching.</vt:lpstr>
      <vt:lpstr>Grade 2: Module 3: Part 2: Cycle 18: Lesson 89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18: Lesson 89 Teacher slide, before teaching.</dc:title>
  <dc:creator>nbravo</dc:creator>
  <cp:lastModifiedBy>Nicole Bravo</cp:lastModifiedBy>
  <cp:revision>3</cp:revision>
  <dcterms:modified xsi:type="dcterms:W3CDTF">2019-01-07T00:08:37Z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