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DDF2CAB-78A8-478D-9AEF-0CD27D244C40}">
  <a:tblStyle styleId="{DDDF2CAB-78A8-478D-9AEF-0CD27D244C4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101" autoAdjust="0"/>
  </p:normalViewPr>
  <p:slideViewPr>
    <p:cSldViewPr snapToGrid="0">
      <p:cViewPr varScale="1">
        <p:scale>
          <a:sx n="78" d="100"/>
          <a:sy n="78" d="100"/>
        </p:scale>
        <p:origin x="-1976" y="-104"/>
      </p:cViewPr>
      <p:guideLst>
        <p:guide orient="horz" pos="1620"/>
        <p:guide pos="2880"/>
      </p:guideLst>
    </p:cSldViewPr>
  </p:slideViewPr>
  <p:notesTextViewPr>
    <p:cViewPr>
      <p:scale>
        <a:sx n="1" d="1"/>
        <a:sy n="1" d="1"/>
      </p:scale>
      <p:origin x="0" y="6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443796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64ef13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50-70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the Learning Target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Lesson: How to Advocate Persuasively (15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Students Prepare to Advocate Persuasively (10 minutes)</a:t>
            </a:r>
            <a:endParaRPr sz="1200" b="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b="0" dirty="0">
                <a:latin typeface="Calibri"/>
                <a:ea typeface="Calibri"/>
                <a:cs typeface="Calibri"/>
                <a:sym typeface="Calibri"/>
              </a:rPr>
              <a:t>Practice Advocating Persuasively Fishbowls (25-35 minutes) Note: you may need to conduct two or three Fishbowl discussions. You may also need longer than the time allocated; consider this when planning.</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b="0" dirty="0">
                <a:latin typeface="Calibri"/>
                <a:ea typeface="Calibri"/>
                <a:cs typeface="Calibri"/>
                <a:sym typeface="Calibri"/>
              </a:rPr>
              <a:t>Closing and Assessment</a:t>
            </a:r>
            <a:endParaRPr sz="1200" b="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Peer Feedback (7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the Afterword, “Vote with Your Fork” (pages 279–283). Answer this: “Name one way you can ‘vote with your fork.’” </a:t>
            </a:r>
            <a:r>
              <a:rPr lang="en" dirty="0"/>
              <a:t/>
            </a:r>
            <a:br>
              <a:rPr lang="en" dirty="0"/>
            </a:br>
            <a:endParaRPr dirty="0"/>
          </a:p>
        </p:txBody>
      </p:sp>
      <p:sp>
        <p:nvSpPr>
          <p:cNvPr id="151" name="Google Shape;151;g45764ef13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4789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5764ef137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Students Prepare to Advocate Persuasively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refer to the criteria on the </a:t>
            </a:r>
            <a:r>
              <a:rPr lang="en" sz="1200" b="1" dirty="0">
                <a:solidFill>
                  <a:schemeClr val="dk1"/>
                </a:solidFill>
                <a:latin typeface="Calibri"/>
                <a:ea typeface="Calibri"/>
                <a:cs typeface="Calibri"/>
                <a:sym typeface="Calibri"/>
              </a:rPr>
              <a:t>Advocating Persuasively Checklist, </a:t>
            </a:r>
            <a:r>
              <a:rPr lang="en" sz="1200" dirty="0">
                <a:solidFill>
                  <a:schemeClr val="dk1"/>
                </a:solidFill>
                <a:latin typeface="Calibri"/>
                <a:ea typeface="Calibri"/>
                <a:cs typeface="Calibri"/>
                <a:sym typeface="Calibri"/>
              </a:rPr>
              <a:t>as this is what they will be assessed 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their presentations need to be about 1 minute long.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7" name="Google Shape;217;g45764ef137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7157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5764ef137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Practice Advocating Persuasively Fishbowls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protocol.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use what they have just learned to practice advocating persuasively in a Fishbowl.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Fishbowl protocol </a:t>
            </a:r>
            <a:r>
              <a:rPr lang="en" sz="1200" dirty="0">
                <a:solidFill>
                  <a:schemeClr val="dk1"/>
                </a:solidFill>
                <a:latin typeface="Calibri"/>
                <a:ea typeface="Calibri"/>
                <a:cs typeface="Calibri"/>
                <a:sym typeface="Calibri"/>
              </a:rPr>
              <a:t>and read it aloud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where necessary.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Address student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7" name="Google Shape;227;g45764ef137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536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70e164da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20-30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Fishbowl groups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Practice Advocating Persuasively Fishbowls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peer critiquing during the Fishbowls; ensure they are familiar with the Peer Critique protocol. Set up the peer critiquing so students remember to be kind and constructive with their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size of your group, you may need to conduct two or three Fishbowl discussions. You may also need longer than the time allocated; consider this when planning.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Peer Critique protocol </a:t>
            </a:r>
            <a:r>
              <a:rPr lang="en" sz="1200" dirty="0">
                <a:solidFill>
                  <a:schemeClr val="dk1"/>
                </a:solidFill>
                <a:latin typeface="Calibri"/>
                <a:ea typeface="Calibri"/>
                <a:cs typeface="Calibri"/>
                <a:sym typeface="Calibri"/>
              </a:rPr>
              <a:t>and invite students to read it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be kind and constructive in their feedback when peer assessing.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with someone from another Fishbowl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Fishbowl 1: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Organize the first group of students in the middle of the Fishbowl.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time as needed, keeping each presentation to about 1 minute.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on the outside to assess their partner (in the center of the Fishbowl) on their </a:t>
            </a:r>
            <a:r>
              <a:rPr lang="en" sz="1200" b="1" dirty="0">
                <a:solidFill>
                  <a:schemeClr val="dk1"/>
                </a:solidFill>
                <a:latin typeface="Calibri"/>
                <a:ea typeface="Calibri"/>
                <a:cs typeface="Calibri"/>
                <a:sym typeface="Calibri"/>
              </a:rPr>
              <a:t>Advocating Persuasively Checklist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all students in the center have presented, ask the first group to respond briefly to their peers’ claims, since they will not have had the chance to respond to another viewpoint.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Rotate students into the center of the Fishbowl until everyone has had a chance to present in the Fishbowl.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general feedback; for example, patterns of success you noticed (stars), such as students’ consistent use of eye contact within the group, or the clarity of their claims, relevancy of their evidence, etc.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Comment on some areas of improvement (steps) as well, such as students’ tendency to speak too quickly or quietly.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Thank students for their participation in the Fishbowls and their attention to the anchor chart throughout the process.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by telling them their practice will pay off during the upcoming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points of success and areas for improvement that students display during the Fishbowl to share with them.</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directed feedback to students individually who struggled in meeting the criteria for advocating persuasively.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7" name="Google Shape;237;g470e164da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6916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5764ef137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7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Peer Feedback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provide feedback to their peers based on explicit criteria helps students clarify the meaning of the learning target.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feedback using the </a:t>
            </a:r>
            <a:r>
              <a:rPr lang="en" sz="1200" b="0" dirty="0">
                <a:solidFill>
                  <a:schemeClr val="dk1"/>
                </a:solidFill>
                <a:latin typeface="Calibri"/>
                <a:ea typeface="Calibri"/>
                <a:cs typeface="Calibri"/>
                <a:sym typeface="Calibri"/>
              </a:rPr>
              <a:t>Peer Critique protocol.</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7" name="Google Shape;247;g45764ef137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7908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5764ef137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Homework: Vote with Your Fork.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55" name="Google Shape;255;g45764ef137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3427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743f7d41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743f7d41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2" name="Google Shape;262;g4743f7d41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2389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64ef13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Advocating Persuasively Checklist</a:t>
            </a:r>
            <a:r>
              <a:rPr lang="en" sz="1200" dirty="0">
                <a:solidFill>
                  <a:schemeClr val="dk1"/>
                </a:solidFill>
                <a:latin typeface="Calibri"/>
                <a:ea typeface="Calibri"/>
                <a:cs typeface="Calibri"/>
                <a:sym typeface="Calibri"/>
              </a:rPr>
              <a:t> (one per student;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Fishbowl protocol (one for display; see supporting materials)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Peer Critique protocol (one for display; see Appendix)</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Homework: Vote with Your Fork </a:t>
            </a:r>
            <a:r>
              <a:rPr lang="en" sz="1200" dirty="0">
                <a:solidFill>
                  <a:schemeClr val="dk1"/>
                </a:solidFill>
                <a:latin typeface="Calibri"/>
                <a:ea typeface="Calibri"/>
                <a:cs typeface="Calibri"/>
                <a:sym typeface="Calibri"/>
              </a:rPr>
              <a:t>(one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Advocating Persuasively Criteria anchor chart </a:t>
            </a:r>
            <a:r>
              <a:rPr lang="en" sz="1200" dirty="0">
                <a:solidFill>
                  <a:schemeClr val="dk1"/>
                </a:solidFill>
                <a:latin typeface="Calibri"/>
                <a:ea typeface="Calibri"/>
                <a:cs typeface="Calibri"/>
                <a:sym typeface="Calibri"/>
              </a:rPr>
              <a:t>(from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Developing a Claim: Model</a:t>
            </a:r>
            <a:r>
              <a:rPr lang="en" sz="1200" dirty="0">
                <a:solidFill>
                  <a:schemeClr val="dk1"/>
                </a:solidFill>
                <a:latin typeface="Calibri"/>
                <a:ea typeface="Calibri"/>
                <a:cs typeface="Calibri"/>
                <a:sym typeface="Calibri"/>
              </a:rPr>
              <a:t> (from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Fishbowl Script</a:t>
            </a:r>
            <a:r>
              <a:rPr lang="en" sz="1200" dirty="0">
                <a:solidFill>
                  <a:schemeClr val="dk1"/>
                </a:solidFill>
                <a:latin typeface="Calibri"/>
                <a:ea typeface="Calibri"/>
                <a:cs typeface="Calibri"/>
                <a:sym typeface="Calibri"/>
              </a:rPr>
              <a:t> (from Lesson 12)</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Char char="●"/>
            </a:pPr>
            <a:r>
              <a:rPr lang="en" sz="1200" b="0" i="1" dirty="0">
                <a:solidFill>
                  <a:schemeClr val="dk1"/>
                </a:solidFill>
                <a:latin typeface="Calibri"/>
                <a:ea typeface="Calibri"/>
                <a:cs typeface="Calibri"/>
                <a:sym typeface="Calibri"/>
              </a:rPr>
              <a:t>The Omnivore’s Dilemma, </a:t>
            </a:r>
            <a:r>
              <a:rPr lang="en" sz="1200" b="0" i="0" dirty="0">
                <a:solidFill>
                  <a:schemeClr val="dk1"/>
                </a:solidFill>
                <a:latin typeface="Calibri"/>
                <a:ea typeface="Calibri"/>
                <a:cs typeface="Calibri"/>
                <a:sym typeface="Calibri"/>
              </a:rPr>
              <a:t>Young Readers Edition </a:t>
            </a:r>
            <a:r>
              <a:rPr lang="en" sz="1200" dirty="0">
                <a:solidFill>
                  <a:schemeClr val="dk1"/>
                </a:solidFill>
                <a:latin typeface="Calibri"/>
                <a:ea typeface="Calibri"/>
                <a:cs typeface="Calibri"/>
                <a:sym typeface="Calibri"/>
              </a:rPr>
              <a:t>(book; one per student)</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Plan the groupings for the Fishbowls. Where possible, mix up the groups so that they contain students advocating for both food chains to provide students with the opportunity to respond to a counterclaim. Also plan for student pairings consisting of students from different Fishbowl discussion groups for Work Time 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Organize the classroom seating arrangement so that it is conducive to the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means of displaying </a:t>
            </a:r>
            <a:r>
              <a:rPr lang="en" sz="1200" dirty="0" smtClean="0">
                <a:solidFill>
                  <a:schemeClr val="dk1"/>
                </a:solidFill>
                <a:latin typeface="Calibri"/>
                <a:ea typeface="Calibri"/>
                <a:cs typeface="Calibri"/>
                <a:sym typeface="Calibri"/>
              </a:rPr>
              <a:t>materials </a:t>
            </a:r>
            <a:r>
              <a:rPr lang="en" sz="1200" dirty="0">
                <a:solidFill>
                  <a:schemeClr val="dk1"/>
                </a:solidFill>
                <a:latin typeface="Calibri"/>
                <a:ea typeface="Calibri"/>
                <a:cs typeface="Calibri"/>
                <a:sym typeface="Calibri"/>
              </a:rPr>
              <a:t>such as a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64ef13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557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64ef13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smtClean="0">
                <a:solidFill>
                  <a:schemeClr val="dk1"/>
                </a:solidFill>
                <a:latin typeface="Calibri"/>
                <a:ea typeface="Calibri"/>
                <a:cs typeface="Calibri"/>
                <a:sym typeface="Calibri"/>
              </a:rPr>
              <a:t>Developing </a:t>
            </a:r>
            <a:r>
              <a:rPr lang="en" sz="1200" b="1" dirty="0">
                <a:solidFill>
                  <a:schemeClr val="dk1"/>
                </a:solidFill>
                <a:latin typeface="Calibri"/>
                <a:ea typeface="Calibri"/>
                <a:cs typeface="Calibri"/>
                <a:sym typeface="Calibri"/>
              </a:rPr>
              <a:t>a Claim: Model </a:t>
            </a:r>
            <a:r>
              <a:rPr lang="en" sz="1200" dirty="0">
                <a:solidFill>
                  <a:schemeClr val="dk1"/>
                </a:solidFill>
                <a:latin typeface="Calibri"/>
                <a:ea typeface="Calibri"/>
                <a:cs typeface="Calibri"/>
                <a:sym typeface="Calibri"/>
              </a:rPr>
              <a:t>and the</a:t>
            </a:r>
            <a:r>
              <a:rPr lang="en" sz="1200" b="1" dirty="0">
                <a:solidFill>
                  <a:schemeClr val="dk1"/>
                </a:solidFill>
                <a:latin typeface="Calibri"/>
                <a:ea typeface="Calibri"/>
                <a:cs typeface="Calibri"/>
                <a:sym typeface="Calibri"/>
              </a:rPr>
              <a:t> Model Fishbowl Script </a:t>
            </a:r>
            <a:r>
              <a:rPr lang="en" sz="1200" dirty="0">
                <a:solidFill>
                  <a:schemeClr val="dk1"/>
                </a:solidFill>
                <a:latin typeface="Calibri"/>
                <a:ea typeface="Calibri"/>
                <a:cs typeface="Calibri"/>
                <a:sym typeface="Calibri"/>
              </a:rPr>
              <a:t>as you’ll be using it again in today’s lesson to model the Fishbowl protocol.</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Advocating Persuasively Checklist</a:t>
            </a:r>
            <a:r>
              <a:rPr lang="en" sz="1200" dirty="0">
                <a:solidFill>
                  <a:schemeClr val="dk1"/>
                </a:solidFill>
                <a:latin typeface="Calibri"/>
                <a:ea typeface="Calibri"/>
                <a:cs typeface="Calibri"/>
                <a:sym typeface="Calibri"/>
              </a:rPr>
              <a:t> in preparation to make general notes about patterns you see across all of the Fishbowls to share with students at the end of the lesson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64ef13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4992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64ef13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64ef13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0691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64ef137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64ef137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5659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64ef13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the Learning Target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made their own claim based on the question “Which food chain would you choose to feed your family—the local sustainable food chain or the hunter-gatherer food chain?” And for homework they completed the </a:t>
            </a:r>
            <a:r>
              <a:rPr lang="en" sz="1200" b="1" dirty="0">
                <a:solidFill>
                  <a:schemeClr val="dk1"/>
                </a:solidFill>
                <a:latin typeface="Calibri"/>
                <a:ea typeface="Calibri"/>
                <a:cs typeface="Calibri"/>
                <a:sym typeface="Calibri"/>
              </a:rPr>
              <a:t>Developing a Claim graphic organizer</a:t>
            </a:r>
            <a:r>
              <a:rPr lang="en" sz="1200" dirty="0">
                <a:solidFill>
                  <a:schemeClr val="dk1"/>
                </a:solidFill>
                <a:latin typeface="Calibri"/>
                <a:ea typeface="Calibri"/>
                <a:cs typeface="Calibri"/>
                <a:sym typeface="Calibri"/>
              </a:rPr>
              <a:t> with their main reasons and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practice advocating persuasively for their claim by participating in a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target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to advocate means to publicly support an idea or cause and that to persuade means to convince an audience to take your viewpoint on an issue.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64ef137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3477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5764ef137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Mini Lesson: How to Advocate Persuasively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provides a clear vision of the expectation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serve as note-catchers when the class is co-constructing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Advocating Persuasively Criteria anchor chart</a:t>
            </a:r>
            <a:r>
              <a:rPr lang="en" sz="1200" dirty="0">
                <a:solidFill>
                  <a:schemeClr val="dk1"/>
                </a:solidFill>
                <a:latin typeface="Calibri"/>
                <a:ea typeface="Calibri"/>
                <a:cs typeface="Calibri"/>
                <a:sym typeface="Calibri"/>
              </a:rPr>
              <a:t>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the Fishbowl situation again with a circle of about eight students on the inside and everyone else sitting on the outside.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the </a:t>
            </a:r>
            <a:r>
              <a:rPr lang="en" sz="1200" b="1" dirty="0">
                <a:solidFill>
                  <a:schemeClr val="dk1"/>
                </a:solidFill>
                <a:latin typeface="Calibri"/>
                <a:ea typeface="Calibri"/>
                <a:cs typeface="Calibri"/>
                <a:sym typeface="Calibri"/>
              </a:rPr>
              <a:t>Advocating Persuasively Criteria anchor chart</a:t>
            </a:r>
            <a:r>
              <a:rPr lang="en" sz="1200" dirty="0">
                <a:solidFill>
                  <a:schemeClr val="dk1"/>
                </a:solidFill>
                <a:latin typeface="Calibri"/>
                <a:ea typeface="Calibri"/>
                <a:cs typeface="Calibri"/>
                <a:sym typeface="Calibri"/>
              </a:rPr>
              <a:t> and remind them of the criteria they developed in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model Fishbowl using the</a:t>
            </a:r>
            <a:r>
              <a:rPr lang="en" sz="1200" b="1" dirty="0">
                <a:solidFill>
                  <a:schemeClr val="dk1"/>
                </a:solidFill>
                <a:latin typeface="Calibri"/>
                <a:ea typeface="Calibri"/>
                <a:cs typeface="Calibri"/>
                <a:sym typeface="Calibri"/>
              </a:rPr>
              <a:t> Developing a Claim: Model</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Model Fishbowl Script</a:t>
            </a:r>
            <a:r>
              <a:rPr lang="en" sz="1200" dirty="0">
                <a:solidFill>
                  <a:schemeClr val="dk1"/>
                </a:solidFill>
                <a:latin typeface="Calibri"/>
                <a:ea typeface="Calibri"/>
                <a:cs typeface="Calibri"/>
                <a:sym typeface="Calibri"/>
              </a:rPr>
              <a:t> for guidance in outlining ideas, but try not to make it sound like you are reading a script, as students will focus on your speaking skills.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model, make sure you speak loudly and clearly and make eye contact with students in the room.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191" name="Google Shape;191;g45764ef137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3910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70e164da6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Mini Lesson: How to Advocate Persuasively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serve as note-catchers when the class is co-constructing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Advocating Persuasively Criteria anchor chart</a:t>
            </a:r>
            <a:r>
              <a:rPr lang="en" sz="1200" dirty="0">
                <a:solidFill>
                  <a:schemeClr val="dk1"/>
                </a:solidFill>
                <a:latin typeface="Calibri"/>
                <a:ea typeface="Calibri"/>
                <a:cs typeface="Calibri"/>
                <a:sym typeface="Calibri"/>
              </a:rPr>
              <a:t>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to the anchor chart: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eye contact with multiple audience members.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Speak clearly and slowly enough for everyone to hear and understand.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appropriate volume.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Speak respectfully and politely.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a:t>
            </a:r>
            <a:r>
              <a:rPr lang="en" sz="1200" b="1" dirty="0">
                <a:solidFill>
                  <a:schemeClr val="dk1"/>
                </a:solidFill>
                <a:latin typeface="Calibri"/>
                <a:ea typeface="Calibri"/>
                <a:cs typeface="Calibri"/>
                <a:sym typeface="Calibri"/>
              </a:rPr>
              <a:t>e Advocating Persuasively Checklist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you’ll use this to assess students when they advocate persuasively in their Fishbowls and they’ll also use it to assess each other. Invite students to read the criteria with you.</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notice that </a:t>
            </a:r>
            <a:r>
              <a:rPr lang="en" sz="1200" b="0" dirty="0">
                <a:solidFill>
                  <a:schemeClr val="dk1"/>
                </a:solidFill>
                <a:latin typeface="Calibri"/>
                <a:ea typeface="Calibri"/>
                <a:cs typeface="Calibri"/>
                <a:sym typeface="Calibri"/>
              </a:rPr>
              <a:t>you spoke clearly, looked at the audience members as you were speaking didn’t read directly from your notes, etc.</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9" name="Google Shape;199;g470e164da6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6577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0e164da6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Mini Lesson: How to Advocate Persuasively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Slide 3 of 3.</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and distribute th</a:t>
            </a:r>
            <a:r>
              <a:rPr lang="en" sz="1200" b="1">
                <a:solidFill>
                  <a:schemeClr val="dk1"/>
                </a:solidFill>
                <a:latin typeface="Calibri"/>
                <a:ea typeface="Calibri"/>
                <a:cs typeface="Calibri"/>
                <a:sym typeface="Calibri"/>
              </a:rPr>
              <a:t>e Advocating Persuasively Checklist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and then the criteria on the checklist.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08" name="Google Shape;208;g470e164da6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3495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g"/><Relationship Id="rId5" Type="http://schemas.openxmlformats.org/officeDocument/2006/relationships/image" Target="../media/image8.png"/><Relationship Id="rId6"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3.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371820"/>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13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50- 70 minutes to complete. </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Prepare students for the </a:t>
            </a:r>
            <a:r>
              <a:rPr lang="en" sz="1800" b="1" dirty="0">
                <a:latin typeface="Century Gothic"/>
                <a:ea typeface="Century Gothic"/>
                <a:cs typeface="Century Gothic"/>
                <a:sym typeface="Century Gothic"/>
              </a:rPr>
              <a:t>end of unit assessment </a:t>
            </a:r>
            <a:r>
              <a:rPr lang="en" sz="1800" dirty="0">
                <a:latin typeface="Century Gothic"/>
                <a:ea typeface="Century Gothic"/>
                <a:cs typeface="Century Gothic"/>
                <a:sym typeface="Century Gothic"/>
              </a:rPr>
              <a:t>in Lesson 15, when they are graded on their ability to advocate persuasively in another Fishbowl.</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Learning Targets for students today are:</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AutoNum type="arabicPeriod"/>
            </a:pPr>
            <a:r>
              <a:rPr lang="en" sz="1800" dirty="0">
                <a:latin typeface="Century Gothic"/>
                <a:ea typeface="Century Gothic"/>
                <a:cs typeface="Century Gothic"/>
                <a:sym typeface="Century Gothic"/>
              </a:rPr>
              <a:t>I can advocate persuasively for either local sustainable or hunter-gatherer to feed my family.</a:t>
            </a: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Prepare for the Fishbowl</a:t>
            </a:r>
            <a:endParaRPr sz="3300" i="0" u="none" strike="noStrike" cap="none">
              <a:solidFill>
                <a:schemeClr val="dk1"/>
              </a:solidFill>
              <a:latin typeface="Century Gothic"/>
              <a:ea typeface="Century Gothic"/>
              <a:cs typeface="Century Gothic"/>
              <a:sym typeface="Century Gothic"/>
            </a:endParaRPr>
          </a:p>
        </p:txBody>
      </p:sp>
      <p:sp>
        <p:nvSpPr>
          <p:cNvPr id="220" name="Google Shape;220;p37"/>
          <p:cNvSpPr txBox="1">
            <a:spLocks noGrp="1"/>
          </p:cNvSpPr>
          <p:nvPr>
            <p:ph type="body" idx="1"/>
          </p:nvPr>
        </p:nvSpPr>
        <p:spPr>
          <a:xfrm>
            <a:off x="235750" y="1268050"/>
            <a:ext cx="3968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You have 10 minutes to prepare to advocate persuasively using your </a:t>
            </a:r>
            <a:r>
              <a:rPr lang="en" sz="2400" b="1">
                <a:latin typeface="Century Gothic"/>
                <a:ea typeface="Century Gothic"/>
                <a:cs typeface="Century Gothic"/>
                <a:sym typeface="Century Gothic"/>
              </a:rPr>
              <a:t>Developing a Claim graphic organizer</a:t>
            </a:r>
            <a:r>
              <a:rPr lang="en" sz="2400">
                <a:latin typeface="Century Gothic"/>
                <a:ea typeface="Century Gothic"/>
                <a:cs typeface="Century Gothic"/>
                <a:sym typeface="Century Gothic"/>
              </a:rPr>
              <a:t> and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p:txBody>
      </p:sp>
      <p:pic>
        <p:nvPicPr>
          <p:cNvPr id="221" name="Google Shape;221;p37"/>
          <p:cNvPicPr preferRelativeResize="0"/>
          <p:nvPr/>
        </p:nvPicPr>
        <p:blipFill>
          <a:blip r:embed="rId3">
            <a:alphaModFix/>
          </a:blip>
          <a:stretch>
            <a:fillRect/>
          </a:stretch>
        </p:blipFill>
        <p:spPr>
          <a:xfrm>
            <a:off x="4272575" y="1648000"/>
            <a:ext cx="2728475" cy="1379150"/>
          </a:xfrm>
          <a:prstGeom prst="rect">
            <a:avLst/>
          </a:prstGeom>
          <a:noFill/>
          <a:ln>
            <a:noFill/>
          </a:ln>
        </p:spPr>
      </p:pic>
      <p:pic>
        <p:nvPicPr>
          <p:cNvPr id="222" name="Google Shape;222;p37"/>
          <p:cNvPicPr preferRelativeResize="0"/>
          <p:nvPr/>
        </p:nvPicPr>
        <p:blipFill>
          <a:blip r:embed="rId4">
            <a:alphaModFix/>
          </a:blip>
          <a:stretch>
            <a:fillRect/>
          </a:stretch>
        </p:blipFill>
        <p:spPr>
          <a:xfrm>
            <a:off x="7509150" y="1325772"/>
            <a:ext cx="1363875" cy="2023600"/>
          </a:xfrm>
          <a:prstGeom prst="rect">
            <a:avLst/>
          </a:prstGeom>
          <a:noFill/>
          <a:ln>
            <a:noFill/>
          </a:ln>
        </p:spPr>
      </p:pic>
      <p:pic>
        <p:nvPicPr>
          <p:cNvPr id="8" name="Google Shape;214;p36"/>
          <p:cNvPicPr preferRelativeResize="0"/>
          <p:nvPr/>
        </p:nvPicPr>
        <p:blipFill>
          <a:blip r:embed="rId5">
            <a:alphaModFix/>
          </a:blip>
          <a:stretch>
            <a:fillRect/>
          </a:stretch>
        </p:blipFill>
        <p:spPr>
          <a:xfrm>
            <a:off x="7920377" y="4434605"/>
            <a:ext cx="526938" cy="452854"/>
          </a:xfrm>
          <a:prstGeom prst="rect">
            <a:avLst/>
          </a:prstGeom>
          <a:noFill/>
          <a:ln>
            <a:noFill/>
          </a:ln>
        </p:spPr>
      </p:pic>
      <p:pic>
        <p:nvPicPr>
          <p:cNvPr id="9" name="Google Shape;196;p34"/>
          <p:cNvPicPr preferRelativeResize="0"/>
          <p:nvPr/>
        </p:nvPicPr>
        <p:blipFill>
          <a:blip r:embed="rId6">
            <a:alphaModFix/>
          </a:blip>
          <a:stretch>
            <a:fillRect/>
          </a:stretch>
        </p:blipFill>
        <p:spPr>
          <a:xfrm>
            <a:off x="8526236" y="4482837"/>
            <a:ext cx="454184" cy="418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Fishbowl Protocol</a:t>
            </a:r>
            <a:endParaRPr sz="3300" i="0" u="none" strike="noStrike" cap="none">
              <a:solidFill>
                <a:schemeClr val="dk1"/>
              </a:solidFill>
              <a:latin typeface="Century Gothic"/>
              <a:ea typeface="Century Gothic"/>
              <a:cs typeface="Century Gothic"/>
              <a:sym typeface="Century Gothic"/>
            </a:endParaRPr>
          </a:p>
        </p:txBody>
      </p:sp>
      <p:sp>
        <p:nvSpPr>
          <p:cNvPr id="230" name="Google Shape;230;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sp>
        <p:nvSpPr>
          <p:cNvPr id="231" name="Google Shape;231;p38"/>
          <p:cNvSpPr txBox="1">
            <a:spLocks noGrp="1"/>
          </p:cNvSpPr>
          <p:nvPr>
            <p:ph type="body" idx="1"/>
          </p:nvPr>
        </p:nvSpPr>
        <p:spPr>
          <a:xfrm>
            <a:off x="228450" y="1268050"/>
            <a:ext cx="48006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After listening to the directions for the Fishbowl, show your understanding of the protocol.</a:t>
            </a: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Thumbs-up: fully understand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Thumbs-sideways: have a question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Thumbs-down: have more than one question</a:t>
            </a:r>
            <a:endParaRPr sz="2400">
              <a:latin typeface="Century Gothic"/>
              <a:ea typeface="Century Gothic"/>
              <a:cs typeface="Century Gothic"/>
              <a:sym typeface="Century Gothic"/>
            </a:endParaRPr>
          </a:p>
        </p:txBody>
      </p:sp>
      <p:pic>
        <p:nvPicPr>
          <p:cNvPr id="232" name="Google Shape;232;p38"/>
          <p:cNvPicPr preferRelativeResize="0"/>
          <p:nvPr/>
        </p:nvPicPr>
        <p:blipFill>
          <a:blip r:embed="rId3">
            <a:alphaModFix/>
          </a:blip>
          <a:stretch>
            <a:fillRect/>
          </a:stretch>
        </p:blipFill>
        <p:spPr>
          <a:xfrm>
            <a:off x="5550800" y="1110936"/>
            <a:ext cx="3428900" cy="3387075"/>
          </a:xfrm>
          <a:prstGeom prst="rect">
            <a:avLst/>
          </a:prstGeom>
          <a:noFill/>
          <a:ln>
            <a:noFill/>
          </a:ln>
        </p:spPr>
      </p:pic>
      <p:pic>
        <p:nvPicPr>
          <p:cNvPr id="233" name="Google Shape;233;p38"/>
          <p:cNvPicPr preferRelativeResize="0"/>
          <p:nvPr/>
        </p:nvPicPr>
        <p:blipFill>
          <a:blip r:embed="rId4">
            <a:alphaModFix/>
          </a:blip>
          <a:stretch>
            <a:fillRect/>
          </a:stretch>
        </p:blipFill>
        <p:spPr>
          <a:xfrm>
            <a:off x="7940718" y="4377250"/>
            <a:ext cx="523357" cy="535173"/>
          </a:xfrm>
          <a:prstGeom prst="rect">
            <a:avLst/>
          </a:prstGeom>
          <a:noFill/>
          <a:ln>
            <a:noFill/>
          </a:ln>
        </p:spPr>
      </p:pic>
      <p:pic>
        <p:nvPicPr>
          <p:cNvPr id="8" name="Google Shape;196;p34"/>
          <p:cNvPicPr preferRelativeResize="0"/>
          <p:nvPr/>
        </p:nvPicPr>
        <p:blipFill>
          <a:blip r:embed="rId5">
            <a:alphaModFix/>
          </a:blip>
          <a:stretch>
            <a:fillRect/>
          </a:stretch>
        </p:blipFill>
        <p:spPr>
          <a:xfrm>
            <a:off x="8526236" y="4482837"/>
            <a:ext cx="454184" cy="41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Practice a Fishbowl Discussion</a:t>
            </a:r>
            <a:endParaRPr sz="3300" i="0" u="none" strike="noStrike" cap="none">
              <a:solidFill>
                <a:schemeClr val="dk1"/>
              </a:solidFill>
              <a:latin typeface="Century Gothic"/>
              <a:ea typeface="Century Gothic"/>
              <a:cs typeface="Century Gothic"/>
              <a:sym typeface="Century Gothic"/>
            </a:endParaRPr>
          </a:p>
        </p:txBody>
      </p:sp>
      <p:sp>
        <p:nvSpPr>
          <p:cNvPr id="240" name="Google Shape;240;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sp>
        <p:nvSpPr>
          <p:cNvPr id="241" name="Google Shape;241;p39"/>
          <p:cNvSpPr txBox="1">
            <a:spLocks noGrp="1"/>
          </p:cNvSpPr>
          <p:nvPr>
            <p:ph type="body" idx="1"/>
          </p:nvPr>
        </p:nvSpPr>
        <p:spPr>
          <a:xfrm>
            <a:off x="285750" y="973200"/>
            <a:ext cx="4800600" cy="3811800"/>
          </a:xfrm>
          <a:prstGeom prst="rect">
            <a:avLst/>
          </a:prstGeom>
          <a:noFill/>
          <a:ln>
            <a:noFill/>
          </a:ln>
        </p:spPr>
        <p:txBody>
          <a:bodyPr spcFirstLastPara="1" wrap="square" lIns="68575" tIns="34275" rIns="68575" bIns="34275" anchor="t" anchorCtr="0">
            <a:noAutofit/>
          </a:bodyPr>
          <a:lstStyle/>
          <a:p>
            <a:pPr marL="457200" lvl="0" indent="0" algn="l" rtl="0">
              <a:spcBef>
                <a:spcPts val="800"/>
              </a:spcBef>
              <a:spcAft>
                <a:spcPts val="0"/>
              </a:spcAft>
              <a:buNone/>
            </a:pPr>
            <a:endParaRPr sz="2400">
              <a:latin typeface="Century Gothic"/>
              <a:ea typeface="Century Gothic"/>
              <a:cs typeface="Century Gothic"/>
              <a:sym typeface="Century Gothic"/>
            </a:endParaRPr>
          </a:p>
          <a:p>
            <a:pPr marL="457200" lvl="0" indent="0" algn="l" rtl="0">
              <a:spcBef>
                <a:spcPts val="800"/>
              </a:spcBef>
              <a:spcAft>
                <a:spcPts val="0"/>
              </a:spcAft>
              <a:buNone/>
            </a:pPr>
            <a:r>
              <a:rPr lang="en" sz="2400">
                <a:latin typeface="Century Gothic"/>
                <a:ea typeface="Century Gothic"/>
                <a:cs typeface="Century Gothic"/>
                <a:sym typeface="Century Gothic"/>
              </a:rPr>
              <a:t>As the Fishbowl discussions begin, remember that you are responsible for assessing your partner using the </a:t>
            </a:r>
            <a:r>
              <a:rPr lang="en" sz="2400" b="1">
                <a:latin typeface="Century Gothic"/>
                <a:ea typeface="Century Gothic"/>
                <a:cs typeface="Century Gothic"/>
                <a:sym typeface="Century Gothic"/>
              </a:rPr>
              <a:t>Advocating Persuasively Checklist, </a:t>
            </a:r>
            <a:r>
              <a:rPr lang="en" sz="2400">
                <a:latin typeface="Century Gothic"/>
                <a:ea typeface="Century Gothic"/>
                <a:cs typeface="Century Gothic"/>
                <a:sym typeface="Century Gothic"/>
              </a:rPr>
              <a:t>write his or her name at the top of the checklist.</a:t>
            </a:r>
            <a:endParaRPr sz="2400">
              <a:latin typeface="Century Gothic"/>
              <a:ea typeface="Century Gothic"/>
              <a:cs typeface="Century Gothic"/>
              <a:sym typeface="Century Gothic"/>
            </a:endParaRPr>
          </a:p>
        </p:txBody>
      </p:sp>
      <p:pic>
        <p:nvPicPr>
          <p:cNvPr id="243" name="Google Shape;243;p39"/>
          <p:cNvPicPr preferRelativeResize="0"/>
          <p:nvPr/>
        </p:nvPicPr>
        <p:blipFill>
          <a:blip r:embed="rId3">
            <a:alphaModFix/>
          </a:blip>
          <a:stretch>
            <a:fillRect/>
          </a:stretch>
        </p:blipFill>
        <p:spPr>
          <a:xfrm>
            <a:off x="5406125" y="1369224"/>
            <a:ext cx="3358875" cy="2971900"/>
          </a:xfrm>
          <a:prstGeom prst="rect">
            <a:avLst/>
          </a:prstGeom>
          <a:noFill/>
          <a:ln>
            <a:noFill/>
          </a:ln>
        </p:spPr>
      </p:pic>
      <p:pic>
        <p:nvPicPr>
          <p:cNvPr id="244" name="Google Shape;244;p39"/>
          <p:cNvPicPr preferRelativeResize="0"/>
          <p:nvPr/>
        </p:nvPicPr>
        <p:blipFill>
          <a:blip r:embed="rId4">
            <a:alphaModFix/>
          </a:blip>
          <a:stretch>
            <a:fillRect/>
          </a:stretch>
        </p:blipFill>
        <p:spPr>
          <a:xfrm>
            <a:off x="7926770" y="4418498"/>
            <a:ext cx="511890" cy="515330"/>
          </a:xfrm>
          <a:prstGeom prst="rect">
            <a:avLst/>
          </a:prstGeom>
          <a:noFill/>
          <a:ln>
            <a:noFill/>
          </a:ln>
        </p:spPr>
      </p:pic>
      <p:pic>
        <p:nvPicPr>
          <p:cNvPr id="8" name="Google Shape;196;p34"/>
          <p:cNvPicPr preferRelativeResize="0"/>
          <p:nvPr/>
        </p:nvPicPr>
        <p:blipFill>
          <a:blip r:embed="rId5">
            <a:alphaModFix/>
          </a:blip>
          <a:stretch>
            <a:fillRect/>
          </a:stretch>
        </p:blipFill>
        <p:spPr>
          <a:xfrm>
            <a:off x="8526236" y="4482837"/>
            <a:ext cx="454184" cy="418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Feedback</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0"/>
          <p:cNvSpPr txBox="1">
            <a:spLocks noGrp="1"/>
          </p:cNvSpPr>
          <p:nvPr>
            <p:ph type="body" idx="1"/>
          </p:nvPr>
        </p:nvSpPr>
        <p:spPr>
          <a:xfrm>
            <a:off x="628650" y="1369225"/>
            <a:ext cx="37983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Share your feedback with your partner using your </a:t>
            </a:r>
            <a:r>
              <a:rPr lang="en" sz="2000" b="1">
                <a:latin typeface="Century Gothic"/>
                <a:ea typeface="Century Gothic"/>
                <a:cs typeface="Century Gothic"/>
                <a:sym typeface="Century Gothic"/>
              </a:rPr>
              <a:t>Advocating Persuasively Checklist</a:t>
            </a:r>
            <a:r>
              <a:rPr lang="en" sz="2000">
                <a:latin typeface="Century Gothic"/>
                <a:ea typeface="Century Gothic"/>
                <a:cs typeface="Century Gothic"/>
                <a:sym typeface="Century Gothic"/>
              </a:rPr>
              <a:t> notes. </a:t>
            </a:r>
            <a:endParaRPr sz="2000">
              <a:latin typeface="Century Gothic"/>
              <a:ea typeface="Century Gothic"/>
              <a:cs typeface="Century Gothic"/>
              <a:sym typeface="Century Gothic"/>
            </a:endParaRPr>
          </a:p>
          <a:p>
            <a:pPr marL="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Be sure to ask questions of each other if you don’t understand the feedback your partner has given.</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p:txBody>
      </p:sp>
      <p:pic>
        <p:nvPicPr>
          <p:cNvPr id="251" name="Google Shape;251;p40"/>
          <p:cNvPicPr preferRelativeResize="0"/>
          <p:nvPr/>
        </p:nvPicPr>
        <p:blipFill>
          <a:blip r:embed="rId3">
            <a:alphaModFix/>
          </a:blip>
          <a:stretch>
            <a:fillRect/>
          </a:stretch>
        </p:blipFill>
        <p:spPr>
          <a:xfrm>
            <a:off x="5030450" y="1514974"/>
            <a:ext cx="3358875" cy="2971900"/>
          </a:xfrm>
          <a:prstGeom prst="rect">
            <a:avLst/>
          </a:prstGeom>
          <a:noFill/>
          <a:ln>
            <a:noFill/>
          </a:ln>
        </p:spPr>
      </p:pic>
      <p:pic>
        <p:nvPicPr>
          <p:cNvPr id="252" name="Google Shape;252;p40"/>
          <p:cNvPicPr preferRelativeResize="0"/>
          <p:nvPr/>
        </p:nvPicPr>
        <p:blipFill>
          <a:blip r:embed="rId4">
            <a:alphaModFix/>
          </a:blip>
          <a:stretch>
            <a:fillRect/>
          </a:stretch>
        </p:blipFill>
        <p:spPr>
          <a:xfrm>
            <a:off x="8504464" y="4430488"/>
            <a:ext cx="477475" cy="49665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58" name="Google Shape;25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Read the Afterword 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 “Vote with Your Fork” (pages 279–283). </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Then, name one way you can “vote with your fork.”</a:t>
            </a:r>
            <a:endParaRPr sz="24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65" name="Google Shape;265;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66" name="Google Shape;266;p42"/>
          <p:cNvGraphicFramePr/>
          <p:nvPr/>
        </p:nvGraphicFramePr>
        <p:xfrm>
          <a:off x="577216" y="1385887"/>
          <a:ext cx="7989600" cy="3230175"/>
        </p:xfrm>
        <a:graphic>
          <a:graphicData uri="http://schemas.openxmlformats.org/drawingml/2006/table">
            <a:tbl>
              <a:tblPr firstRow="1" bandRow="1">
                <a:noFill/>
                <a:tableStyleId>{DDDF2CAB-78A8-478D-9AEF-0CD27D244C40}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Advocating Persuasively Checklist </a:t>
            </a:r>
            <a:r>
              <a:rPr lang="en" sz="1800" dirty="0">
                <a:latin typeface="Century Gothic"/>
                <a:ea typeface="Century Gothic"/>
                <a:cs typeface="Century Gothic"/>
                <a:sym typeface="Century Gothic"/>
              </a:rPr>
              <a:t>(one per student; one for display)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Fishbowl protocol (one for display; see supporting materials)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Peer Critique protocol (one for display; see Appendix)</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Homework: Vote with Your Fork (one per student)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13: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Review the </a:t>
            </a:r>
            <a:r>
              <a:rPr lang="en" sz="1800" b="1">
                <a:latin typeface="Century Gothic"/>
                <a:ea typeface="Century Gothic"/>
                <a:cs typeface="Century Gothic"/>
                <a:sym typeface="Century Gothic"/>
              </a:rPr>
              <a:t>Advocating Persuasively Checklist </a:t>
            </a:r>
            <a:r>
              <a:rPr lang="en" sz="1800">
                <a:latin typeface="Century Gothic"/>
                <a:ea typeface="Century Gothic"/>
                <a:cs typeface="Century Gothic"/>
                <a:sym typeface="Century Gothic"/>
              </a:rPr>
              <a:t>in preparation to make general notes about patterns you see across all of the Fishbowls to share with students at the end of the lesson.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the </a:t>
            </a:r>
            <a:r>
              <a:rPr lang="en" sz="1800" b="1">
                <a:latin typeface="Century Gothic"/>
                <a:ea typeface="Century Gothic"/>
                <a:cs typeface="Century Gothic"/>
                <a:sym typeface="Century Gothic"/>
              </a:rPr>
              <a:t> Developing a Claim: Model</a:t>
            </a:r>
            <a:r>
              <a:rPr lang="en" sz="1800">
                <a:latin typeface="Century Gothic"/>
                <a:ea typeface="Century Gothic"/>
                <a:cs typeface="Century Gothic"/>
                <a:sym typeface="Century Gothic"/>
              </a:rPr>
              <a:t> and the </a:t>
            </a:r>
            <a:r>
              <a:rPr lang="en" sz="1800" b="1">
                <a:latin typeface="Century Gothic"/>
                <a:ea typeface="Century Gothic"/>
                <a:cs typeface="Century Gothic"/>
                <a:sym typeface="Century Gothic"/>
              </a:rPr>
              <a:t>Model Fishbowl Script </a:t>
            </a:r>
            <a:r>
              <a:rPr lang="en" sz="1800">
                <a:latin typeface="Century Gothic"/>
                <a:ea typeface="Century Gothic"/>
                <a:cs typeface="Century Gothic"/>
                <a:sym typeface="Century Gothic"/>
              </a:rPr>
              <a:t>as you’ll be using it again in today’s lesson to model the Fishbowl protocol.</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the Fishbowl and Peer Critique protocols (see appendix).</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continue to prepare for part 2 of the </a:t>
            </a:r>
            <a:r>
              <a:rPr lang="en" sz="1800" b="1" dirty="0">
                <a:latin typeface="Century Gothic"/>
                <a:ea typeface="Century Gothic"/>
                <a:cs typeface="Century Gothic"/>
                <a:sym typeface="Century Gothic"/>
              </a:rPr>
              <a:t>End-of-Unit Assessment</a:t>
            </a:r>
            <a:r>
              <a:rPr lang="en" sz="1800" dirty="0">
                <a:latin typeface="Century Gothic"/>
                <a:ea typeface="Century Gothic"/>
                <a:cs typeface="Century Gothic"/>
                <a:sym typeface="Century Gothic"/>
              </a:rPr>
              <a:t>, the Fishbowl discussion, which will take place in Lesson 15.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View a model Fishbowl discussion to add speaking criteria to the anchor chart.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advocating persuasively for your claim by participating in a Fishbowl.</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Peer Review another student’s discussion.</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87" name="Google Shape;18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advocate persuasively</a:t>
            </a:r>
            <a:r>
              <a:rPr lang="en" sz="2400">
                <a:latin typeface="Century Gothic"/>
                <a:ea typeface="Century Gothic"/>
                <a:cs typeface="Century Gothic"/>
                <a:sym typeface="Century Gothic"/>
              </a:rPr>
              <a:t> for either local sustainable or hunter-gatherer to feed my family.</a:t>
            </a:r>
            <a:endParaRPr sz="2400">
              <a:latin typeface="Century Gothic"/>
              <a:ea typeface="Century Gothic"/>
              <a:cs typeface="Century Gothic"/>
              <a:sym typeface="Century Gothic"/>
            </a:endParaRPr>
          </a:p>
        </p:txBody>
      </p:sp>
      <p:pic>
        <p:nvPicPr>
          <p:cNvPr id="188" name="Google Shape;188;p33"/>
          <p:cNvPicPr preferRelativeResize="0"/>
          <p:nvPr/>
        </p:nvPicPr>
        <p:blipFill>
          <a:blip r:embed="rId3">
            <a:alphaModFix/>
          </a:blip>
          <a:stretch>
            <a:fillRect/>
          </a:stretch>
        </p:blipFill>
        <p:spPr>
          <a:xfrm>
            <a:off x="8381304" y="4383594"/>
            <a:ext cx="615775" cy="49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628650" y="23011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400">
                <a:latin typeface="Century Gothic"/>
                <a:ea typeface="Century Gothic"/>
                <a:cs typeface="Century Gothic"/>
                <a:sym typeface="Century Gothic"/>
              </a:rPr>
              <a:t>Let’s Review the Criteria for Advocating Persuasively</a:t>
            </a:r>
            <a:endParaRPr sz="2400" i="0" u="none" strike="noStrike" cap="none">
              <a:solidFill>
                <a:schemeClr val="dk1"/>
              </a:solidFill>
              <a:latin typeface="Century Gothic"/>
              <a:ea typeface="Century Gothic"/>
              <a:cs typeface="Century Gothic"/>
              <a:sym typeface="Century Gothic"/>
            </a:endParaRPr>
          </a:p>
        </p:txBody>
      </p:sp>
      <p:sp>
        <p:nvSpPr>
          <p:cNvPr id="194" name="Google Shape;194;p34"/>
          <p:cNvSpPr txBox="1">
            <a:spLocks noGrp="1"/>
          </p:cNvSpPr>
          <p:nvPr>
            <p:ph type="body" idx="1"/>
          </p:nvPr>
        </p:nvSpPr>
        <p:spPr>
          <a:xfrm>
            <a:off x="213275" y="1369225"/>
            <a:ext cx="4562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These criteria are about the content, but when advocating persuasively, it is also important to consider the speaking skills involved.</a:t>
            </a:r>
            <a:endParaRPr sz="2000">
              <a:latin typeface="Century Gothic"/>
              <a:ea typeface="Century Gothic"/>
              <a:cs typeface="Century Gothic"/>
              <a:sym typeface="Century Gothic"/>
            </a:endParaRPr>
          </a:p>
          <a:p>
            <a:pPr marL="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Let’s view the model again, focusing on the speaking skills needed to advocate persuasively.</a:t>
            </a:r>
            <a:endParaRPr sz="2000">
              <a:latin typeface="Century Gothic"/>
              <a:ea typeface="Century Gothic"/>
              <a:cs typeface="Century Gothic"/>
              <a:sym typeface="Century Gothic"/>
            </a:endParaRPr>
          </a:p>
        </p:txBody>
      </p:sp>
      <p:sp>
        <p:nvSpPr>
          <p:cNvPr id="195" name="Google Shape;195;p34"/>
          <p:cNvSpPr txBox="1"/>
          <p:nvPr/>
        </p:nvSpPr>
        <p:spPr>
          <a:xfrm>
            <a:off x="5110250" y="1369225"/>
            <a:ext cx="3172800" cy="304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000000"/>
                </a:solidFill>
                <a:latin typeface="Permanent Marker"/>
                <a:ea typeface="Permanent Marker"/>
                <a:cs typeface="Permanent Marker"/>
                <a:sym typeface="Permanent Marker"/>
              </a:rPr>
              <a:t>Advocating Persuasively Criteria</a:t>
            </a:r>
            <a:endParaRPr sz="1200">
              <a:solidFill>
                <a:srgbClr val="000000"/>
              </a:solidFill>
              <a:latin typeface="Permanent Marker"/>
              <a:ea typeface="Permanent Marker"/>
              <a:cs typeface="Permanent Marker"/>
              <a:sym typeface="Permanent Marker"/>
            </a:endParaRPr>
          </a:p>
          <a:p>
            <a:pPr marL="0" lvl="0" indent="0" algn="ctr" rtl="0">
              <a:spcBef>
                <a:spcPts val="0"/>
              </a:spcBef>
              <a:spcAft>
                <a:spcPts val="0"/>
              </a:spcAft>
              <a:buNone/>
            </a:pP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Made a claim.</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Provide clear reasons for making that claim.</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Provided strong supporting evidence for reasons from research.</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Provided sound reasoning.</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Responded to a claim made by someone else in the Fishbowl.</a:t>
            </a:r>
            <a:br>
              <a:rPr lang="en" sz="1200">
                <a:latin typeface="Permanent Marker"/>
                <a:ea typeface="Permanent Marker"/>
                <a:cs typeface="Permanent Marker"/>
                <a:sym typeface="Permanent Marker"/>
              </a:rPr>
            </a:br>
            <a:endParaRPr sz="1200">
              <a:latin typeface="Permanent Marker"/>
              <a:ea typeface="Permanent Marker"/>
              <a:cs typeface="Permanent Marker"/>
              <a:sym typeface="Permanent Marker"/>
            </a:endParaRPr>
          </a:p>
        </p:txBody>
      </p:sp>
      <p:pic>
        <p:nvPicPr>
          <p:cNvPr id="196" name="Google Shape;196;p34"/>
          <p:cNvPicPr preferRelativeResize="0"/>
          <p:nvPr/>
        </p:nvPicPr>
        <p:blipFill>
          <a:blip r:embed="rId3">
            <a:alphaModFix/>
          </a:blip>
          <a:stretch>
            <a:fillRect/>
          </a:stretch>
        </p:blipFill>
        <p:spPr>
          <a:xfrm>
            <a:off x="8526236" y="4482837"/>
            <a:ext cx="454184" cy="418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3011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400">
                <a:latin typeface="Century Gothic"/>
                <a:ea typeface="Century Gothic"/>
                <a:cs typeface="Century Gothic"/>
                <a:sym typeface="Century Gothic"/>
              </a:rPr>
              <a:t>Let’s Add Criteria for Advocating Persuasively</a:t>
            </a:r>
            <a:endParaRPr sz="2400" i="0" u="none" strike="noStrike" cap="none">
              <a:solidFill>
                <a:schemeClr val="dk1"/>
              </a:solidFill>
              <a:latin typeface="Century Gothic"/>
              <a:ea typeface="Century Gothic"/>
              <a:cs typeface="Century Gothic"/>
              <a:sym typeface="Century Gothic"/>
            </a:endParaRPr>
          </a:p>
        </p:txBody>
      </p:sp>
      <p:sp>
        <p:nvSpPr>
          <p:cNvPr id="202" name="Google Shape;202;p35"/>
          <p:cNvSpPr txBox="1">
            <a:spLocks noGrp="1"/>
          </p:cNvSpPr>
          <p:nvPr>
            <p:ph type="body" idx="1"/>
          </p:nvPr>
        </p:nvSpPr>
        <p:spPr>
          <a:xfrm>
            <a:off x="173100" y="1369225"/>
            <a:ext cx="4562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latin typeface="Century Gothic"/>
                <a:ea typeface="Century Gothic"/>
                <a:cs typeface="Century Gothic"/>
                <a:sym typeface="Century Gothic"/>
              </a:rPr>
              <a:t>Now that you’ve viewed a model, Think-Pair-Share about the following questions: </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What did you notice?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What do you wonder?</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How did I advocate persuasively?</a:t>
            </a:r>
            <a:endParaRPr sz="2000">
              <a:latin typeface="Century Gothic"/>
              <a:ea typeface="Century Gothic"/>
              <a:cs typeface="Century Gothic"/>
              <a:sym typeface="Century Gothic"/>
            </a:endParaRPr>
          </a:p>
          <a:p>
            <a:pPr marL="457200" lvl="0" indent="-355600" algn="l" rtl="0">
              <a:spcBef>
                <a:spcPts val="0"/>
              </a:spcBef>
              <a:spcAft>
                <a:spcPts val="0"/>
              </a:spcAft>
              <a:buSzPts val="2000"/>
              <a:buChar char="•"/>
            </a:pPr>
            <a:r>
              <a:rPr lang="en" sz="2000">
                <a:latin typeface="Century Gothic"/>
                <a:ea typeface="Century Gothic"/>
                <a:cs typeface="Century Gothic"/>
                <a:sym typeface="Century Gothic"/>
              </a:rPr>
              <a:t>How did I speak? What did I do?</a:t>
            </a:r>
            <a:endParaRPr sz="2000">
              <a:latin typeface="Century Gothic"/>
              <a:ea typeface="Century Gothic"/>
              <a:cs typeface="Century Gothic"/>
              <a:sym typeface="Century Gothic"/>
            </a:endParaRPr>
          </a:p>
        </p:txBody>
      </p:sp>
      <p:sp>
        <p:nvSpPr>
          <p:cNvPr id="203" name="Google Shape;203;p35"/>
          <p:cNvSpPr txBox="1"/>
          <p:nvPr/>
        </p:nvSpPr>
        <p:spPr>
          <a:xfrm>
            <a:off x="5110250" y="1369225"/>
            <a:ext cx="3172800" cy="248431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rgbClr val="000000"/>
                </a:solidFill>
                <a:latin typeface="Permanent Marker"/>
                <a:ea typeface="Permanent Marker"/>
                <a:cs typeface="Permanent Marker"/>
                <a:sym typeface="Permanent Marker"/>
              </a:rPr>
              <a:t>Advocating Persuasively Criteria</a:t>
            </a:r>
            <a:endParaRPr sz="1200">
              <a:solidFill>
                <a:srgbClr val="000000"/>
              </a:solidFill>
              <a:latin typeface="Permanent Marker"/>
              <a:ea typeface="Permanent Marker"/>
              <a:cs typeface="Permanent Marker"/>
              <a:sym typeface="Permanent Marker"/>
            </a:endParaRPr>
          </a:p>
          <a:p>
            <a:pPr marL="0" lvl="0" indent="0" algn="ctr" rtl="0">
              <a:spcBef>
                <a:spcPts val="0"/>
              </a:spcBef>
              <a:spcAft>
                <a:spcPts val="0"/>
              </a:spcAft>
              <a:buNone/>
            </a:pP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Made a claim.</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Provide clear reasons for making that claim.</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Provided strong supporting evidence for reasons from research.</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Provided sound reasoning.</a:t>
            </a:r>
            <a:endParaRPr sz="1200">
              <a:latin typeface="Permanent Marker"/>
              <a:ea typeface="Permanent Marker"/>
              <a:cs typeface="Permanent Marker"/>
              <a:sym typeface="Permanent Marker"/>
            </a:endParaRPr>
          </a:p>
          <a:p>
            <a:pPr marL="457200" lvl="0" indent="-304800" algn="l" rtl="0">
              <a:spcBef>
                <a:spcPts val="0"/>
              </a:spcBef>
              <a:spcAft>
                <a:spcPts val="0"/>
              </a:spcAft>
              <a:buSzPts val="1200"/>
              <a:buFont typeface="Permanent Marker"/>
              <a:buChar char="●"/>
            </a:pPr>
            <a:r>
              <a:rPr lang="en" sz="1200">
                <a:latin typeface="Permanent Marker"/>
                <a:ea typeface="Permanent Marker"/>
                <a:cs typeface="Permanent Marker"/>
                <a:sym typeface="Permanent Marker"/>
              </a:rPr>
              <a:t>Responded to a claim made by someone else in the Fishbowl.</a:t>
            </a:r>
            <a:br>
              <a:rPr lang="en" sz="1200">
                <a:latin typeface="Permanent Marker"/>
                <a:ea typeface="Permanent Marker"/>
                <a:cs typeface="Permanent Marker"/>
                <a:sym typeface="Permanent Marker"/>
              </a:rPr>
            </a:br>
            <a:endParaRPr sz="1200">
              <a:latin typeface="Permanent Marker"/>
              <a:ea typeface="Permanent Marker"/>
              <a:cs typeface="Permanent Marker"/>
              <a:sym typeface="Permanent Marker"/>
            </a:endParaRPr>
          </a:p>
        </p:txBody>
      </p:sp>
      <p:pic>
        <p:nvPicPr>
          <p:cNvPr id="205" name="Google Shape;205;p35"/>
          <p:cNvPicPr preferRelativeResize="0"/>
          <p:nvPr/>
        </p:nvPicPr>
        <p:blipFill>
          <a:blip r:embed="rId3">
            <a:alphaModFix/>
          </a:blip>
          <a:stretch>
            <a:fillRect/>
          </a:stretch>
        </p:blipFill>
        <p:spPr>
          <a:xfrm>
            <a:off x="7989397" y="4422540"/>
            <a:ext cx="525953" cy="500769"/>
          </a:xfrm>
          <a:prstGeom prst="rect">
            <a:avLst/>
          </a:prstGeom>
          <a:noFill/>
          <a:ln>
            <a:noFill/>
          </a:ln>
        </p:spPr>
      </p:pic>
      <p:pic>
        <p:nvPicPr>
          <p:cNvPr id="7" name="Google Shape;196;p34"/>
          <p:cNvPicPr preferRelativeResize="0"/>
          <p:nvPr/>
        </p:nvPicPr>
        <p:blipFill>
          <a:blip r:embed="rId4">
            <a:alphaModFix/>
          </a:blip>
          <a:stretch>
            <a:fillRect/>
          </a:stretch>
        </p:blipFill>
        <p:spPr>
          <a:xfrm>
            <a:off x="8526236" y="4482837"/>
            <a:ext cx="454184" cy="418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title"/>
          </p:nvPr>
        </p:nvSpPr>
        <p:spPr>
          <a:xfrm>
            <a:off x="628650" y="23011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400" dirty="0">
                <a:latin typeface="Century Gothic"/>
                <a:ea typeface="Century Gothic"/>
                <a:cs typeface="Century Gothic"/>
                <a:sym typeface="Century Gothic"/>
              </a:rPr>
              <a:t>Let’s Review the </a:t>
            </a:r>
            <a:r>
              <a:rPr lang="en" sz="2400" b="1" dirty="0">
                <a:latin typeface="Century Gothic"/>
                <a:ea typeface="Century Gothic"/>
                <a:cs typeface="Century Gothic"/>
                <a:sym typeface="Century Gothic"/>
              </a:rPr>
              <a:t>Advocating Persuasively Checklist</a:t>
            </a:r>
            <a:endParaRPr sz="2400" b="1" i="0" u="none" strike="noStrike" cap="none" dirty="0">
              <a:solidFill>
                <a:schemeClr val="dk1"/>
              </a:solidFill>
              <a:latin typeface="Century Gothic"/>
              <a:ea typeface="Century Gothic"/>
              <a:cs typeface="Century Gothic"/>
              <a:sym typeface="Century Gothic"/>
            </a:endParaRPr>
          </a:p>
        </p:txBody>
      </p:sp>
      <p:sp>
        <p:nvSpPr>
          <p:cNvPr id="211" name="Google Shape;211;p36"/>
          <p:cNvSpPr txBox="1">
            <a:spLocks noGrp="1"/>
          </p:cNvSpPr>
          <p:nvPr>
            <p:ph type="body" idx="1"/>
          </p:nvPr>
        </p:nvSpPr>
        <p:spPr>
          <a:xfrm>
            <a:off x="173100" y="1369225"/>
            <a:ext cx="4562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This checklist</a:t>
            </a:r>
            <a:r>
              <a:rPr lang="en" sz="2000" b="1"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will be used to assess you when you advocate persuasively in your Fishbowl discussions and you’ll also use it to assess each other.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Read the criteria in your heads as you hear it read aloud.</a:t>
            </a:r>
            <a:endParaRPr sz="2000" dirty="0">
              <a:latin typeface="Century Gothic"/>
              <a:ea typeface="Century Gothic"/>
              <a:cs typeface="Century Gothic"/>
              <a:sym typeface="Century Gothic"/>
            </a:endParaRPr>
          </a:p>
        </p:txBody>
      </p:sp>
      <p:pic>
        <p:nvPicPr>
          <p:cNvPr id="212" name="Google Shape;212;p36"/>
          <p:cNvPicPr preferRelativeResize="0"/>
          <p:nvPr/>
        </p:nvPicPr>
        <p:blipFill>
          <a:blip r:embed="rId3">
            <a:alphaModFix/>
          </a:blip>
          <a:stretch>
            <a:fillRect/>
          </a:stretch>
        </p:blipFill>
        <p:spPr>
          <a:xfrm>
            <a:off x="5406125" y="1369224"/>
            <a:ext cx="3358875" cy="2971900"/>
          </a:xfrm>
          <a:prstGeom prst="rect">
            <a:avLst/>
          </a:prstGeom>
          <a:noFill/>
          <a:ln>
            <a:noFill/>
          </a:ln>
        </p:spPr>
      </p:pic>
      <p:pic>
        <p:nvPicPr>
          <p:cNvPr id="214" name="Google Shape;214;p36"/>
          <p:cNvPicPr preferRelativeResize="0"/>
          <p:nvPr/>
        </p:nvPicPr>
        <p:blipFill>
          <a:blip r:embed="rId4">
            <a:alphaModFix/>
          </a:blip>
          <a:stretch>
            <a:fillRect/>
          </a:stretch>
        </p:blipFill>
        <p:spPr>
          <a:xfrm>
            <a:off x="7920377" y="4434605"/>
            <a:ext cx="526938" cy="452854"/>
          </a:xfrm>
          <a:prstGeom prst="rect">
            <a:avLst/>
          </a:prstGeom>
          <a:noFill/>
          <a:ln>
            <a:noFill/>
          </a:ln>
        </p:spPr>
      </p:pic>
      <p:pic>
        <p:nvPicPr>
          <p:cNvPr id="7" name="Google Shape;196;p34"/>
          <p:cNvPicPr preferRelativeResize="0"/>
          <p:nvPr/>
        </p:nvPicPr>
        <p:blipFill>
          <a:blip r:embed="rId5">
            <a:alphaModFix/>
          </a:blip>
          <a:stretch>
            <a:fillRect/>
          </a:stretch>
        </p:blipFill>
        <p:spPr>
          <a:xfrm>
            <a:off x="8526236" y="4482837"/>
            <a:ext cx="454184" cy="4187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18DE48-4F43-4CA4-AE25-33B25F4D3171}"/>
</file>

<file path=customXml/itemProps2.xml><?xml version="1.0" encoding="utf-8"?>
<ds:datastoreItem xmlns:ds="http://schemas.openxmlformats.org/officeDocument/2006/customXml" ds:itemID="{6468A643-A509-4209-8DDF-E140C37535A9}"/>
</file>

<file path=customXml/itemProps3.xml><?xml version="1.0" encoding="utf-8"?>
<ds:datastoreItem xmlns:ds="http://schemas.openxmlformats.org/officeDocument/2006/customXml" ds:itemID="{B3433BCD-0896-49BD-A651-B3DEA63F9E02}"/>
</file>

<file path=docProps/app.xml><?xml version="1.0" encoding="utf-8"?>
<Properties xmlns="http://schemas.openxmlformats.org/officeDocument/2006/extended-properties" xmlns:vt="http://schemas.openxmlformats.org/officeDocument/2006/docPropsVTypes">
  <TotalTime>9</TotalTime>
  <Words>1461</Words>
  <Application>Microsoft Macintosh PowerPoint</Application>
  <PresentationFormat>On-screen Show (16:9)</PresentationFormat>
  <Paragraphs>313</Paragraphs>
  <Slides>15</Slides>
  <Notes>15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Calibri</vt:lpstr>
      <vt:lpstr>Century Gothic</vt:lpstr>
      <vt:lpstr>Overlock</vt:lpstr>
      <vt:lpstr>Permanent Marker</vt:lpstr>
      <vt:lpstr>Simple Light</vt:lpstr>
      <vt:lpstr>Office Theme</vt:lpstr>
      <vt:lpstr>Office Theme</vt:lpstr>
      <vt:lpstr> Grade 8: Module 4: Unit 1: Lesson 13 Teacher slide, before teaching. </vt:lpstr>
      <vt:lpstr>  Grade 8: Module 4: Unit 1: Lesson 13 Teacher slide, before teaching. </vt:lpstr>
      <vt:lpstr>  Grade 8: Module 4: Unit 1: Lesson 13 Teacher slide, before teaching. </vt:lpstr>
      <vt:lpstr>Grade 8: Module 4:  Unit 1: Lesson 13</vt:lpstr>
      <vt:lpstr>Hello, Students!</vt:lpstr>
      <vt:lpstr>Let’s Review the Learning Targets</vt:lpstr>
      <vt:lpstr>Let’s Review the Criteria for Advocating Persuasively</vt:lpstr>
      <vt:lpstr>Let’s Add Criteria for Advocating Persuasively</vt:lpstr>
      <vt:lpstr>Let’s Review the Advocating Persuasively Checklist</vt:lpstr>
      <vt:lpstr>Let’s Prepare for the Fishbowl</vt:lpstr>
      <vt:lpstr>Let’s Review the Fishbowl Protocol</vt:lpstr>
      <vt:lpstr>Let’s Practice a Fishbowl Discussion</vt:lpstr>
      <vt:lpstr>Let’s Share Feedback</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13 Teacher slide, before teaching. </dc:title>
  <dc:creator>nbravo</dc:creator>
  <cp:lastModifiedBy>Alexander Specht</cp:lastModifiedBy>
  <cp:revision>2</cp:revision>
  <dcterms:modified xsi:type="dcterms:W3CDTF">2018-11-26T23:16:08Z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