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152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59B5F9-34D9-4875-A629-F32379C6BDA1}" v="35" dt="2018-09-13T15:51:50.8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36" d="100"/>
          <a:sy n="36" d="100"/>
        </p:scale>
        <p:origin x="3774" y="4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6759B5F9-34D9-4875-A629-F32379C6BDA1}"/>
    <pc:docChg chg="modSld modMainMaster">
      <pc:chgData name="Natalie Ivey" userId="2c81a4b0-7596-4a42-b4da-e7aac4dfeff9" providerId="ADAL" clId="{6759B5F9-34D9-4875-A629-F32379C6BDA1}" dt="2018-09-13T15:51:50.870" v="35" actId="1076"/>
      <pc:docMkLst>
        <pc:docMk/>
      </pc:docMkLst>
      <pc:sldChg chg="addSp modSp">
        <pc:chgData name="Natalie Ivey" userId="2c81a4b0-7596-4a42-b4da-e7aac4dfeff9" providerId="ADAL" clId="{6759B5F9-34D9-4875-A629-F32379C6BDA1}" dt="2018-09-13T15:46:41.422" v="3" actId="1076"/>
        <pc:sldMkLst>
          <pc:docMk/>
          <pc:sldMk cId="0" sldId="259"/>
        </pc:sldMkLst>
        <pc:picChg chg="add mod">
          <ac:chgData name="Natalie Ivey" userId="2c81a4b0-7596-4a42-b4da-e7aac4dfeff9" providerId="ADAL" clId="{6759B5F9-34D9-4875-A629-F32379C6BDA1}" dt="2018-09-13T15:46:41.422" v="3" actId="1076"/>
          <ac:picMkLst>
            <pc:docMk/>
            <pc:sldMk cId="0" sldId="259"/>
            <ac:picMk id="3" creationId="{DB29E8EE-FEAA-4D93-9E6A-2CD5E02822CF}"/>
          </ac:picMkLst>
        </pc:picChg>
      </pc:sldChg>
      <pc:sldChg chg="modSp">
        <pc:chgData name="Natalie Ivey" userId="2c81a4b0-7596-4a42-b4da-e7aac4dfeff9" providerId="ADAL" clId="{6759B5F9-34D9-4875-A629-F32379C6BDA1}" dt="2018-09-13T15:50:14.870" v="19" actId="1076"/>
        <pc:sldMkLst>
          <pc:docMk/>
          <pc:sldMk cId="0" sldId="264"/>
        </pc:sldMkLst>
        <pc:picChg chg="mod">
          <ac:chgData name="Natalie Ivey" userId="2c81a4b0-7596-4a42-b4da-e7aac4dfeff9" providerId="ADAL" clId="{6759B5F9-34D9-4875-A629-F32379C6BDA1}" dt="2018-09-13T15:50:14.870" v="19" actId="1076"/>
          <ac:picMkLst>
            <pc:docMk/>
            <pc:sldMk cId="0" sldId="264"/>
            <ac:picMk id="228" creationId="{00000000-0000-0000-0000-000000000000}"/>
          </ac:picMkLst>
        </pc:picChg>
      </pc:sldChg>
      <pc:sldChg chg="addSp modSp">
        <pc:chgData name="Natalie Ivey" userId="2c81a4b0-7596-4a42-b4da-e7aac4dfeff9" providerId="ADAL" clId="{6759B5F9-34D9-4875-A629-F32379C6BDA1}" dt="2018-09-13T15:49:49.554" v="15" actId="14100"/>
        <pc:sldMkLst>
          <pc:docMk/>
          <pc:sldMk cId="1778092445" sldId="267"/>
        </pc:sldMkLst>
        <pc:spChg chg="mod">
          <ac:chgData name="Natalie Ivey" userId="2c81a4b0-7596-4a42-b4da-e7aac4dfeff9" providerId="ADAL" clId="{6759B5F9-34D9-4875-A629-F32379C6BDA1}" dt="2018-09-13T15:49:43.753" v="13" actId="14100"/>
          <ac:spMkLst>
            <pc:docMk/>
            <pc:sldMk cId="1778092445" sldId="267"/>
            <ac:spMk id="130" creationId="{00000000-0000-0000-0000-000000000000}"/>
          </ac:spMkLst>
        </pc:spChg>
        <pc:spChg chg="mod">
          <ac:chgData name="Natalie Ivey" userId="2c81a4b0-7596-4a42-b4da-e7aac4dfeff9" providerId="ADAL" clId="{6759B5F9-34D9-4875-A629-F32379C6BDA1}" dt="2018-09-13T15:49:49.554" v="15" actId="14100"/>
          <ac:spMkLst>
            <pc:docMk/>
            <pc:sldMk cId="1778092445" sldId="267"/>
            <ac:spMk id="131" creationId="{00000000-0000-0000-0000-000000000000}"/>
          </ac:spMkLst>
        </pc:spChg>
        <pc:picChg chg="add mod">
          <ac:chgData name="Natalie Ivey" userId="2c81a4b0-7596-4a42-b4da-e7aac4dfeff9" providerId="ADAL" clId="{6759B5F9-34D9-4875-A629-F32379C6BDA1}" dt="2018-09-13T15:49:36.679" v="11" actId="1076"/>
          <ac:picMkLst>
            <pc:docMk/>
            <pc:sldMk cId="1778092445" sldId="267"/>
            <ac:picMk id="3" creationId="{C9B2C931-34EA-48A4-8424-04C582168834}"/>
          </ac:picMkLst>
        </pc:picChg>
      </pc:sldChg>
      <pc:sldMasterChg chg="addSp modSp">
        <pc:chgData name="Natalie Ivey" userId="2c81a4b0-7596-4a42-b4da-e7aac4dfeff9" providerId="ADAL" clId="{6759B5F9-34D9-4875-A629-F32379C6BDA1}" dt="2018-09-13T15:51:06.799" v="28" actId="1076"/>
        <pc:sldMasterMkLst>
          <pc:docMk/>
          <pc:sldMasterMk cId="0" sldId="2147483681"/>
        </pc:sldMasterMkLst>
        <pc:picChg chg="add mod">
          <ac:chgData name="Natalie Ivey" userId="2c81a4b0-7596-4a42-b4da-e7aac4dfeff9" providerId="ADAL" clId="{6759B5F9-34D9-4875-A629-F32379C6BDA1}" dt="2018-09-13T15:50:37.637" v="21" actId="1076"/>
          <ac:picMkLst>
            <pc:docMk/>
            <pc:sldMasterMk cId="0" sldId="2147483681"/>
            <ac:picMk id="3" creationId="{4B0C9D13-95C4-4729-B2F7-514954944A54}"/>
          </ac:picMkLst>
        </pc:picChg>
        <pc:picChg chg="add mod">
          <ac:chgData name="Natalie Ivey" userId="2c81a4b0-7596-4a42-b4da-e7aac4dfeff9" providerId="ADAL" clId="{6759B5F9-34D9-4875-A629-F32379C6BDA1}" dt="2018-09-13T15:50:53.703" v="26" actId="1076"/>
          <ac:picMkLst>
            <pc:docMk/>
            <pc:sldMasterMk cId="0" sldId="2147483681"/>
            <ac:picMk id="5" creationId="{8885311B-BEA9-4FE9-822B-4472EE918613}"/>
          </ac:picMkLst>
        </pc:picChg>
        <pc:picChg chg="add mod">
          <ac:chgData name="Natalie Ivey" userId="2c81a4b0-7596-4a42-b4da-e7aac4dfeff9" providerId="ADAL" clId="{6759B5F9-34D9-4875-A629-F32379C6BDA1}" dt="2018-09-13T15:51:06.799" v="28" actId="1076"/>
          <ac:picMkLst>
            <pc:docMk/>
            <pc:sldMasterMk cId="0" sldId="2147483681"/>
            <ac:picMk id="10" creationId="{1A413E64-1ED5-4176-91BA-28E5AD1628EC}"/>
          </ac:picMkLst>
        </pc:picChg>
      </pc:sldMasterChg>
      <pc:sldMasterChg chg="addSp modSp">
        <pc:chgData name="Natalie Ivey" userId="2c81a4b0-7596-4a42-b4da-e7aac4dfeff9" providerId="ADAL" clId="{6759B5F9-34D9-4875-A629-F32379C6BDA1}" dt="2018-09-13T15:51:50.870" v="35" actId="1076"/>
        <pc:sldMasterMkLst>
          <pc:docMk/>
          <pc:sldMasterMk cId="0" sldId="2147483682"/>
        </pc:sldMasterMkLst>
        <pc:picChg chg="add mod">
          <ac:chgData name="Natalie Ivey" userId="2c81a4b0-7596-4a42-b4da-e7aac4dfeff9" providerId="ADAL" clId="{6759B5F9-34D9-4875-A629-F32379C6BDA1}" dt="2018-09-13T15:51:27.236" v="30" actId="1076"/>
          <ac:picMkLst>
            <pc:docMk/>
            <pc:sldMasterMk cId="0" sldId="2147483682"/>
            <ac:picMk id="3" creationId="{69927545-1D50-4116-A384-948B2A978EA0}"/>
          </ac:picMkLst>
        </pc:picChg>
        <pc:picChg chg="add mod">
          <ac:chgData name="Natalie Ivey" userId="2c81a4b0-7596-4a42-b4da-e7aac4dfeff9" providerId="ADAL" clId="{6759B5F9-34D9-4875-A629-F32379C6BDA1}" dt="2018-09-13T15:51:41.587" v="33" actId="1076"/>
          <ac:picMkLst>
            <pc:docMk/>
            <pc:sldMasterMk cId="0" sldId="2147483682"/>
            <ac:picMk id="5" creationId="{13949B8E-4B98-4987-8F8E-4297138C0589}"/>
          </ac:picMkLst>
        </pc:picChg>
        <pc:picChg chg="add mod">
          <ac:chgData name="Natalie Ivey" userId="2c81a4b0-7596-4a42-b4da-e7aac4dfeff9" providerId="ADAL" clId="{6759B5F9-34D9-4875-A629-F32379C6BDA1}" dt="2018-09-13T15:51:50.870" v="35" actId="1076"/>
          <ac:picMkLst>
            <pc:docMk/>
            <pc:sldMasterMk cId="0" sldId="2147483682"/>
            <ac:picMk id="7" creationId="{DFF5665F-3E84-4AE7-97A9-7204F463D38D}"/>
          </ac:picMkLst>
        </pc:picChg>
      </pc:sldMasterChg>
    </pc:docChg>
  </pc:docChgLst>
  <pc:docChgLst>
    <pc:chgData clId="Web-{9CD9BB2C-B6F8-4612-B618-4770D0B53ACF}"/>
    <pc:docChg chg="modSld">
      <pc:chgData name="" userId="" providerId="" clId="Web-{9CD9BB2C-B6F8-4612-B618-4770D0B53ACF}" dt="2018-08-11T23:08:06.080" v="3" actId="1076"/>
      <pc:docMkLst>
        <pc:docMk/>
      </pc:docMkLst>
      <pc:sldChg chg="addSp modSp">
        <pc:chgData name="" userId="" providerId="" clId="Web-{9CD9BB2C-B6F8-4612-B618-4770D0B53ACF}" dt="2018-08-11T23:07:40.095" v="1" actId="1076"/>
        <pc:sldMkLst>
          <pc:docMk/>
          <pc:sldMk cId="0" sldId="262"/>
        </pc:sldMkLst>
        <pc:picChg chg="add mod">
          <ac:chgData name="" userId="" providerId="" clId="Web-{9CD9BB2C-B6F8-4612-B618-4770D0B53ACF}" dt="2018-08-11T23:07:40.095" v="1" actId="1076"/>
          <ac:picMkLst>
            <pc:docMk/>
            <pc:sldMk cId="0" sldId="262"/>
            <ac:picMk id="2" creationId="{D720BBCF-68C9-4402-9DEA-F6670A1C5AB3}"/>
          </ac:picMkLst>
        </pc:picChg>
      </pc:sldChg>
      <pc:sldChg chg="addSp modSp">
        <pc:chgData name="" userId="" providerId="" clId="Web-{9CD9BB2C-B6F8-4612-B618-4770D0B53ACF}" dt="2018-08-11T23:08:06.080" v="3" actId="1076"/>
        <pc:sldMkLst>
          <pc:docMk/>
          <pc:sldMk cId="2929689423" sldId="270"/>
        </pc:sldMkLst>
        <pc:picChg chg="add mod">
          <ac:chgData name="" userId="" providerId="" clId="Web-{9CD9BB2C-B6F8-4612-B618-4770D0B53ACF}" dt="2018-08-11T23:08:06.080" v="3" actId="1076"/>
          <ac:picMkLst>
            <pc:docMk/>
            <pc:sldMk cId="2929689423" sldId="270"/>
            <ac:picMk id="2" creationId="{F2F7D935-F4F7-4650-846D-CFF36C57E16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555294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e376911bf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e376911bf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rgbClr val="000000"/>
                </a:solidFill>
                <a:latin typeface="Calibri"/>
                <a:ea typeface="Calibri"/>
                <a:cs typeface="Calibri"/>
                <a:sym typeface="Calibri"/>
              </a:rPr>
              <a:t>Lesson Agenda </a:t>
            </a:r>
            <a:r>
              <a:rPr lang="en" sz="1200" b="1">
                <a:latin typeface="Calibri"/>
                <a:ea typeface="Calibri"/>
                <a:cs typeface="Calibri"/>
                <a:sym typeface="Calibri"/>
              </a:rPr>
              <a:t>50-75</a:t>
            </a:r>
            <a:r>
              <a:rPr lang="en" sz="1200" b="1" i="0" u="none" strike="noStrike" cap="none">
                <a:solidFill>
                  <a:srgbClr val="000000"/>
                </a:solidFill>
                <a:latin typeface="Calibri"/>
                <a:ea typeface="Calibri"/>
                <a:cs typeface="Calibri"/>
                <a:sym typeface="Calibri"/>
              </a:rPr>
              <a:t> minutes</a:t>
            </a:r>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Opening </a:t>
            </a:r>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a:solidFill>
                  <a:srgbClr val="000000"/>
                </a:solidFill>
                <a:latin typeface="Calibri"/>
                <a:ea typeface="Calibri"/>
                <a:cs typeface="Calibri"/>
                <a:sym typeface="Calibri"/>
              </a:rPr>
              <a:t>Unpacking Learning Targets (3 minutes)</a:t>
            </a:r>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a:solidFill>
                  <a:srgbClr val="000000"/>
                </a:solidFill>
                <a:latin typeface="Calibri"/>
                <a:ea typeface="Calibri"/>
                <a:cs typeface="Calibri"/>
                <a:sym typeface="Calibri"/>
              </a:rPr>
              <a:t>Sharing Homework in Research Teams (12-15 minutes)</a:t>
            </a:r>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Work Time </a:t>
            </a:r>
            <a:endParaRPr/>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a:solidFill>
                  <a:srgbClr val="000000"/>
                </a:solidFill>
                <a:latin typeface="Calibri"/>
                <a:ea typeface="Calibri"/>
                <a:cs typeface="Calibri"/>
                <a:sym typeface="Calibri"/>
              </a:rPr>
              <a:t>Draft “Back Again” Poem (2</a:t>
            </a:r>
            <a:r>
              <a:rPr lang="en" sz="1200">
                <a:latin typeface="Calibri"/>
                <a:ea typeface="Calibri"/>
                <a:cs typeface="Calibri"/>
                <a:sym typeface="Calibri"/>
              </a:rPr>
              <a:t>5-30</a:t>
            </a:r>
            <a:r>
              <a:rPr lang="en" sz="1200" b="0" i="0" u="none" strike="noStrike" cap="none">
                <a:solidFill>
                  <a:srgbClr val="000000"/>
                </a:solidFill>
                <a:latin typeface="Calibri"/>
                <a:ea typeface="Calibri"/>
                <a:cs typeface="Calibri"/>
                <a:sym typeface="Calibri"/>
              </a:rPr>
              <a:t> minutes)</a:t>
            </a:r>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a:latin typeface="Calibri"/>
                <a:ea typeface="Calibri"/>
                <a:cs typeface="Calibri"/>
                <a:sym typeface="Calibri"/>
              </a:rPr>
              <a:t>S</a:t>
            </a:r>
            <a:r>
              <a:rPr lang="en" sz="1200" b="0" i="0" u="none" strike="noStrike" cap="none">
                <a:solidFill>
                  <a:srgbClr val="000000"/>
                </a:solidFill>
                <a:latin typeface="Calibri"/>
                <a:ea typeface="Calibri"/>
                <a:cs typeface="Calibri"/>
                <a:sym typeface="Calibri"/>
              </a:rPr>
              <a:t>elf-Assessment Based on the Rubric (10-12 minutes)</a:t>
            </a:r>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Closing and Assessment</a:t>
            </a:r>
            <a:endParaRPr/>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a:solidFill>
                  <a:srgbClr val="000000"/>
                </a:solidFill>
                <a:latin typeface="Calibri"/>
                <a:ea typeface="Calibri"/>
                <a:cs typeface="Calibri"/>
                <a:sym typeface="Calibri"/>
              </a:rPr>
              <a:t>Making Revisions (</a:t>
            </a:r>
            <a:r>
              <a:rPr lang="en" sz="1200">
                <a:latin typeface="Calibri"/>
                <a:ea typeface="Calibri"/>
                <a:cs typeface="Calibri"/>
                <a:sym typeface="Calibri"/>
              </a:rPr>
              <a:t>8-12</a:t>
            </a:r>
            <a:r>
              <a:rPr lang="en" sz="1200" b="0" i="0" u="none" strike="noStrike" cap="none">
                <a:solidFill>
                  <a:srgbClr val="000000"/>
                </a:solidFill>
                <a:latin typeface="Calibri"/>
                <a:ea typeface="Calibri"/>
                <a:cs typeface="Calibri"/>
                <a:sym typeface="Calibri"/>
              </a:rPr>
              <a:t> minutes)</a:t>
            </a:r>
            <a:endParaRPr/>
          </a:p>
          <a:p>
            <a:pPr marL="457200" marR="0" lvl="0" indent="-304800" algn="l" rtl="0">
              <a:lnSpc>
                <a:spcPct val="100000"/>
              </a:lnSpc>
              <a:spcBef>
                <a:spcPts val="0"/>
              </a:spcBef>
              <a:spcAft>
                <a:spcPts val="0"/>
              </a:spcAft>
              <a:buSzPts val="1200"/>
              <a:buFont typeface="Calibri"/>
              <a:buAutoNum type="arabicPeriod"/>
            </a:pPr>
            <a:r>
              <a:rPr lang="en" sz="1200" b="0" i="0" u="none" strike="noStrike" cap="none">
                <a:solidFill>
                  <a:srgbClr val="000000"/>
                </a:solidFill>
                <a:latin typeface="Calibri"/>
                <a:ea typeface="Calibri"/>
                <a:cs typeface="Calibri"/>
                <a:sym typeface="Calibri"/>
              </a:rPr>
              <a:t>Homework (</a:t>
            </a:r>
            <a:r>
              <a:rPr lang="en" sz="1200">
                <a:latin typeface="Calibri"/>
                <a:ea typeface="Calibri"/>
                <a:cs typeface="Calibri"/>
                <a:sym typeface="Calibri"/>
              </a:rPr>
              <a:t>2 min)</a:t>
            </a:r>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a:solidFill>
                  <a:srgbClr val="000000"/>
                </a:solidFill>
                <a:latin typeface="Calibri"/>
                <a:ea typeface="Calibri"/>
                <a:cs typeface="Calibri"/>
                <a:sym typeface="Calibri"/>
              </a:rPr>
              <a:t>If you have not finished both of your poems, take them home to finish them.</a:t>
            </a:r>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1504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e376911bf_1_5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g3e376911bf_1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a:t>
            </a:r>
            <a:r>
              <a:rPr lang="en" sz="1200" b="1" dirty="0">
                <a:solidFill>
                  <a:schemeClr val="dk1"/>
                </a:solidFill>
                <a:latin typeface="Calibri"/>
                <a:ea typeface="Calibri"/>
                <a:cs typeface="Calibri"/>
                <a:sym typeface="Calibri"/>
              </a:rPr>
              <a:t> 8-12</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br>
              <a:rPr lang="en" sz="1200" b="1" i="0" u="none" strike="noStrike" cap="none" dirty="0">
                <a:solidFill>
                  <a:schemeClr val="dk1"/>
                </a:solidFill>
                <a:latin typeface="Calibri"/>
                <a:ea typeface="Calibri"/>
                <a:cs typeface="Calibri"/>
                <a:sym typeface="Calibri"/>
              </a:rPr>
            </a:br>
            <a:endParaRPr dirty="0"/>
          </a:p>
          <a:p>
            <a:pPr marL="0" marR="0" lvl="0" indent="0" algn="l"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Closing </a:t>
            </a:r>
            <a:r>
              <a:rPr lang="en" sz="1200" b="1" i="0" u="none" strike="noStrike" cap="none" dirty="0">
                <a:solidFill>
                  <a:schemeClr val="dk1"/>
                </a:solidFill>
                <a:latin typeface="Calibri"/>
                <a:ea typeface="Calibri"/>
                <a:cs typeface="Calibri"/>
                <a:sym typeface="Calibri"/>
              </a:rPr>
              <a:t>A. Making Revisions </a:t>
            </a:r>
            <a:br>
              <a:rPr lang="en" sz="1200" b="1"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Read the instructions from the slide to the students.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Allow students 7-10 minutes to revise.</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those students who are finished with the revisions, collect the end of unit assessment and all the student materials: the </a:t>
            </a:r>
            <a:r>
              <a:rPr lang="en" sz="1200" b="1" i="0" u="none" strike="noStrike" cap="none" dirty="0">
                <a:solidFill>
                  <a:schemeClr val="dk1"/>
                </a:solidFill>
                <a:latin typeface="Calibri"/>
                <a:ea typeface="Calibri"/>
                <a:cs typeface="Calibri"/>
                <a:sym typeface="Calibri"/>
              </a:rPr>
              <a:t>“Back Again” Poem graphic organizer</a:t>
            </a:r>
            <a:r>
              <a:rPr lang="en" sz="1200" b="0" i="0" u="none" strike="noStrike" cap="none" dirty="0">
                <a:solidFill>
                  <a:schemeClr val="dk1"/>
                </a:solidFill>
                <a:latin typeface="Calibri"/>
                <a:ea typeface="Calibri"/>
                <a:cs typeface="Calibri"/>
                <a:sym typeface="Calibri"/>
              </a:rPr>
              <a:t>, the first draft of their “Back Again” poem, their self-assessment and revision.</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revising based upon their self-assessment.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Help students to focus on areas of the rubric that they scored themselves lower in to guide their revisions.</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969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e376911bf_1_5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g3e376911bf_1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endParaRPr dirty="0"/>
          </a:p>
          <a:p>
            <a:pPr marL="0" marR="0" lvl="0" indent="0" algn="l" rtl="0">
              <a:lnSpc>
                <a:spcPct val="100000"/>
              </a:lnSpc>
              <a:spcBef>
                <a:spcPts val="0"/>
              </a:spcBef>
              <a:spcAft>
                <a:spcPts val="0"/>
              </a:spcAft>
              <a:buClr>
                <a:schemeClr val="dk1"/>
              </a:buClr>
              <a:buSzPts val="14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Homework</a:t>
            </a:r>
            <a:br>
              <a:rPr lang="en" sz="1200" b="1"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Before Lesson 6, assess students’ first draft “Back Again” poems to provide specific feedback. Focus feedback on strengths and next steps using Row 1 of the </a:t>
            </a:r>
            <a:r>
              <a:rPr lang="en" sz="1200" b="1" i="0" u="none" strike="noStrike" cap="none" dirty="0">
                <a:solidFill>
                  <a:schemeClr val="dk1"/>
                </a:solidFill>
                <a:latin typeface="Calibri"/>
                <a:ea typeface="Calibri"/>
                <a:cs typeface="Calibri"/>
                <a:sym typeface="Calibri"/>
              </a:rPr>
              <a:t>“Inside Out” and “Back Again” Poetry Rubric</a:t>
            </a:r>
            <a:r>
              <a:rPr lang="en" sz="1200" b="0" i="0" u="none" strike="noStrike" cap="none" dirty="0">
                <a:solidFill>
                  <a:schemeClr val="dk1"/>
                </a:solidFill>
                <a:latin typeface="Calibri"/>
                <a:ea typeface="Calibri"/>
                <a:cs typeface="Calibri"/>
                <a:sym typeface="Calibri"/>
              </a:rPr>
              <a:t>. In Lesson 6, students will apply this feedback to write a final best draft of their poem.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Lesson 5, students will need both of their first draft poems for a peer critique.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who have not yet finished the first drafts of their “Inside Out” and “Back Again” poems in class will need to take them home to finish them. If necessary, plan to re-collect these drafts at the end of Lesson 5 to assess.</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8860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Suggested time needed: 30-45 minutes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Student Grouping: Whole Group/Pairs</a:t>
            </a:r>
            <a:endParaRPr sz="1200" dirty="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1516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610401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5288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3955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3727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e376911bf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e376911bf_1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Review the </a:t>
            </a:r>
            <a:r>
              <a:rPr lang="en" sz="1200" b="1" i="0" u="none" strike="noStrike" cap="none" dirty="0">
                <a:solidFill>
                  <a:schemeClr val="dk1"/>
                </a:solidFill>
                <a:latin typeface="Calibri"/>
                <a:ea typeface="Calibri"/>
                <a:cs typeface="Calibri"/>
                <a:sym typeface="Calibri"/>
              </a:rPr>
              <a:t>“Inside Out” and “Back Again” poem rubric</a:t>
            </a:r>
            <a:endParaRPr b="1" dirty="0"/>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Before Lesson 6, assess students’ first draft “inside out” poems based on Row 2 of </a:t>
            </a:r>
            <a:r>
              <a:rPr lang="en" sz="1200" b="1" i="0" u="none" strike="noStrike" cap="none" dirty="0">
                <a:solidFill>
                  <a:schemeClr val="dk1"/>
                </a:solidFill>
                <a:latin typeface="Calibri"/>
                <a:ea typeface="Calibri"/>
                <a:cs typeface="Calibri"/>
                <a:sym typeface="Calibri"/>
              </a:rPr>
              <a:t>the “Inside Out” and “Back Again” Poetry Rubric</a:t>
            </a:r>
            <a:r>
              <a:rPr lang="en" sz="1200" b="0" i="0" u="none" strike="noStrike" cap="none" dirty="0">
                <a:solidFill>
                  <a:schemeClr val="dk1"/>
                </a:solidFill>
                <a:latin typeface="Calibri"/>
                <a:ea typeface="Calibri"/>
                <a:cs typeface="Calibri"/>
                <a:sym typeface="Calibri"/>
              </a:rPr>
              <a:t>. Provide specific feedback: name one clear strength and suggest a specific next step.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7677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e376911bf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e376911bf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End of Unit 3 Assessment: Best First Draft of “Back Again” Poem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Rows 1 and 3 of </a:t>
            </a:r>
            <a:r>
              <a:rPr lang="en" sz="1200" b="1" i="0" u="none" strike="noStrike" cap="none" dirty="0">
                <a:solidFill>
                  <a:schemeClr val="dk1"/>
                </a:solidFill>
                <a:latin typeface="Calibri"/>
                <a:ea typeface="Calibri"/>
                <a:cs typeface="Calibri"/>
                <a:sym typeface="Calibri"/>
              </a:rPr>
              <a:t>“Inside Out” and “Back Again” Poetry Rubric </a:t>
            </a:r>
            <a:r>
              <a:rPr lang="en" sz="1200" b="0" i="0" u="none" strike="noStrike" cap="none" dirty="0">
                <a:solidFill>
                  <a:schemeClr val="dk1"/>
                </a:solidFill>
                <a:latin typeface="Calibri"/>
                <a:ea typeface="Calibri"/>
                <a:cs typeface="Calibri"/>
                <a:sym typeface="Calibri"/>
              </a:rPr>
              <a:t>(one per student)</a:t>
            </a:r>
            <a:endParaRPr dirty="0"/>
          </a:p>
          <a:p>
            <a:pPr marL="17145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br>
              <a:rPr lang="en" sz="1200"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What Makes an Effective Poem? anchor chart </a:t>
            </a:r>
            <a:r>
              <a:rPr lang="en" sz="1200" b="0" i="0" u="none" strike="noStrike" cap="none" dirty="0">
                <a:solidFill>
                  <a:schemeClr val="dk1"/>
                </a:solidFill>
                <a:latin typeface="Calibri"/>
                <a:ea typeface="Calibri"/>
                <a:cs typeface="Calibri"/>
                <a:sym typeface="Calibri"/>
              </a:rPr>
              <a:t>(from Lesson 2)</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“Back Again” Poem graphic organizer </a:t>
            </a:r>
            <a:r>
              <a:rPr lang="en" sz="1200" b="0" i="0" u="none" strike="noStrike" cap="none" dirty="0">
                <a:solidFill>
                  <a:schemeClr val="dk1"/>
                </a:solidFill>
                <a:latin typeface="Calibri"/>
                <a:ea typeface="Calibri"/>
                <a:cs typeface="Calibri"/>
                <a:sym typeface="Calibri"/>
              </a:rPr>
              <a:t>(from Lesson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and “Back Again” Poetry Rubric </a:t>
            </a:r>
            <a:r>
              <a:rPr lang="en" sz="1200" b="0" i="0" u="none" strike="noStrike" cap="none" dirty="0">
                <a:solidFill>
                  <a:schemeClr val="dk1"/>
                </a:solidFill>
                <a:latin typeface="Calibri"/>
                <a:ea typeface="Calibri"/>
                <a:cs typeface="Calibri"/>
                <a:sym typeface="Calibri"/>
              </a:rPr>
              <a:t>(from Lesson 3)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working with their research teams during this lesson. Have them seated accordingly.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Computers for word processing (if previously used) or lined paper (two sheets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What Makes An Effective Poem Anchor Chart?</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9782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376911bf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e376911bf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3400"/>
              <a:buFont typeface="Century Gothic"/>
              <a:buNone/>
            </a:pPr>
            <a:r>
              <a:rPr lang="en" sz="1200" b="1" dirty="0">
                <a:solidFill>
                  <a:schemeClr val="dk1"/>
                </a:solidFill>
                <a:latin typeface="Calibri"/>
                <a:ea typeface="Calibri"/>
                <a:cs typeface="Calibri"/>
                <a:sym typeface="Calibri"/>
              </a:rPr>
              <a:t>End of Unit Assessment: </a:t>
            </a:r>
            <a:r>
              <a:rPr lang="en" sz="1200" dirty="0">
                <a:solidFill>
                  <a:schemeClr val="dk1"/>
                </a:solidFill>
                <a:latin typeface="Calibri"/>
                <a:ea typeface="Calibri"/>
                <a:cs typeface="Calibri"/>
                <a:sym typeface="Calibri"/>
              </a:rPr>
              <a:t>Writing Your Best First Draft of “Back Again” Poem</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Teaching Notes: None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Display the 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a:t>
            </a:r>
            <a:r>
              <a:rPr lang="en" sz="1200" i="0" u="none" strike="noStrike" cap="none" dirty="0">
                <a:solidFill>
                  <a:srgbClr val="000000"/>
                </a:solidFill>
                <a:latin typeface="Calibri"/>
                <a:ea typeface="Calibri"/>
                <a:cs typeface="Calibri"/>
                <a:sym typeface="Calibri"/>
              </a:rPr>
              <a:t>: None</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00363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e376911bf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e376911bf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1881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376911bf_1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e376911bf_1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Opening A. Unpacking Learning Targets </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seated with their research teams.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 should be posted in the classroom for student reference.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read the learning targets on the slide silently as you read them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“Today you’ll be writing the first draft of your “Back Again” poems for the end of unit assessment. Just like the mid-unit assessment, the end of unit assessment is working toward the final performance task of writing the “Inside Out” and “Back Again” poems.</a:t>
            </a:r>
            <a:br>
              <a:rPr lang="en" sz="1200" b="0" i="1" u="none" strike="noStrike" cap="none" dirty="0">
                <a:solidFill>
                  <a:schemeClr val="dk1"/>
                </a:solidFill>
                <a:latin typeface="Calibri"/>
                <a:ea typeface="Calibri"/>
                <a:cs typeface="Calibri"/>
                <a:sym typeface="Calibri"/>
              </a:rPr>
            </a:b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61372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376911bf_1_3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3e376911bf_1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Small Group/Partners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br>
              <a:rPr lang="en" sz="1200" b="1" dirty="0">
                <a:solidFill>
                  <a:schemeClr val="dk1"/>
                </a:solidFill>
                <a:latin typeface="Calibri"/>
                <a:ea typeface="Calibri"/>
                <a:cs typeface="Calibri"/>
                <a:sym typeface="Calibri"/>
              </a:rPr>
            </a:br>
            <a:r>
              <a:rPr lang="en" sz="1200" b="1" dirty="0">
                <a:solidFill>
                  <a:schemeClr val="dk1"/>
                </a:solidFill>
                <a:latin typeface="Calibri"/>
                <a:ea typeface="Calibri"/>
                <a:cs typeface="Calibri"/>
                <a:sym typeface="Calibri"/>
              </a:rPr>
              <a:t>Opening B. Sharing Homework in Research Teams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an Effective Poem? anchor char</a:t>
            </a:r>
            <a:r>
              <a:rPr lang="en" sz="1200" dirty="0">
                <a:solidFill>
                  <a:schemeClr val="dk1"/>
                </a:solidFill>
                <a:latin typeface="Calibri"/>
                <a:ea typeface="Calibri"/>
                <a:cs typeface="Calibri"/>
                <a:sym typeface="Calibri"/>
              </a:rPr>
              <a:t>t should be posted for student </a:t>
            </a:r>
            <a:r>
              <a:rPr lang="en-US" sz="1200" dirty="0">
                <a:solidFill>
                  <a:schemeClr val="dk1"/>
                </a:solidFill>
                <a:latin typeface="Calibri"/>
                <a:ea typeface="Calibri"/>
                <a:cs typeface="Calibri"/>
                <a:sym typeface="Calibri"/>
              </a:rPr>
              <a:t>and</a:t>
            </a:r>
            <a:r>
              <a:rPr lang="en" sz="1200" dirty="0">
                <a:solidFill>
                  <a:schemeClr val="dk1"/>
                </a:solidFill>
                <a:latin typeface="Calibri"/>
                <a:ea typeface="Calibri"/>
                <a:cs typeface="Calibri"/>
                <a:sym typeface="Calibri"/>
              </a:rPr>
              <a:t> teacher reference.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 attention on the </a:t>
            </a:r>
            <a:r>
              <a:rPr lang="en" sz="1200" b="1" dirty="0">
                <a:solidFill>
                  <a:schemeClr val="dk1"/>
                </a:solidFill>
                <a:latin typeface="Calibri"/>
                <a:ea typeface="Calibri"/>
                <a:cs typeface="Calibri"/>
                <a:sym typeface="Calibri"/>
              </a:rPr>
              <a:t>What Makes an Effective Poem? anchor chart </a:t>
            </a:r>
            <a:r>
              <a:rPr lang="en" sz="1200" dirty="0">
                <a:solidFill>
                  <a:schemeClr val="dk1"/>
                </a:solidFill>
                <a:latin typeface="Calibri"/>
                <a:ea typeface="Calibri"/>
                <a:cs typeface="Calibri"/>
                <a:sym typeface="Calibri"/>
              </a:rPr>
              <a:t>from the previous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along silently in their heads as you review the criteria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be swapping </a:t>
            </a:r>
            <a:r>
              <a:rPr lang="en" sz="1200" b="1" dirty="0">
                <a:solidFill>
                  <a:schemeClr val="dk1"/>
                </a:solidFill>
                <a:latin typeface="Calibri"/>
                <a:ea typeface="Calibri"/>
                <a:cs typeface="Calibri"/>
                <a:sym typeface="Calibri"/>
              </a:rPr>
              <a:t>“Back Again” Poem graphic organizers </a:t>
            </a:r>
            <a:r>
              <a:rPr lang="en" sz="1200" dirty="0">
                <a:solidFill>
                  <a:schemeClr val="dk1"/>
                </a:solidFill>
                <a:latin typeface="Calibri"/>
                <a:ea typeface="Calibri"/>
                <a:cs typeface="Calibri"/>
                <a:sym typeface="Calibri"/>
              </a:rPr>
              <a:t>to get feedback from their peers within their research teams.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from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some questions that students could ask in Step 1 for example: </a:t>
            </a:r>
            <a:r>
              <a:rPr lang="en" sz="1200" i="1" dirty="0">
                <a:solidFill>
                  <a:schemeClr val="dk1"/>
                </a:solidFill>
                <a:latin typeface="Calibri"/>
                <a:ea typeface="Calibri"/>
                <a:cs typeface="Calibri"/>
                <a:sym typeface="Calibri"/>
              </a:rPr>
              <a:t>“How can I make my scene clear to the reader?” “Is my word choice strong enough to convey my tone in the beginning/middle/end of the poem?” “Where is a good place to add some figurative language?”</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modeling some feedback suggestions for Step 5:  </a:t>
            </a:r>
            <a:r>
              <a:rPr lang="en" sz="1200" i="1" dirty="0">
                <a:solidFill>
                  <a:schemeClr val="dk1"/>
                </a:solidFill>
                <a:latin typeface="Calibri"/>
                <a:ea typeface="Calibri"/>
                <a:cs typeface="Calibri"/>
                <a:sym typeface="Calibri"/>
              </a:rPr>
              <a:t>“You can make your scene clear to the reader by adding some details about _____”  “Your choice to use the word ____________ doesn’t match the tone of your poem, maybe use a word like _____________. “ “In the beginning of your poem, you might want to compare ________ to ________ by using a simile or metaphor.”</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8-10 minutes to work through the steps in the feedback process as you circulate to monitor their discussions.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remind them to thank their partner; also remind them that they don’t necessarily have to follow the advice they have been given if they don’t think it works—emphasize that the suggestions from their partner may be useful in helping them to revise, but they may not.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two minutes to revise their organizer if they choose.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reading each other</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s organizers and providing appropriate feedback.</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additional models of questions for Step 1 if students have trouble thinking of something in their poem to request feedback 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having difficulty providing suggestions for revisions ask probing questions to guide their responses. </a:t>
            </a:r>
            <a:r>
              <a:rPr lang="en" sz="1200" i="0" dirty="0">
                <a:solidFill>
                  <a:schemeClr val="dk1"/>
                </a:solidFill>
                <a:latin typeface="Calibri"/>
                <a:ea typeface="Calibri"/>
                <a:cs typeface="Calibri"/>
                <a:sym typeface="Calibri"/>
              </a:rPr>
              <a:t>Ex</a:t>
            </a:r>
            <a:r>
              <a:rPr lang="en" sz="1200" i="1" dirty="0">
                <a:solidFill>
                  <a:schemeClr val="dk1"/>
                </a:solidFill>
                <a:latin typeface="Calibri"/>
                <a:ea typeface="Calibri"/>
                <a:cs typeface="Calibri"/>
                <a:sym typeface="Calibri"/>
              </a:rPr>
              <a:t>. “How would you change this if this were your poem? Can you think of other words that might be stronger to use here?”</a:t>
            </a: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918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e376911bf_1_3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3e376911bf_1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25-30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a:t>
            </a:r>
            <a:endParaRPr lang="en-US"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Draft ‘Back Again” Poem</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not able to work on computers, they should write their drafts on lined paper.</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their </a:t>
            </a:r>
            <a:r>
              <a:rPr lang="en" sz="1200" b="1" dirty="0">
                <a:solidFill>
                  <a:schemeClr val="dk1"/>
                </a:solidFill>
                <a:latin typeface="Calibri"/>
                <a:ea typeface="Calibri"/>
                <a:cs typeface="Calibri"/>
                <a:sym typeface="Calibri"/>
              </a:rPr>
              <a:t>End of Unit 3 Assessment: Best First Draft of “Back Again” Poem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assessment is identical to the second poem in the </a:t>
            </a:r>
            <a:r>
              <a:rPr lang="en" sz="1200" b="1" dirty="0">
                <a:solidFill>
                  <a:schemeClr val="dk1"/>
                </a:solidFill>
                <a:latin typeface="Calibri"/>
                <a:ea typeface="Calibri"/>
                <a:cs typeface="Calibri"/>
                <a:sym typeface="Calibri"/>
              </a:rPr>
              <a:t>Performance Task Prompt </a:t>
            </a:r>
            <a:r>
              <a:rPr lang="en" sz="1200" dirty="0">
                <a:solidFill>
                  <a:schemeClr val="dk1"/>
                </a:solidFill>
                <a:latin typeface="Calibri"/>
                <a:ea typeface="Calibri"/>
                <a:cs typeface="Calibri"/>
                <a:sym typeface="Calibri"/>
              </a:rPr>
              <a:t>they saw in Unit 2, Lesson 18.</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assessment prompt aloud from the slide and answer any clarifying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what “Back Again” actually means: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It means emotionally on the way to being settled and adapting to life in a new country. It does not mean they are returning home.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r>
              <a:rPr lang="en" sz="1200" i="1" dirty="0">
                <a:solidFill>
                  <a:schemeClr val="dk1"/>
                </a:solidFill>
                <a:latin typeface="Calibri"/>
                <a:ea typeface="Calibri"/>
                <a:cs typeface="Calibri"/>
                <a:sym typeface="Calibri"/>
              </a:rPr>
              <a:t>“Your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Back Again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poem needs to follow from your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Inside Out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poem. It should be the same narrator explaining how his or her life has turned Back Again, so make sure the details in both poems match up. For example, it would confuse the reader if in the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inside out</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poem the narrator discussed having two younger brothers but the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Back Again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poem mentioned an older sister.”</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now going to refer to their “</a:t>
            </a:r>
            <a:r>
              <a:rPr lang="en" sz="1200" b="1" dirty="0">
                <a:solidFill>
                  <a:schemeClr val="dk1"/>
                </a:solidFill>
                <a:latin typeface="Calibri"/>
                <a:ea typeface="Calibri"/>
                <a:cs typeface="Calibri"/>
                <a:sym typeface="Calibri"/>
              </a:rPr>
              <a:t>Back Again” Poem graphic organizer</a:t>
            </a:r>
            <a:r>
              <a:rPr lang="en" sz="1200" dirty="0">
                <a:solidFill>
                  <a:schemeClr val="dk1"/>
                </a:solidFill>
                <a:latin typeface="Calibri"/>
                <a:ea typeface="Calibri"/>
                <a:cs typeface="Calibri"/>
                <a:sym typeface="Calibri"/>
              </a:rPr>
              <a:t>, the </a:t>
            </a:r>
            <a:r>
              <a:rPr lang="en" sz="1200" b="1" dirty="0">
                <a:solidFill>
                  <a:schemeClr val="dk1"/>
                </a:solidFill>
                <a:latin typeface="Calibri"/>
                <a:ea typeface="Calibri"/>
                <a:cs typeface="Calibri"/>
                <a:sym typeface="Calibri"/>
              </a:rPr>
              <a:t>What Makes an Effective Poem? anchor chart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“Inside Out” and “Back Again” Poetry Rubric </a:t>
            </a:r>
            <a:r>
              <a:rPr lang="en" sz="1200" dirty="0">
                <a:solidFill>
                  <a:schemeClr val="dk1"/>
                </a:solidFill>
                <a:latin typeface="Calibri"/>
                <a:ea typeface="Calibri"/>
                <a:cs typeface="Calibri"/>
                <a:sym typeface="Calibri"/>
              </a:rPr>
              <a:t>as they write the first draft their “Back Again” poems.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Set the same parameters as with the “inside out” poem to encourage students to be more precise: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 more than four verses or stanzas long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Each verse should contain no more than six lines of poetry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because this is an assessment, they are to do this independently in silence.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draft their “Back Again” poems.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take this opportunity to do an informal assessment of students’ work.</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setting the details they want to include in the context of a scene.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your informal assessment of students’ work, provide additional guidance and suggestions to those having difficulty with their draft. Refer them to the feedback from their peers and provide individualized feedback as well.</a:t>
            </a:r>
            <a:endParaRPr sz="1200"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6970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e376911bf_1_4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3e376911bf_1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Self-Assessment Based on the Rubric </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Developing self-assessment and reflection supports all learners by giving them the opportunity to identify how they can improve their own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Rows 1 and 3 of the </a:t>
            </a:r>
            <a:r>
              <a:rPr lang="en" sz="1200" b="1" dirty="0">
                <a:solidFill>
                  <a:schemeClr val="dk1"/>
                </a:solidFill>
                <a:latin typeface="Calibri"/>
                <a:ea typeface="Calibri"/>
                <a:cs typeface="Calibri"/>
                <a:sym typeface="Calibri"/>
              </a:rPr>
              <a:t>“Inside Out” and “Back Again” Poetry Rubric</a:t>
            </a:r>
            <a:r>
              <a:rPr lang="en" sz="1200" dirty="0">
                <a:solidFill>
                  <a:schemeClr val="dk1"/>
                </a:solidFill>
                <a:latin typeface="Calibri"/>
                <a:ea typeface="Calibri"/>
                <a:cs typeface="Calibri"/>
                <a:sym typeface="Calibri"/>
              </a:rPr>
              <a:t> used in this part of the lesson </a:t>
            </a:r>
            <a:r>
              <a:rPr lang="en-US" sz="1200" dirty="0">
                <a:solidFill>
                  <a:schemeClr val="dk1"/>
                </a:solidFill>
                <a:latin typeface="Calibri"/>
                <a:ea typeface="Calibri"/>
                <a:cs typeface="Calibri"/>
                <a:sym typeface="Calibri"/>
              </a:rPr>
              <a:t>are </a:t>
            </a:r>
            <a:r>
              <a:rPr lang="en" sz="1200" dirty="0">
                <a:solidFill>
                  <a:schemeClr val="dk1"/>
                </a:solidFill>
                <a:latin typeface="Calibri"/>
                <a:ea typeface="Calibri"/>
                <a:cs typeface="Calibri"/>
                <a:sym typeface="Calibri"/>
              </a:rPr>
              <a:t>different from the </a:t>
            </a:r>
            <a:r>
              <a:rPr lang="en" sz="1200" b="1" dirty="0">
                <a:solidFill>
                  <a:schemeClr val="dk1"/>
                </a:solidFill>
                <a:latin typeface="Calibri"/>
                <a:ea typeface="Calibri"/>
                <a:cs typeface="Calibri"/>
                <a:sym typeface="Calibri"/>
              </a:rPr>
              <a:t>Poetry Rubric </a:t>
            </a:r>
            <a:r>
              <a:rPr lang="en" sz="1200" dirty="0">
                <a:solidFill>
                  <a:schemeClr val="dk1"/>
                </a:solidFill>
                <a:latin typeface="Calibri"/>
                <a:ea typeface="Calibri"/>
                <a:cs typeface="Calibri"/>
                <a:sym typeface="Calibri"/>
              </a:rPr>
              <a:t>students received earlier. It is strictly for self-assessing these dimensions in their poem.</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rPr>
              <a:t> </a:t>
            </a:r>
            <a:r>
              <a:rPr lang="en" sz="1200" dirty="0">
                <a:solidFill>
                  <a:schemeClr val="dk1"/>
                </a:solidFill>
                <a:latin typeface="Calibri" panose="020F0502020204030204" pitchFamily="34" charset="0"/>
                <a:ea typeface="Calibri"/>
                <a:cs typeface="Calibri"/>
                <a:sym typeface="Calibri"/>
              </a:rPr>
              <a:t>Tell students, </a:t>
            </a:r>
            <a:r>
              <a:rPr lang="en" sz="1200" i="1" dirty="0">
                <a:solidFill>
                  <a:schemeClr val="dk1"/>
                </a:solidFill>
                <a:latin typeface="Calibri" panose="020F0502020204030204" pitchFamily="34" charset="0"/>
                <a:ea typeface="Calibri"/>
                <a:cs typeface="Calibri"/>
                <a:sym typeface="Calibri"/>
              </a:rPr>
              <a:t>“Now that you have drafted your poem, you have an opportunity to self-assess the “Back Again” poem you just wrote.”</a:t>
            </a:r>
            <a:endParaRPr sz="1200" i="1" dirty="0">
              <a:solidFill>
                <a:schemeClr val="dk1"/>
              </a:solidFill>
              <a:latin typeface="Calibri" panose="020F0502020204030204" pitchFamily="34" charset="0"/>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rPr>
              <a:t> </a:t>
            </a:r>
            <a:r>
              <a:rPr lang="en" sz="1200" dirty="0">
                <a:solidFill>
                  <a:schemeClr val="dk1"/>
                </a:solidFill>
                <a:latin typeface="Calibri" panose="020F0502020204030204" pitchFamily="34" charset="0"/>
                <a:ea typeface="Calibri"/>
                <a:cs typeface="Calibri"/>
                <a:sym typeface="Calibri"/>
              </a:rPr>
              <a:t>Distribute </a:t>
            </a:r>
            <a:r>
              <a:rPr lang="en" sz="1200" b="0" dirty="0">
                <a:solidFill>
                  <a:schemeClr val="dk1"/>
                </a:solidFill>
                <a:latin typeface="Calibri" panose="020F0502020204030204" pitchFamily="34" charset="0"/>
                <a:ea typeface="Calibri"/>
                <a:cs typeface="Calibri"/>
                <a:sym typeface="Calibri"/>
              </a:rPr>
              <a:t>Rows 1 and 3 of the </a:t>
            </a:r>
            <a:r>
              <a:rPr lang="en" sz="1200" b="1" dirty="0">
                <a:solidFill>
                  <a:schemeClr val="dk1"/>
                </a:solidFill>
                <a:latin typeface="Calibri" panose="020F0502020204030204" pitchFamily="34" charset="0"/>
                <a:ea typeface="Calibri"/>
                <a:cs typeface="Calibri"/>
                <a:sym typeface="Calibri"/>
              </a:rPr>
              <a:t>“Inside Out” and “Back Again” Poetry Rubric</a:t>
            </a:r>
            <a:r>
              <a:rPr lang="en" sz="1200" dirty="0">
                <a:solidFill>
                  <a:schemeClr val="dk1"/>
                </a:solidFill>
                <a:latin typeface="Calibri" panose="020F0502020204030204" pitchFamily="34" charset="0"/>
                <a:ea typeface="Calibri"/>
                <a:cs typeface="Calibri"/>
                <a:sym typeface="Calibri"/>
              </a:rPr>
              <a:t>.</a:t>
            </a:r>
            <a:endParaRPr sz="1200" dirty="0">
              <a:solidFill>
                <a:schemeClr val="dk1"/>
              </a:solidFill>
              <a:latin typeface="Calibri" panose="020F0502020204030204" pitchFamily="34" charset="0"/>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rPr>
              <a:t> </a:t>
            </a:r>
            <a:r>
              <a:rPr lang="en" sz="1200" dirty="0">
                <a:solidFill>
                  <a:schemeClr val="dk1"/>
                </a:solidFill>
                <a:latin typeface="Calibri" panose="020F0502020204030204" pitchFamily="34" charset="0"/>
                <a:ea typeface="Calibri"/>
                <a:cs typeface="Calibri"/>
                <a:sym typeface="Calibri"/>
              </a:rPr>
              <a:t>Invite students to read the directions from the slide silently as you read them aloud.</a:t>
            </a:r>
            <a:endParaRPr sz="1200" dirty="0">
              <a:solidFill>
                <a:schemeClr val="dk1"/>
              </a:solidFill>
              <a:latin typeface="Calibri" panose="020F0502020204030204" pitchFamily="34" charset="0"/>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rPr>
              <a:t> </a:t>
            </a:r>
            <a:r>
              <a:rPr lang="en" sz="1200" dirty="0">
                <a:solidFill>
                  <a:schemeClr val="dk1"/>
                </a:solidFill>
                <a:latin typeface="Calibri" panose="020F0502020204030204" pitchFamily="34" charset="0"/>
                <a:ea typeface="Calibri"/>
                <a:cs typeface="Calibri"/>
                <a:sym typeface="Calibri"/>
              </a:rPr>
              <a:t>Tell students, </a:t>
            </a:r>
            <a:r>
              <a:rPr lang="en" sz="1200" i="1" dirty="0">
                <a:solidFill>
                  <a:schemeClr val="dk1"/>
                </a:solidFill>
                <a:latin typeface="Calibri" panose="020F0502020204030204" pitchFamily="34" charset="0"/>
                <a:ea typeface="Calibri"/>
                <a:cs typeface="Calibri"/>
                <a:sym typeface="Calibri"/>
              </a:rPr>
              <a:t>“You will focus on just these two rows at this point; it is often helpful, as a writer, to focus on just a few things at a time.”</a:t>
            </a:r>
            <a:endParaRPr sz="1200" i="1" dirty="0">
              <a:solidFill>
                <a:schemeClr val="dk1"/>
              </a:solidFill>
              <a:latin typeface="Calibri" panose="020F0502020204030204" pitchFamily="34" charset="0"/>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rPr>
              <a:t> </a:t>
            </a:r>
            <a:r>
              <a:rPr lang="en" sz="1200" dirty="0">
                <a:solidFill>
                  <a:schemeClr val="dk1"/>
                </a:solidFill>
                <a:latin typeface="Calibri" panose="020F0502020204030204" pitchFamily="34" charset="0"/>
                <a:ea typeface="Calibri"/>
                <a:cs typeface="Calibri"/>
                <a:sym typeface="Calibri"/>
              </a:rPr>
              <a:t>Invite students to follow the directions to self-assess their first draft of their “Back Again” poem.</a:t>
            </a:r>
            <a:endParaRPr sz="1200" dirty="0">
              <a:solidFill>
                <a:schemeClr val="dk1"/>
              </a:solidFill>
              <a:latin typeface="Calibri" panose="020F0502020204030204" pitchFamily="34" charset="0"/>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panose="020F0502020204030204" pitchFamily="34" charset="0"/>
              </a:rPr>
              <a:t> </a:t>
            </a:r>
            <a:r>
              <a:rPr lang="en" sz="1200" dirty="0">
                <a:solidFill>
                  <a:schemeClr val="dk1"/>
                </a:solidFill>
                <a:latin typeface="Calibri" panose="020F0502020204030204" pitchFamily="34" charset="0"/>
                <a:ea typeface="Calibri"/>
                <a:cs typeface="Calibri"/>
                <a:sym typeface="Calibri"/>
              </a:rPr>
              <a:t>Circulate to ask </a:t>
            </a:r>
            <a:r>
              <a:rPr lang="en" sz="1200" dirty="0">
                <a:solidFill>
                  <a:schemeClr val="dk1"/>
                </a:solidFill>
                <a:latin typeface="Calibri"/>
                <a:ea typeface="Calibri"/>
                <a:cs typeface="Calibri"/>
                <a:sym typeface="Calibri"/>
              </a:rPr>
              <a:t>students to justify their scoring choices on the rubric.</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scoring themselves using the rubric and providing written justification for their scores.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academic language in the rubric for students as needed: </a:t>
            </a:r>
            <a:r>
              <a:rPr lang="en" sz="1200" i="1" dirty="0">
                <a:solidFill>
                  <a:schemeClr val="dk1"/>
                </a:solidFill>
                <a:latin typeface="Calibri"/>
                <a:ea typeface="Calibri"/>
                <a:cs typeface="Calibri"/>
                <a:sym typeface="Calibri"/>
              </a:rPr>
              <a:t>compelling </a:t>
            </a:r>
            <a:r>
              <a:rPr lang="en" sz="1200" i="0" dirty="0">
                <a:solidFill>
                  <a:schemeClr val="dk1"/>
                </a:solidFill>
                <a:latin typeface="Calibri"/>
                <a:ea typeface="Calibri"/>
                <a:cs typeface="Calibri"/>
                <a:sym typeface="Calibri"/>
              </a:rPr>
              <a:t>(interesting, exciting), </a:t>
            </a:r>
            <a:r>
              <a:rPr lang="en" sz="1200" i="1" dirty="0">
                <a:solidFill>
                  <a:schemeClr val="dk1"/>
                </a:solidFill>
                <a:latin typeface="Calibri"/>
                <a:ea typeface="Calibri"/>
                <a:cs typeface="Calibri"/>
                <a:sym typeface="Calibri"/>
              </a:rPr>
              <a:t>unified </a:t>
            </a:r>
            <a:r>
              <a:rPr lang="en" sz="1200" i="0" dirty="0">
                <a:solidFill>
                  <a:schemeClr val="dk1"/>
                </a:solidFill>
                <a:latin typeface="Calibri"/>
                <a:ea typeface="Calibri"/>
                <a:cs typeface="Calibri"/>
                <a:sym typeface="Calibri"/>
              </a:rPr>
              <a:t>(focused on one idea), </a:t>
            </a:r>
            <a:r>
              <a:rPr lang="en" sz="1200" i="1" dirty="0">
                <a:solidFill>
                  <a:schemeClr val="dk1"/>
                </a:solidFill>
                <a:latin typeface="Calibri"/>
                <a:ea typeface="Calibri"/>
                <a:cs typeface="Calibri"/>
                <a:sym typeface="Calibri"/>
              </a:rPr>
              <a:t>enhances </a:t>
            </a:r>
            <a:r>
              <a:rPr lang="en" sz="1200" i="0" dirty="0">
                <a:solidFill>
                  <a:schemeClr val="dk1"/>
                </a:solidFill>
                <a:latin typeface="Calibri"/>
                <a:ea typeface="Calibri"/>
                <a:cs typeface="Calibri"/>
                <a:sym typeface="Calibri"/>
              </a:rPr>
              <a:t>(adds to)</a:t>
            </a: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5673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96601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20011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B0C9D13-95C4-4729-B2F7-514954944A54}"/>
              </a:ext>
            </a:extLst>
          </p:cNvPr>
          <p:cNvPicPr>
            <a:picLocks noChangeAspect="1"/>
          </p:cNvPicPr>
          <p:nvPr userDrawn="1"/>
        </p:nvPicPr>
        <p:blipFill>
          <a:blip r:embed="rId13"/>
          <a:stretch>
            <a:fillRect/>
          </a:stretch>
        </p:blipFill>
        <p:spPr>
          <a:xfrm>
            <a:off x="8382000" y="4913942"/>
            <a:ext cx="762000" cy="142875"/>
          </a:xfrm>
          <a:prstGeom prst="rect">
            <a:avLst/>
          </a:prstGeom>
        </p:spPr>
      </p:pic>
      <p:pic>
        <p:nvPicPr>
          <p:cNvPr id="5" name="Picture 4">
            <a:extLst>
              <a:ext uri="{FF2B5EF4-FFF2-40B4-BE49-F238E27FC236}">
                <a16:creationId xmlns:a16="http://schemas.microsoft.com/office/drawing/2014/main" id="{8885311B-BEA9-4FE9-822B-4472EE918613}"/>
              </a:ext>
            </a:extLst>
          </p:cNvPr>
          <p:cNvPicPr>
            <a:picLocks noChangeAspect="1"/>
          </p:cNvPicPr>
          <p:nvPr userDrawn="1"/>
        </p:nvPicPr>
        <p:blipFill>
          <a:blip r:embed="rId14"/>
          <a:stretch>
            <a:fillRect/>
          </a:stretch>
        </p:blipFill>
        <p:spPr>
          <a:xfrm>
            <a:off x="4383170" y="4814301"/>
            <a:ext cx="377659" cy="314716"/>
          </a:xfrm>
          <a:prstGeom prst="rect">
            <a:avLst/>
          </a:prstGeom>
        </p:spPr>
      </p:pic>
      <p:pic>
        <p:nvPicPr>
          <p:cNvPr id="10" name="Picture 9">
            <a:extLst>
              <a:ext uri="{FF2B5EF4-FFF2-40B4-BE49-F238E27FC236}">
                <a16:creationId xmlns:a16="http://schemas.microsoft.com/office/drawing/2014/main" id="{1A413E64-1ED5-4176-91BA-28E5AD1628EC}"/>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9927545-1D50-4116-A384-948B2A978EA0}"/>
              </a:ext>
            </a:extLst>
          </p:cNvPr>
          <p:cNvPicPr>
            <a:picLocks noChangeAspect="1"/>
          </p:cNvPicPr>
          <p:nvPr userDrawn="1"/>
        </p:nvPicPr>
        <p:blipFill>
          <a:blip r:embed="rId15"/>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13949B8E-4B98-4987-8F8E-4297138C0589}"/>
              </a:ext>
            </a:extLst>
          </p:cNvPr>
          <p:cNvPicPr>
            <a:picLocks noChangeAspect="1"/>
          </p:cNvPicPr>
          <p:nvPr userDrawn="1"/>
        </p:nvPicPr>
        <p:blipFill>
          <a:blip r:embed="rId16"/>
          <a:stretch>
            <a:fillRect/>
          </a:stretch>
        </p:blipFill>
        <p:spPr>
          <a:xfrm>
            <a:off x="4398675" y="4839379"/>
            <a:ext cx="346650" cy="288875"/>
          </a:xfrm>
          <a:prstGeom prst="rect">
            <a:avLst/>
          </a:prstGeom>
        </p:spPr>
      </p:pic>
      <p:pic>
        <p:nvPicPr>
          <p:cNvPr id="7" name="Picture 6">
            <a:extLst>
              <a:ext uri="{FF2B5EF4-FFF2-40B4-BE49-F238E27FC236}">
                <a16:creationId xmlns:a16="http://schemas.microsoft.com/office/drawing/2014/main" id="{DFF5665F-3E84-4AE7-97A9-7204F463D38D}"/>
              </a:ext>
            </a:extLst>
          </p:cNvPr>
          <p:cNvPicPr>
            <a:picLocks noChangeAspect="1"/>
          </p:cNvPicPr>
          <p:nvPr userDrawn="1"/>
        </p:nvPicPr>
        <p:blipFill>
          <a:blip r:embed="rId17"/>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4</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266506"/>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a:t>
            </a:r>
            <a:r>
              <a:rPr lang="en" sz="1600" dirty="0">
                <a:solidFill>
                  <a:schemeClr val="dk1"/>
                </a:solidFill>
              </a:rPr>
              <a:t>50-75</a:t>
            </a:r>
            <a:r>
              <a:rPr lang="en" sz="1600" b="0" i="0" u="none" strike="noStrike" cap="none" dirty="0">
                <a:solidFill>
                  <a:schemeClr val="dk1"/>
                </a:solidFill>
                <a:latin typeface="Century Gothic"/>
                <a:ea typeface="Century Gothic"/>
                <a:cs typeface="Century Gothic"/>
                <a:sym typeface="Century Gothic"/>
              </a:rPr>
              <a:t>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latin typeface="Century Gothic"/>
                <a:ea typeface="Century Gothic"/>
                <a:cs typeface="Century Gothic"/>
                <a:sym typeface="Century Gothic"/>
              </a:rPr>
              <a:t>In this lesson, students draft their “Back Again” poems for the </a:t>
            </a:r>
            <a:r>
              <a:rPr lang="en" sz="1600" dirty="0">
                <a:solidFill>
                  <a:schemeClr val="dk1"/>
                </a:solidFill>
              </a:rPr>
              <a:t>E</a:t>
            </a:r>
            <a:r>
              <a:rPr lang="en" sz="1600" b="0" i="0" u="none" strike="noStrike" cap="none" dirty="0">
                <a:solidFill>
                  <a:schemeClr val="dk1"/>
                </a:solidFill>
                <a:latin typeface="Century Gothic"/>
                <a:ea typeface="Century Gothic"/>
                <a:cs typeface="Century Gothic"/>
                <a:sym typeface="Century Gothic"/>
              </a:rPr>
              <a:t>nd of </a:t>
            </a:r>
            <a:r>
              <a:rPr lang="en" sz="1600" dirty="0">
                <a:solidFill>
                  <a:schemeClr val="dk1"/>
                </a:solidFill>
              </a:rPr>
              <a:t>U</a:t>
            </a:r>
            <a:r>
              <a:rPr lang="en" sz="1600" b="0" i="0" u="none" strike="noStrike" cap="none" dirty="0">
                <a:solidFill>
                  <a:schemeClr val="dk1"/>
                </a:solidFill>
                <a:latin typeface="Century Gothic"/>
                <a:ea typeface="Century Gothic"/>
                <a:cs typeface="Century Gothic"/>
                <a:sym typeface="Century Gothic"/>
              </a:rPr>
              <a:t>nit assessment and self-assess their work focusing o</a:t>
            </a:r>
            <a:r>
              <a:rPr lang="en" sz="1600" dirty="0">
                <a:solidFill>
                  <a:schemeClr val="dk1"/>
                </a:solidFill>
              </a:rPr>
              <a:t>n</a:t>
            </a:r>
            <a:r>
              <a:rPr lang="en" sz="1600" b="0" i="0" u="none" strike="noStrike" cap="none" dirty="0">
                <a:solidFill>
                  <a:schemeClr val="dk1"/>
                </a:solidFill>
                <a:latin typeface="Century Gothic"/>
                <a:ea typeface="Century Gothic"/>
                <a:cs typeface="Century Gothic"/>
                <a:sym typeface="Century Gothic"/>
              </a:rPr>
              <a:t> particular rows of the </a:t>
            </a:r>
            <a:r>
              <a:rPr lang="en" sz="1600" b="1" i="0" u="none" strike="noStrike" cap="none" dirty="0">
                <a:solidFill>
                  <a:schemeClr val="dk1"/>
                </a:solidFill>
                <a:latin typeface="Century Gothic"/>
                <a:ea typeface="Century Gothic"/>
                <a:cs typeface="Century Gothic"/>
                <a:sym typeface="Century Gothic"/>
              </a:rPr>
              <a:t>“Inside Out” and “Back Again” Poetry Rubric</a:t>
            </a:r>
            <a:r>
              <a:rPr lang="en" sz="1600" b="0" i="0" u="none" strike="noStrike" cap="none" dirty="0">
                <a:solidFill>
                  <a:schemeClr val="dk1"/>
                </a:solidFill>
                <a:latin typeface="Century Gothic"/>
                <a:ea typeface="Century Gothic"/>
                <a:cs typeface="Century Gothic"/>
                <a:sym typeface="Century Gothic"/>
              </a:rPr>
              <a:t>. This lesson follows a similar pattern from Lesson 3.</a:t>
            </a:r>
            <a:endParaRPr dirty="0"/>
          </a:p>
          <a:p>
            <a:pPr marL="0" marR="0" lvl="0" indent="0" algn="l" rtl="0">
              <a:lnSpc>
                <a:spcPct val="90000"/>
              </a:lnSpc>
              <a:spcBef>
                <a:spcPts val="0"/>
              </a:spcBef>
              <a:spcAft>
                <a:spcPts val="0"/>
              </a:spcAft>
              <a:buClr>
                <a:schemeClr val="dk1"/>
              </a:buClr>
              <a:buSzPts val="32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dirty="0">
                <a:solidFill>
                  <a:schemeClr val="dk1"/>
                </a:solidFill>
                <a:sym typeface="Century Gothic"/>
              </a:rPr>
              <a:t>The Learning Targets for students today are</a:t>
            </a:r>
            <a:r>
              <a:rPr lang="en-US" sz="1600" b="0" i="0" u="none" strike="noStrike" cap="none" dirty="0">
                <a:solidFill>
                  <a:schemeClr val="dk1"/>
                </a:solidFill>
                <a:sym typeface="Century Gothic"/>
              </a:rPr>
              <a:t>:</a:t>
            </a:r>
            <a:endParaRPr sz="1600" dirty="0"/>
          </a:p>
          <a:p>
            <a:pPr marL="285750" marR="0" lvl="0" indent="-171450" algn="l" rtl="0">
              <a:lnSpc>
                <a:spcPct val="90000"/>
              </a:lnSpc>
              <a:spcBef>
                <a:spcPts val="0"/>
              </a:spcBef>
              <a:spcAft>
                <a:spcPts val="0"/>
              </a:spcAft>
              <a:buClr>
                <a:schemeClr val="dk1"/>
              </a:buClr>
              <a:buSzPts val="1400"/>
              <a:buFont typeface="Arial"/>
              <a:buChar char="•"/>
            </a:pPr>
            <a:r>
              <a:rPr lang="en" sz="1600" b="0" i="0" u="none" strike="noStrike" cap="none" dirty="0">
                <a:solidFill>
                  <a:schemeClr val="dk1"/>
                </a:solidFill>
                <a:sym typeface="Century Gothic"/>
              </a:rPr>
              <a:t> I can write a poem describing how the narrator, a refugee, turns “Back Again” as he or she adapts to life in a new country.</a:t>
            </a:r>
            <a:br>
              <a:rPr lang="en" sz="1600" b="0" i="0" u="none" strike="noStrike" cap="none" dirty="0">
                <a:solidFill>
                  <a:schemeClr val="dk1"/>
                </a:solidFill>
                <a:sym typeface="Century Gothic"/>
              </a:rPr>
            </a:br>
            <a:endParaRPr sz="1600" dirty="0">
              <a:solidFill>
                <a:schemeClr val="dk1"/>
              </a:solidFill>
            </a:endParaRPr>
          </a:p>
          <a:p>
            <a:pPr marL="285750" marR="0" lvl="0" indent="-171450" algn="l" rtl="0">
              <a:lnSpc>
                <a:spcPct val="90000"/>
              </a:lnSpc>
              <a:spcBef>
                <a:spcPts val="0"/>
              </a:spcBef>
              <a:spcAft>
                <a:spcPts val="0"/>
              </a:spcAft>
              <a:buClr>
                <a:schemeClr val="dk1"/>
              </a:buClr>
              <a:buSzPts val="1400"/>
              <a:buFont typeface="Arial"/>
              <a:buChar char="•"/>
            </a:pPr>
            <a:r>
              <a:rPr lang="en" sz="1600" b="0" i="0" u="none" strike="noStrike" cap="none" dirty="0">
                <a:solidFill>
                  <a:schemeClr val="dk1"/>
                </a:solidFill>
                <a:sym typeface="Century Gothic"/>
              </a:rPr>
              <a:t>I can create meaning in my “Back Again” poem by using figurative and descriptive language as well as purposeful word choice to convey a certain tone.</a:t>
            </a:r>
            <a:br>
              <a:rPr lang="en" sz="1600" b="0" i="0" u="none" strike="noStrike" cap="none" dirty="0">
                <a:solidFill>
                  <a:schemeClr val="dk1"/>
                </a:solidFill>
                <a:sym typeface="Century Gothic"/>
              </a:rPr>
            </a:br>
            <a:endParaRPr sz="1600" b="0" i="0" u="none" strike="noStrike" cap="none" dirty="0">
              <a:solidFill>
                <a:schemeClr val="dk1"/>
              </a:solidFill>
              <a:sym typeface="Century Gothic"/>
            </a:endParaRPr>
          </a:p>
          <a:p>
            <a:pPr marL="285750" marR="0" lvl="0" indent="-171450" algn="l" rtl="0">
              <a:lnSpc>
                <a:spcPct val="90000"/>
              </a:lnSpc>
              <a:spcBef>
                <a:spcPts val="0"/>
              </a:spcBef>
              <a:spcAft>
                <a:spcPts val="0"/>
              </a:spcAft>
              <a:buClr>
                <a:schemeClr val="dk1"/>
              </a:buClr>
              <a:buSzPts val="1400"/>
              <a:buFont typeface="Arial"/>
              <a:buChar char="•"/>
            </a:pPr>
            <a:r>
              <a:rPr lang="en" sz="1600" b="0" i="0" u="none" strike="noStrike" cap="none" dirty="0">
                <a:solidFill>
                  <a:schemeClr val="dk1"/>
                </a:solidFill>
                <a:sym typeface="Century Gothic"/>
              </a:rPr>
              <a:t>I can use the </a:t>
            </a:r>
            <a:r>
              <a:rPr lang="en" sz="1600" b="1" dirty="0">
                <a:solidFill>
                  <a:schemeClr val="dk1"/>
                </a:solidFill>
              </a:rPr>
              <a:t>“I</a:t>
            </a:r>
            <a:r>
              <a:rPr lang="en" sz="1600" b="1" i="0" u="none" strike="noStrike" cap="none" dirty="0">
                <a:solidFill>
                  <a:schemeClr val="dk1"/>
                </a:solidFill>
                <a:sym typeface="Century Gothic"/>
              </a:rPr>
              <a:t>nside Out</a:t>
            </a:r>
            <a:r>
              <a:rPr lang="en" sz="1600" b="1" dirty="0">
                <a:solidFill>
                  <a:schemeClr val="dk1"/>
                </a:solidFill>
              </a:rPr>
              <a:t>” </a:t>
            </a:r>
            <a:r>
              <a:rPr lang="en" sz="1600" b="1" i="0" u="none" strike="noStrike" cap="none" dirty="0">
                <a:solidFill>
                  <a:schemeClr val="dk1"/>
                </a:solidFill>
                <a:sym typeface="Century Gothic"/>
              </a:rPr>
              <a:t>and </a:t>
            </a:r>
            <a:r>
              <a:rPr lang="en" sz="1600" b="1" dirty="0">
                <a:solidFill>
                  <a:schemeClr val="dk1"/>
                </a:solidFill>
              </a:rPr>
              <a:t>“</a:t>
            </a:r>
            <a:r>
              <a:rPr lang="en" sz="1600" b="1" i="0" u="none" strike="noStrike" cap="none" dirty="0">
                <a:solidFill>
                  <a:schemeClr val="dk1"/>
                </a:solidFill>
                <a:sym typeface="Century Gothic"/>
              </a:rPr>
              <a:t>Back Again</a:t>
            </a:r>
            <a:r>
              <a:rPr lang="en" sz="1600" b="1" dirty="0">
                <a:solidFill>
                  <a:schemeClr val="dk1"/>
                </a:solidFill>
              </a:rPr>
              <a:t>”</a:t>
            </a:r>
            <a:r>
              <a:rPr lang="en" sz="1600" b="1" i="0" u="none" strike="noStrike" cap="none" dirty="0">
                <a:solidFill>
                  <a:schemeClr val="dk1"/>
                </a:solidFill>
                <a:sym typeface="Century Gothic"/>
              </a:rPr>
              <a:t> Poetry Rubric </a:t>
            </a:r>
            <a:r>
              <a:rPr lang="en" sz="1600" b="0" i="0" u="none" strike="noStrike" cap="none" dirty="0">
                <a:solidFill>
                  <a:schemeClr val="dk1"/>
                </a:solidFill>
                <a:sym typeface="Century Gothic"/>
              </a:rPr>
              <a:t>to provide kind, specific, and helpful feedback to my peers.</a:t>
            </a:r>
            <a:endParaRPr sz="1600" dirty="0"/>
          </a:p>
          <a:p>
            <a:pPr marL="0" marR="0" lvl="0" indent="0" algn="l" rtl="0">
              <a:lnSpc>
                <a:spcPct val="90000"/>
              </a:lnSpc>
              <a:spcBef>
                <a:spcPts val="0"/>
              </a:spcBef>
              <a:spcAft>
                <a:spcPts val="0"/>
              </a:spcAft>
              <a:buClr>
                <a:schemeClr val="dk1"/>
              </a:buClr>
              <a:buSzPts val="32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Let’s Make Revisions Based on Our Self-Assessment</a:t>
            </a:r>
            <a:endParaRPr sz="3000" b="0" i="0" u="none" strike="noStrike" cap="none">
              <a:solidFill>
                <a:schemeClr val="dk1"/>
              </a:solidFill>
              <a:latin typeface="Century Gothic"/>
              <a:ea typeface="Century Gothic"/>
              <a:cs typeface="Century Gothic"/>
              <a:sym typeface="Century Gothic"/>
            </a:endParaRPr>
          </a:p>
        </p:txBody>
      </p:sp>
      <p:sp>
        <p:nvSpPr>
          <p:cNvPr id="235" name="Google Shape;235;p4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a:t>So far, you have planned your poem, received peer feedback, drafted your poem, and self-assessed. Now you are ready to revise!</a:t>
            </a:r>
            <a:endParaRPr sz="2200"/>
          </a:p>
          <a:p>
            <a:pPr marL="0" marR="0" lvl="0" indent="0" algn="l" rtl="0">
              <a:lnSpc>
                <a:spcPct val="100000"/>
              </a:lnSpc>
              <a:spcBef>
                <a:spcPts val="0"/>
              </a:spcBef>
              <a:spcAft>
                <a:spcPts val="0"/>
              </a:spcAft>
              <a:buClr>
                <a:srgbClr val="000000"/>
              </a:buClr>
              <a:buSzPts val="1800"/>
              <a:buFont typeface="Century Gothic"/>
              <a:buNone/>
            </a:pPr>
            <a:endParaRPr sz="2200"/>
          </a:p>
          <a:p>
            <a:pPr marL="0" marR="0" lvl="0" indent="0" algn="l" rtl="0">
              <a:lnSpc>
                <a:spcPct val="100000"/>
              </a:lnSpc>
              <a:spcBef>
                <a:spcPts val="0"/>
              </a:spcBef>
              <a:spcAft>
                <a:spcPts val="0"/>
              </a:spcAft>
              <a:buClr>
                <a:srgbClr val="000000"/>
              </a:buClr>
              <a:buSzPts val="1800"/>
              <a:buFont typeface="Century Gothic"/>
              <a:buNone/>
            </a:pPr>
            <a:r>
              <a:rPr lang="en" sz="2200"/>
              <a:t>As you begin: </a:t>
            </a:r>
            <a:endParaRPr sz="2200"/>
          </a:p>
          <a:p>
            <a:pPr marL="342900" marR="0" lvl="0" indent="-368300" algn="l" rtl="0">
              <a:lnSpc>
                <a:spcPct val="100000"/>
              </a:lnSpc>
              <a:spcBef>
                <a:spcPts val="0"/>
              </a:spcBef>
              <a:spcAft>
                <a:spcPts val="0"/>
              </a:spcAft>
              <a:buClr>
                <a:srgbClr val="000000"/>
              </a:buClr>
              <a:buSzPts val="2200"/>
              <a:buFont typeface="Arial"/>
              <a:buChar char="●"/>
            </a:pPr>
            <a:r>
              <a:rPr lang="en" sz="2200" b="0" i="0" u="none" strike="noStrike" cap="none">
                <a:solidFill>
                  <a:srgbClr val="000000"/>
                </a:solidFill>
                <a:latin typeface="Century Gothic"/>
                <a:ea typeface="Century Gothic"/>
                <a:cs typeface="Century Gothic"/>
                <a:sym typeface="Century Gothic"/>
              </a:rPr>
              <a:t>Use your self-assessment to make final revisions to your first draft “Back Again” poem. </a:t>
            </a:r>
            <a:endParaRPr sz="2200"/>
          </a:p>
          <a:p>
            <a:pPr marL="342900" marR="0" lvl="0" indent="-342900" algn="l" rtl="0">
              <a:lnSpc>
                <a:spcPct val="100000"/>
              </a:lnSpc>
              <a:spcBef>
                <a:spcPts val="0"/>
              </a:spcBef>
              <a:spcAft>
                <a:spcPts val="0"/>
              </a:spcAft>
              <a:buClr>
                <a:srgbClr val="000000"/>
              </a:buClr>
              <a:buSzPts val="1800"/>
              <a:buFont typeface="Arial"/>
              <a:buChar char="●"/>
            </a:pPr>
            <a:r>
              <a:rPr lang="en" sz="2200" b="0" i="0" u="none" strike="noStrike" cap="none">
                <a:solidFill>
                  <a:srgbClr val="000000"/>
                </a:solidFill>
                <a:latin typeface="Century Gothic"/>
                <a:ea typeface="Century Gothic"/>
                <a:cs typeface="Century Gothic"/>
                <a:sym typeface="Century Gothic"/>
              </a:rPr>
              <a:t>Aim to revise your first draft into the best first draft possible, using the rubri</a:t>
            </a:r>
            <a:r>
              <a:rPr lang="en" sz="2200"/>
              <a:t>c as your guide!</a:t>
            </a:r>
            <a:br>
              <a:rPr lang="en" sz="2200" b="0" i="0" u="none" strike="noStrike" cap="none">
                <a:solidFill>
                  <a:srgbClr val="000000"/>
                </a:solidFill>
                <a:latin typeface="Century Gothic"/>
                <a:ea typeface="Century Gothic"/>
                <a:cs typeface="Century Gothic"/>
                <a:sym typeface="Century Gothic"/>
              </a:rPr>
            </a:br>
            <a:br>
              <a:rPr lang="en" sz="2800" b="0" i="0" u="none" strike="noStrike" cap="none">
                <a:solidFill>
                  <a:srgbClr val="000000"/>
                </a:solidFill>
                <a:latin typeface="Century Gothic"/>
                <a:ea typeface="Century Gothic"/>
                <a:cs typeface="Century Gothic"/>
                <a:sym typeface="Century Gothic"/>
              </a:rPr>
            </a:br>
            <a:endParaRPr sz="2800" b="0" i="0" u="none" strike="noStrike" cap="none">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42" name="Google Shape;242;p4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3000" b="0" i="0" u="none" strike="noStrike" cap="none">
                <a:solidFill>
                  <a:srgbClr val="000000"/>
                </a:solidFill>
                <a:latin typeface="Century Gothic"/>
                <a:ea typeface="Century Gothic"/>
                <a:cs typeface="Century Gothic"/>
                <a:sym typeface="Century Gothic"/>
              </a:rPr>
              <a:t>If you need more time to finish one or  </a:t>
            </a:r>
            <a:br>
              <a:rPr lang="en" sz="3000" b="0" i="0" u="none" strike="noStrike" cap="none">
                <a:solidFill>
                  <a:srgbClr val="000000"/>
                </a:solidFill>
                <a:latin typeface="Century Gothic"/>
                <a:ea typeface="Century Gothic"/>
                <a:cs typeface="Century Gothic"/>
                <a:sym typeface="Century Gothic"/>
              </a:rPr>
            </a:br>
            <a:r>
              <a:rPr lang="en" sz="3000" b="0" i="0" u="none" strike="noStrike" cap="none">
                <a:solidFill>
                  <a:srgbClr val="000000"/>
                </a:solidFill>
                <a:latin typeface="Century Gothic"/>
                <a:ea typeface="Century Gothic"/>
                <a:cs typeface="Century Gothic"/>
                <a:sym typeface="Century Gothic"/>
              </a:rPr>
              <a:t>both of your poems, you may take them home to finish them</a:t>
            </a:r>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559859"/>
            <a:ext cx="7886700" cy="648898"/>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644107"/>
            <a:ext cx="7886700" cy="2499393"/>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C9B2C931-34EA-48A4-8424-04C582168834}"/>
              </a:ext>
            </a:extLst>
          </p:cNvPr>
          <p:cNvPicPr>
            <a:picLocks noChangeAspect="1"/>
          </p:cNvPicPr>
          <p:nvPr/>
        </p:nvPicPr>
        <p:blipFill>
          <a:blip r:embed="rId3"/>
          <a:stretch>
            <a:fillRect/>
          </a:stretch>
        </p:blipFill>
        <p:spPr>
          <a:xfrm>
            <a:off x="3536937" y="177466"/>
            <a:ext cx="2060601" cy="947043"/>
          </a:xfrm>
          <a:prstGeom prst="rect">
            <a:avLst/>
          </a:prstGeom>
        </p:spPr>
      </p:pic>
    </p:spTree>
    <p:extLst>
      <p:ext uri="{BB962C8B-B14F-4D97-AF65-F5344CB8AC3E}">
        <p14:creationId xmlns:p14="http://schemas.microsoft.com/office/powerpoint/2010/main" val="1778092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1465813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79279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F2F7D935-F4F7-4650-846D-CFF36C57E162}"/>
              </a:ext>
            </a:extLst>
          </p:cNvPr>
          <p:cNvPicPr>
            <a:picLocks noChangeAspect="1"/>
          </p:cNvPicPr>
          <p:nvPr/>
        </p:nvPicPr>
        <p:blipFill>
          <a:blip r:embed="rId3"/>
          <a:stretch>
            <a:fillRect/>
          </a:stretch>
        </p:blipFill>
        <p:spPr>
          <a:xfrm>
            <a:off x="8338149" y="4547918"/>
            <a:ext cx="533400" cy="533400"/>
          </a:xfrm>
          <a:prstGeom prst="rect">
            <a:avLst/>
          </a:prstGeom>
        </p:spPr>
      </p:pic>
    </p:spTree>
    <p:extLst>
      <p:ext uri="{BB962C8B-B14F-4D97-AF65-F5344CB8AC3E}">
        <p14:creationId xmlns:p14="http://schemas.microsoft.com/office/powerpoint/2010/main" val="2929689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707978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4</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400" b="1" i="0" u="none" strike="noStrike" cap="none" dirty="0">
                <a:solidFill>
                  <a:schemeClr val="dk1"/>
                </a:solidFill>
                <a:latin typeface="Century Gothic"/>
                <a:ea typeface="Century Gothic"/>
                <a:cs typeface="Century Gothic"/>
                <a:sym typeface="Century Gothic"/>
              </a:rPr>
              <a:t>Preparing for Lesson 4</a:t>
            </a:r>
            <a:br>
              <a:rPr lang="en" sz="2400" b="1" i="0" u="none" strike="noStrike" cap="none" dirty="0">
                <a:solidFill>
                  <a:schemeClr val="dk1"/>
                </a:solidFill>
                <a:latin typeface="Century Gothic"/>
                <a:ea typeface="Century Gothic"/>
                <a:cs typeface="Century Gothic"/>
                <a:sym typeface="Century Gothic"/>
              </a:rPr>
            </a:br>
            <a:endParaRPr sz="2400" b="1"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ct val="1000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a:t>
            </a:r>
            <a:r>
              <a:rPr lang="en" sz="2400" b="1" i="0" u="none" strike="noStrike" cap="none" dirty="0">
                <a:solidFill>
                  <a:schemeClr val="dk1"/>
                </a:solidFill>
                <a:sym typeface="Century Gothic"/>
              </a:rPr>
              <a:t>“Inside Out” and “Back Again” </a:t>
            </a:r>
            <a:r>
              <a:rPr lang="en" sz="2400" b="1" dirty="0">
                <a:solidFill>
                  <a:schemeClr val="dk1"/>
                </a:solidFill>
              </a:rPr>
              <a:t>P</a:t>
            </a:r>
            <a:r>
              <a:rPr lang="en" sz="2400" b="1" i="0" u="none" strike="noStrike" cap="none" dirty="0">
                <a:solidFill>
                  <a:schemeClr val="dk1"/>
                </a:solidFill>
                <a:sym typeface="Century Gothic"/>
              </a:rPr>
              <a:t>oetry  </a:t>
            </a:r>
            <a:r>
              <a:rPr lang="en" sz="2400" b="1" dirty="0">
                <a:solidFill>
                  <a:schemeClr val="dk1"/>
                </a:solidFill>
              </a:rPr>
              <a:t>R</a:t>
            </a:r>
            <a:r>
              <a:rPr lang="en" sz="2400" b="1" i="0" u="none" strike="noStrike" cap="none" dirty="0">
                <a:solidFill>
                  <a:schemeClr val="dk1"/>
                </a:solidFill>
                <a:sym typeface="Century Gothic"/>
              </a:rPr>
              <a:t>ubric</a:t>
            </a:r>
            <a:r>
              <a:rPr lang="en" b="1" dirty="0"/>
              <a:t>.</a:t>
            </a:r>
          </a:p>
          <a:p>
            <a:pPr marL="342900" marR="0" lvl="0" indent="-342900" algn="l" rtl="0">
              <a:lnSpc>
                <a:spcPct val="90000"/>
              </a:lnSpc>
              <a:spcBef>
                <a:spcPts val="0"/>
              </a:spcBef>
              <a:spcAft>
                <a:spcPts val="0"/>
              </a:spcAft>
              <a:buClr>
                <a:schemeClr val="dk1"/>
              </a:buClr>
              <a:buSzPct val="100000"/>
              <a:buFont typeface="Century Gothic"/>
              <a:buChar char="●"/>
            </a:pPr>
            <a:r>
              <a:rPr lang="en" sz="2400" b="0" i="0" u="none" strike="noStrike" cap="none" dirty="0">
                <a:solidFill>
                  <a:schemeClr val="dk1"/>
                </a:solidFill>
                <a:latin typeface="Century Gothic"/>
                <a:ea typeface="Century Gothic"/>
                <a:cs typeface="Century Gothic"/>
                <a:sym typeface="Century Gothic"/>
              </a:rPr>
              <a:t>Read and assess students’ first draft “Inside Out” poems based on row 2 of the poetry rubric.</a:t>
            </a: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4</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0780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Century Gothic"/>
              <a:buNone/>
            </a:pPr>
            <a:r>
              <a:rPr lang="en" sz="2000" b="1" i="0" u="none" strike="noStrike" cap="none" dirty="0">
                <a:solidFill>
                  <a:schemeClr val="dk1"/>
                </a:solidFill>
                <a:latin typeface="Century Gothic"/>
                <a:ea typeface="Century Gothic"/>
                <a:cs typeface="Century Gothic"/>
                <a:sym typeface="Century Gothic"/>
              </a:rPr>
              <a:t>Preparing for Lesson 4: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1" i="0" u="none" strike="noStrike" cap="none" dirty="0">
                <a:solidFill>
                  <a:schemeClr val="dk1"/>
                </a:solidFill>
                <a:latin typeface="Century Gothic"/>
                <a:ea typeface="Century Gothic"/>
                <a:cs typeface="Century Gothic"/>
                <a:sym typeface="Century Gothic"/>
              </a:rPr>
              <a:t>End of Unit 3 Assessment: Best First Draft of “Back Again” Poem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1000"/>
              </a:spcBef>
              <a:spcAft>
                <a:spcPts val="0"/>
              </a:spcAft>
              <a:buClr>
                <a:srgbClr val="000000"/>
              </a:buClr>
              <a:buSzPts val="1800"/>
              <a:buFont typeface="Arial"/>
              <a:buAutoNum type="arabicPeriod"/>
            </a:pPr>
            <a:r>
              <a:rPr lang="en" sz="1800" b="0" i="0" u="none" strike="noStrike" cap="none" dirty="0">
                <a:solidFill>
                  <a:schemeClr val="dk1"/>
                </a:solidFill>
                <a:latin typeface="Century Gothic"/>
                <a:ea typeface="Century Gothic"/>
                <a:cs typeface="Century Gothic"/>
                <a:sym typeface="Century Gothic"/>
              </a:rPr>
              <a:t>Rows 1 and 3 of </a:t>
            </a:r>
            <a:r>
              <a:rPr lang="en" sz="1800" b="1" i="0" u="none" strike="noStrike" cap="none" dirty="0">
                <a:solidFill>
                  <a:schemeClr val="dk1"/>
                </a:solidFill>
                <a:latin typeface="Century Gothic"/>
                <a:ea typeface="Century Gothic"/>
                <a:cs typeface="Century Gothic"/>
                <a:sym typeface="Century Gothic"/>
              </a:rPr>
              <a:t>“Inside Out” and “Back Again” Poetry Rubric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228600" algn="l" rtl="0">
              <a:lnSpc>
                <a:spcPct val="90000"/>
              </a:lnSpc>
              <a:spcBef>
                <a:spcPts val="100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 sz="4000" b="1" i="0" u="none" strike="noStrike" cap="none" dirty="0">
                <a:solidFill>
                  <a:srgbClr val="000000"/>
                </a:solidFill>
                <a:latin typeface="Century Gothic"/>
                <a:ea typeface="Century Gothic"/>
                <a:cs typeface="Century Gothic"/>
                <a:sym typeface="Century Gothic"/>
              </a:rPr>
              <a:t>Grade 8: Module 1: </a:t>
            </a:r>
          </a:p>
          <a:p>
            <a:pPr marL="0" marR="0" lvl="0" indent="0" algn="ctr" rtl="0">
              <a:lnSpc>
                <a:spcPct val="90000"/>
              </a:lnSpc>
              <a:spcBef>
                <a:spcPts val="0"/>
              </a:spcBef>
              <a:spcAft>
                <a:spcPts val="0"/>
              </a:spcAft>
              <a:buNone/>
            </a:pPr>
            <a:r>
              <a:rPr lang="en" sz="4000" b="1" i="0" u="none" strike="noStrike" cap="none" dirty="0">
                <a:solidFill>
                  <a:srgbClr val="000000"/>
                </a:solidFill>
                <a:latin typeface="Century Gothic"/>
                <a:ea typeface="Century Gothic"/>
                <a:cs typeface="Century Gothic"/>
                <a:sym typeface="Century Gothic"/>
              </a:rPr>
              <a:t>Unit 3: Lesson 4</a:t>
            </a:r>
            <a:endParaRPr sz="4000" b="1" i="0" u="none" strike="noStrike" cap="none" dirty="0">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DB29E8EE-FEAA-4D93-9E6A-2CD5E02822CF}"/>
              </a:ext>
            </a:extLst>
          </p:cNvPr>
          <p:cNvPicPr>
            <a:picLocks noChangeAspect="1"/>
          </p:cNvPicPr>
          <p:nvPr/>
        </p:nvPicPr>
        <p:blipFill>
          <a:blip r:embed="rId3"/>
          <a:stretch>
            <a:fillRect/>
          </a:stretch>
        </p:blipFill>
        <p:spPr>
          <a:xfrm>
            <a:off x="3369268" y="261278"/>
            <a:ext cx="2405463" cy="110554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dirty="0">
                <a:solidFill>
                  <a:schemeClr val="dk1"/>
                </a:solidFill>
                <a:latin typeface="Century Gothic"/>
                <a:ea typeface="Century Gothic"/>
                <a:cs typeface="Century Gothic"/>
                <a:sym typeface="Century Gothic"/>
              </a:rPr>
              <a:t>Hello, Students!</a:t>
            </a:r>
            <a:endParaRPr sz="3600" b="1" i="0" u="none" strike="noStrike" cap="none" dirty="0">
              <a:solidFill>
                <a:schemeClr val="dk1"/>
              </a:solidFill>
              <a:latin typeface="Century Gothic"/>
              <a:ea typeface="Century Gothic"/>
              <a:cs typeface="Century Gothic"/>
              <a:sym typeface="Century Gothic"/>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Yesterday, you began planning for your “Back       Again” poem</a:t>
            </a:r>
            <a:r>
              <a:rPr lang="en" sz="2400" dirty="0"/>
              <a:t>. I</a:t>
            </a:r>
            <a:r>
              <a:rPr lang="en" sz="2400" b="0" i="0" u="none" strike="noStrike" cap="none" dirty="0">
                <a:solidFill>
                  <a:srgbClr val="000000"/>
                </a:solidFill>
                <a:latin typeface="Century Gothic"/>
                <a:ea typeface="Century Gothic"/>
                <a:cs typeface="Century Gothic"/>
                <a:sym typeface="Century Gothic"/>
              </a:rPr>
              <a:t>n today’s lesson you write your best first draft of </a:t>
            </a:r>
            <a:r>
              <a:rPr lang="en" sz="2400" dirty="0"/>
              <a:t>your</a:t>
            </a:r>
            <a:r>
              <a:rPr lang="en" sz="2400" b="0" i="0" u="none" strike="noStrike" cap="none" dirty="0">
                <a:solidFill>
                  <a:srgbClr val="000000"/>
                </a:solidFill>
                <a:latin typeface="Century Gothic"/>
                <a:ea typeface="Century Gothic"/>
                <a:cs typeface="Century Gothic"/>
                <a:sym typeface="Century Gothic"/>
              </a:rPr>
              <a:t> poem.</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1" i="0" u="none" strike="noStrike" cap="none" dirty="0">
                <a:solidFill>
                  <a:srgbClr val="000000"/>
                </a:solidFill>
              </a:rPr>
              <a:t>Here is what you’ll do today:</a:t>
            </a:r>
            <a:endParaRPr b="1" dirty="0"/>
          </a:p>
          <a:p>
            <a:pPr marL="285750" lvl="0" indent="-285750" rtl="0">
              <a:lnSpc>
                <a:spcPct val="115000"/>
              </a:lnSpc>
              <a:spcBef>
                <a:spcPts val="0"/>
              </a:spcBef>
              <a:spcAft>
                <a:spcPts val="0"/>
              </a:spcAft>
              <a:buClr>
                <a:srgbClr val="000000"/>
              </a:buClr>
              <a:buSzPts val="1800"/>
              <a:buFont typeface="Century Gothic"/>
              <a:buChar char="●"/>
            </a:pPr>
            <a:r>
              <a:rPr lang="en" sz="2200" dirty="0">
                <a:solidFill>
                  <a:schemeClr val="dk1"/>
                </a:solidFill>
              </a:rPr>
              <a:t>Give and get peer feedback on the </a:t>
            </a:r>
            <a:r>
              <a:rPr lang="en" sz="2200" b="1" dirty="0">
                <a:solidFill>
                  <a:schemeClr val="dk1"/>
                </a:solidFill>
              </a:rPr>
              <a:t>“Back Again” poem graphic organizer</a:t>
            </a:r>
            <a:endParaRPr sz="2200" b="1" dirty="0">
              <a:solidFill>
                <a:schemeClr val="dk1"/>
              </a:solidFill>
            </a:endParaRPr>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Review Rows 2 &amp; 3 of the </a:t>
            </a:r>
            <a:r>
              <a:rPr lang="en" sz="2200" b="1" i="0" u="none" strike="noStrike" cap="none" dirty="0">
                <a:solidFill>
                  <a:srgbClr val="000000"/>
                </a:solidFill>
                <a:sym typeface="Century Gothic"/>
              </a:rPr>
              <a:t>Poetry Rubric</a:t>
            </a:r>
            <a:endParaRPr b="1" dirty="0"/>
          </a:p>
          <a:p>
            <a:pPr marL="285750" marR="0" lvl="0" indent="-285750" algn="l" rtl="0">
              <a:lnSpc>
                <a:spcPct val="100000"/>
              </a:lnSpc>
              <a:spcBef>
                <a:spcPts val="0"/>
              </a:spcBef>
              <a:spcAft>
                <a:spcPts val="0"/>
              </a:spcAft>
              <a:buClr>
                <a:srgbClr val="000000"/>
              </a:buClr>
              <a:buSzPts val="1800"/>
              <a:buFont typeface="Century Gothic"/>
              <a:buChar char="●"/>
            </a:pPr>
            <a:r>
              <a:rPr lang="en" sz="2200" b="0" i="0" u="none" strike="noStrike" cap="none" dirty="0">
                <a:solidFill>
                  <a:srgbClr val="000000"/>
                </a:solidFill>
                <a:latin typeface="Century Gothic"/>
                <a:ea typeface="Century Gothic"/>
                <a:cs typeface="Century Gothic"/>
                <a:sym typeface="Century Gothic"/>
              </a:rPr>
              <a:t>Draft your “Back Again” poem</a:t>
            </a:r>
            <a:endParaRPr dirty="0"/>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Review Our Learning Targets</a:t>
            </a:r>
            <a:endParaRPr b="0" i="0" u="none" strike="noStrike" cap="none" dirty="0">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60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write a poem describing how the narrator, a   refugee, turns “Back Again” as he or she adapts to life in a new country.</a:t>
            </a:r>
            <a:endParaRPr lang="en" sz="2200"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create meaning in my “Back Again” poem by using figurative and descriptive language as well as purposeful word choice to convey a certain tone.</a:t>
            </a:r>
            <a:endParaRPr lang="en" dirty="0"/>
          </a:p>
          <a:p>
            <a:pPr marL="342900" marR="0" lvl="0" indent="-342900" algn="l" rtl="0">
              <a:lnSpc>
                <a:spcPct val="100000"/>
              </a:lnSpc>
              <a:spcBef>
                <a:spcPts val="0"/>
              </a:spcBef>
              <a:spcAft>
                <a:spcPts val="600"/>
              </a:spcAft>
              <a:buClr>
                <a:srgbClr val="000000"/>
              </a:buClr>
              <a:buSzPct val="100000"/>
              <a:buFont typeface="Arial"/>
              <a:buAutoNum type="arabicPeriod"/>
            </a:pPr>
            <a:r>
              <a:rPr lang="en" sz="2200" b="0" i="0" u="none" strike="noStrike" cap="none" dirty="0">
                <a:solidFill>
                  <a:srgbClr val="000000"/>
                </a:solidFill>
                <a:latin typeface="Century Gothic"/>
                <a:ea typeface="Century Gothic"/>
                <a:cs typeface="Century Gothic"/>
                <a:sym typeface="Century Gothic"/>
              </a:rPr>
              <a:t>I can use the </a:t>
            </a:r>
            <a:r>
              <a:rPr lang="en" sz="2200" b="1" dirty="0"/>
              <a:t>“</a:t>
            </a:r>
            <a:r>
              <a:rPr lang="en" sz="2200" b="1" i="0" u="none" strike="noStrike" cap="none" dirty="0">
                <a:solidFill>
                  <a:srgbClr val="000000"/>
                </a:solidFill>
                <a:sym typeface="Century Gothic"/>
              </a:rPr>
              <a:t>Inside Out</a:t>
            </a:r>
            <a:r>
              <a:rPr lang="en" sz="2200" b="1" dirty="0"/>
              <a:t>” </a:t>
            </a:r>
            <a:r>
              <a:rPr lang="en" sz="2200" b="1" i="0" u="none" strike="noStrike" cap="none" dirty="0">
                <a:solidFill>
                  <a:srgbClr val="000000"/>
                </a:solidFill>
                <a:sym typeface="Century Gothic"/>
              </a:rPr>
              <a:t>and </a:t>
            </a:r>
            <a:r>
              <a:rPr lang="en" sz="2200" b="1" dirty="0"/>
              <a:t>“</a:t>
            </a:r>
            <a:r>
              <a:rPr lang="en" sz="2200" b="1" i="0" u="none" strike="noStrike" cap="none" dirty="0">
                <a:solidFill>
                  <a:srgbClr val="000000"/>
                </a:solidFill>
                <a:sym typeface="Century Gothic"/>
              </a:rPr>
              <a:t>Back Again</a:t>
            </a:r>
            <a:r>
              <a:rPr lang="en" sz="2200" b="1" dirty="0"/>
              <a:t>”</a:t>
            </a:r>
            <a:r>
              <a:rPr lang="en" sz="2200" b="1" i="0" u="none" strike="noStrike" cap="none" dirty="0">
                <a:solidFill>
                  <a:srgbClr val="000000"/>
                </a:solidFill>
                <a:sym typeface="Century Gothic"/>
              </a:rPr>
              <a:t> Poetry Rubric </a:t>
            </a:r>
            <a:r>
              <a:rPr lang="en" sz="2200" b="0" i="0" u="none" strike="noStrike" cap="none" dirty="0">
                <a:solidFill>
                  <a:srgbClr val="000000"/>
                </a:solidFill>
                <a:latin typeface="Century Gothic"/>
                <a:ea typeface="Century Gothic"/>
                <a:cs typeface="Century Gothic"/>
                <a:sym typeface="Century Gothic"/>
              </a:rPr>
              <a:t>to provide kind, specific, and helpful feedback to my peers.</a:t>
            </a:r>
            <a:endParaRPr dirty="0"/>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07" name="Google Shape;207;p42"/>
          <p:cNvPicPr preferRelativeResize="0"/>
          <p:nvPr/>
        </p:nvPicPr>
        <p:blipFill>
          <a:blip r:embed="rId3">
            <a:alphaModFix/>
          </a:blip>
          <a:stretch>
            <a:fillRect/>
          </a:stretch>
        </p:blipFill>
        <p:spPr>
          <a:xfrm>
            <a:off x="8284029" y="4463143"/>
            <a:ext cx="622020" cy="508407"/>
          </a:xfrm>
          <a:prstGeom prst="rect">
            <a:avLst/>
          </a:prstGeom>
          <a:noFill/>
          <a:ln>
            <a:noFill/>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Give and Get Peer Feedback </a:t>
            </a:r>
            <a:endParaRPr b="0" i="0" u="none" strike="noStrike" cap="none" dirty="0">
              <a:solidFill>
                <a:schemeClr val="dk1"/>
              </a:solidFill>
              <a:latin typeface="Century Gothic"/>
              <a:ea typeface="Century Gothic"/>
              <a:cs typeface="Century Gothic"/>
              <a:sym typeface="Century Gothic"/>
            </a:endParaRPr>
          </a:p>
        </p:txBody>
      </p:sp>
      <p:sp>
        <p:nvSpPr>
          <p:cNvPr id="213" name="Google Shape;213;p43"/>
          <p:cNvSpPr txBox="1">
            <a:spLocks noGrp="1"/>
          </p:cNvSpPr>
          <p:nvPr>
            <p:ph type="body" idx="1"/>
          </p:nvPr>
        </p:nvSpPr>
        <p:spPr>
          <a:xfrm>
            <a:off x="311700" y="1223779"/>
            <a:ext cx="8520600" cy="3819300"/>
          </a:xfrm>
          <a:prstGeom prst="rect">
            <a:avLst/>
          </a:prstGeom>
          <a:noFill/>
          <a:ln>
            <a:noFill/>
          </a:ln>
        </p:spPr>
        <p:txBody>
          <a:bodyPr spcFirstLastPara="1" wrap="square" lIns="91425" tIns="91425" rIns="91425" bIns="91425" anchor="t" anchorCtr="0">
            <a:noAutofit/>
          </a:bodyPr>
          <a:lstStyle/>
          <a:p>
            <a:pPr marL="457200" marR="0" lvl="0" indent="-482600" algn="l" rtl="0">
              <a:lnSpc>
                <a:spcPct val="100000"/>
              </a:lnSpc>
              <a:spcBef>
                <a:spcPts val="0"/>
              </a:spcBef>
              <a:spcAft>
                <a:spcPts val="0"/>
              </a:spcAft>
              <a:buClr>
                <a:srgbClr val="000000"/>
              </a:buClr>
              <a:buSzPts val="2200"/>
              <a:buFont typeface="Arial"/>
              <a:buAutoNum type="arabicPeriod"/>
            </a:pPr>
            <a:r>
              <a:rPr lang="en" sz="2200" b="1" i="0" u="none" strike="noStrike" cap="none" dirty="0">
                <a:solidFill>
                  <a:srgbClr val="000000"/>
                </a:solidFill>
                <a:latin typeface="Century Gothic"/>
                <a:ea typeface="Century Gothic"/>
                <a:cs typeface="Century Gothic"/>
                <a:sym typeface="Century Gothic"/>
              </a:rPr>
              <a:t>Think </a:t>
            </a:r>
            <a:r>
              <a:rPr lang="en" sz="2200" b="0" i="0" u="none" strike="noStrike" cap="none" dirty="0">
                <a:solidFill>
                  <a:srgbClr val="000000"/>
                </a:solidFill>
                <a:latin typeface="Century Gothic"/>
                <a:ea typeface="Century Gothic"/>
                <a:cs typeface="Century Gothic"/>
                <a:sym typeface="Century Gothic"/>
              </a:rPr>
              <a:t>of a question about something in your poem        that you would like feedback about.</a:t>
            </a:r>
            <a:endParaRPr sz="2200" dirty="0"/>
          </a:p>
          <a:p>
            <a:pPr marL="457200" marR="0" lvl="0" indent="-482600" algn="l" rtl="0">
              <a:lnSpc>
                <a:spcPct val="100000"/>
              </a:lnSpc>
              <a:spcBef>
                <a:spcPts val="0"/>
              </a:spcBef>
              <a:spcAft>
                <a:spcPts val="0"/>
              </a:spcAft>
              <a:buClr>
                <a:srgbClr val="000000"/>
              </a:buClr>
              <a:buSzPts val="2200"/>
              <a:buFont typeface="Arial"/>
              <a:buAutoNum type="arabicPeriod"/>
            </a:pPr>
            <a:r>
              <a:rPr lang="en" sz="2200" b="1" i="0" u="none" strike="noStrike" cap="none" dirty="0">
                <a:solidFill>
                  <a:srgbClr val="000000"/>
                </a:solidFill>
                <a:latin typeface="Century Gothic"/>
                <a:ea typeface="Century Gothic"/>
                <a:cs typeface="Century Gothic"/>
                <a:sym typeface="Century Gothic"/>
              </a:rPr>
              <a:t>Write </a:t>
            </a:r>
            <a:r>
              <a:rPr lang="en" sz="2200" b="0" i="0" u="none" strike="noStrike" cap="none" dirty="0">
                <a:solidFill>
                  <a:srgbClr val="000000"/>
                </a:solidFill>
                <a:latin typeface="Century Gothic"/>
                <a:ea typeface="Century Gothic"/>
                <a:cs typeface="Century Gothic"/>
                <a:sym typeface="Century Gothic"/>
              </a:rPr>
              <a:t>that question at the top of your poem organizer.</a:t>
            </a:r>
            <a:endParaRPr sz="2200" dirty="0"/>
          </a:p>
          <a:p>
            <a:pPr marL="457200" marR="0" lvl="0" indent="-482600" algn="l" rtl="0">
              <a:lnSpc>
                <a:spcPct val="100000"/>
              </a:lnSpc>
              <a:spcBef>
                <a:spcPts val="0"/>
              </a:spcBef>
              <a:spcAft>
                <a:spcPts val="0"/>
              </a:spcAft>
              <a:buClr>
                <a:srgbClr val="000000"/>
              </a:buClr>
              <a:buSzPts val="2200"/>
              <a:buFont typeface="Arial"/>
              <a:buAutoNum type="arabicPeriod"/>
            </a:pPr>
            <a:r>
              <a:rPr lang="en" sz="2200" b="1" i="0" u="none" strike="noStrike" cap="none" dirty="0">
                <a:solidFill>
                  <a:srgbClr val="000000"/>
                </a:solidFill>
                <a:latin typeface="Century Gothic"/>
                <a:ea typeface="Century Gothic"/>
                <a:cs typeface="Century Gothic"/>
                <a:sym typeface="Century Gothic"/>
              </a:rPr>
              <a:t>Swap</a:t>
            </a:r>
            <a:r>
              <a:rPr lang="en" sz="2200" b="0" i="0" u="none" strike="noStrike" cap="none" dirty="0">
                <a:solidFill>
                  <a:srgbClr val="000000"/>
                </a:solidFill>
                <a:latin typeface="Century Gothic"/>
                <a:ea typeface="Century Gothic"/>
                <a:cs typeface="Century Gothic"/>
                <a:sym typeface="Century Gothic"/>
              </a:rPr>
              <a:t> </a:t>
            </a:r>
            <a:r>
              <a:rPr lang="en" sz="2200" b="1" i="0" u="none" strike="noStrike" cap="none" dirty="0">
                <a:solidFill>
                  <a:srgbClr val="000000"/>
                </a:solidFill>
                <a:latin typeface="Century Gothic"/>
                <a:ea typeface="Century Gothic"/>
                <a:cs typeface="Century Gothic"/>
                <a:sym typeface="Century Gothic"/>
              </a:rPr>
              <a:t>“Back Again” Poem graphic organizers </a:t>
            </a:r>
            <a:r>
              <a:rPr lang="en" sz="2200" b="0" i="0" u="none" strike="noStrike" cap="none" dirty="0">
                <a:solidFill>
                  <a:srgbClr val="000000"/>
                </a:solidFill>
                <a:latin typeface="Century Gothic"/>
                <a:ea typeface="Century Gothic"/>
                <a:cs typeface="Century Gothic"/>
                <a:sym typeface="Century Gothic"/>
              </a:rPr>
              <a:t>with </a:t>
            </a:r>
            <a:r>
              <a:rPr lang="en" sz="2200" dirty="0"/>
              <a:t>your </a:t>
            </a:r>
            <a:r>
              <a:rPr lang="en" sz="2200" b="0" i="0" u="none" strike="noStrike" cap="none" dirty="0">
                <a:solidFill>
                  <a:srgbClr val="000000"/>
                </a:solidFill>
                <a:latin typeface="Century Gothic"/>
                <a:ea typeface="Century Gothic"/>
                <a:cs typeface="Century Gothic"/>
                <a:sym typeface="Century Gothic"/>
              </a:rPr>
              <a:t>partner.</a:t>
            </a:r>
            <a:endParaRPr sz="2200" dirty="0"/>
          </a:p>
          <a:p>
            <a:pPr marL="457200" marR="0" lvl="0" indent="-482600" algn="l" rtl="0">
              <a:lnSpc>
                <a:spcPct val="100000"/>
              </a:lnSpc>
              <a:spcBef>
                <a:spcPts val="0"/>
              </a:spcBef>
              <a:spcAft>
                <a:spcPts val="0"/>
              </a:spcAft>
              <a:buClr>
                <a:srgbClr val="000000"/>
              </a:buClr>
              <a:buSzPts val="2200"/>
              <a:buFont typeface="Arial"/>
              <a:buAutoNum type="arabicPeriod"/>
            </a:pPr>
            <a:r>
              <a:rPr lang="en" sz="2200" b="1" dirty="0"/>
              <a:t>Read </a:t>
            </a:r>
            <a:r>
              <a:rPr lang="en" sz="2200" dirty="0"/>
              <a:t>through your partner</a:t>
            </a:r>
            <a:r>
              <a:rPr lang="en" sz="2200" b="0" i="0" u="none" strike="noStrike" cap="none" dirty="0">
                <a:solidFill>
                  <a:srgbClr val="000000"/>
                </a:solidFill>
                <a:latin typeface="Century Gothic"/>
                <a:ea typeface="Century Gothic"/>
                <a:cs typeface="Century Gothic"/>
                <a:sym typeface="Century Gothic"/>
              </a:rPr>
              <a:t>’s organizer and </a:t>
            </a:r>
            <a:r>
              <a:rPr lang="en" sz="2200" b="1" i="0" u="none" strike="noStrike" cap="none" dirty="0">
                <a:solidFill>
                  <a:srgbClr val="000000"/>
                </a:solidFill>
              </a:rPr>
              <a:t>think</a:t>
            </a:r>
            <a:r>
              <a:rPr lang="en" sz="2200" b="1" dirty="0"/>
              <a:t> </a:t>
            </a:r>
            <a:r>
              <a:rPr lang="en" sz="2200" b="0" i="0" u="none" strike="noStrike" cap="none" dirty="0">
                <a:solidFill>
                  <a:srgbClr val="000000"/>
                </a:solidFill>
                <a:latin typeface="Century Gothic"/>
                <a:ea typeface="Century Gothic"/>
                <a:cs typeface="Century Gothic"/>
                <a:sym typeface="Century Gothic"/>
              </a:rPr>
              <a:t>about their question and the criteria on the anchor chart.</a:t>
            </a:r>
            <a:endParaRPr sz="2200" dirty="0"/>
          </a:p>
          <a:p>
            <a:pPr marL="457200" marR="0" lvl="0" indent="-482600" algn="l" rtl="0">
              <a:lnSpc>
                <a:spcPct val="100000"/>
              </a:lnSpc>
              <a:spcBef>
                <a:spcPts val="0"/>
              </a:spcBef>
              <a:spcAft>
                <a:spcPts val="0"/>
              </a:spcAft>
              <a:buClr>
                <a:srgbClr val="000000"/>
              </a:buClr>
              <a:buSzPts val="2200"/>
              <a:buFont typeface="Arial"/>
              <a:buAutoNum type="arabicPeriod"/>
            </a:pPr>
            <a:r>
              <a:rPr lang="en" sz="2200" b="1" dirty="0"/>
              <a:t>Answer </a:t>
            </a:r>
            <a:r>
              <a:rPr lang="en" sz="2200" dirty="0"/>
              <a:t>their question with a suggestion that will help them revise their work.</a:t>
            </a:r>
            <a:endParaRPr sz="2200" dirty="0"/>
          </a:p>
          <a:p>
            <a:pPr marL="457200" marR="0" lvl="0" indent="-482600" algn="l" rtl="0">
              <a:lnSpc>
                <a:spcPct val="100000"/>
              </a:lnSpc>
              <a:spcBef>
                <a:spcPts val="0"/>
              </a:spcBef>
              <a:spcAft>
                <a:spcPts val="0"/>
              </a:spcAft>
              <a:buClr>
                <a:srgbClr val="000000"/>
              </a:buClr>
              <a:buSzPts val="2200"/>
              <a:buFont typeface="Arial"/>
              <a:buAutoNum type="arabicPeriod"/>
            </a:pPr>
            <a:r>
              <a:rPr lang="en" sz="2200" b="1" dirty="0"/>
              <a:t>Share </a:t>
            </a:r>
            <a:r>
              <a:rPr lang="en" sz="2200" dirty="0"/>
              <a:t>your revision suggestion with your </a:t>
            </a:r>
            <a:r>
              <a:rPr lang="en" sz="2200" b="0" i="0" u="none" strike="noStrike" cap="none" dirty="0">
                <a:solidFill>
                  <a:srgbClr val="000000"/>
                </a:solidFill>
                <a:latin typeface="Century Gothic"/>
                <a:ea typeface="Century Gothic"/>
                <a:cs typeface="Century Gothic"/>
                <a:sym typeface="Century Gothic"/>
              </a:rPr>
              <a:t>partner.</a:t>
            </a:r>
            <a:endParaRPr sz="2200" dirty="0"/>
          </a:p>
          <a:p>
            <a:pPr marL="0" marR="0" lvl="0" indent="0" algn="l" rtl="0">
              <a:lnSpc>
                <a:spcPct val="100000"/>
              </a:lnSpc>
              <a:spcBef>
                <a:spcPts val="0"/>
              </a:spcBef>
              <a:spcAft>
                <a:spcPts val="0"/>
              </a:spcAft>
              <a:buClr>
                <a:srgbClr val="000000"/>
              </a:buClr>
              <a:buSzPts val="1800"/>
              <a:buFont typeface="Century Gothic"/>
              <a:buNone/>
            </a:pPr>
            <a:endParaRPr sz="22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Arial"/>
              <a:buNone/>
            </a:pPr>
            <a:endParaRPr sz="24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Arial"/>
              <a:buNone/>
            </a:pPr>
            <a:endParaRPr sz="24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Arial"/>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D720BBCF-68C9-4402-9DEA-F6670A1C5AB3}"/>
              </a:ext>
            </a:extLst>
          </p:cNvPr>
          <p:cNvPicPr>
            <a:picLocks noChangeAspect="1"/>
          </p:cNvPicPr>
          <p:nvPr/>
        </p:nvPicPr>
        <p:blipFill>
          <a:blip r:embed="rId4"/>
          <a:stretch>
            <a:fillRect/>
          </a:stretch>
        </p:blipFill>
        <p:spPr>
          <a:xfrm>
            <a:off x="8323862" y="4393451"/>
            <a:ext cx="561975" cy="5619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Write Our Best First Draft </a:t>
            </a:r>
            <a:endParaRPr b="0" i="0" u="none" strike="noStrike" cap="none" dirty="0">
              <a:solidFill>
                <a:schemeClr val="dk1"/>
              </a:solidFill>
              <a:latin typeface="Century Gothic"/>
              <a:ea typeface="Century Gothic"/>
              <a:cs typeface="Century Gothic"/>
              <a:sym typeface="Century Gothic"/>
            </a:endParaRPr>
          </a:p>
        </p:txBody>
      </p:sp>
      <p:sp>
        <p:nvSpPr>
          <p:cNvPr id="220" name="Google Shape;220;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600" dirty="0"/>
              <a:t>Imagine that you are a refugee from this specific time and place in history. </a:t>
            </a:r>
            <a:endParaRPr sz="1600" dirty="0"/>
          </a:p>
          <a:p>
            <a:pPr marL="0" lvl="0" indent="0" rtl="0">
              <a:spcBef>
                <a:spcPts val="0"/>
              </a:spcBef>
              <a:spcAft>
                <a:spcPts val="0"/>
              </a:spcAft>
              <a:buNone/>
            </a:pPr>
            <a:r>
              <a:rPr lang="en" sz="1600" dirty="0"/>
              <a:t>You, like Ha and the real refugees we have read about, have been forced to flee your home country for your safety. </a:t>
            </a:r>
            <a:br>
              <a:rPr lang="en" sz="1600" dirty="0"/>
            </a:br>
            <a:br>
              <a:rPr lang="en" sz="1600" dirty="0"/>
            </a:br>
            <a:r>
              <a:rPr lang="en" sz="1600" dirty="0"/>
              <a:t>On your own, write a “Back Again” free verse poem similar to Ha’s diary entries in the novel </a:t>
            </a:r>
            <a:r>
              <a:rPr lang="en" sz="1600" i="1" dirty="0"/>
              <a:t>Inside Out &amp; Back Again.</a:t>
            </a:r>
            <a:r>
              <a:rPr lang="en" sz="1600" dirty="0"/>
              <a:t> </a:t>
            </a:r>
            <a:br>
              <a:rPr lang="en" sz="1600" dirty="0"/>
            </a:br>
            <a:br>
              <a:rPr lang="en" sz="1600" dirty="0"/>
            </a:br>
            <a:r>
              <a:rPr lang="en" sz="1600" dirty="0"/>
              <a:t>For this poem, consider these questions: </a:t>
            </a:r>
          </a:p>
          <a:p>
            <a:pPr marL="457200" lvl="1" indent="0">
              <a:buNone/>
            </a:pPr>
            <a:r>
              <a:rPr lang="en" sz="1600" dirty="0"/>
              <a:t>-  What adaptations have you made as you settle into your new home? </a:t>
            </a:r>
            <a:br>
              <a:rPr lang="en" sz="1600" dirty="0"/>
            </a:br>
            <a:r>
              <a:rPr lang="en" sz="1600" dirty="0"/>
              <a:t>-  What are you mourning from your old life? </a:t>
            </a:r>
            <a:br>
              <a:rPr lang="en" sz="1600" dirty="0"/>
            </a:br>
            <a:r>
              <a:rPr lang="en" sz="1600" dirty="0"/>
              <a:t>-  How is your identity changing? </a:t>
            </a:r>
            <a:br>
              <a:rPr lang="en" sz="1600" dirty="0"/>
            </a:br>
            <a:r>
              <a:rPr lang="en" sz="1600" dirty="0"/>
              <a:t>-  How are you coming “Back Again?</a:t>
            </a:r>
            <a:r>
              <a:rPr lang="en-US" sz="1600" dirty="0"/>
              <a:t>”</a:t>
            </a:r>
            <a:r>
              <a:rPr lang="en" sz="1600" dirty="0"/>
              <a:t> </a:t>
            </a:r>
            <a:br>
              <a:rPr lang="en" sz="1600" dirty="0"/>
            </a:br>
            <a:br>
              <a:rPr lang="en" sz="1600" dirty="0"/>
            </a:br>
            <a:r>
              <a:rPr lang="en" sz="1600" dirty="0"/>
              <a:t>Use the Details in the </a:t>
            </a:r>
            <a:r>
              <a:rPr lang="en" sz="1600" b="1" dirty="0"/>
              <a:t>Poetry graphic organizer </a:t>
            </a:r>
            <a:r>
              <a:rPr lang="en" sz="1600" dirty="0"/>
              <a:t>to help you plan and draft your poems. </a:t>
            </a:r>
            <a:br>
              <a:rPr lang="en" sz="1200" dirty="0"/>
            </a:br>
            <a:endParaRPr sz="1200" dirty="0"/>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Let’s Self-Assess Our Draft</a:t>
            </a:r>
            <a:endParaRPr sz="3400" b="0" i="0" u="none" strike="noStrike" cap="none" dirty="0">
              <a:solidFill>
                <a:schemeClr val="dk1"/>
              </a:solidFill>
              <a:latin typeface="Century Gothic"/>
              <a:ea typeface="Century Gothic"/>
              <a:cs typeface="Century Gothic"/>
              <a:sym typeface="Century Gothic"/>
            </a:endParaRPr>
          </a:p>
        </p:txBody>
      </p:sp>
      <p:sp>
        <p:nvSpPr>
          <p:cNvPr id="227" name="Google Shape;227;p45"/>
          <p:cNvSpPr txBox="1">
            <a:spLocks noGrp="1"/>
          </p:cNvSpPr>
          <p:nvPr>
            <p:ph type="body" idx="1"/>
          </p:nvPr>
        </p:nvSpPr>
        <p:spPr>
          <a:xfrm>
            <a:off x="198304" y="1474475"/>
            <a:ext cx="3833727" cy="331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600" b="0" i="0" u="none" strike="noStrike" cap="none" dirty="0">
                <a:solidFill>
                  <a:srgbClr val="000000"/>
                </a:solidFill>
                <a:latin typeface="Century Gothic"/>
                <a:ea typeface="Century Gothic"/>
                <a:cs typeface="Century Gothic"/>
                <a:sym typeface="Century Gothic"/>
              </a:rPr>
              <a:t>Directions:</a:t>
            </a:r>
            <a:endParaRPr dirty="0"/>
          </a:p>
          <a:p>
            <a:pPr marL="342900" marR="0" lvl="0" indent="-3429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Read each column in the first </a:t>
            </a:r>
            <a:br>
              <a:rPr lang="en" sz="1600" b="0" i="0" u="none" strike="noStrike" cap="none" dirty="0">
                <a:solidFill>
                  <a:srgbClr val="000000"/>
                </a:solidFill>
                <a:latin typeface="Century Gothic"/>
                <a:ea typeface="Century Gothic"/>
                <a:cs typeface="Century Gothic"/>
                <a:sym typeface="Century Gothic"/>
              </a:rPr>
            </a:br>
            <a:r>
              <a:rPr lang="en" sz="1600" b="0" i="0" u="none" strike="noStrike" cap="none" dirty="0">
                <a:solidFill>
                  <a:srgbClr val="000000"/>
                </a:solidFill>
                <a:latin typeface="Century Gothic"/>
                <a:ea typeface="Century Gothic"/>
                <a:cs typeface="Century Gothic"/>
                <a:sym typeface="Century Gothic"/>
              </a:rPr>
              <a:t>row of the rubric.</a:t>
            </a:r>
            <a:endParaRPr dirty="0"/>
          </a:p>
          <a:p>
            <a:pPr marL="342900" marR="0" lvl="0" indent="-3429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Determine where you would </a:t>
            </a:r>
            <a:br>
              <a:rPr lang="en" sz="1600" b="0" i="0" u="none" strike="noStrike" cap="none" dirty="0">
                <a:solidFill>
                  <a:srgbClr val="000000"/>
                </a:solidFill>
                <a:latin typeface="Century Gothic"/>
                <a:ea typeface="Century Gothic"/>
                <a:cs typeface="Century Gothic"/>
                <a:sym typeface="Century Gothic"/>
              </a:rPr>
            </a:br>
            <a:r>
              <a:rPr lang="en" sz="1600" b="0" i="0" u="none" strike="noStrike" cap="none" dirty="0">
                <a:solidFill>
                  <a:srgbClr val="000000"/>
                </a:solidFill>
                <a:latin typeface="Century Gothic"/>
                <a:ea typeface="Century Gothic"/>
                <a:cs typeface="Century Gothic"/>
                <a:sym typeface="Century Gothic"/>
              </a:rPr>
              <a:t>score your poem and make a </a:t>
            </a:r>
            <a:br>
              <a:rPr lang="en" sz="1600" b="0" i="0" u="none" strike="noStrike" cap="none" dirty="0">
                <a:solidFill>
                  <a:srgbClr val="000000"/>
                </a:solidFill>
                <a:latin typeface="Century Gothic"/>
                <a:ea typeface="Century Gothic"/>
                <a:cs typeface="Century Gothic"/>
                <a:sym typeface="Century Gothic"/>
              </a:rPr>
            </a:br>
            <a:r>
              <a:rPr lang="en" sz="1600" b="0" i="0" u="none" strike="noStrike" cap="none" dirty="0">
                <a:solidFill>
                  <a:srgbClr val="000000"/>
                </a:solidFill>
                <a:latin typeface="Century Gothic"/>
                <a:ea typeface="Century Gothic"/>
                <a:cs typeface="Century Gothic"/>
                <a:sym typeface="Century Gothic"/>
              </a:rPr>
              <a:t>check mark in that box.</a:t>
            </a:r>
            <a:endParaRPr dirty="0"/>
          </a:p>
          <a:p>
            <a:pPr marL="342900" marR="0" lvl="0" indent="-3429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Justify your score by providing </a:t>
            </a:r>
            <a:br>
              <a:rPr lang="en" sz="1600" b="0" i="0" u="none" strike="noStrike" cap="none" dirty="0">
                <a:solidFill>
                  <a:srgbClr val="000000"/>
                </a:solidFill>
                <a:latin typeface="Century Gothic"/>
                <a:ea typeface="Century Gothic"/>
                <a:cs typeface="Century Gothic"/>
                <a:sym typeface="Century Gothic"/>
              </a:rPr>
            </a:br>
            <a:r>
              <a:rPr lang="en" sz="1600" b="0" i="0" u="none" strike="noStrike" cap="none" dirty="0">
                <a:solidFill>
                  <a:srgbClr val="000000"/>
                </a:solidFill>
                <a:latin typeface="Century Gothic"/>
                <a:ea typeface="Century Gothic"/>
                <a:cs typeface="Century Gothic"/>
                <a:sym typeface="Century Gothic"/>
              </a:rPr>
              <a:t>evidence from your poem on the</a:t>
            </a:r>
            <a:r>
              <a:rPr lang="en" sz="1600" dirty="0"/>
              <a:t> l</a:t>
            </a:r>
            <a:r>
              <a:rPr lang="en" sz="1600" b="0" i="0" u="none" strike="noStrike" cap="none" dirty="0">
                <a:solidFill>
                  <a:srgbClr val="000000"/>
                </a:solidFill>
                <a:latin typeface="Century Gothic"/>
                <a:ea typeface="Century Gothic"/>
                <a:cs typeface="Century Gothic"/>
                <a:sym typeface="Century Gothic"/>
              </a:rPr>
              <a:t>ines underneath the rubric.</a:t>
            </a:r>
            <a:endParaRPr dirty="0"/>
          </a:p>
          <a:p>
            <a:pPr marL="342900" marR="0" lvl="0" indent="-342900" algn="l" rtl="0">
              <a:lnSpc>
                <a:spcPct val="100000"/>
              </a:lnSpc>
              <a:spcBef>
                <a:spcPts val="0"/>
              </a:spcBef>
              <a:spcAft>
                <a:spcPts val="0"/>
              </a:spcAft>
              <a:buClr>
                <a:srgbClr val="000000"/>
              </a:buClr>
              <a:buSzPct val="1000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Repeat with the next row of the rubric</a:t>
            </a:r>
            <a:r>
              <a:rPr lang="en" sz="1600" b="0" i="0" u="none" strike="noStrike" cap="none" dirty="0">
                <a:solidFill>
                  <a:srgbClr val="000000"/>
                </a:solidFill>
                <a:sym typeface="Century Gothic"/>
              </a:rPr>
              <a:t>.</a:t>
            </a:r>
            <a:endParaRPr sz="1600"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228" name="Google Shape;228;p45"/>
          <p:cNvPicPr preferRelativeResize="0"/>
          <p:nvPr/>
        </p:nvPicPr>
        <p:blipFill rotWithShape="1">
          <a:blip r:embed="rId3">
            <a:alphaModFix/>
          </a:blip>
          <a:srcRect/>
          <a:stretch/>
        </p:blipFill>
        <p:spPr>
          <a:xfrm>
            <a:off x="3833726" y="1621075"/>
            <a:ext cx="5111970" cy="2662396"/>
          </a:xfrm>
          <a:prstGeom prst="rect">
            <a:avLst/>
          </a:prstGeom>
          <a:noFill/>
          <a:ln w="9525" cap="flat" cmpd="sng">
            <a:solidFill>
              <a:schemeClr val="dk2"/>
            </a:solidFill>
            <a:prstDash val="solid"/>
            <a:round/>
            <a:headEnd type="none" w="sm" len="sm"/>
            <a:tailEnd type="none" w="sm" len="sm"/>
          </a:ln>
        </p:spPr>
      </p:pic>
      <p:pic>
        <p:nvPicPr>
          <p:cNvPr id="6"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E7F772-9A99-4EE1-B7BC-60D3B68921BE}">
  <ds:schemaRefs>
    <ds:schemaRef ds:uri="http://schemas.microsoft.com/sharepoint/v3/contenttype/forms"/>
  </ds:schemaRefs>
</ds:datastoreItem>
</file>

<file path=customXml/itemProps2.xml><?xml version="1.0" encoding="utf-8"?>
<ds:datastoreItem xmlns:ds="http://schemas.openxmlformats.org/officeDocument/2006/customXml" ds:itemID="{EEDB7C20-4D68-4724-A2A5-A23D8DDD665C}">
  <ds:schemaRefs>
    <ds:schemaRef ds:uri="02a6a75b-8925-4bc7-8b21-b87d4a90d0a3"/>
    <ds:schemaRef ds:uri="http://purl.org/dc/dcmitype/"/>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a1502afc-75e6-4a80-976c-76583f90c737"/>
    <ds:schemaRef ds:uri="http://www.w3.org/XML/1998/namespace"/>
  </ds:schemaRefs>
</ds:datastoreItem>
</file>

<file path=customXml/itemProps3.xml><?xml version="1.0" encoding="utf-8"?>
<ds:datastoreItem xmlns:ds="http://schemas.openxmlformats.org/officeDocument/2006/customXml" ds:itemID="{E78AA462-0AA2-48B1-850A-57887E6104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TotalTime>
  <Words>2367</Words>
  <Application>Microsoft Office PowerPoint</Application>
  <PresentationFormat>On-screen Show (16:9)</PresentationFormat>
  <Paragraphs>307</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Century Gothic</vt:lpstr>
      <vt:lpstr>Calibri</vt:lpstr>
      <vt:lpstr>Overlock</vt:lpstr>
      <vt:lpstr>Arial</vt:lpstr>
      <vt:lpstr>Simple Light</vt:lpstr>
      <vt:lpstr>Simple Light</vt:lpstr>
      <vt:lpstr>Grade 8: Module 1: Unit 3: Lesson 4 Teacher slide, before teaching.</vt:lpstr>
      <vt:lpstr>Grade 8: Module 1: Unit 3: Lesson 4 Teacher slide, before teaching.</vt:lpstr>
      <vt:lpstr>Grade 8: Module 1: Unit 3: Lesson 4 Teacher slide, before teaching.</vt:lpstr>
      <vt:lpstr>PowerPoint Presentation</vt:lpstr>
      <vt:lpstr>Hello, Students!</vt:lpstr>
      <vt:lpstr>Let’s Review Our Learning Targets</vt:lpstr>
      <vt:lpstr>Let’s Give and Get Peer Feedback </vt:lpstr>
      <vt:lpstr>Let’s Write Our Best First Draft </vt:lpstr>
      <vt:lpstr>Let’s Self-Assess Our Draft</vt:lpstr>
      <vt:lpstr>Let’s Make Revisions Based on Our Self-Assessment</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3: Lesson 4 Teacher slide, before teaching.</dc:title>
  <dc:creator>nbravo</dc:creator>
  <cp:lastModifiedBy>Natalie Ivey</cp:lastModifiedBy>
  <cp:revision>12</cp:revision>
  <dcterms:modified xsi:type="dcterms:W3CDTF">2018-09-13T15:52:03Z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