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26AC624-7F39-4687-B6F0-4079E06E4AED}">
  <a:tblStyle styleId="{826AC624-7F39-4687-B6F0-4079E06E4AED}"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656" autoAdjust="0"/>
  </p:normalViewPr>
  <p:slideViewPr>
    <p:cSldViewPr snapToGrid="0">
      <p:cViewPr varScale="1">
        <p:scale>
          <a:sx n="85" d="100"/>
          <a:sy n="85" d="100"/>
        </p:scale>
        <p:origin x="-960"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10071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www.ted.com/talks/jane_mcgonigal_gaming_can_make_a_better_world.html"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today’s lesson is to review paraphrasing while continuing to work with the </a:t>
            </a:r>
            <a:r>
              <a:rPr lang="en-US" b="1" dirty="0"/>
              <a:t>Researcher’s Notebook </a:t>
            </a:r>
            <a:r>
              <a:rPr lang="en-US" dirty="0"/>
              <a:t>using a video clip, “Gaming Can Make a Better World.”</a:t>
            </a:r>
            <a:endParaRPr dirty="0"/>
          </a:p>
          <a:p>
            <a:pPr marL="457200" lvl="0" indent="-304800" algn="l" rtl="0">
              <a:lnSpc>
                <a:spcPct val="100000"/>
              </a:lnSpc>
              <a:spcBef>
                <a:spcPts val="0"/>
              </a:spcBef>
              <a:spcAft>
                <a:spcPts val="0"/>
              </a:spcAft>
              <a:buSzPts val="1200"/>
              <a:buChar char="●"/>
            </a:pPr>
            <a:r>
              <a:rPr lang="en-US" dirty="0"/>
              <a:t>This lesson also continues the launch of </a:t>
            </a:r>
            <a:r>
              <a:rPr lang="en-US" b="0" dirty="0"/>
              <a:t>the</a:t>
            </a:r>
            <a:r>
              <a:rPr lang="en-US" b="1" dirty="0"/>
              <a:t> Researcher’s Notebook</a:t>
            </a:r>
            <a:r>
              <a:rPr lang="en-US" dirty="0"/>
              <a:t>. Students will likely still be getting accustomed to using the </a:t>
            </a:r>
            <a:r>
              <a:rPr lang="en-US" b="1" dirty="0" smtClean="0"/>
              <a:t>Researcher’s Notebook</a:t>
            </a:r>
            <a:r>
              <a:rPr lang="en-US" dirty="0" smtClean="0"/>
              <a:t>, </a:t>
            </a:r>
            <a:r>
              <a:rPr lang="en-US" dirty="0"/>
              <a:t>so pay special attention to whether any </a:t>
            </a:r>
            <a:r>
              <a:rPr lang="en-US" dirty="0" smtClean="0"/>
              <a:t>are </a:t>
            </a:r>
            <a:r>
              <a:rPr lang="en-US" dirty="0"/>
              <a:t>facing obstacles as they follow the steps of paraphrasing in this lesson. You may want to ask students to take out their </a:t>
            </a:r>
            <a:r>
              <a:rPr lang="en-US" b="1" dirty="0"/>
              <a:t>Researcher’s Notebook </a:t>
            </a:r>
            <a:r>
              <a:rPr lang="en-US" dirty="0"/>
              <a:t>entries from the previous lesson, so you can take a quick peek at them as you circulate during the entry task and exit tickets to see if there are any general patterns of confusion that you can address. </a:t>
            </a:r>
            <a:endParaRPr dirty="0"/>
          </a:p>
          <a:p>
            <a:pPr marL="457200" lvl="0" indent="-304800" algn="l" rtl="0">
              <a:lnSpc>
                <a:spcPct val="100000"/>
              </a:lnSpc>
              <a:spcBef>
                <a:spcPts val="0"/>
              </a:spcBef>
              <a:spcAft>
                <a:spcPts val="0"/>
              </a:spcAft>
              <a:buSzPts val="1200"/>
              <a:buChar char="●"/>
            </a:pPr>
            <a:r>
              <a:rPr lang="en-US" dirty="0"/>
              <a:t>This </a:t>
            </a:r>
            <a:r>
              <a:rPr lang="en-US" b="1" dirty="0"/>
              <a:t>Researcher’s Notebook </a:t>
            </a:r>
            <a:r>
              <a:rPr lang="en-US" dirty="0"/>
              <a:t>entry is formatted a little differently to help students analyze the argument presented in the video. However, in the interest of simplifying the loose papers that students must keep, it is included in the notebook packet. </a:t>
            </a:r>
            <a:endParaRPr dirty="0"/>
          </a:p>
          <a:p>
            <a:pPr marL="457200" lvl="0" indent="-304800" algn="l" rtl="0">
              <a:lnSpc>
                <a:spcPct val="100000"/>
              </a:lnSpc>
              <a:spcBef>
                <a:spcPts val="0"/>
              </a:spcBef>
              <a:spcAft>
                <a:spcPts val="0"/>
              </a:spcAft>
              <a:buSzPts val="1200"/>
              <a:buChar char="●"/>
            </a:pPr>
            <a:r>
              <a:rPr lang="en-US" dirty="0"/>
              <a:t>In this lesson, you remind students to collect information about their sources in their </a:t>
            </a:r>
            <a:r>
              <a:rPr lang="en-US" b="1" dirty="0"/>
              <a:t>Researcher’s Notebooks</a:t>
            </a:r>
            <a:r>
              <a:rPr lang="en-US" dirty="0"/>
              <a:t>. Unit 3 includes a formal lesson on MLA citation; for now, continue to remind students to fill in the appropriate section of their </a:t>
            </a:r>
            <a:r>
              <a:rPr lang="en-US" b="1" dirty="0"/>
              <a:t>Researcher’s Notebooks</a:t>
            </a:r>
            <a:r>
              <a:rPr lang="en-US" dirty="0"/>
              <a:t>. </a:t>
            </a:r>
            <a:endParaRPr dirty="0"/>
          </a:p>
          <a:p>
            <a:pPr marL="457200" lvl="0" indent="-304800" algn="l" rtl="0">
              <a:lnSpc>
                <a:spcPct val="100000"/>
              </a:lnSpc>
              <a:spcBef>
                <a:spcPts val="0"/>
              </a:spcBef>
              <a:spcAft>
                <a:spcPts val="0"/>
              </a:spcAft>
              <a:buSzPts val="1200"/>
              <a:buChar char="●"/>
            </a:pPr>
            <a:r>
              <a:rPr lang="en-US" dirty="0"/>
              <a:t>“Gaming Makes a Better World” is an engaging but lengthy video. Given time constraints, students focus on the aspects of the video that most clearly delineate the speaker’s claim (Clip 1) and evidence for the claim (Clip 2). </a:t>
            </a:r>
            <a:endParaRPr dirty="0"/>
          </a:p>
          <a:p>
            <a:pPr marL="457200" lvl="0" indent="-304800" algn="l" rtl="0">
              <a:lnSpc>
                <a:spcPct val="100000"/>
              </a:lnSpc>
              <a:spcBef>
                <a:spcPts val="0"/>
              </a:spcBef>
              <a:spcAft>
                <a:spcPts val="0"/>
              </a:spcAft>
              <a:buSzPts val="1200"/>
              <a:buChar char="●"/>
            </a:pPr>
            <a:r>
              <a:rPr lang="en-US" dirty="0"/>
              <a:t>The Opening asks you to introduce the concept of positive consequences. In this unit, you will continue to discuss the idea of consequences of different types of digital media as you scaffold students’ understanding for Unit 3, when they will make a claim about the potential benefits and risks of entertainment screen time. Lesson 13 will bring the idea of consequences into full flower; the unit introduces it now as a means of acquainting students with the idea throughout this and following lessons. </a:t>
            </a:r>
            <a:endParaRPr dirty="0"/>
          </a:p>
          <a:p>
            <a:pPr marL="457200" lvl="0" indent="-304800" algn="l" rtl="0">
              <a:lnSpc>
                <a:spcPct val="100000"/>
              </a:lnSpc>
              <a:spcBef>
                <a:spcPts val="1000"/>
              </a:spcBef>
              <a:spcAft>
                <a:spcPts val="0"/>
              </a:spcAft>
              <a:buSzPts val="1200"/>
              <a:buChar char="●"/>
            </a:pPr>
            <a:r>
              <a:rPr lang="en-US" dirty="0"/>
              <a:t>In advance: Set up a projector and speakers to play the video. Cue up “Gaming Can Make a Better World</a:t>
            </a:r>
            <a:r>
              <a:rPr lang="en-US" dirty="0" smtClean="0"/>
              <a:t>”</a:t>
            </a:r>
            <a:r>
              <a:rPr lang="en-US" baseline="0" dirty="0" smtClean="0"/>
              <a:t> </a:t>
            </a:r>
            <a:r>
              <a:rPr lang="en-US" u="sng" dirty="0" smtClean="0">
                <a:solidFill>
                  <a:schemeClr val="hlink"/>
                </a:solidFill>
                <a:hlinkClick r:id="rId3"/>
              </a:rPr>
              <a:t>http</a:t>
            </a:r>
            <a:r>
              <a:rPr lang="en-US" u="sng" dirty="0">
                <a:solidFill>
                  <a:schemeClr val="hlink"/>
                </a:solidFill>
                <a:hlinkClick r:id="rId3"/>
              </a:rPr>
              <a:t>://www.ted.com/talks/jane_mcgonigal_gaming_can_make_a_better_world.html</a:t>
            </a:r>
            <a:r>
              <a:rPr lang="en-US" dirty="0"/>
              <a:t>.</a:t>
            </a:r>
            <a:endParaRPr dirty="0"/>
          </a:p>
          <a:p>
            <a:pPr marL="457200" lvl="0" indent="-304800" algn="l" rtl="0">
              <a:lnSpc>
                <a:spcPct val="100000"/>
              </a:lnSpc>
              <a:spcBef>
                <a:spcPts val="0"/>
              </a:spcBef>
              <a:spcAft>
                <a:spcPts val="0"/>
              </a:spcAft>
              <a:buSzPts val="1200"/>
              <a:buChar char="●"/>
            </a:pPr>
            <a:r>
              <a:rPr lang="en-US" dirty="0"/>
              <a:t>Please bear in mind that </a:t>
            </a:r>
            <a:r>
              <a:rPr lang="en-US" dirty="0" err="1"/>
              <a:t>Youtube</a:t>
            </a:r>
            <a:r>
              <a:rPr lang="en-US" dirty="0"/>
              <a:t>,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a:t>
            </a:r>
            <a:r>
              <a:rPr lang="en-US" dirty="0" err="1"/>
              <a:t>www.safeshare.tv</a:t>
            </a:r>
            <a:r>
              <a:rPr lang="en-US" dirty="0"/>
              <a:t>, for actually viewing these links in the classroom.</a:t>
            </a:r>
            <a:endParaRPr dirty="0"/>
          </a:p>
          <a:p>
            <a:pPr marL="457200" lvl="0" indent="-304800" algn="l" rtl="0">
              <a:lnSpc>
                <a:spcPct val="100000"/>
              </a:lnSpc>
              <a:spcBef>
                <a:spcPts val="0"/>
              </a:spcBef>
              <a:spcAft>
                <a:spcPts val="0"/>
              </a:spcAft>
              <a:buSzPts val="1200"/>
              <a:buChar char="●"/>
            </a:pPr>
            <a:r>
              <a:rPr lang="en-US" dirty="0"/>
              <a:t>Post: Learning </a:t>
            </a:r>
            <a:r>
              <a:rPr lang="en-US" dirty="0" smtClean="0"/>
              <a:t>targets</a:t>
            </a:r>
            <a:r>
              <a:rPr lang="en-US" dirty="0"/>
              <a:t>.</a:t>
            </a:r>
            <a:endParaRPr dirty="0"/>
          </a:p>
          <a:p>
            <a:pPr marL="241300" lvl="0" indent="0" algn="l" rtl="0">
              <a:lnSpc>
                <a:spcPct val="100000"/>
              </a:lnSpc>
              <a:spcBef>
                <a:spcPts val="1000"/>
              </a:spcBef>
              <a:spcAft>
                <a:spcPts val="1000"/>
              </a:spcAft>
              <a:buNone/>
            </a:pPr>
            <a:endParaRPr dirty="0"/>
          </a:p>
        </p:txBody>
      </p:sp>
    </p:spTree>
    <p:extLst>
      <p:ext uri="{BB962C8B-B14F-4D97-AF65-F5344CB8AC3E}">
        <p14:creationId xmlns:p14="http://schemas.microsoft.com/office/powerpoint/2010/main" val="2181816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747e9ae5b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4747e9ae5b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minutes (</a:t>
            </a:r>
            <a:r>
              <a:rPr lang="en-US" b="1" dirty="0"/>
              <a:t>this slide, 9-11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a:t>
            </a:r>
            <a:r>
              <a:rPr lang="en-US" b="1" dirty="0" smtClean="0"/>
              <a:t>3</a:t>
            </a:r>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“Gaming Can Make a Better World”</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Consider making the clips available to students electronically so that they may continue to watch them (or the rest of the video) at their leisure. </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Play video clip 1 a second and third </a:t>
            </a:r>
            <a:r>
              <a:rPr lang="en-US" dirty="0" smtClean="0"/>
              <a:t>time.</a:t>
            </a:r>
            <a:endParaRPr dirty="0"/>
          </a:p>
          <a:p>
            <a:pPr marL="457200" marR="0" lvl="0" indent="-304800" algn="l" rtl="0">
              <a:lnSpc>
                <a:spcPct val="100000"/>
              </a:lnSpc>
              <a:spcBef>
                <a:spcPts val="0"/>
              </a:spcBef>
              <a:spcAft>
                <a:spcPts val="0"/>
              </a:spcAft>
              <a:buSzPts val="1200"/>
              <a:buFont typeface="Calibri"/>
              <a:buAutoNum type="arabicPeriod"/>
            </a:pPr>
            <a:r>
              <a:rPr lang="en-US" dirty="0"/>
              <a:t>As students watch again, ask them to write down the reasons and evidence that support the claim.</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noting evidence.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one piece of supporting evidence.</a:t>
            </a:r>
            <a:endParaRPr dirty="0"/>
          </a:p>
          <a:p>
            <a:pPr marL="457200" lvl="0" indent="-304800" algn="l" rtl="0">
              <a:spcBef>
                <a:spcPts val="0"/>
              </a:spcBef>
              <a:spcAft>
                <a:spcPts val="0"/>
              </a:spcAft>
              <a:buSzPts val="1200"/>
              <a:buFont typeface="Calibri"/>
              <a:buChar char="●"/>
            </a:pPr>
            <a:r>
              <a:rPr lang="en-US" dirty="0"/>
              <a:t>Feel free to increase the number of times these video clips are watched. Also consider pausing the video at key points to allow students to take notes and “catch up” on what they are listening to. </a:t>
            </a:r>
            <a:br>
              <a:rPr lang="en-US" dirty="0"/>
            </a:br>
            <a:endParaRPr dirty="0"/>
          </a:p>
        </p:txBody>
      </p:sp>
      <p:sp>
        <p:nvSpPr>
          <p:cNvPr id="264" name="Google Shape;264;g4747e9ae5b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2798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747e9ae5b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4747e9ae5b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9-11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3</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“Gaming Can Make a Better World”</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Consider making the clips available to students electronically so that they may continue to watch them (or the rest of the video) at their leisure.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Play video clip 2: “Gaming Can Make a Better World” (6:54–11:06) and then give students about 2 minutes to share the gist with a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Play video clip 2 a second and third time, again giving students a few minutes to add to their notes, specifically to evaluate the evidence for relevancy.</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close listening, like close reading, means that you often notice more details and deepen your understanding each time you watch a video like this.</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students to paraphrase their notes, as they reviewed during Work Time A.</a:t>
            </a:r>
            <a:endParaRPr dirty="0"/>
          </a:p>
          <a:p>
            <a:pPr marL="457200" marR="0" lvl="0" indent="-304800" algn="l" rtl="0">
              <a:lnSpc>
                <a:spcPct val="100000"/>
              </a:lnSpc>
              <a:spcBef>
                <a:spcPts val="0"/>
              </a:spcBef>
              <a:spcAft>
                <a:spcPts val="0"/>
              </a:spcAft>
              <a:buSzPts val="1200"/>
              <a:buFont typeface="Calibri"/>
              <a:buAutoNum type="arabicPeriod"/>
            </a:pPr>
            <a:r>
              <a:rPr lang="en-US" dirty="0"/>
              <a:t>After students have finished writing, ask them to form groups of three and compare their work. </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them to talk about any discrepancies in their answers and revise their work accordingly.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students to share the supporting reasons and evidence. Refer to the </a:t>
            </a:r>
            <a:r>
              <a:rPr lang="en-US" b="1" dirty="0"/>
              <a:t>Teacher’s Guide: Researcher’s Notebook </a:t>
            </a:r>
            <a:r>
              <a:rPr lang="en-US" dirty="0"/>
              <a:t>for possible responses.</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noting evidence.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one piece of supporting evidence.</a:t>
            </a:r>
            <a:endParaRPr dirty="0"/>
          </a:p>
          <a:p>
            <a:pPr marL="457200" lvl="0" indent="-304800" algn="l" rtl="0">
              <a:spcBef>
                <a:spcPts val="0"/>
              </a:spcBef>
              <a:spcAft>
                <a:spcPts val="0"/>
              </a:spcAft>
              <a:buSzPts val="1200"/>
              <a:buFont typeface="Calibri"/>
              <a:buChar char="●"/>
            </a:pPr>
            <a:r>
              <a:rPr lang="en-US" dirty="0"/>
              <a:t>Feel free to increase the number of times these video clips are watched. Also consider pausing the video at key points to allow students to take notes and “catch up” on what they are listening to. </a:t>
            </a:r>
            <a:br>
              <a:rPr lang="en-US" dirty="0"/>
            </a:br>
            <a:endParaRPr dirty="0"/>
          </a:p>
        </p:txBody>
      </p:sp>
      <p:sp>
        <p:nvSpPr>
          <p:cNvPr id="274" name="Google Shape;274;g4747e9ae5b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159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747e9ae5b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g4747e9ae5b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Homework Read-Aloud</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The homework is a short and generally accessible article and should be manageable as independent homework reading, along with the scaffolding of reading it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0" dirty="0"/>
              <a:t>“Video Games Benefit Children, Study Finds.” </a:t>
            </a:r>
            <a:endParaRPr b="0"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article aloud while students read along silently in their heads. </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Note in class that </a:t>
            </a:r>
            <a:r>
              <a:rPr lang="en-US" dirty="0"/>
              <a:t>for this article, </a:t>
            </a:r>
            <a:r>
              <a:rPr lang="en-US" dirty="0" smtClean="0"/>
              <a:t>students will </a:t>
            </a:r>
            <a:r>
              <a:rPr lang="en-US" dirty="0"/>
              <a:t>fill in Section 3 of their </a:t>
            </a:r>
            <a:r>
              <a:rPr lang="en-US" b="1" dirty="0" smtClean="0"/>
              <a:t>Researcher’s Notebook</a:t>
            </a:r>
            <a:r>
              <a:rPr lang="en-US" dirty="0" smtClean="0"/>
              <a:t>, </a:t>
            </a:r>
            <a:r>
              <a:rPr lang="en-US" dirty="0"/>
              <a:t>which is another </a:t>
            </a:r>
            <a:r>
              <a:rPr lang="en-US" b="1" dirty="0"/>
              <a:t>Tracing an Argument note-catcher</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students to paraphrase their notes, as they reviewed in Work Time A. </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listening to read aloud and annotating.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annotation as you read aloud.</a:t>
            </a:r>
            <a:endParaRPr dirty="0"/>
          </a:p>
          <a:p>
            <a:pPr marL="457200" lvl="0" indent="-304800" algn="l" rtl="0">
              <a:spcBef>
                <a:spcPts val="0"/>
              </a:spcBef>
              <a:spcAft>
                <a:spcPts val="0"/>
              </a:spcAft>
              <a:buSzPts val="1200"/>
              <a:buChar char="●"/>
            </a:pPr>
            <a:r>
              <a:rPr lang="en-US" dirty="0"/>
              <a:t>Consider other methods of scaffolding the homework for students with emergent literacy: providing a glossary, assigning smaller or less complex parts of the text, or filling in the </a:t>
            </a:r>
            <a:r>
              <a:rPr lang="en-US" b="1" dirty="0" smtClean="0"/>
              <a:t>Researcher’s Notebook.</a:t>
            </a:r>
            <a:endParaRPr b="1" dirty="0"/>
          </a:p>
        </p:txBody>
      </p:sp>
      <p:sp>
        <p:nvSpPr>
          <p:cNvPr id="285" name="Google Shape;285;g4747e9ae5b_0_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3397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747e9ae5b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747e9ae5b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3-5 </a:t>
            </a:r>
            <a:r>
              <a:rPr lang="en-US" b="1" dirty="0"/>
              <a:t>minutes</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B: Exit Ticket: Practice Paraphrasing</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an </a:t>
            </a:r>
            <a:r>
              <a:rPr lang="en-US" b="0" dirty="0"/>
              <a:t>Exit ticket: Practicing Paraphrasing </a:t>
            </a:r>
            <a:r>
              <a:rPr lang="en-US" dirty="0"/>
              <a:t>to each student. </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as students fill them out, providing guidance for anyone who may be struggling.</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and review the exit tickets before the next class so you can clarify any confusion and identify students who may need additional support with paraphrasing.</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 </a:t>
            </a:r>
            <a:r>
              <a:rPr lang="en-US" dirty="0" smtClean="0"/>
              <a:t>None.</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95" name="Google Shape;295;g4747e9ae5b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8988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r>
              <a:rPr lang="en-US" dirty="0" smtClean="0"/>
              <a:t>:</a:t>
            </a:r>
            <a:r>
              <a:rPr lang="en-US" baseline="0" dirty="0"/>
              <a:t> </a:t>
            </a:r>
            <a:r>
              <a:rPr lang="en-US" dirty="0" smtClean="0"/>
              <a:t>None.</a:t>
            </a:r>
            <a:endParaRPr dirty="0"/>
          </a:p>
          <a:p>
            <a:pPr marL="76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304" name="Google Shape;30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3287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10" name="Google Shape;310;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3405260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90000"/>
              </a:lnSpc>
              <a:spcBef>
                <a:spcPts val="0"/>
              </a:spcBef>
              <a:spcAft>
                <a:spcPts val="0"/>
              </a:spcAft>
              <a:buSzPts val="1200"/>
              <a:buFont typeface="Calibri"/>
              <a:buChar char="●"/>
            </a:pPr>
            <a:r>
              <a:rPr lang="en-US" b="1" dirty="0"/>
              <a:t>Entry task, Lesson 5 </a:t>
            </a:r>
            <a:r>
              <a:rPr lang="en-US" dirty="0"/>
              <a:t>(one per student)</a:t>
            </a:r>
            <a:endParaRPr dirty="0"/>
          </a:p>
          <a:p>
            <a:pPr marL="457200" lvl="0" indent="-304800" algn="l" rtl="0">
              <a:lnSpc>
                <a:spcPct val="90000"/>
              </a:lnSpc>
              <a:spcBef>
                <a:spcPts val="0"/>
              </a:spcBef>
              <a:spcAft>
                <a:spcPts val="0"/>
              </a:spcAft>
              <a:buSzPts val="1200"/>
              <a:buFont typeface="Calibri"/>
              <a:buChar char="●"/>
            </a:pPr>
            <a:r>
              <a:rPr lang="en-US" dirty="0"/>
              <a:t>Video clip 1: “Gaming Can Make a Better World” (00:00-3:06; see Teaching Notes)</a:t>
            </a:r>
            <a:endParaRPr dirty="0"/>
          </a:p>
          <a:p>
            <a:pPr marL="457200" lvl="0" indent="-304800" algn="l" rtl="0">
              <a:lnSpc>
                <a:spcPct val="90000"/>
              </a:lnSpc>
              <a:spcBef>
                <a:spcPts val="0"/>
              </a:spcBef>
              <a:spcAft>
                <a:spcPts val="0"/>
              </a:spcAft>
              <a:buSzPts val="1200"/>
              <a:buFont typeface="Calibri"/>
              <a:buChar char="●"/>
            </a:pPr>
            <a:r>
              <a:rPr lang="en-US" dirty="0"/>
              <a:t>Video clip 2: “Gaming Can Make a Better World” (6:54–11:06; see Teaching Notes)</a:t>
            </a:r>
            <a:endParaRPr dirty="0"/>
          </a:p>
          <a:p>
            <a:pPr marL="457200" lvl="0" indent="-304800" algn="l" rtl="0">
              <a:lnSpc>
                <a:spcPct val="90000"/>
              </a:lnSpc>
              <a:spcBef>
                <a:spcPts val="0"/>
              </a:spcBef>
              <a:spcAft>
                <a:spcPts val="0"/>
              </a:spcAft>
              <a:buSzPts val="1200"/>
              <a:buFont typeface="Calibri"/>
              <a:buChar char="●"/>
            </a:pPr>
            <a:r>
              <a:rPr lang="en-US" dirty="0"/>
              <a:t>“Video Games Benefit Children, Study Finds” (one per student)</a:t>
            </a:r>
            <a:endParaRPr dirty="0"/>
          </a:p>
          <a:p>
            <a:pPr marL="457200" lvl="0" indent="-304800" algn="l" rtl="0">
              <a:lnSpc>
                <a:spcPct val="90000"/>
              </a:lnSpc>
              <a:spcBef>
                <a:spcPts val="0"/>
              </a:spcBef>
              <a:spcAft>
                <a:spcPts val="0"/>
              </a:spcAft>
              <a:buSzPts val="1200"/>
              <a:buFont typeface="Calibri"/>
              <a:buChar char="●"/>
            </a:pPr>
            <a:r>
              <a:rPr lang="en-US" dirty="0"/>
              <a:t>Exit ticket: Practicing Paraphrasing (one per student)</a:t>
            </a:r>
            <a:br>
              <a:rPr lang="en-US" dirty="0"/>
            </a:b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b="1" dirty="0"/>
              <a:t>Domain-Specific Vocabulary anchor chart </a:t>
            </a:r>
            <a:r>
              <a:rPr lang="en-US" dirty="0"/>
              <a:t>(from Unit 1, Lesson 1)</a:t>
            </a:r>
            <a:endParaRPr dirty="0"/>
          </a:p>
          <a:p>
            <a:pPr marL="457200" lvl="0" indent="-304800" algn="l" rtl="0">
              <a:spcBef>
                <a:spcPts val="0"/>
              </a:spcBef>
              <a:spcAft>
                <a:spcPts val="0"/>
              </a:spcAft>
              <a:buSzPts val="1200"/>
              <a:buFont typeface="Calibri"/>
              <a:buChar char="●"/>
            </a:pPr>
            <a:r>
              <a:rPr lang="en-US" b="1" dirty="0" smtClean="0"/>
              <a:t>Researcher’s Notebook </a:t>
            </a:r>
            <a:r>
              <a:rPr lang="en-US" dirty="0" smtClean="0"/>
              <a:t>(</a:t>
            </a:r>
            <a:r>
              <a:rPr lang="en-US" dirty="0"/>
              <a:t>from Lesson 4)</a:t>
            </a:r>
            <a:endParaRPr dirty="0"/>
          </a:p>
          <a:p>
            <a:pPr marL="457200" lvl="0" indent="-304800" algn="l" rtl="0">
              <a:spcBef>
                <a:spcPts val="0"/>
              </a:spcBef>
              <a:spcAft>
                <a:spcPts val="0"/>
              </a:spcAft>
              <a:buSzPts val="1200"/>
              <a:buFont typeface="Calibri"/>
              <a:buChar char="●"/>
            </a:pPr>
            <a:r>
              <a:rPr lang="en-US" b="1" dirty="0"/>
              <a:t>Teacher Guide: Researcher’s Notebook </a:t>
            </a:r>
            <a:r>
              <a:rPr lang="en-US" dirty="0"/>
              <a:t>(from Lesson 4</a:t>
            </a:r>
            <a:r>
              <a:rPr lang="en-US" dirty="0" smtClean="0"/>
              <a:t>, </a:t>
            </a:r>
            <a:r>
              <a:rPr lang="en-US" b="1" dirty="0" smtClean="0"/>
              <a:t>for </a:t>
            </a:r>
            <a:r>
              <a:rPr lang="en-US" b="1" dirty="0"/>
              <a:t>teacher reference</a:t>
            </a:r>
            <a:r>
              <a:rPr lang="en-US" dirty="0"/>
              <a:t>)</a:t>
            </a:r>
            <a:br>
              <a:rPr lang="en-US" dirty="0"/>
            </a:br>
            <a:endParaRPr dirty="0"/>
          </a:p>
          <a:p>
            <a:pPr marL="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04800" algn="l" rtl="0">
              <a:lnSpc>
                <a:spcPct val="100000"/>
              </a:lnSpc>
              <a:spcBef>
                <a:spcPts val="0"/>
              </a:spcBef>
              <a:spcAft>
                <a:spcPts val="0"/>
              </a:spcAft>
              <a:buSzPts val="1200"/>
              <a:buFont typeface="Calibri"/>
              <a:buChar char="●"/>
            </a:pPr>
            <a:r>
              <a:rPr lang="en-US" dirty="0"/>
              <a:t>Seat partners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a:t>
            </a:r>
            <a:r>
              <a:rPr lang="en-US" sz="1200" b="0" i="0" u="none" strike="noStrike" cap="none" dirty="0" smtClean="0">
                <a:solidFill>
                  <a:schemeClr val="dk1"/>
                </a:solidFill>
                <a:latin typeface="Calibri"/>
                <a:ea typeface="Calibri"/>
                <a:cs typeface="Calibri"/>
                <a:sym typeface="Calibri"/>
              </a:rPr>
              <a:t>learning.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Post </a:t>
            </a:r>
            <a:r>
              <a:rPr lang="en-US" dirty="0" smtClean="0"/>
              <a:t>Learning</a:t>
            </a:r>
            <a:r>
              <a:rPr lang="en-US" baseline="0" dirty="0" smtClean="0"/>
              <a:t> </a:t>
            </a:r>
            <a:r>
              <a:rPr lang="en-US" dirty="0" smtClean="0"/>
              <a:t>Targets</a:t>
            </a:r>
            <a:r>
              <a:rPr lang="en-US" dirty="0"/>
              <a:t>, </a:t>
            </a:r>
            <a:r>
              <a:rPr lang="en-US" b="1" dirty="0"/>
              <a:t>Researcher’s Roadmap chart </a:t>
            </a:r>
            <a:r>
              <a:rPr lang="en-US" dirty="0"/>
              <a:t>and </a:t>
            </a:r>
            <a:r>
              <a:rPr lang="en-US" b="1" dirty="0"/>
              <a:t>Overarching Research Questions anchor </a:t>
            </a:r>
            <a:r>
              <a:rPr lang="en-US" b="1" dirty="0" smtClean="0"/>
              <a:t>chart</a:t>
            </a:r>
            <a:r>
              <a:rPr lang="en-US" dirty="0" smtClean="0"/>
              <a:t>.</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0565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2131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6316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3781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5-6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What is a Consequence?</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Consider selecting students ahead of time for cold calls. Those who need practice in oral response or extended processing time can be told the prompt before class begins to prepare for their participation. This also allows for a public experience of academic success for students who may struggle with on-demand questioning or for struggling students in general.</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Individually, have students answer the entry task, Lesson 5 question: “What is a consequence?” </a:t>
            </a:r>
            <a:endParaRPr dirty="0"/>
          </a:p>
          <a:p>
            <a:pPr marL="457200" marR="0" lvl="0" indent="-304800" algn="l" rtl="0">
              <a:lnSpc>
                <a:spcPct val="100000"/>
              </a:lnSpc>
              <a:spcBef>
                <a:spcPts val="0"/>
              </a:spcBef>
              <a:spcAft>
                <a:spcPts val="0"/>
              </a:spcAft>
              <a:buSzPts val="1200"/>
              <a:buFont typeface="Calibri"/>
              <a:buAutoNum type="arabicPeriod"/>
            </a:pPr>
            <a:r>
              <a:rPr lang="en-US" dirty="0"/>
              <a:t>Together, on the </a:t>
            </a:r>
            <a:r>
              <a:rPr lang="en-US" b="1" dirty="0"/>
              <a:t>Domain-Specific Vocabulary anchor chart</a:t>
            </a:r>
            <a:r>
              <a:rPr lang="en-US" dirty="0"/>
              <a:t>, create a class definition of the word </a:t>
            </a:r>
            <a:r>
              <a:rPr lang="en-US" i="1" dirty="0"/>
              <a:t>consequence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Steer students away from the idea that consequences are always negative; this idea will be discussed in detail in Lesson 13, but for now, simply note that not all consequences are negative.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today students begin to work on their research projects on screen time and that the word </a:t>
            </a:r>
            <a:r>
              <a:rPr lang="en-US" i="1" dirty="0"/>
              <a:t>consequence</a:t>
            </a:r>
            <a:r>
              <a:rPr lang="en-US" dirty="0"/>
              <a:t> will become very important within the research. </a:t>
            </a:r>
            <a:endParaRPr dirty="0"/>
          </a:p>
          <a:p>
            <a:pPr marL="457200" marR="0" lvl="0" indent="-304800" algn="l" rtl="0">
              <a:lnSpc>
                <a:spcPct val="100000"/>
              </a:lnSpc>
              <a:spcBef>
                <a:spcPts val="0"/>
              </a:spcBef>
              <a:spcAft>
                <a:spcPts val="0"/>
              </a:spcAft>
              <a:buSzPts val="1200"/>
              <a:buFont typeface="Calibri"/>
              <a:buAutoNum type="arabicPeriod"/>
            </a:pPr>
            <a:r>
              <a:rPr lang="en-US" dirty="0"/>
              <a:t>Ask</a:t>
            </a:r>
            <a:r>
              <a:rPr lang="en-US" dirty="0" smtClean="0"/>
              <a:t>: </a:t>
            </a:r>
            <a:r>
              <a:rPr lang="en-US" i="1" dirty="0" smtClean="0"/>
              <a:t>“</a:t>
            </a:r>
            <a:r>
              <a:rPr lang="en-US" i="1" dirty="0"/>
              <a:t>Can you give some predictions for how the word </a:t>
            </a:r>
            <a:r>
              <a:rPr lang="en-US" i="1" dirty="0" smtClean="0"/>
              <a:t>‘consequence’ </a:t>
            </a:r>
            <a:r>
              <a:rPr lang="en-US" i="1" dirty="0"/>
              <a:t>might fit into the idea of screen time?”</a:t>
            </a:r>
            <a:endParaRPr i="1" dirty="0"/>
          </a:p>
          <a:p>
            <a:pPr marL="457200" marR="0" lvl="0" indent="-304800" algn="l" rtl="0">
              <a:lnSpc>
                <a:spcPct val="100000"/>
              </a:lnSpc>
              <a:spcBef>
                <a:spcPts val="0"/>
              </a:spcBef>
              <a:spcAft>
                <a:spcPts val="0"/>
              </a:spcAft>
              <a:buSzPts val="1200"/>
              <a:buFont typeface="Calibri"/>
              <a:buAutoNum type="arabicPeriod"/>
            </a:pPr>
            <a:r>
              <a:rPr lang="en-US" dirty="0"/>
              <a:t>Cold call several students to get their responses.</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working on the task.</a:t>
            </a:r>
            <a:endParaRPr dirty="0"/>
          </a:p>
          <a:p>
            <a:pPr marL="457200" marR="0" lvl="0" indent="-304800" algn="l" rtl="0">
              <a:lnSpc>
                <a:spcPct val="100000"/>
              </a:lnSpc>
              <a:spcBef>
                <a:spcPts val="0"/>
              </a:spcBef>
              <a:spcAft>
                <a:spcPts val="0"/>
              </a:spcAft>
              <a:buSzPts val="1200"/>
              <a:buFont typeface="Calibri"/>
              <a:buChar char="●"/>
            </a:pPr>
            <a:r>
              <a:rPr lang="en-US" dirty="0"/>
              <a:t>For question 5, listen for and include elements such as: “a result,” “an effect,” and “what results from an action or a series of actions.”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Whenever possible, have students who need physical activity take on the active roles of managing and writing on the anchor chart, handing out the materials, or making the necessary notes on the teacher reference materials under the document camera.</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1667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610e4b55d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4610e4b55d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 (this slide, 1-2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What is a Consequence?</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a:t>
            </a:r>
            <a:r>
              <a:rPr lang="en-US" i="0" u="none" strike="noStrike" cap="none" dirty="0">
                <a:solidFill>
                  <a:schemeClr val="dk1"/>
                </a:solidFill>
              </a:rPr>
              <a: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learning targets and have them read the targets aloud with </a:t>
            </a:r>
            <a:r>
              <a:rPr lang="en-US" dirty="0" smtClean="0"/>
              <a:t>you.</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how the word </a:t>
            </a:r>
            <a:r>
              <a:rPr lang="en-US" i="1" dirty="0"/>
              <a:t>consequence</a:t>
            </a:r>
            <a:r>
              <a:rPr lang="en-US" dirty="0"/>
              <a:t> might fit into one or more of the learning targets.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Cold </a:t>
            </a:r>
            <a:r>
              <a:rPr lang="en-US" dirty="0"/>
              <a:t>call two or three for their answers.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Look that students are following along.</a:t>
            </a:r>
            <a:endParaRPr dirty="0"/>
          </a:p>
          <a:p>
            <a:pPr marL="457200" marR="0" lvl="0" indent="-304800" algn="l" rtl="0">
              <a:lnSpc>
                <a:spcPct val="100000"/>
              </a:lnSpc>
              <a:spcBef>
                <a:spcPts val="0"/>
              </a:spcBef>
              <a:spcAft>
                <a:spcPts val="0"/>
              </a:spcAft>
              <a:buSzPts val="1200"/>
              <a:buFont typeface="Calibri"/>
              <a:buChar char="●"/>
            </a:pPr>
            <a:r>
              <a:rPr lang="en-US" dirty="0"/>
              <a:t>Listen for connections such as</a:t>
            </a:r>
            <a:r>
              <a:rPr lang="en-US" b="0" dirty="0"/>
              <a:t>: “We will probably read about some consequences of screen time” or “Maybe our research will end up talking about what consequences there are for certain amounts of screen time.” </a:t>
            </a:r>
            <a:br>
              <a:rPr lang="en-US" b="0" dirty="0"/>
            </a:br>
            <a:endParaRPr b="0" dirty="0"/>
          </a:p>
          <a:p>
            <a:pPr marL="0" lvl="0" indent="0" algn="l" rtl="0">
              <a:spcBef>
                <a:spcPts val="0"/>
              </a:spcBef>
              <a:spcAft>
                <a:spcPts val="0"/>
              </a:spcAft>
              <a:buNone/>
            </a:pPr>
            <a:r>
              <a:rPr lang="en-US" dirty="0"/>
              <a:t>Support for Any Students Who Need It</a:t>
            </a:r>
            <a:r>
              <a:rPr lang="en-US" dirty="0" smtClean="0"/>
              <a:t>: None.</a:t>
            </a:r>
            <a:endParaRPr dirty="0"/>
          </a:p>
        </p:txBody>
      </p:sp>
      <p:sp>
        <p:nvSpPr>
          <p:cNvPr id="232" name="Google Shape;232;g4610e4b55d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5067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Review: How to Paraphrase</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From this point on, beginning with this lesson’s homework, there will be a place in the </a:t>
            </a:r>
            <a:r>
              <a:rPr lang="en-US" b="1" dirty="0"/>
              <a:t>Researcher’s Notebook </a:t>
            </a:r>
            <a:r>
              <a:rPr lang="en-US" dirty="0"/>
              <a:t>asking students to paraphrase key ideas from the texts.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Write the word “paraphrase” on the board.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a pair of students to share out.</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we want to avoid putting our entire research paper in quotes, but we also cannot take the ideas of another writer word-for-word. Paraphrasing allows us to give credit to a writer’s ideas while writing things in our own words. </a:t>
            </a:r>
            <a:endParaRPr dirty="0"/>
          </a:p>
          <a:p>
            <a:pPr marL="457200" marR="0" lvl="0" indent="-304800" algn="l" rtl="0">
              <a:lnSpc>
                <a:spcPct val="100000"/>
              </a:lnSpc>
              <a:spcBef>
                <a:spcPts val="0"/>
              </a:spcBef>
              <a:spcAft>
                <a:spcPts val="0"/>
              </a:spcAft>
              <a:buSzPts val="1200"/>
              <a:buFont typeface="Calibri"/>
              <a:buAutoNum type="arabicPeriod"/>
            </a:pPr>
            <a:r>
              <a:rPr lang="en-US" dirty="0"/>
              <a:t>In addition, explain that students often quote directly because they don’t understand the text well enough to paraphrase it. A benefit to paraphrasing is that it pushes them to understand what they’re talking about.</a:t>
            </a:r>
            <a:br>
              <a:rPr lang="en-US" dirty="0"/>
            </a:b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Font typeface="Calibri"/>
              <a:buChar char="●"/>
            </a:pPr>
            <a:r>
              <a:rPr lang="en-US" dirty="0"/>
              <a:t>Listen for</a:t>
            </a:r>
            <a:r>
              <a:rPr lang="en-US" b="0" dirty="0"/>
              <a:t>: “Paraphrasing means to put an author’s ideas into your own words while still giving credit to the author in some way.”</a:t>
            </a:r>
            <a:r>
              <a:rPr lang="en-US" b="1" dirty="0"/>
              <a:t> </a:t>
            </a:r>
            <a:r>
              <a:rPr lang="en-US" dirty="0"/>
              <a:t>If students do not remember all these details, remind them why it’s important to paraphrase while doing research.</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43" name="Google Shape;243;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7360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610e4b55d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4610e4b55d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minutes (</a:t>
            </a:r>
            <a:r>
              <a:rPr lang="en-US" b="1" dirty="0"/>
              <a:t>this slide, 3-5 minutes)</a:t>
            </a:r>
            <a:endParaRPr b="1"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B: “Gaming Can Make a Better World”</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Consider making the clips available to students electronically so that they may continue to watch them (or the rest of the video) at their leisure. </a:t>
            </a:r>
            <a:endParaRPr dirty="0"/>
          </a:p>
          <a:p>
            <a:pPr marL="457200" marR="0" lvl="0" indent="-304800" algn="l" rtl="0">
              <a:lnSpc>
                <a:spcPct val="100000"/>
              </a:lnSpc>
              <a:spcBef>
                <a:spcPts val="0"/>
              </a:spcBef>
              <a:spcAft>
                <a:spcPts val="0"/>
              </a:spcAft>
              <a:buSzPts val="1200"/>
              <a:buFont typeface="Calibri"/>
              <a:buChar char="●"/>
            </a:pPr>
            <a:r>
              <a:rPr lang="en-US" dirty="0"/>
              <a:t>Since students will be writing an argument essay in Unit 3, it’s important for them to consider all sides of the question about effects of screen time.</a:t>
            </a:r>
            <a:br>
              <a:rPr lang="en-US" dirty="0"/>
            </a:b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Explain that you will play short clips from a video from the TED Talks website called “Gaming Can Make a Better World” that is about the benefits of video games. Have students open up their </a:t>
            </a:r>
            <a:r>
              <a:rPr lang="en-US" b="1" dirty="0"/>
              <a:t>Researcher’s Notebook </a:t>
            </a:r>
            <a:r>
              <a:rPr lang="en-US" dirty="0"/>
              <a:t>to Section 2. Note that the formatting of this section models the </a:t>
            </a:r>
            <a:r>
              <a:rPr lang="en-US" b="1" dirty="0"/>
              <a:t>Tracing an Argument note-catchers</a:t>
            </a:r>
            <a:r>
              <a:rPr lang="en-US" dirty="0"/>
              <a:t> that students worked with in Lessons 2 and 3. </a:t>
            </a:r>
            <a:endParaRPr dirty="0"/>
          </a:p>
          <a:p>
            <a:pPr marL="457200" marR="0" lvl="0" indent="-304800" algn="l" rtl="0">
              <a:lnSpc>
                <a:spcPct val="100000"/>
              </a:lnSpc>
              <a:spcBef>
                <a:spcPts val="0"/>
              </a:spcBef>
              <a:spcAft>
                <a:spcPts val="0"/>
              </a:spcAft>
              <a:buSzPts val="1200"/>
              <a:buFont typeface="Calibri"/>
              <a:buAutoNum type="arabicPeriod"/>
            </a:pPr>
            <a:r>
              <a:rPr lang="en-US" dirty="0"/>
              <a:t>Let students know that they will watch the video three times. </a:t>
            </a:r>
            <a:endParaRPr dirty="0"/>
          </a:p>
          <a:p>
            <a:pPr marL="457200" marR="0" lvl="0" indent="-304800" algn="l" rtl="0">
              <a:lnSpc>
                <a:spcPct val="100000"/>
              </a:lnSpc>
              <a:spcBef>
                <a:spcPts val="0"/>
              </a:spcBef>
              <a:spcAft>
                <a:spcPts val="0"/>
              </a:spcAft>
              <a:buSzPts val="1200"/>
              <a:buFont typeface="Calibri"/>
              <a:buAutoNum type="arabicPeriod"/>
            </a:pPr>
            <a:r>
              <a:rPr lang="en-US" dirty="0"/>
              <a:t>The first time through, they should listen for the claim the speaker  is making. </a:t>
            </a:r>
            <a:endParaRPr dirty="0"/>
          </a:p>
          <a:p>
            <a:pPr marL="457200" marR="0" lvl="0" indent="-304800" algn="l" rtl="0">
              <a:lnSpc>
                <a:spcPct val="100000"/>
              </a:lnSpc>
              <a:spcBef>
                <a:spcPts val="0"/>
              </a:spcBef>
              <a:spcAft>
                <a:spcPts val="0"/>
              </a:spcAft>
              <a:buSzPts val="1200"/>
              <a:buFont typeface="Calibri"/>
              <a:buAutoNum type="arabicPeriod"/>
            </a:pPr>
            <a:r>
              <a:rPr lang="en-US" dirty="0"/>
              <a:t>Play video clip 1: “Gaming Can Make a Better World” (00:00-3:06) once.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write down what they think the claim is on the note-catchers in Section 2.</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one or two to share out.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smtClean="0"/>
              <a:t>Student Look-</a:t>
            </a:r>
            <a:r>
              <a:rPr lang="en-US" dirty="0" err="1" smtClean="0"/>
              <a:t>Fors</a:t>
            </a:r>
            <a:r>
              <a:rPr lang="en-US" dirty="0" smtClean="0"/>
              <a:t>/Listen-</a:t>
            </a:r>
            <a:r>
              <a:rPr lang="en-US" dirty="0" err="1" smtClean="0"/>
              <a:t>Fors</a:t>
            </a:r>
            <a:r>
              <a:rPr lang="en-US" dirty="0" smtClean="0"/>
              <a:t>:</a:t>
            </a:r>
            <a:endParaRPr dirty="0"/>
          </a:p>
          <a:p>
            <a:pPr marL="457200" marR="0" lvl="0" indent="-304800" algn="l" rtl="0">
              <a:lnSpc>
                <a:spcPct val="100000"/>
              </a:lnSpc>
              <a:spcBef>
                <a:spcPts val="0"/>
              </a:spcBef>
              <a:spcAft>
                <a:spcPts val="0"/>
              </a:spcAft>
              <a:buSzPts val="1200"/>
              <a:buChar char="●"/>
            </a:pPr>
            <a:r>
              <a:rPr lang="en-US" dirty="0"/>
              <a:t>Listen for them to say the claim is that we need to play more games in order to solve the world’s problems. </a:t>
            </a:r>
            <a:br>
              <a:rPr lang="en-US" dirty="0"/>
            </a:b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Feel free to increase the number of times these video clips are watched. Also consider pausing the video at key points to allow students to take notes and “catch up” on what they are listening to. </a:t>
            </a:r>
            <a:br>
              <a:rPr lang="en-US" dirty="0"/>
            </a:br>
            <a:endParaRPr dirty="0"/>
          </a:p>
        </p:txBody>
      </p:sp>
      <p:sp>
        <p:nvSpPr>
          <p:cNvPr id="253" name="Google Shape;253;g4610e4b55d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8516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ed.com/talks/jane_mcgonigal_gaming_can_make_a_better_world?language=en" TargetMode="External"/><Relationship Id="rId4" Type="http://schemas.openxmlformats.org/officeDocument/2006/relationships/image" Target="../media/image7.jp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s://www.ted.com/talks/jane_mcgonigal_gaming_can_make_a_better_world?language=en" TargetMode="External"/><Relationship Id="rId4" Type="http://schemas.openxmlformats.org/officeDocument/2006/relationships/image" Target="../media/image7.jp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www.ted.com/talks/jane_mcgonigal_gaming_can_make_a_better_world?language=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ted.com/talks/jane_mcgonigal_gaming_can_make_a_better_world?language=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s://www.ted.com/talks/jane_mcgonigal_gaming_can_make_a_better_world?language=en" TargetMode="External"/><Relationship Id="rId4" Type="http://schemas.openxmlformats.org/officeDocument/2006/relationships/image" Target="../media/image7.jp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2</a:t>
            </a:r>
            <a:r>
              <a:rPr lang="en-US" sz="4200">
                <a:latin typeface="Century Gothic"/>
                <a:ea typeface="Century Gothic"/>
                <a:cs typeface="Century Gothic"/>
                <a:sym typeface="Century Gothic"/>
              </a:rPr>
              <a:t>: Lesson </a:t>
            </a:r>
            <a:r>
              <a:rPr lang="en-US" sz="4200"/>
              <a:t>5</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smtClean="0">
                <a:latin typeface="Century Gothic"/>
                <a:ea typeface="Century Gothic"/>
                <a:cs typeface="Century Gothic"/>
                <a:sym typeface="Century Gothic"/>
              </a:rPr>
              <a:t>45-50</a:t>
            </a:r>
            <a:r>
              <a:rPr lang="en-US" sz="2400" i="0" u="none" strike="noStrike" cap="none" dirty="0" smtClean="0">
                <a:solidFill>
                  <a:schemeClr val="dk1"/>
                </a:solidFill>
                <a:latin typeface="Century Gothic"/>
                <a:ea typeface="Century Gothic"/>
                <a:cs typeface="Century Gothic"/>
                <a:sym typeface="Century Gothic"/>
              </a:rPr>
              <a:t> </a:t>
            </a:r>
            <a:r>
              <a:rPr lang="en-US" sz="2400" i="0" u="none" strike="noStrike" cap="none" dirty="0">
                <a:solidFill>
                  <a:schemeClr val="dk1"/>
                </a:solidFill>
                <a:latin typeface="Century Gothic"/>
                <a:ea typeface="Century Gothic"/>
                <a:cs typeface="Century Gothic"/>
                <a:sym typeface="Century Gothic"/>
              </a:rPr>
              <a:t>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a:t>
            </a:r>
            <a:r>
              <a:rPr lang="en-US" sz="2400" dirty="0"/>
              <a:t>is to review paraphrasing while continuing to work with the </a:t>
            </a:r>
            <a:r>
              <a:rPr lang="en-US" sz="2400" b="1" dirty="0"/>
              <a:t>Researcher’s Notebook </a:t>
            </a:r>
            <a:r>
              <a:rPr lang="en-US" sz="2400" dirty="0"/>
              <a:t>using a video clip, “Gaming Can Make a Better World.”</a:t>
            </a:r>
            <a:endParaRPr sz="2400" dirty="0"/>
          </a:p>
          <a:p>
            <a:pPr marL="241300" marR="0" lvl="0" indent="0" algn="l" rtl="0">
              <a:lnSpc>
                <a:spcPct val="90000"/>
              </a:lnSpc>
              <a:spcBef>
                <a:spcPts val="1000"/>
              </a:spcBef>
              <a:spcAft>
                <a:spcPts val="0"/>
              </a:spcAft>
              <a:buNone/>
            </a:pPr>
            <a:endParaRPr sz="2400" dirty="0"/>
          </a:p>
          <a:p>
            <a:pPr marL="241300" marR="0" lvl="0" indent="0" algn="l" rtl="0">
              <a:lnSpc>
                <a:spcPct val="90000"/>
              </a:lnSpc>
              <a:spcBef>
                <a:spcPts val="1000"/>
              </a:spcBef>
              <a:spcAft>
                <a:spcPts val="0"/>
              </a:spcAft>
              <a:buNone/>
            </a:pPr>
            <a:r>
              <a:rPr lang="en-US" sz="2400" dirty="0"/>
              <a:t> </a:t>
            </a:r>
            <a:r>
              <a:rPr lang="en-US" sz="2400" b="1" i="0" u="none" strike="noStrike" cap="none" dirty="0">
                <a:solidFill>
                  <a:schemeClr val="dk1"/>
                </a:solidFill>
              </a:rPr>
              <a:t>The Learning Targets for students today are:</a:t>
            </a:r>
            <a:endParaRPr sz="2400" b="1" dirty="0"/>
          </a:p>
          <a:p>
            <a:pPr marL="457200" marR="0" lvl="0" indent="-381000" algn="l" rtl="0">
              <a:lnSpc>
                <a:spcPct val="90000"/>
              </a:lnSpc>
              <a:spcBef>
                <a:spcPts val="1000"/>
              </a:spcBef>
              <a:spcAft>
                <a:spcPts val="0"/>
              </a:spcAft>
              <a:buSzPts val="2400"/>
              <a:buChar char="●"/>
            </a:pPr>
            <a:r>
              <a:rPr lang="en-US" sz="2400" dirty="0"/>
              <a:t>I can correctly paraphrase information I gather from “Gaming Can Make a Better World.”</a:t>
            </a:r>
            <a:endParaRPr sz="2400" dirty="0"/>
          </a:p>
          <a:p>
            <a:pPr marL="457200" marR="0" lvl="0" indent="-381000" algn="l" rtl="0">
              <a:lnSpc>
                <a:spcPct val="90000"/>
              </a:lnSpc>
              <a:spcBef>
                <a:spcPts val="0"/>
              </a:spcBef>
              <a:spcAft>
                <a:spcPts val="0"/>
              </a:spcAft>
              <a:buSzPts val="2400"/>
              <a:buChar char="●"/>
            </a:pPr>
            <a:r>
              <a:rPr lang="en-US" sz="2400" dirty="0"/>
              <a:t>I can gather relevant information from “Gaming Can Make a Better World.”</a:t>
            </a:r>
            <a:br>
              <a:rPr lang="en-US" sz="2400" dirty="0"/>
            </a:b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7" name="Google Shape;267;p36"/>
          <p:cNvSpPr txBox="1">
            <a:spLocks noGrp="1"/>
          </p:cNvSpPr>
          <p:nvPr>
            <p:ph type="body" idx="1"/>
          </p:nvPr>
        </p:nvSpPr>
        <p:spPr>
          <a:xfrm>
            <a:off x="527250" y="1743359"/>
            <a:ext cx="4216200" cy="44955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AutoNum type="arabicPeriod"/>
            </a:pPr>
            <a:r>
              <a:rPr lang="en-US" sz="2400" dirty="0"/>
              <a:t>We will watch the video two more times - just like rereading a text! (</a:t>
            </a:r>
            <a:r>
              <a:rPr lang="en-US" sz="2400" u="sng" dirty="0" smtClean="0">
                <a:solidFill>
                  <a:schemeClr val="hlink"/>
                </a:solidFill>
                <a:hlinkClick r:id="rId3"/>
              </a:rPr>
              <a:t>Ted Talk</a:t>
            </a:r>
            <a:r>
              <a:rPr lang="en-US" sz="2400" dirty="0" smtClean="0"/>
              <a:t>)</a:t>
            </a:r>
          </a:p>
          <a:p>
            <a:pPr marL="457200" marR="0" lvl="0" indent="-381000" algn="l" rtl="0">
              <a:lnSpc>
                <a:spcPct val="90000"/>
              </a:lnSpc>
              <a:spcBef>
                <a:spcPts val="1000"/>
              </a:spcBef>
              <a:spcAft>
                <a:spcPts val="0"/>
              </a:spcAft>
              <a:buSzPts val="2400"/>
              <a:buAutoNum type="arabicPeriod"/>
            </a:pPr>
            <a:endParaRPr sz="2400" dirty="0"/>
          </a:p>
          <a:p>
            <a:pPr marL="457200" marR="0" lvl="0" indent="-381000" algn="l" rtl="0">
              <a:lnSpc>
                <a:spcPct val="90000"/>
              </a:lnSpc>
              <a:spcBef>
                <a:spcPts val="1000"/>
              </a:spcBef>
              <a:spcAft>
                <a:spcPts val="0"/>
              </a:spcAft>
              <a:buSzPts val="2400"/>
              <a:buAutoNum type="arabicPeriod"/>
            </a:pPr>
            <a:r>
              <a:rPr lang="en-US" sz="2400" dirty="0"/>
              <a:t>This time, listen for reasons and evidence that support the claim in the 2nd and 3rd viewing.</a:t>
            </a:r>
            <a:endParaRPr sz="2400" dirty="0"/>
          </a:p>
        </p:txBody>
      </p:sp>
      <p:sp>
        <p:nvSpPr>
          <p:cNvPr id="268" name="Google Shape;268;p36"/>
          <p:cNvSpPr txBox="1">
            <a:spLocks noGrp="1"/>
          </p:cNvSpPr>
          <p:nvPr>
            <p:ph type="title"/>
          </p:nvPr>
        </p:nvSpPr>
        <p:spPr>
          <a:xfrm>
            <a:off x="507300" y="234972"/>
            <a:ext cx="10327200" cy="1225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continue watching “Gaming Can Make a Better World”</a:t>
            </a:r>
            <a:endParaRPr sz="3600" b="1" dirty="0">
              <a:sym typeface="Century Gothic"/>
            </a:endParaRPr>
          </a:p>
        </p:txBody>
      </p:sp>
      <p:pic>
        <p:nvPicPr>
          <p:cNvPr id="270" name="Google Shape;270;p36"/>
          <p:cNvPicPr preferRelativeResize="0"/>
          <p:nvPr/>
        </p:nvPicPr>
        <p:blipFill>
          <a:blip r:embed="rId4">
            <a:alphaModFix/>
          </a:blip>
          <a:stretch>
            <a:fillRect/>
          </a:stretch>
        </p:blipFill>
        <p:spPr>
          <a:xfrm>
            <a:off x="4957762" y="1176465"/>
            <a:ext cx="6258961" cy="5496910"/>
          </a:xfrm>
          <a:prstGeom prst="rect">
            <a:avLst/>
          </a:prstGeom>
          <a:noFill/>
          <a:ln>
            <a:noFill/>
          </a:ln>
        </p:spPr>
      </p:pic>
      <p:pic>
        <p:nvPicPr>
          <p:cNvPr id="7" name="Google Shape;216;p31"/>
          <p:cNvPicPr preferRelativeResize="0"/>
          <p:nvPr/>
        </p:nvPicPr>
        <p:blipFill>
          <a:blip r:embed="rId5">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7" name="Google Shape;277;p37"/>
          <p:cNvSpPr txBox="1">
            <a:spLocks noGrp="1"/>
          </p:cNvSpPr>
          <p:nvPr>
            <p:ph type="body" idx="1"/>
          </p:nvPr>
        </p:nvSpPr>
        <p:spPr>
          <a:xfrm>
            <a:off x="495600" y="1700400"/>
            <a:ext cx="4216200" cy="457955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Now we will watch a different section of the video.</a:t>
            </a:r>
            <a:endParaRPr sz="1800" dirty="0"/>
          </a:p>
          <a:p>
            <a:pPr marL="457200" lvl="0" indent="-342900" algn="l" rtl="0">
              <a:lnSpc>
                <a:spcPct val="100000"/>
              </a:lnSpc>
              <a:spcBef>
                <a:spcPts val="0"/>
              </a:spcBef>
              <a:spcAft>
                <a:spcPts val="0"/>
              </a:spcAft>
              <a:buSzPts val="1800"/>
              <a:buFont typeface="Century Gothic"/>
              <a:buChar char="●"/>
            </a:pPr>
            <a:r>
              <a:rPr lang="en-US" sz="1800" u="sng" dirty="0" smtClean="0">
                <a:solidFill>
                  <a:schemeClr val="hlink"/>
                </a:solidFill>
                <a:hlinkClick r:id="rId3"/>
              </a:rPr>
              <a:t>Ted Talk</a:t>
            </a:r>
            <a:r>
              <a:rPr lang="en-US" sz="1800" dirty="0"/>
              <a:t/>
            </a:r>
            <a:br>
              <a:rPr lang="en-US" sz="1800" dirty="0"/>
            </a:br>
            <a:endParaRPr sz="1800" dirty="0"/>
          </a:p>
          <a:p>
            <a:pPr marL="0" marR="0" lvl="0" indent="0" algn="l" rtl="0">
              <a:lnSpc>
                <a:spcPct val="90000"/>
              </a:lnSpc>
              <a:spcBef>
                <a:spcPts val="1000"/>
              </a:spcBef>
              <a:spcAft>
                <a:spcPts val="0"/>
              </a:spcAft>
              <a:buNone/>
            </a:pPr>
            <a:r>
              <a:rPr lang="en-US" sz="1800" dirty="0"/>
              <a:t>As we did with the first section, we’ll watch and listen three times.</a:t>
            </a:r>
            <a:endParaRPr sz="1800" dirty="0"/>
          </a:p>
          <a:p>
            <a:pPr marL="0" marR="0" lvl="0" indent="0" algn="l" rtl="0">
              <a:lnSpc>
                <a:spcPct val="90000"/>
              </a:lnSpc>
              <a:spcBef>
                <a:spcPts val="1000"/>
              </a:spcBef>
              <a:spcAft>
                <a:spcPts val="0"/>
              </a:spcAft>
              <a:buNone/>
            </a:pPr>
            <a:endParaRPr sz="1000" dirty="0"/>
          </a:p>
          <a:p>
            <a:pPr marL="0" marR="0" lvl="0" indent="0" algn="l" rtl="0">
              <a:lnSpc>
                <a:spcPct val="90000"/>
              </a:lnSpc>
              <a:spcBef>
                <a:spcPts val="1000"/>
              </a:spcBef>
              <a:spcAft>
                <a:spcPts val="0"/>
              </a:spcAft>
              <a:buNone/>
            </a:pPr>
            <a:r>
              <a:rPr lang="en-US" sz="1800" dirty="0"/>
              <a:t>The first time, listen for the gist.</a:t>
            </a:r>
            <a:endParaRPr sz="1800" dirty="0"/>
          </a:p>
          <a:p>
            <a:pPr marL="914400" marR="0" lvl="0" indent="0" algn="l" rtl="0">
              <a:lnSpc>
                <a:spcPct val="90000"/>
              </a:lnSpc>
              <a:spcBef>
                <a:spcPts val="1000"/>
              </a:spcBef>
              <a:spcAft>
                <a:spcPts val="0"/>
              </a:spcAft>
              <a:buNone/>
            </a:pPr>
            <a:endParaRPr sz="1000" dirty="0"/>
          </a:p>
          <a:p>
            <a:pPr marL="0" marR="0" lvl="0" indent="0" algn="l" rtl="0">
              <a:lnSpc>
                <a:spcPct val="90000"/>
              </a:lnSpc>
              <a:spcBef>
                <a:spcPts val="1000"/>
              </a:spcBef>
              <a:spcAft>
                <a:spcPts val="0"/>
              </a:spcAft>
              <a:buNone/>
            </a:pPr>
            <a:r>
              <a:rPr lang="en-US" sz="1800" dirty="0"/>
              <a:t>During the second and third viewing,  listen for </a:t>
            </a:r>
            <a:r>
              <a:rPr lang="en-US" sz="1800" b="1" dirty="0"/>
              <a:t>more</a:t>
            </a:r>
            <a:r>
              <a:rPr lang="en-US" sz="1800" dirty="0"/>
              <a:t> reasons and evidence that support the claim.</a:t>
            </a:r>
            <a:endParaRPr sz="1800" dirty="0"/>
          </a:p>
          <a:p>
            <a:pPr marL="0" marR="0" lvl="0" indent="0" algn="l" rtl="0">
              <a:lnSpc>
                <a:spcPct val="90000"/>
              </a:lnSpc>
              <a:spcBef>
                <a:spcPts val="1000"/>
              </a:spcBef>
              <a:spcAft>
                <a:spcPts val="0"/>
              </a:spcAft>
              <a:buNone/>
            </a:pPr>
            <a:endParaRPr sz="1000" dirty="0"/>
          </a:p>
          <a:p>
            <a:pPr marL="0" marR="0" lvl="0" indent="0" algn="l" rtl="0">
              <a:lnSpc>
                <a:spcPct val="90000"/>
              </a:lnSpc>
              <a:spcBef>
                <a:spcPts val="1000"/>
              </a:spcBef>
              <a:spcAft>
                <a:spcPts val="0"/>
              </a:spcAft>
              <a:buNone/>
            </a:pPr>
            <a:r>
              <a:rPr lang="en-US" sz="1800" dirty="0"/>
              <a:t>Make sure you are paraphrasing your notes!</a:t>
            </a:r>
            <a:endParaRPr sz="1800" dirty="0"/>
          </a:p>
        </p:txBody>
      </p:sp>
      <p:sp>
        <p:nvSpPr>
          <p:cNvPr id="278" name="Google Shape;278;p37"/>
          <p:cNvSpPr txBox="1">
            <a:spLocks noGrp="1"/>
          </p:cNvSpPr>
          <p:nvPr>
            <p:ph type="title"/>
          </p:nvPr>
        </p:nvSpPr>
        <p:spPr>
          <a:xfrm>
            <a:off x="440536" y="306824"/>
            <a:ext cx="106476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watch more of “Gaming Can Make a Better World”</a:t>
            </a:r>
            <a:endParaRPr sz="3600" dirty="0"/>
          </a:p>
        </p:txBody>
      </p:sp>
      <p:sp>
        <p:nvSpPr>
          <p:cNvPr id="280" name="Google Shape;280;p37"/>
          <p:cNvSpPr txBox="1"/>
          <p:nvPr/>
        </p:nvSpPr>
        <p:spPr>
          <a:xfrm>
            <a:off x="4711800" y="1911650"/>
            <a:ext cx="6927000" cy="4368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endParaRPr sz="4800" b="1" i="1">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4800">
              <a:solidFill>
                <a:schemeClr val="dk1"/>
              </a:solidFill>
              <a:highlight>
                <a:srgbClr val="FFFFFF"/>
              </a:highlight>
              <a:latin typeface="Century Gothic"/>
              <a:ea typeface="Century Gothic"/>
              <a:cs typeface="Century Gothic"/>
              <a:sym typeface="Century Gothic"/>
            </a:endParaRPr>
          </a:p>
        </p:txBody>
      </p:sp>
      <p:pic>
        <p:nvPicPr>
          <p:cNvPr id="281" name="Google Shape;281;p37"/>
          <p:cNvPicPr preferRelativeResize="0"/>
          <p:nvPr/>
        </p:nvPicPr>
        <p:blipFill>
          <a:blip r:embed="rId4">
            <a:alphaModFix/>
          </a:blip>
          <a:stretch>
            <a:fillRect/>
          </a:stretch>
        </p:blipFill>
        <p:spPr>
          <a:xfrm>
            <a:off x="5043487" y="1309197"/>
            <a:ext cx="6044649" cy="5297419"/>
          </a:xfrm>
          <a:prstGeom prst="rect">
            <a:avLst/>
          </a:prstGeom>
          <a:noFill/>
          <a:ln>
            <a:noFill/>
          </a:ln>
        </p:spPr>
      </p:pic>
      <p:pic>
        <p:nvPicPr>
          <p:cNvPr id="8" name="Google Shape;216;p31"/>
          <p:cNvPicPr preferRelativeResize="0"/>
          <p:nvPr/>
        </p:nvPicPr>
        <p:blipFill>
          <a:blip r:embed="rId5">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8"/>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88" name="Google Shape;288;p38"/>
          <p:cNvSpPr txBox="1">
            <a:spLocks noGrp="1"/>
          </p:cNvSpPr>
          <p:nvPr>
            <p:ph type="body" idx="1"/>
          </p:nvPr>
        </p:nvSpPr>
        <p:spPr>
          <a:xfrm>
            <a:off x="318900" y="1876349"/>
            <a:ext cx="4216200" cy="4152976"/>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1000"/>
              </a:spcBef>
              <a:spcAft>
                <a:spcPts val="0"/>
              </a:spcAft>
              <a:buSzPts val="1800"/>
              <a:buAutoNum type="arabicPeriod"/>
            </a:pPr>
            <a:r>
              <a:rPr lang="en-US" sz="1800" dirty="0"/>
              <a:t>You will read this text for homework, but your teacher will read aloud </a:t>
            </a:r>
            <a:r>
              <a:rPr lang="en-US" sz="1800" dirty="0" smtClean="0"/>
              <a:t>first.</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When </a:t>
            </a:r>
            <a:r>
              <a:rPr lang="en-US" sz="1800" dirty="0"/>
              <a:t>you read on your own, be sure to annotate your text, circle unknown words, and underline key </a:t>
            </a:r>
            <a:r>
              <a:rPr lang="en-US" sz="1800" dirty="0" smtClean="0"/>
              <a:t>ideas.</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You </a:t>
            </a:r>
            <a:r>
              <a:rPr lang="en-US" sz="1800" dirty="0"/>
              <a:t>will fill out section 3 of your </a:t>
            </a:r>
            <a:r>
              <a:rPr lang="en-US" sz="1800" b="1" dirty="0"/>
              <a:t>Researcher’s Notebook </a:t>
            </a:r>
            <a:r>
              <a:rPr lang="en-US" sz="1800" dirty="0"/>
              <a:t>, using paraphrasing.</a:t>
            </a:r>
            <a:endParaRPr sz="1800" dirty="0"/>
          </a:p>
        </p:txBody>
      </p:sp>
      <p:sp>
        <p:nvSpPr>
          <p:cNvPr id="289" name="Google Shape;289;p38"/>
          <p:cNvSpPr txBox="1">
            <a:spLocks noGrp="1"/>
          </p:cNvSpPr>
          <p:nvPr>
            <p:ph type="title"/>
          </p:nvPr>
        </p:nvSpPr>
        <p:spPr>
          <a:xfrm>
            <a:off x="547500" y="311478"/>
            <a:ext cx="10593498"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read “Video Games Benefit Children, Study Finds”</a:t>
            </a:r>
            <a:endParaRPr sz="3600" dirty="0"/>
          </a:p>
        </p:txBody>
      </p:sp>
      <p:pic>
        <p:nvPicPr>
          <p:cNvPr id="291" name="Google Shape;291;p38"/>
          <p:cNvPicPr preferRelativeResize="0"/>
          <p:nvPr/>
        </p:nvPicPr>
        <p:blipFill>
          <a:blip r:embed="rId3">
            <a:alphaModFix/>
          </a:blip>
          <a:stretch>
            <a:fillRect/>
          </a:stretch>
        </p:blipFill>
        <p:spPr>
          <a:xfrm>
            <a:off x="5186362" y="1127440"/>
            <a:ext cx="5581689" cy="5425759"/>
          </a:xfrm>
          <a:prstGeom prst="rect">
            <a:avLst/>
          </a:prstGeom>
          <a:noFill/>
          <a:ln>
            <a:noFill/>
          </a:ln>
        </p:spPr>
      </p:pic>
      <p:pic>
        <p:nvPicPr>
          <p:cNvPr id="7" name="Google Shape;216;p31"/>
          <p:cNvPicPr preferRelativeResize="0"/>
          <p:nvPr/>
        </p:nvPicPr>
        <p:blipFill>
          <a:blip r:embed="rId4">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9"/>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98" name="Google Shape;298;p39"/>
          <p:cNvSpPr txBox="1">
            <a:spLocks noGrp="1"/>
          </p:cNvSpPr>
          <p:nvPr>
            <p:ph type="body" idx="1"/>
          </p:nvPr>
        </p:nvSpPr>
        <p:spPr>
          <a:xfrm>
            <a:off x="318900" y="1665875"/>
            <a:ext cx="4216200" cy="3378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t>Now we’ll get a bit more practice paraphrasing.</a:t>
            </a:r>
            <a:endParaRPr sz="2400" dirty="0"/>
          </a:p>
          <a:p>
            <a:pPr marL="45720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r>
              <a:rPr lang="en-US" sz="2400" dirty="0"/>
              <a:t>Complete your exit ticket and hand </a:t>
            </a:r>
            <a:r>
              <a:rPr lang="en-US" sz="2400" dirty="0" smtClean="0"/>
              <a:t>it in</a:t>
            </a:r>
            <a:r>
              <a:rPr lang="en-US" sz="2400" dirty="0"/>
              <a:t>.</a:t>
            </a:r>
            <a:endParaRPr sz="2400" dirty="0"/>
          </a:p>
        </p:txBody>
      </p:sp>
      <p:sp>
        <p:nvSpPr>
          <p:cNvPr id="299" name="Google Shape;299;p39"/>
          <p:cNvSpPr txBox="1">
            <a:spLocks noGrp="1"/>
          </p:cNvSpPr>
          <p:nvPr>
            <p:ph type="title"/>
          </p:nvPr>
        </p:nvSpPr>
        <p:spPr>
          <a:xfrm>
            <a:off x="318900" y="311478"/>
            <a:ext cx="109524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fill out our Exit Ticket</a:t>
            </a:r>
            <a:endParaRPr sz="3600" dirty="0"/>
          </a:p>
        </p:txBody>
      </p:sp>
      <p:sp>
        <p:nvSpPr>
          <p:cNvPr id="301" name="Google Shape;301;p39"/>
          <p:cNvSpPr txBox="1"/>
          <p:nvPr/>
        </p:nvSpPr>
        <p:spPr>
          <a:xfrm>
            <a:off x="5320150" y="753000"/>
            <a:ext cx="5793300" cy="5394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400" dirty="0">
                <a:latin typeface="Century Gothic"/>
                <a:ea typeface="Century Gothic"/>
                <a:cs typeface="Century Gothic"/>
                <a:sym typeface="Century Gothic"/>
              </a:rPr>
              <a:t>Read the quote from “Gaming Can Make a Better World” below. Then, on the lines below, paraphrase the excerpt in your own words. </a:t>
            </a:r>
            <a:br>
              <a:rPr lang="en-US" sz="2400" dirty="0">
                <a:latin typeface="Century Gothic"/>
                <a:ea typeface="Century Gothic"/>
                <a:cs typeface="Century Gothic"/>
                <a:sym typeface="Century Gothic"/>
              </a:rPr>
            </a:br>
            <a:r>
              <a:rPr lang="en-US" sz="2400" b="1" dirty="0">
                <a:latin typeface="Century Gothic"/>
                <a:ea typeface="Century Gothic"/>
                <a:cs typeface="Century Gothic"/>
                <a:sym typeface="Century Gothic"/>
              </a:rPr>
              <a:t/>
            </a:r>
            <a:br>
              <a:rPr lang="en-US" sz="2400" b="1" dirty="0">
                <a:latin typeface="Century Gothic"/>
                <a:ea typeface="Century Gothic"/>
                <a:cs typeface="Century Gothic"/>
                <a:sym typeface="Century Gothic"/>
              </a:rPr>
            </a:br>
            <a:r>
              <a:rPr lang="en-US" sz="2400" b="1" dirty="0">
                <a:latin typeface="Century Gothic"/>
                <a:ea typeface="Century Gothic"/>
                <a:cs typeface="Century Gothic"/>
                <a:sym typeface="Century Gothic"/>
              </a:rPr>
              <a:t>“Gamers love to be attached to awe-inspired missions.</a:t>
            </a:r>
            <a:r>
              <a:rPr lang="en-US" sz="2400" dirty="0">
                <a:latin typeface="Century Gothic"/>
                <a:ea typeface="Century Gothic"/>
                <a:cs typeface="Century Gothic"/>
                <a:sym typeface="Century Gothic"/>
              </a:rPr>
              <a:t>” </a:t>
            </a:r>
            <a:br>
              <a:rPr lang="en-US" sz="2400" dirty="0">
                <a:latin typeface="Century Gothic"/>
                <a:ea typeface="Century Gothic"/>
                <a:cs typeface="Century Gothic"/>
                <a:sym typeface="Century Gothic"/>
              </a:rPr>
            </a:br>
            <a:r>
              <a:rPr lang="en-US" sz="2400" dirty="0">
                <a:latin typeface="Century Gothic"/>
                <a:ea typeface="Century Gothic"/>
                <a:cs typeface="Century Gothic"/>
                <a:sym typeface="Century Gothic"/>
              </a:rPr>
              <a:t/>
            </a:r>
            <a:br>
              <a:rPr lang="en-US" sz="2400" dirty="0">
                <a:latin typeface="Century Gothic"/>
                <a:ea typeface="Century Gothic"/>
                <a:cs typeface="Century Gothic"/>
                <a:sym typeface="Century Gothic"/>
              </a:rPr>
            </a:br>
            <a:r>
              <a:rPr lang="en-US" sz="2400" dirty="0">
                <a:latin typeface="Century Gothic"/>
                <a:ea typeface="Century Gothic"/>
                <a:cs typeface="Century Gothic"/>
                <a:sym typeface="Century Gothic"/>
              </a:rPr>
              <a:t/>
            </a:r>
            <a:br>
              <a:rPr lang="en-US"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p:txBody>
      </p:sp>
      <p:pic>
        <p:nvPicPr>
          <p:cNvPr id="7" name="Google Shape;216;p31"/>
          <p:cNvPicPr preferRelativeResize="0"/>
          <p:nvPr/>
        </p:nvPicPr>
        <p:blipFill>
          <a:blip r:embed="rId3">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0"/>
          <p:cNvSpPr txBox="1">
            <a:spLocks noGrp="1"/>
          </p:cNvSpPr>
          <p:nvPr>
            <p:ph type="body" idx="1"/>
          </p:nvPr>
        </p:nvSpPr>
        <p:spPr>
          <a:xfrm>
            <a:off x="481013" y="3784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dirty="0"/>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457200" lvl="0" indent="0" algn="l" rtl="0">
              <a:lnSpc>
                <a:spcPct val="115000"/>
              </a:lnSpc>
              <a:spcBef>
                <a:spcPts val="0"/>
              </a:spcBef>
              <a:spcAft>
                <a:spcPts val="0"/>
              </a:spcAft>
              <a:buNone/>
            </a:pPr>
            <a:r>
              <a:rPr lang="en-US" sz="3000" dirty="0">
                <a:solidFill>
                  <a:srgbClr val="000000"/>
                </a:solidFill>
              </a:rPr>
              <a:t>Read “Video Games Benefit Children, Study Finds” and add to Section 3 of your </a:t>
            </a:r>
            <a:r>
              <a:rPr lang="en-US" sz="3000" b="1" dirty="0">
                <a:solidFill>
                  <a:srgbClr val="000000"/>
                </a:solidFill>
              </a:rPr>
              <a:t>Researcher’s Notebook</a:t>
            </a:r>
            <a:r>
              <a:rPr lang="en-US" sz="3000" dirty="0">
                <a:solidFill>
                  <a:srgbClr val="000000"/>
                </a:solidFill>
              </a:rPr>
              <a:t>.</a:t>
            </a:r>
            <a:endParaRPr sz="3000" dirty="0">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1"/>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13" name="Google Shape;313;p41"/>
          <p:cNvGraphicFramePr/>
          <p:nvPr/>
        </p:nvGraphicFramePr>
        <p:xfrm>
          <a:off x="781041" y="1555212"/>
          <a:ext cx="9569025" cy="4204775"/>
        </p:xfrm>
        <a:graphic>
          <a:graphicData uri="http://schemas.openxmlformats.org/drawingml/2006/table">
            <a:tbl>
              <a:tblPr firstRow="1" bandRow="1">
                <a:noFill/>
                <a:tableStyleId>{826AC624-7F39-4687-B6F0-4079E06E4AED}</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62300" y="1398100"/>
            <a:ext cx="11059200" cy="45726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Font typeface="Century Gothic"/>
              <a:buChar char="●"/>
            </a:pPr>
            <a:r>
              <a:rPr lang="en-US" b="1" dirty="0">
                <a:latin typeface="Century Gothic"/>
                <a:ea typeface="Century Gothic"/>
                <a:cs typeface="Century Gothic"/>
                <a:sym typeface="Century Gothic"/>
              </a:rPr>
              <a:t>Entry task, Lesson 5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Domain-Specific Vocabulary anchor chart </a:t>
            </a:r>
            <a:r>
              <a:rPr lang="en-US" dirty="0">
                <a:latin typeface="Century Gothic"/>
                <a:ea typeface="Century Gothic"/>
                <a:cs typeface="Century Gothic"/>
                <a:sym typeface="Century Gothic"/>
              </a:rPr>
              <a:t>(from Unit 1, Lesson</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Researcher’s Notebook </a:t>
            </a:r>
            <a:r>
              <a:rPr lang="en-US" dirty="0">
                <a:latin typeface="Century Gothic"/>
                <a:ea typeface="Century Gothic"/>
                <a:cs typeface="Century Gothic"/>
                <a:sym typeface="Century Gothic"/>
              </a:rPr>
              <a:t>(from Lesson 4)</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Video clip 1: “Gaming Can Make a Better World” (00:00-3:06; see Teaching Notes)</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Video clip 2: “Gaming Can Make a Better World” (6:54–11:06; see Teaching Notes)</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Link: </a:t>
            </a:r>
            <a:r>
              <a:rPr lang="en-US" u="sng" dirty="0">
                <a:solidFill>
                  <a:schemeClr val="hlink"/>
                </a:solidFill>
                <a:latin typeface="Century Gothic"/>
                <a:ea typeface="Century Gothic"/>
                <a:cs typeface="Century Gothic"/>
                <a:sym typeface="Century Gothic"/>
                <a:hlinkClick r:id="rId3"/>
              </a:rPr>
              <a:t>Ted Talk</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Teacher Guide: Researcher’s Notebook </a:t>
            </a:r>
            <a:r>
              <a:rPr lang="en-US" dirty="0">
                <a:latin typeface="Century Gothic"/>
                <a:ea typeface="Century Gothic"/>
                <a:cs typeface="Century Gothic"/>
                <a:sym typeface="Century Gothic"/>
              </a:rPr>
              <a:t>(from Lesson 4</a:t>
            </a:r>
            <a:r>
              <a:rPr lang="en-US" dirty="0" smtClean="0">
                <a:latin typeface="Century Gothic"/>
                <a:ea typeface="Century Gothic"/>
                <a:cs typeface="Century Gothic"/>
                <a:sym typeface="Century Gothic"/>
              </a:rPr>
              <a:t>, </a:t>
            </a:r>
            <a:r>
              <a:rPr lang="en-US" b="1" dirty="0" smtClean="0">
                <a:latin typeface="Century Gothic"/>
                <a:ea typeface="Century Gothic"/>
                <a:cs typeface="Century Gothic"/>
                <a:sym typeface="Century Gothic"/>
              </a:rPr>
              <a:t>for </a:t>
            </a:r>
            <a:r>
              <a:rPr lang="en-US" b="1" dirty="0">
                <a:latin typeface="Century Gothic"/>
                <a:ea typeface="Century Gothic"/>
                <a:cs typeface="Century Gothic"/>
                <a:sym typeface="Century Gothic"/>
              </a:rPr>
              <a:t>teacher </a:t>
            </a:r>
            <a:r>
              <a:rPr lang="en-US" b="1" dirty="0" smtClean="0">
                <a:latin typeface="Century Gothic"/>
                <a:ea typeface="Century Gothic"/>
                <a:cs typeface="Century Gothic"/>
                <a:sym typeface="Century Gothic"/>
              </a:rPr>
              <a:t>reference</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“Video Games Benefit Children, Study Finds” (one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Exit ticket: Practicing Paraphrasing</a:t>
            </a:r>
            <a:r>
              <a:rPr lang="en-US" dirty="0">
                <a:latin typeface="Century Gothic"/>
                <a:ea typeface="Century Gothic"/>
                <a:cs typeface="Century Gothic"/>
                <a:sym typeface="Century Gothic"/>
              </a:rPr>
              <a:t> (one per student)</a:t>
            </a:r>
            <a:br>
              <a:rPr lang="en-US" dirty="0">
                <a:latin typeface="Century Gothic"/>
                <a:ea typeface="Century Gothic"/>
                <a:cs typeface="Century Gothic"/>
                <a:sym typeface="Century Gothic"/>
              </a:rPr>
            </a:b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662300" y="242500"/>
            <a:ext cx="10515600" cy="1155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2: Lesson 5</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a:t>
            </a:r>
            <a:r>
              <a:rPr lang="en-US" b="1" dirty="0">
                <a:latin typeface="Century Gothic"/>
                <a:ea typeface="Century Gothic"/>
                <a:cs typeface="Century Gothic"/>
                <a:sym typeface="Century Gothic"/>
              </a:rPr>
              <a:t>Lesson 5</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and watch video “ Gaming Can Make a Better World”</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Preview </a:t>
            </a:r>
            <a:r>
              <a:rPr lang="en-US" u="sng" dirty="0">
                <a:solidFill>
                  <a:schemeClr val="hlink"/>
                </a:solidFill>
                <a:latin typeface="Century Gothic"/>
                <a:ea typeface="Century Gothic"/>
                <a:cs typeface="Century Gothic"/>
                <a:sym typeface="Century Gothic"/>
                <a:hlinkClick r:id="rId3"/>
              </a:rPr>
              <a:t>Ted Talk</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Decide on small groups of 3 for sharing video work.</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Preview and read homework, “Video Games Benefit Children, Study </a:t>
            </a:r>
            <a:r>
              <a:rPr lang="en-US" dirty="0" smtClean="0">
                <a:latin typeface="Century Gothic"/>
                <a:ea typeface="Century Gothic"/>
                <a:cs typeface="Century Gothic"/>
                <a:sym typeface="Century Gothic"/>
              </a:rPr>
              <a:t>Finds”</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4: Unit 2: Lesson 5</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5</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be working with a video called, “Gaming Can Make a Better World.”</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552450" marR="0" lvl="0" indent="-514350" algn="l" rtl="0">
              <a:lnSpc>
                <a:spcPct val="80000"/>
              </a:lnSpc>
              <a:spcBef>
                <a:spcPts val="0"/>
              </a:spcBef>
              <a:spcAft>
                <a:spcPts val="0"/>
              </a:spcAft>
              <a:buSzPts val="3000"/>
              <a:buFont typeface="+mj-lt"/>
              <a:buAutoNum type="arabicPeriod"/>
            </a:pPr>
            <a:r>
              <a:rPr lang="en-US" sz="3000" dirty="0">
                <a:latin typeface="Century Gothic"/>
                <a:ea typeface="Century Gothic"/>
                <a:cs typeface="Century Gothic"/>
                <a:sym typeface="Century Gothic"/>
              </a:rPr>
              <a:t>Review </a:t>
            </a:r>
            <a:r>
              <a:rPr lang="en-US" sz="3000" dirty="0" smtClean="0">
                <a:latin typeface="Century Gothic"/>
                <a:ea typeface="Century Gothic"/>
                <a:cs typeface="Century Gothic"/>
                <a:sym typeface="Century Gothic"/>
              </a:rPr>
              <a:t>paraphrasing</a:t>
            </a:r>
            <a:endParaRPr lang="en-US" sz="3000" dirty="0">
              <a:latin typeface="Century Gothic"/>
              <a:ea typeface="Century Gothic"/>
              <a:cs typeface="Century Gothic"/>
              <a:sym typeface="Century Gothic"/>
            </a:endParaRPr>
          </a:p>
          <a:p>
            <a:pPr marL="552450" marR="0" lvl="0" indent="-514350" algn="l" rtl="0">
              <a:lnSpc>
                <a:spcPct val="80000"/>
              </a:lnSpc>
              <a:spcBef>
                <a:spcPts val="0"/>
              </a:spcBef>
              <a:spcAft>
                <a:spcPts val="0"/>
              </a:spcAft>
              <a:buSzPts val="3000"/>
              <a:buFont typeface="+mj-lt"/>
              <a:buAutoNum type="arabicPeriod"/>
            </a:pPr>
            <a:r>
              <a:rPr lang="en-US" sz="3000" dirty="0" smtClean="0">
                <a:latin typeface="Century Gothic"/>
                <a:ea typeface="Century Gothic"/>
                <a:cs typeface="Century Gothic"/>
                <a:sym typeface="Century Gothic"/>
              </a:rPr>
              <a:t>Watch, “</a:t>
            </a:r>
            <a:r>
              <a:rPr lang="en-US" sz="3000" dirty="0">
                <a:latin typeface="Century Gothic"/>
                <a:ea typeface="Century Gothic"/>
                <a:cs typeface="Century Gothic"/>
                <a:sym typeface="Century Gothic"/>
              </a:rPr>
              <a:t>Gaming Can Make a Better </a:t>
            </a:r>
            <a:r>
              <a:rPr lang="en-US" sz="3000" dirty="0" smtClean="0">
                <a:latin typeface="Century Gothic"/>
                <a:ea typeface="Century Gothic"/>
                <a:cs typeface="Century Gothic"/>
                <a:sym typeface="Century Gothic"/>
              </a:rPr>
              <a:t>World”</a:t>
            </a:r>
            <a:endParaRPr lang="en-US" sz="3000" dirty="0">
              <a:latin typeface="Century Gothic"/>
              <a:ea typeface="Century Gothic"/>
              <a:cs typeface="Century Gothic"/>
              <a:sym typeface="Century Gothic"/>
            </a:endParaRPr>
          </a:p>
          <a:p>
            <a:pPr marL="552450" marR="0" lvl="0" indent="-514350" algn="l" rtl="0">
              <a:lnSpc>
                <a:spcPct val="80000"/>
              </a:lnSpc>
              <a:spcBef>
                <a:spcPts val="0"/>
              </a:spcBef>
              <a:spcAft>
                <a:spcPts val="0"/>
              </a:spcAft>
              <a:buSzPts val="3000"/>
              <a:buFont typeface="+mj-lt"/>
              <a:buAutoNum type="arabicPeriod"/>
            </a:pPr>
            <a:r>
              <a:rPr lang="en-US" sz="3000" dirty="0" smtClean="0">
                <a:latin typeface="Century Gothic"/>
                <a:ea typeface="Century Gothic"/>
                <a:cs typeface="Century Gothic"/>
                <a:sym typeface="Century Gothic"/>
              </a:rPr>
              <a:t>Add </a:t>
            </a:r>
            <a:r>
              <a:rPr lang="en-US" sz="3000" dirty="0">
                <a:latin typeface="Century Gothic"/>
                <a:ea typeface="Century Gothic"/>
                <a:cs typeface="Century Gothic"/>
                <a:sym typeface="Century Gothic"/>
              </a:rPr>
              <a:t>to our  </a:t>
            </a:r>
            <a:r>
              <a:rPr lang="en-US" sz="3000" b="1" dirty="0">
                <a:latin typeface="Century Gothic"/>
                <a:ea typeface="Century Gothic"/>
                <a:cs typeface="Century Gothic"/>
                <a:sym typeface="Century Gothic"/>
              </a:rPr>
              <a:t>Researcher’s </a:t>
            </a:r>
            <a:r>
              <a:rPr lang="en-US" sz="3000" b="1" dirty="0" smtClean="0">
                <a:latin typeface="Century Gothic"/>
                <a:ea typeface="Century Gothic"/>
                <a:cs typeface="Century Gothic"/>
                <a:sym typeface="Century Gothic"/>
              </a:rPr>
              <a:t>Notebook</a:t>
            </a:r>
            <a:endParaRPr lang="en-US" sz="3000" b="1" dirty="0">
              <a:latin typeface="Century Gothic"/>
              <a:ea typeface="Century Gothic"/>
              <a:cs typeface="Century Gothic"/>
              <a:sym typeface="Century Gothic"/>
            </a:endParaRPr>
          </a:p>
          <a:p>
            <a:pPr marL="552450" marR="0" lvl="0" indent="-514350" algn="l" rtl="0">
              <a:lnSpc>
                <a:spcPct val="80000"/>
              </a:lnSpc>
              <a:spcBef>
                <a:spcPts val="0"/>
              </a:spcBef>
              <a:spcAft>
                <a:spcPts val="0"/>
              </a:spcAft>
              <a:buSzPts val="3000"/>
              <a:buFont typeface="+mj-lt"/>
              <a:buAutoNum type="arabicPeriod"/>
            </a:pPr>
            <a:r>
              <a:rPr lang="en-US" sz="3000" dirty="0" smtClean="0">
                <a:latin typeface="Century Gothic"/>
                <a:ea typeface="Century Gothic"/>
                <a:cs typeface="Century Gothic"/>
                <a:sym typeface="Century Gothic"/>
              </a:rPr>
              <a:t>Review </a:t>
            </a:r>
            <a:r>
              <a:rPr lang="en-US" sz="3000" dirty="0">
                <a:latin typeface="Century Gothic"/>
                <a:ea typeface="Century Gothic"/>
                <a:cs typeface="Century Gothic"/>
                <a:sym typeface="Century Gothic"/>
              </a:rPr>
              <a:t>Homework for tonight</a:t>
            </a:r>
            <a:endParaRPr sz="3000"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318900" y="307606"/>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think about the word “consequence”</a:t>
            </a:r>
            <a:endParaRPr sz="3600" dirty="0"/>
          </a:p>
        </p:txBody>
      </p:sp>
      <p:sp>
        <p:nvSpPr>
          <p:cNvPr id="225" name="Google Shape;225;p32"/>
          <p:cNvSpPr txBox="1"/>
          <p:nvPr/>
        </p:nvSpPr>
        <p:spPr>
          <a:xfrm>
            <a:off x="206150" y="1607025"/>
            <a:ext cx="3666600" cy="40104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Individually, answer the questions on your entry </a:t>
            </a:r>
            <a:r>
              <a:rPr lang="en-US" sz="2400" dirty="0" smtClean="0">
                <a:solidFill>
                  <a:schemeClr val="dk1"/>
                </a:solidFill>
                <a:latin typeface="Century Gothic"/>
                <a:ea typeface="Century Gothic"/>
                <a:cs typeface="Century Gothic"/>
                <a:sym typeface="Century Gothic"/>
              </a:rPr>
              <a:t>task.</a:t>
            </a:r>
            <a:endParaRPr lang="en-US" sz="2400" dirty="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US" sz="2400" dirty="0" smtClean="0">
                <a:solidFill>
                  <a:schemeClr val="dk1"/>
                </a:solidFill>
                <a:latin typeface="Century Gothic"/>
                <a:ea typeface="Century Gothic"/>
                <a:cs typeface="Century Gothic"/>
                <a:sym typeface="Century Gothic"/>
              </a:rPr>
              <a:t>Let’s </a:t>
            </a:r>
            <a:r>
              <a:rPr lang="en-US" sz="2400" dirty="0">
                <a:solidFill>
                  <a:schemeClr val="dk1"/>
                </a:solidFill>
                <a:latin typeface="Century Gothic"/>
                <a:ea typeface="Century Gothic"/>
                <a:cs typeface="Century Gothic"/>
                <a:sym typeface="Century Gothic"/>
              </a:rPr>
              <a:t>add to our </a:t>
            </a:r>
            <a:r>
              <a:rPr lang="en-US" sz="2400" b="1" dirty="0">
                <a:solidFill>
                  <a:schemeClr val="dk1"/>
                </a:solidFill>
                <a:latin typeface="Century Gothic"/>
                <a:ea typeface="Century Gothic"/>
                <a:cs typeface="Century Gothic"/>
                <a:sym typeface="Century Gothic"/>
              </a:rPr>
              <a:t>Domain-Specific Vocabulary Anchor </a:t>
            </a:r>
            <a:r>
              <a:rPr lang="en-US" sz="2400" b="1" dirty="0" smtClean="0">
                <a:solidFill>
                  <a:schemeClr val="dk1"/>
                </a:solidFill>
                <a:latin typeface="Century Gothic"/>
                <a:ea typeface="Century Gothic"/>
                <a:cs typeface="Century Gothic"/>
                <a:sym typeface="Century Gothic"/>
              </a:rPr>
              <a:t>chart</a:t>
            </a:r>
            <a:r>
              <a:rPr lang="en-US" sz="2400" dirty="0" smtClean="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p:txBody>
      </p:sp>
      <p:sp>
        <p:nvSpPr>
          <p:cNvPr id="226" name="Google Shape;226;p32"/>
          <p:cNvSpPr txBox="1"/>
          <p:nvPr/>
        </p:nvSpPr>
        <p:spPr>
          <a:xfrm>
            <a:off x="7494900" y="1096920"/>
            <a:ext cx="3170700" cy="158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i="1">
              <a:latin typeface="Century Gothic"/>
              <a:ea typeface="Century Gothic"/>
              <a:cs typeface="Century Gothic"/>
              <a:sym typeface="Century Gothic"/>
            </a:endParaRPr>
          </a:p>
        </p:txBody>
      </p:sp>
      <p:pic>
        <p:nvPicPr>
          <p:cNvPr id="227" name="Google Shape;227;p32"/>
          <p:cNvPicPr preferRelativeResize="0"/>
          <p:nvPr/>
        </p:nvPicPr>
        <p:blipFill>
          <a:blip r:embed="rId3">
            <a:alphaModFix/>
          </a:blip>
          <a:stretch>
            <a:fillRect/>
          </a:stretch>
        </p:blipFill>
        <p:spPr>
          <a:xfrm>
            <a:off x="4417200" y="1693305"/>
            <a:ext cx="7200900" cy="2505075"/>
          </a:xfrm>
          <a:prstGeom prst="rect">
            <a:avLst/>
          </a:prstGeom>
          <a:noFill/>
          <a:ln>
            <a:noFill/>
          </a:ln>
        </p:spPr>
      </p:pic>
      <p:pic>
        <p:nvPicPr>
          <p:cNvPr id="228" name="Google Shape;228;p32"/>
          <p:cNvPicPr preferRelativeResize="0"/>
          <p:nvPr/>
        </p:nvPicPr>
        <p:blipFill>
          <a:blip r:embed="rId4">
            <a:alphaModFix/>
          </a:blip>
          <a:stretch>
            <a:fillRect/>
          </a:stretch>
        </p:blipFill>
        <p:spPr>
          <a:xfrm>
            <a:off x="4445775" y="4318766"/>
            <a:ext cx="7172325" cy="1819275"/>
          </a:xfrm>
          <a:prstGeom prst="rect">
            <a:avLst/>
          </a:prstGeom>
          <a:noFill/>
          <a:ln>
            <a:noFill/>
          </a:ln>
        </p:spPr>
      </p:pic>
      <p:pic>
        <p:nvPicPr>
          <p:cNvPr id="9" name="Google Shape;216;p31"/>
          <p:cNvPicPr preferRelativeResize="0"/>
          <p:nvPr/>
        </p:nvPicPr>
        <p:blipFill>
          <a:blip r:embed="rId5">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5" name="Google Shape;235;p33"/>
          <p:cNvSpPr txBox="1">
            <a:spLocks noGrp="1"/>
          </p:cNvSpPr>
          <p:nvPr>
            <p:ph type="title"/>
          </p:nvPr>
        </p:nvSpPr>
        <p:spPr>
          <a:xfrm>
            <a:off x="318900" y="34392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learning targets</a:t>
            </a:r>
            <a:endParaRPr sz="3600" dirty="0"/>
          </a:p>
        </p:txBody>
      </p:sp>
      <p:sp>
        <p:nvSpPr>
          <p:cNvPr id="237" name="Google Shape;237;p33"/>
          <p:cNvSpPr txBox="1"/>
          <p:nvPr/>
        </p:nvSpPr>
        <p:spPr>
          <a:xfrm>
            <a:off x="7494900" y="1096920"/>
            <a:ext cx="3170700" cy="158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i="1">
              <a:latin typeface="Century Gothic"/>
              <a:ea typeface="Century Gothic"/>
              <a:cs typeface="Century Gothic"/>
              <a:sym typeface="Century Gothic"/>
            </a:endParaRPr>
          </a:p>
        </p:txBody>
      </p:sp>
      <p:sp>
        <p:nvSpPr>
          <p:cNvPr id="238" name="Google Shape;238;p33"/>
          <p:cNvSpPr txBox="1"/>
          <p:nvPr/>
        </p:nvSpPr>
        <p:spPr>
          <a:xfrm>
            <a:off x="3549212" y="1546369"/>
            <a:ext cx="8225700" cy="4011300"/>
          </a:xfrm>
          <a:prstGeom prst="rect">
            <a:avLst/>
          </a:prstGeom>
          <a:noFill/>
          <a:ln>
            <a:noFill/>
          </a:ln>
        </p:spPr>
        <p:txBody>
          <a:bodyPr spcFirstLastPara="1" wrap="square" lIns="91425" tIns="91425" rIns="91425" bIns="91425" anchor="ctr" anchorCtr="0">
            <a:noAutofit/>
          </a:bodyPr>
          <a:lstStyle/>
          <a:p>
            <a:pPr marL="241300" lvl="0" indent="0" algn="l" rtl="0">
              <a:lnSpc>
                <a:spcPct val="90000"/>
              </a:lnSpc>
              <a:spcBef>
                <a:spcPts val="0"/>
              </a:spcBef>
              <a:spcAft>
                <a:spcPts val="0"/>
              </a:spcAft>
              <a:buNone/>
            </a:pPr>
            <a:r>
              <a:rPr lang="en-US" sz="2400" dirty="0">
                <a:solidFill>
                  <a:schemeClr val="dk1"/>
                </a:solidFill>
                <a:latin typeface="Century Gothic"/>
                <a:ea typeface="Century Gothic"/>
                <a:cs typeface="Century Gothic"/>
                <a:sym typeface="Century Gothic"/>
              </a:rPr>
              <a:t> </a:t>
            </a:r>
            <a:r>
              <a:rPr lang="en-US" sz="2400" b="1" dirty="0">
                <a:solidFill>
                  <a:schemeClr val="dk1"/>
                </a:solidFill>
                <a:latin typeface="Century Gothic"/>
                <a:ea typeface="Century Gothic"/>
                <a:cs typeface="Century Gothic"/>
                <a:sym typeface="Century Gothic"/>
              </a:rPr>
              <a:t>The learning targets for students today are:</a:t>
            </a:r>
            <a:endParaRPr sz="2400" b="1"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correctly paraphrase information I gather from “Gaming Can Make a Better World.”</a:t>
            </a: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gather relevant information from “Gaming Can Make a Better World.”</a:t>
            </a:r>
            <a:br>
              <a:rPr lang="en-US" sz="2400" dirty="0">
                <a:solidFill>
                  <a:schemeClr val="dk1"/>
                </a:solidFill>
                <a:latin typeface="Century Gothic"/>
                <a:ea typeface="Century Gothic"/>
                <a:cs typeface="Century Gothic"/>
                <a:sym typeface="Century Gothic"/>
              </a:rPr>
            </a:br>
            <a:endParaRPr sz="2400" dirty="0">
              <a:solidFill>
                <a:schemeClr val="dk1"/>
              </a:solidFill>
              <a:latin typeface="Century Gothic"/>
              <a:ea typeface="Century Gothic"/>
              <a:cs typeface="Century Gothic"/>
              <a:sym typeface="Century Gothic"/>
            </a:endParaRPr>
          </a:p>
        </p:txBody>
      </p:sp>
      <p:sp>
        <p:nvSpPr>
          <p:cNvPr id="239" name="Google Shape;239;p33"/>
          <p:cNvSpPr txBox="1"/>
          <p:nvPr/>
        </p:nvSpPr>
        <p:spPr>
          <a:xfrm>
            <a:off x="401452" y="2177175"/>
            <a:ext cx="2743800" cy="344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latin typeface="Century Gothic"/>
                <a:ea typeface="Century Gothic"/>
                <a:cs typeface="Century Gothic"/>
                <a:sym typeface="Century Gothic"/>
              </a:rPr>
              <a:t>How might the word </a:t>
            </a:r>
            <a:r>
              <a:rPr lang="en-US" sz="2400" i="1" dirty="0">
                <a:latin typeface="Century Gothic"/>
                <a:ea typeface="Century Gothic"/>
                <a:cs typeface="Century Gothic"/>
                <a:sym typeface="Century Gothic"/>
              </a:rPr>
              <a:t>‘consequence’ </a:t>
            </a:r>
            <a:r>
              <a:rPr lang="en-US" sz="2400" dirty="0">
                <a:latin typeface="Century Gothic"/>
                <a:ea typeface="Century Gothic"/>
                <a:cs typeface="Century Gothic"/>
                <a:sym typeface="Century Gothic"/>
              </a:rPr>
              <a:t>fit into one or more of the learning targets?</a:t>
            </a:r>
            <a:endParaRPr sz="2400" dirty="0">
              <a:latin typeface="Century Gothic"/>
              <a:ea typeface="Century Gothic"/>
              <a:cs typeface="Century Gothic"/>
              <a:sym typeface="Century Gothic"/>
            </a:endParaRPr>
          </a:p>
        </p:txBody>
      </p:sp>
      <p:pic>
        <p:nvPicPr>
          <p:cNvPr id="8" name="Google Shape;216;p31"/>
          <p:cNvPicPr preferRelativeResize="0"/>
          <p:nvPr/>
        </p:nvPicPr>
        <p:blipFill>
          <a:blip r:embed="rId3">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34"/>
          <p:cNvSpPr txBox="1">
            <a:spLocks noGrp="1"/>
          </p:cNvSpPr>
          <p:nvPr>
            <p:ph type="body" idx="1"/>
          </p:nvPr>
        </p:nvSpPr>
        <p:spPr>
          <a:xfrm>
            <a:off x="468563" y="1802062"/>
            <a:ext cx="3681600" cy="4368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t>Being able to paraphrase accurately is an important part of doing research.</a:t>
            </a:r>
            <a:endParaRPr sz="2400" dirty="0"/>
          </a:p>
          <a:p>
            <a:pPr marL="0" marR="0" lvl="0" indent="0" algn="l" rtl="0">
              <a:lnSpc>
                <a:spcPct val="90000"/>
              </a:lnSpc>
              <a:spcBef>
                <a:spcPts val="1000"/>
              </a:spcBef>
              <a:spcAft>
                <a:spcPts val="0"/>
              </a:spcAft>
              <a:buNone/>
            </a:pPr>
            <a:endParaRPr sz="2400" dirty="0"/>
          </a:p>
          <a:p>
            <a:pPr marL="0" marR="0" lvl="0" indent="0" algn="l" rtl="0">
              <a:lnSpc>
                <a:spcPct val="90000"/>
              </a:lnSpc>
              <a:spcBef>
                <a:spcPts val="1000"/>
              </a:spcBef>
              <a:spcAft>
                <a:spcPts val="0"/>
              </a:spcAft>
              <a:buNone/>
            </a:pPr>
            <a:r>
              <a:rPr lang="en-US" sz="2400" dirty="0"/>
              <a:t>Turn and talk to your seat partner for one minute about what the </a:t>
            </a:r>
            <a:r>
              <a:rPr lang="en-US" sz="2400" dirty="0" smtClean="0"/>
              <a:t>word “</a:t>
            </a:r>
            <a:r>
              <a:rPr lang="en-US" sz="2400" dirty="0"/>
              <a:t>paraphrase” means.</a:t>
            </a:r>
            <a:endParaRPr sz="2400" dirty="0"/>
          </a:p>
        </p:txBody>
      </p:sp>
      <p:sp>
        <p:nvSpPr>
          <p:cNvPr id="247" name="Google Shape;247;p34"/>
          <p:cNvSpPr txBox="1">
            <a:spLocks noGrp="1"/>
          </p:cNvSpPr>
          <p:nvPr>
            <p:ph type="title"/>
          </p:nvPr>
        </p:nvSpPr>
        <p:spPr>
          <a:xfrm>
            <a:off x="468563" y="417787"/>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what it means to “paraphrase”</a:t>
            </a:r>
            <a:endParaRPr sz="3600" dirty="0"/>
          </a:p>
        </p:txBody>
      </p:sp>
      <p:sp>
        <p:nvSpPr>
          <p:cNvPr id="249" name="Google Shape;249;p34"/>
          <p:cNvSpPr txBox="1"/>
          <p:nvPr/>
        </p:nvSpPr>
        <p:spPr>
          <a:xfrm>
            <a:off x="4442950" y="1631775"/>
            <a:ext cx="6670500" cy="4368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endParaRPr sz="4800" b="1" i="1">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4800" b="1" i="1">
                <a:solidFill>
                  <a:schemeClr val="dk1"/>
                </a:solidFill>
                <a:latin typeface="Century Gothic"/>
                <a:ea typeface="Century Gothic"/>
                <a:cs typeface="Century Gothic"/>
                <a:sym typeface="Century Gothic"/>
              </a:rPr>
              <a:t>Paraphrase</a:t>
            </a:r>
            <a:endParaRPr sz="4800">
              <a:solidFill>
                <a:schemeClr val="dk1"/>
              </a:solidFill>
              <a:highlight>
                <a:srgbClr val="FFFFFF"/>
              </a:highlight>
              <a:latin typeface="Century Gothic"/>
              <a:ea typeface="Century Gothic"/>
              <a:cs typeface="Century Gothic"/>
              <a:sym typeface="Century Gothic"/>
            </a:endParaRPr>
          </a:p>
        </p:txBody>
      </p:sp>
      <p:pic>
        <p:nvPicPr>
          <p:cNvPr id="9" name="Google Shape;216;p31"/>
          <p:cNvPicPr preferRelativeResize="0"/>
          <p:nvPr/>
        </p:nvPicPr>
        <p:blipFill>
          <a:blip r:embed="rId3">
            <a:alphaModFix/>
          </a:blip>
          <a:stretch>
            <a:fillRect/>
          </a:stretch>
        </p:blipFill>
        <p:spPr>
          <a:xfrm>
            <a:off x="10912398" y="66759"/>
            <a:ext cx="1227629" cy="12424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5"/>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6" name="Google Shape;256;p35"/>
          <p:cNvSpPr txBox="1">
            <a:spLocks noGrp="1"/>
          </p:cNvSpPr>
          <p:nvPr>
            <p:ph type="body" idx="1"/>
          </p:nvPr>
        </p:nvSpPr>
        <p:spPr>
          <a:xfrm>
            <a:off x="318900" y="2130275"/>
            <a:ext cx="4216200" cy="39963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AutoNum type="arabicPeriod"/>
            </a:pPr>
            <a:r>
              <a:rPr lang="en-US" sz="2400" dirty="0"/>
              <a:t>We will watch the video </a:t>
            </a:r>
            <a:r>
              <a:rPr lang="en-US" sz="2400" dirty="0" smtClean="0"/>
              <a:t>three times - </a:t>
            </a:r>
            <a:r>
              <a:rPr lang="en-US" sz="2400" u="sng" dirty="0">
                <a:solidFill>
                  <a:schemeClr val="hlink"/>
                </a:solidFill>
                <a:hlinkClick r:id="rId3"/>
              </a:rPr>
              <a:t>Ted </a:t>
            </a:r>
            <a:r>
              <a:rPr lang="en-US" sz="2400" u="sng" dirty="0" smtClean="0">
                <a:solidFill>
                  <a:schemeClr val="hlink"/>
                </a:solidFill>
                <a:hlinkClick r:id="rId3"/>
              </a:rPr>
              <a:t>Talk</a:t>
            </a:r>
            <a:r>
              <a:rPr lang="en-US" sz="2400" u="sng" dirty="0" smtClean="0">
                <a:solidFill>
                  <a:schemeClr val="hlink"/>
                </a:solidFill>
              </a:rPr>
              <a:t>.</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During </a:t>
            </a:r>
            <a:r>
              <a:rPr lang="en-US" sz="2400" dirty="0"/>
              <a:t>the first viewing, listen for the claim the speaker is making, and write it down in section 2 of your </a:t>
            </a:r>
            <a:r>
              <a:rPr lang="en-US" sz="2400" b="1" dirty="0"/>
              <a:t>Researcher’s Notebook</a:t>
            </a:r>
            <a:r>
              <a:rPr lang="en-US" sz="2400" dirty="0"/>
              <a:t>.</a:t>
            </a:r>
            <a:endParaRPr sz="2400" dirty="0"/>
          </a:p>
          <a:p>
            <a:pPr marL="914400" marR="0" lvl="0" indent="0" algn="l" rtl="0">
              <a:lnSpc>
                <a:spcPct val="90000"/>
              </a:lnSpc>
              <a:spcBef>
                <a:spcPts val="1000"/>
              </a:spcBef>
              <a:spcAft>
                <a:spcPts val="0"/>
              </a:spcAft>
              <a:buNone/>
            </a:pPr>
            <a:endParaRPr sz="2400" dirty="0"/>
          </a:p>
        </p:txBody>
      </p:sp>
      <p:sp>
        <p:nvSpPr>
          <p:cNvPr id="257" name="Google Shape;257;p35"/>
          <p:cNvSpPr txBox="1">
            <a:spLocks noGrp="1"/>
          </p:cNvSpPr>
          <p:nvPr>
            <p:ph type="title"/>
          </p:nvPr>
        </p:nvSpPr>
        <p:spPr>
          <a:xfrm>
            <a:off x="508950" y="28083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watch “Gaming Can Make a Better World”</a:t>
            </a:r>
            <a:endParaRPr sz="3600" dirty="0"/>
          </a:p>
        </p:txBody>
      </p:sp>
      <p:sp>
        <p:nvSpPr>
          <p:cNvPr id="259" name="Google Shape;259;p35"/>
          <p:cNvSpPr txBox="1"/>
          <p:nvPr/>
        </p:nvSpPr>
        <p:spPr>
          <a:xfrm>
            <a:off x="4608625" y="1779250"/>
            <a:ext cx="6504900" cy="4368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endParaRPr sz="4800" b="1" i="1">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4800">
              <a:solidFill>
                <a:schemeClr val="dk1"/>
              </a:solidFill>
              <a:highlight>
                <a:srgbClr val="FFFFFF"/>
              </a:highlight>
              <a:latin typeface="Century Gothic"/>
              <a:ea typeface="Century Gothic"/>
              <a:cs typeface="Century Gothic"/>
              <a:sym typeface="Century Gothic"/>
            </a:endParaRPr>
          </a:p>
        </p:txBody>
      </p:sp>
      <p:pic>
        <p:nvPicPr>
          <p:cNvPr id="260" name="Google Shape;260;p35"/>
          <p:cNvPicPr preferRelativeResize="0"/>
          <p:nvPr/>
        </p:nvPicPr>
        <p:blipFill>
          <a:blip r:embed="rId4">
            <a:alphaModFix/>
          </a:blip>
          <a:stretch>
            <a:fillRect/>
          </a:stretch>
        </p:blipFill>
        <p:spPr>
          <a:xfrm>
            <a:off x="4889899" y="1127440"/>
            <a:ext cx="6223626" cy="5364178"/>
          </a:xfrm>
          <a:prstGeom prst="rect">
            <a:avLst/>
          </a:prstGeom>
          <a:noFill/>
          <a:ln>
            <a:noFill/>
          </a:ln>
        </p:spPr>
      </p:pic>
      <p:pic>
        <p:nvPicPr>
          <p:cNvPr id="9" name="Google Shape;216;p31"/>
          <p:cNvPicPr preferRelativeResize="0"/>
          <p:nvPr/>
        </p:nvPicPr>
        <p:blipFill>
          <a:blip r:embed="rId5">
            <a:alphaModFix/>
          </a:blip>
          <a:stretch>
            <a:fillRect/>
          </a:stretch>
        </p:blipFill>
        <p:spPr>
          <a:xfrm>
            <a:off x="10912398" y="66759"/>
            <a:ext cx="1227629" cy="124243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5DB184-0595-452C-BDC2-5848649D34F2}"/>
</file>

<file path=customXml/itemProps2.xml><?xml version="1.0" encoding="utf-8"?>
<ds:datastoreItem xmlns:ds="http://schemas.openxmlformats.org/officeDocument/2006/customXml" ds:itemID="{93656831-C6A8-4100-9044-854CC7769800}"/>
</file>

<file path=customXml/itemProps3.xml><?xml version="1.0" encoding="utf-8"?>
<ds:datastoreItem xmlns:ds="http://schemas.openxmlformats.org/officeDocument/2006/customXml" ds:itemID="{6C934538-0275-42CF-AD66-BAD382EFAFDD}"/>
</file>

<file path=docProps/app.xml><?xml version="1.0" encoding="utf-8"?>
<Properties xmlns="http://schemas.openxmlformats.org/officeDocument/2006/extended-properties" xmlns:vt="http://schemas.openxmlformats.org/officeDocument/2006/docPropsVTypes">
  <TotalTime>17</TotalTime>
  <Words>2775</Words>
  <Application>Microsoft Macintosh PowerPoint</Application>
  <PresentationFormat>Custom</PresentationFormat>
  <Paragraphs>325</Paragraphs>
  <Slides>15</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Calibri</vt:lpstr>
      <vt:lpstr>Century Gothic</vt:lpstr>
      <vt:lpstr>Overlock</vt:lpstr>
      <vt:lpstr>Office Theme</vt:lpstr>
      <vt:lpstr>Office Theme</vt:lpstr>
      <vt:lpstr>Grade 7: Module 4: Unit 2: Lesson 5 Teacher slide, before teaching.</vt:lpstr>
      <vt:lpstr>Grade 7: Module 4: Unit 2: Lesson 5 Teacher slide, before teaching.</vt:lpstr>
      <vt:lpstr>Grade 7: Module 4: Unit 2: Lesson 5 Teacher slide, before teaching.</vt:lpstr>
      <vt:lpstr>Grade 7: Module 4:  Unit 2: Lesson 5</vt:lpstr>
      <vt:lpstr>Hello, Students!</vt:lpstr>
      <vt:lpstr>       </vt:lpstr>
      <vt:lpstr>       </vt:lpstr>
      <vt:lpstr>Let’s review what it means to “paraphrase”</vt:lpstr>
      <vt:lpstr>       </vt:lpstr>
      <vt:lpstr>       </vt:lpstr>
      <vt:lpstr>Let’s watch more of “Gaming Can Make a Better World”</vt:lpstr>
      <vt:lpstr>       </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Lesson 5 Teacher slide, before teaching.</dc:title>
  <dc:creator>nbravo</dc:creator>
  <cp:lastModifiedBy>Alexander Specht</cp:lastModifiedBy>
  <cp:revision>10</cp:revision>
  <dcterms:modified xsi:type="dcterms:W3CDTF">2018-12-11T13:48:55Z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