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28.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4" r:id="rId2"/>
    <p:sldMasterId id="2147483685"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FB2FBFF-F268-47DF-A2F2-4E8A2ADDD4A1}">
  <a:tblStyle styleId="{4FB2FBFF-F268-47DF-A2F2-4E8A2ADDD4A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508" autoAdjust="0"/>
  </p:normalViewPr>
  <p:slideViewPr>
    <p:cSldViewPr snapToGrid="0">
      <p:cViewPr varScale="1">
        <p:scale>
          <a:sx n="98" d="100"/>
          <a:sy n="98" d="100"/>
        </p:scale>
        <p:origin x="1018" y="77"/>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7.fntdata"/><Relationship Id="rId3" Type="http://schemas.openxmlformats.org/officeDocument/2006/relationships/slideMaster" Target="slideMasters/slideMaster3.xml"/><Relationship Id="rId21" Type="http://schemas.openxmlformats.org/officeDocument/2006/relationships/font" Target="fonts/font2.fntdata"/><Relationship Id="rId34" Type="http://schemas.openxmlformats.org/officeDocument/2006/relationships/customXml" Target="../customXml/item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6.fntdata"/><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5.fntdata"/><Relationship Id="rId32" Type="http://schemas.openxmlformats.org/officeDocument/2006/relationships/customXml" Target="../customXml/item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06411872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This lesson includes two instructional practices: Word Parts“-ly,” and “-y,” and Interactive Writing: Writing a silly sentence with words ending in “-dge” and “-ge.”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This lesson uses one syllable base words with the following syllable types: closed (examples: “luck,” “rock,” “dust”), CVCe (examples: “safe,” “hike”), and the patterns “ind” (example: “kind”) and “ost” (example: “most”). This lesson introduces the suffixes “-ly” (example: “kindly”) and “-y” (example: “rocky”).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will engage in the Word Parts instructional practice and notice that suffixes change the meaning of the base word. They begin to understand that identifying these word parts when they are added to a base word helps them to more easily decode and understand an unknown word. This cycle continues to build students’ knowledge of and practice with the spelling rule for when to drop the “e” from a base word when adding a vowel suffix.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Interactive Writing, students first brainstorm a list of /j/ words spelled with the ending “-dge” and “-ge”, write them on their whiteboards, then check with the larger group to ensure correct spelling. Then, the teacher and class work together to compose and write a silly sentence using some of the words. Because these words are familiar, spellings should be accurate, not invented. Encourage students to recall the specific graphemes (letters) that represent those phonemes in the word. The goal is for students to develop automaticity with the correct spelling and pronunciation of each word.</a:t>
            </a:r>
            <a:endParaRPr sz="1200" dirty="0">
              <a:latin typeface="Calibri"/>
              <a:ea typeface="Calibri"/>
              <a:cs typeface="Calibri"/>
              <a:sym typeface="Calibri"/>
            </a:endParaRPr>
          </a:p>
        </p:txBody>
      </p:sp>
    </p:spTree>
    <p:extLst>
      <p:ext uri="{BB962C8B-B14F-4D97-AF65-F5344CB8AC3E}">
        <p14:creationId xmlns:p14="http://schemas.microsoft.com/office/powerpoint/2010/main" val="37441852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whiteboard, whiteboard markers, and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how student generated words will be posted on T-chart (index cards, write words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Spelling Pattern Cards: “-dge” and “-ge.”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“Today we will use the words we know to make a silly sentence. Let’s start by thinking of some words that end with /j/. These are words with the ‘-dge’ and ‘-ge’ pattern spelling that sound.”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think of a word with that sound spelling pattern?”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a two-column T-chart on the board, label on</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 column “-dge” and the other “-ge,” and record the student-generated word by volunteer in the appropriate columns on the 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“Great job! Now it’s time to use your whiteboards to record the words with me.”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whiteboards, whiteboard markers, and whiteboard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draw the same T-chart on their own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“After we make our list, we will write a silly sentence together. The sentence has to have at least one ‘-dge’ or ‘-ge’ word in it. If we want our sentence to be really silly, we want to have lots of words to choose from. So, we are going to work together to think of as many words as we can with those spelling patterns. You will think of as many as you can and write them on your whiteboard in the correct column.”</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Enlarged Knowing When to Use “-dge” or “-ge” chart and reminds students of the spelling generalizations (“-ge” after a long vowel sound or consonant “n,” “r,” or “l” and “-dge” after a short vowel).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write words individually or with partners for 1–2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volunteers </a:t>
            </a:r>
            <a:r>
              <a:rPr lang="en-US" sz="1200" dirty="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share out words from their list, specifying which column the word should go under in the T-chart. If a student identifies the incorrect column (incorrectly spelled the word), teacher guides student to correct the mistake. Example: If a student spelled “age” as “adge,” Say: </a:t>
            </a:r>
            <a:r>
              <a:rPr lang="en" sz="1200" i="0" dirty="0">
                <a:solidFill>
                  <a:schemeClr val="dk1"/>
                </a:solidFill>
                <a:latin typeface="Calibri"/>
                <a:ea typeface="Calibri"/>
                <a:cs typeface="Calibri"/>
                <a:sym typeface="Calibri"/>
              </a:rPr>
              <a:t>“Great word! The letters ‘-dge’ at the end of a word do make the /j/ sound. The word ‘age’ has a long vowel sound before that final /j/ sound so it is spelled with just ‘ge.’ This is a word we’ll see over and over and we will eventually get that pattern in our memories.”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correct on their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 words to his or her whiteboard in the correct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8–10 with several more words if necessary (enough from which to choose to create a silly sentence). Students follow along by circling words on their own whiteboard that were shared by others.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“Wow! Look at all the words we’ve come up with that match our pattern! Now we are ready to write a silly sentence! We need some high-frequency words too and let’s see if we can also use a word with a C-le syllable.”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generate a sentence based on the criteria in step 15 or offers pre-determined choices for students to decide (see Teaching Notes, “In Advance”). (Example: “The strange beagle nibbles the large pickle on the edge of the rocky stage.”)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(14)</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We will write a 14 word sentences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sentence, tapping out each word on the chart paper or whiteboard.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the pen to take turns interactively writing sentence. (Refer to the Interactive Writing lessons in </a:t>
            </a:r>
            <a:r>
              <a:rPr lang="en" sz="1200" b="1" dirty="0">
                <a:solidFill>
                  <a:schemeClr val="dk1"/>
                </a:solidFill>
                <a:latin typeface="Calibri"/>
                <a:ea typeface="Calibri"/>
                <a:cs typeface="Calibri"/>
                <a:sym typeface="Calibri"/>
              </a:rPr>
              <a:t>EL Education’s Grade 1, Modules 1–2 </a:t>
            </a:r>
            <a:r>
              <a:rPr lang="en" sz="1200" dirty="0">
                <a:solidFill>
                  <a:schemeClr val="dk1"/>
                </a:solidFill>
                <a:latin typeface="Calibri"/>
                <a:ea typeface="Calibri"/>
                <a:cs typeface="Calibri"/>
                <a:sym typeface="Calibri"/>
              </a:rPr>
              <a:t>for additional guidance.)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Stop to review punctuation rules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sentence is finished, Say: </a:t>
            </a:r>
            <a:r>
              <a:rPr lang="en" sz="1200" i="0" dirty="0">
                <a:solidFill>
                  <a:schemeClr val="dk1"/>
                </a:solidFill>
                <a:latin typeface="Calibri"/>
                <a:ea typeface="Calibri"/>
                <a:cs typeface="Calibri"/>
                <a:sym typeface="Calibri"/>
              </a:rPr>
              <a:t>“Let’s read our silly sentence we came up with from the words we know.”</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sentence together.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correctly identifying words with the spelling patterns “dge” </a:t>
            </a:r>
            <a:r>
              <a:rPr lang="en-US" sz="1200" dirty="0">
                <a:solidFill>
                  <a:schemeClr val="dk1"/>
                </a:solidFill>
                <a:latin typeface="Calibri"/>
                <a:ea typeface="Calibri"/>
                <a:cs typeface="Calibri"/>
                <a:sym typeface="Calibri"/>
              </a:rPr>
              <a:t>and</a:t>
            </a:r>
            <a:r>
              <a:rPr lang="en" sz="1200" dirty="0">
                <a:solidFill>
                  <a:schemeClr val="dk1"/>
                </a:solidFill>
                <a:latin typeface="Calibri"/>
                <a:ea typeface="Calibri"/>
                <a:cs typeface="Calibri"/>
                <a:sym typeface="Calibri"/>
              </a:rPr>
              <a:t> “ge.”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as they write. Encourage them to fix up the spelling of their sentences as they review what the teacher has written.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air-write words instead of write on whiteboards, if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coming up with a structure for celebrating the silly sentences. As the classroom generates more silly sentences, consider making them into a silly poem.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6434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4a9a521858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g4a9a521858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 sz="1200" i="0" dirty="0">
                <a:latin typeface="Calibri"/>
                <a:ea typeface="Calibri"/>
                <a:cs typeface="Calibri"/>
                <a:sym typeface="Calibri"/>
              </a:rPr>
              <a:t>Encourage specificity.</a:t>
            </a:r>
            <a:endParaRPr sz="1200" i="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p:txBody>
      </p:sp>
      <p:sp>
        <p:nvSpPr>
          <p:cNvPr id="308" name="Google Shape;308;g4a9a521858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9" name="Google Shape;309;g4a9a521858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332748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6" name="Google Shape;316;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This song serves as both a transition and a student-friendly way of naming the specific skill they are about to work with. They are about to create another silly sentence.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074458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create another silly sentence.</a:t>
            </a:r>
            <a:r>
              <a:rPr lang="en" sz="1200" dirty="0">
                <a:solidFill>
                  <a:schemeClr val="dk1"/>
                </a:solidFill>
                <a:highlight>
                  <a:schemeClr val="lt1"/>
                </a:highlight>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9376788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44c6554bd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9" name="Google Shape;329;g44c6554bd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 and pencils </a:t>
            </a:r>
            <a:r>
              <a:rPr lang="en" sz="1200" dirty="0">
                <a:solidFill>
                  <a:schemeClr val="dk1"/>
                </a:solidFill>
                <a:latin typeface="Calibri"/>
                <a:ea typeface="Calibri"/>
                <a:cs typeface="Calibri"/>
                <a:sym typeface="Calibri"/>
              </a:rPr>
              <a:t>for Writing Pairs and Independent Writers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paper and pencil for Teacher Silly Sentence group</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a:t>
            </a:r>
            <a:r>
              <a:rPr lang="en" sz="1200" dirty="0">
                <a:solidFill>
                  <a:schemeClr val="dk1"/>
                </a:solidFill>
                <a:latin typeface="Calibri"/>
                <a:ea typeface="Calibri"/>
                <a:cs typeface="Calibri"/>
                <a:sym typeface="Calibri"/>
              </a:rPr>
              <a:t>for 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refer to the Reader’s Toolbox if they have trouble reading any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66105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4a7ebbd830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4a7ebbd830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14</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12106622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Silly sentence examples (or generate with students), such as “The strange beagle nibbles the large pickle on the edge of the rocky stage.” or “I urge you to fix the hinge on the fridge that sticks when I pledge to eat fudge and porridge.”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and cut apart Word Parts Cards: “safe,” “luck,” “like,” “kind,” “most,” “rock,” “dust,” “hike,” “-ing,” “-er,” “-ed,” “-s,” “-y,” “-ly,” “un-,” “re-” (and have tape or magnets ready to affix cards to the Word Parts T-chart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prepare on index cards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list posted on board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projected on slide with animation).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and enlarge Word Parts T-chart or draw on board or project slide. (two-column chart with headings: Suffix and Base Word) (one for teacher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Spelling Pattern Cards: (“-dge” and “-ge”) (for teacher display)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whiteboard markers, and erasers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Predetermine student partners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95871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Handwriting Guidance Document </a:t>
            </a:r>
            <a:r>
              <a:rPr lang="en" sz="1200" dirty="0">
                <a:solidFill>
                  <a:schemeClr val="dk1"/>
                </a:solidFill>
                <a:latin typeface="Calibri"/>
                <a:ea typeface="Calibri"/>
                <a:cs typeface="Calibri"/>
                <a:sym typeface="Calibri"/>
              </a:rPr>
              <a:t>(found in the </a:t>
            </a:r>
            <a:r>
              <a:rPr lang="en" sz="1200" b="1" dirty="0">
                <a:solidFill>
                  <a:schemeClr val="dk1"/>
                </a:solidFill>
                <a:latin typeface="Calibri"/>
                <a:ea typeface="Calibri"/>
                <a:cs typeface="Calibri"/>
                <a:sym typeface="Calibri"/>
              </a:rPr>
              <a:t>K-2 Reading Foundations 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Syllable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Independent and Small Group Work guidance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watch the video on the Interactive Writing Instructional Practice.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2453591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addresses the spelling patterns and high-frequency words that have been used throughout Module 3 (to decode in isolation, read in a text, and spell words). Students now apply all of these skills to construct a shared sentence using many of those patterns.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a:t>
            </a:r>
            <a:r>
              <a:rPr lang="en-US" sz="1200" dirty="0">
                <a:solidFill>
                  <a:schemeClr val="dk1"/>
                </a:solidFill>
                <a:latin typeface="Calibri"/>
                <a:ea typeface="Calibri"/>
                <a:cs typeface="Calibri"/>
                <a:sym typeface="Calibri"/>
              </a:rPr>
              <a:t>re</a:t>
            </a:r>
            <a:r>
              <a:rPr lang="en" sz="1200" dirty="0">
                <a:solidFill>
                  <a:schemeClr val="dk1"/>
                </a:solidFill>
                <a:latin typeface="Calibri"/>
                <a:ea typeface="Calibri"/>
                <a:cs typeface="Calibri"/>
                <a:sym typeface="Calibri"/>
              </a:rPr>
              <a:t> are tools that allow them to communicate an idea.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if they can:</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word parts correctly.</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write a sentence and follow basic concepts of print, such as directionality and spacing. </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common spelling patterns for /j/ at the end of a word (“-dge” and “-ge”).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 word, prefix, suffix, syllable</a:t>
            </a:r>
            <a:endParaRPr sz="1200" dirty="0">
              <a:latin typeface="Calibri"/>
              <a:ea typeface="Calibri"/>
              <a:cs typeface="Calibri"/>
              <a:sym typeface="Calibri"/>
            </a:endParaRPr>
          </a:p>
        </p:txBody>
      </p:sp>
    </p:spTree>
    <p:extLst>
      <p:ext uri="{BB962C8B-B14F-4D97-AF65-F5344CB8AC3E}">
        <p14:creationId xmlns:p14="http://schemas.microsoft.com/office/powerpoint/2010/main" val="4254374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‘build a new word using parts.’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54293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a:t>
            </a:r>
            <a:r>
              <a:rPr lang="en" sz="1200" dirty="0">
                <a:solidFill>
                  <a:schemeClr val="dk1"/>
                </a:solidFill>
                <a:latin typeface="Calibri"/>
                <a:ea typeface="Calibri"/>
                <a:cs typeface="Calibri"/>
                <a:sym typeface="Calibri"/>
              </a:rPr>
              <a:t>they are going to be grouping words by spelling patterns. This can be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39466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 Word parts are animated to appear on click, following order of table.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familiar with Word Parts instructional practice, including suffixes and base words, consider skipping or conducting a very brief review of which parts are suffixes and which are base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Begin the Word Parts instructional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splay the Word Parts Cards randomly on the board: “safe,” “luck,” “like,” “kind,” “most,” “rock,” “dust,” “hike,” “-ing,” “-er,” “-ed,” “-s,” “un-,” “re-” (not yet displaying “-y” or “-ly” until step 7).</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“Turn and talk with an elbow partner about what you notice on the board.”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one or two volunteers to share their ideas. </a:t>
            </a:r>
            <a:r>
              <a:rPr lang="en" sz="1200" b="0" dirty="0">
                <a:solidFill>
                  <a:schemeClr val="dk1"/>
                </a:solidFill>
                <a:latin typeface="Calibri"/>
                <a:ea typeface="Calibri"/>
                <a:cs typeface="Calibri"/>
                <a:sym typeface="Calibri"/>
              </a:rPr>
              <a:t>(</a:t>
            </a:r>
            <a:r>
              <a:rPr lang="en-US" sz="1200" b="0" dirty="0">
                <a:solidFill>
                  <a:schemeClr val="dk1"/>
                </a:solidFill>
                <a:latin typeface="Calibri"/>
                <a:ea typeface="Calibri"/>
                <a:cs typeface="Calibri"/>
                <a:sym typeface="Calibri"/>
              </a:rPr>
              <a:t>examples: </a:t>
            </a:r>
            <a:r>
              <a:rPr lang="en" sz="1200" b="0" dirty="0">
                <a:solidFill>
                  <a:schemeClr val="dk1"/>
                </a:solidFill>
                <a:latin typeface="Calibri"/>
                <a:ea typeface="Calibri"/>
                <a:cs typeface="Calibri"/>
                <a:sym typeface="Calibri"/>
              </a:rPr>
              <a:t>words, word parts, base words, suffixes)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Parts T-chart and point to each heading in turn and ask:</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a prefix?”</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 word part added to the beginning of a word)</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a base word?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 word that has meaning all on its own)</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a suffix?”</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 word part added to the end of a word)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one or two students to sort the Base Word Cards by moving them into the Base Word column on the Word Parts T-chart.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 5 with the Prefix Cards and Suffix Cards.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“-y” and “-ly” Word Parts Cards and say: </a:t>
            </a:r>
            <a:r>
              <a:rPr lang="en" sz="1200" i="0" dirty="0">
                <a:solidFill>
                  <a:schemeClr val="dk1"/>
                </a:solidFill>
                <a:latin typeface="Calibri"/>
                <a:ea typeface="Calibri"/>
                <a:cs typeface="Calibri"/>
                <a:sym typeface="Calibri"/>
              </a:rPr>
              <a:t>“Here are two new word parts. They clearly aren’t base words. Let’s see if they are prefixes or suffixes.”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word “safe”: take the word “safe” out of the Base Word column and place “-ly” at the beginning to build “lysafe.”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“This doesn’t make sense or look right. let’s try placing ‘–ly’ at the end.”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“-ly” at the end and invite students to read it, reminding as necessary that when “-y” is at the end of a two-syllable word, it makes the /ē/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“‘Safely.’ That makes sense.”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an elbow partner and use the word “safely” in a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one or two volunteers to share their sentences with the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does the suffix ‘-ly’ change the meaning of the base word?”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(It makes it mean “in a safe way.”)</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“I’m going to put ‘-ly’ in the Suffix column. I’m going to put ‘-y’ there too because it is a suffix also. When we build new words today, we’ll discover what the suffixes ‘-ly’ and ‘-y’ do when added to base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not all prefixes and suffixes work with all base words to make real new words. Let’s see what real words we can make.”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 volunteer to build a word with any of the base words and affixes.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Each time a new word is built, invite the students to use the word in a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 18 with as many volunteers as time allows.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if you come to a word that you do not know how to read or you are not sure of the meaning, look really closely to see if you recognize the base word, the suffix, or the prefix. If you do, it may help you read the word or understand what it means.”</a:t>
            </a:r>
            <a:endParaRPr sz="1200" i="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able to identify prefix, suffix, and base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become familiar with the routines and the definition of prefix, base word, and suffix, consider skipping steps 2 through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base word “hike” provides an opportunity to review how the magic “e” is dropped when adding a vowel suffix. Consider having students simply place the “-ing,” “-er,” or “-ed” card over the silent “e” on the card “hike” so they can see how it is “dropped.”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do not come up with words using both a prefix and suffix such as “unkindly,” “unsafely,” or “unlikely,” consider modeling this with them.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adjusting the number of affixes used in this lesson depending on students’ needs. Consider explaining to students that words with the suffix “-ly” such as “safely” and “kindly” are adverbs (words that describe nouns) and words with the suffix “-y” such as “rocky” and “dusty” are adjectives (words that describe nouns).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76952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“write words” to create a silly sentence.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606131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40393482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6" name="Google Shape;96;p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7" name="Google Shape;97;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p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8" name="Google Shape;108;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5" name="Google Shape;115;p2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6" name="Google Shape;116;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9" name="Google Shape;119;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0"/>
        <p:cNvGrpSpPr/>
        <p:nvPr/>
      </p:nvGrpSpPr>
      <p:grpSpPr>
        <a:xfrm>
          <a:off x="0" y="0"/>
          <a:ext cx="0" cy="0"/>
          <a:chOff x="0" y="0"/>
          <a:chExt cx="0" cy="0"/>
        </a:xfrm>
      </p:grpSpPr>
      <p:sp>
        <p:nvSpPr>
          <p:cNvPr id="121" name="Google Shape;121;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3" name="Google Shape;123;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4" name="Google Shape;124;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2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9"/>
        <p:cNvGrpSpPr/>
        <p:nvPr/>
      </p:nvGrpSpPr>
      <p:grpSpPr>
        <a:xfrm>
          <a:off x="0" y="0"/>
          <a:ext cx="0" cy="0"/>
          <a:chOff x="0" y="0"/>
          <a:chExt cx="0" cy="0"/>
        </a:xfrm>
      </p:grpSpPr>
      <p:sp>
        <p:nvSpPr>
          <p:cNvPr id="130" name="Google Shape;130;p24"/>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1" name="Google Shape;131;p24"/>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2" name="Google Shape;13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4"/>
        <p:cNvGrpSpPr/>
        <p:nvPr/>
      </p:nvGrpSpPr>
      <p:grpSpPr>
        <a:xfrm>
          <a:off x="0" y="0"/>
          <a:ext cx="0" cy="0"/>
          <a:chOff x="0" y="0"/>
          <a:chExt cx="0" cy="0"/>
        </a:xfrm>
      </p:grpSpPr>
      <p:sp>
        <p:nvSpPr>
          <p:cNvPr id="145" name="Google Shape;145;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6" name="Google Shape;146;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50" name="Google Shape;150;p27"/>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51" name="Google Shape;151;p27"/>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52" name="Google Shape;152;p27"/>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3"/>
        <p:cNvGrpSpPr/>
        <p:nvPr/>
      </p:nvGrpSpPr>
      <p:grpSpPr>
        <a:xfrm>
          <a:off x="0" y="0"/>
          <a:ext cx="0" cy="0"/>
          <a:chOff x="0" y="0"/>
          <a:chExt cx="0" cy="0"/>
        </a:xfrm>
      </p:grpSpPr>
      <p:sp>
        <p:nvSpPr>
          <p:cNvPr id="154" name="Google Shape;154;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5" name="Google Shape;155;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56" name="Google Shape;15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9"/>
        <p:cNvGrpSpPr/>
        <p:nvPr/>
      </p:nvGrpSpPr>
      <p:grpSpPr>
        <a:xfrm>
          <a:off x="0" y="0"/>
          <a:ext cx="0" cy="0"/>
          <a:chOff x="0" y="0"/>
          <a:chExt cx="0" cy="0"/>
        </a:xfrm>
      </p:grpSpPr>
      <p:sp>
        <p:nvSpPr>
          <p:cNvPr id="160" name="Google Shape;160;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62" name="Google Shape;162;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5"/>
        <p:cNvGrpSpPr/>
        <p:nvPr/>
      </p:nvGrpSpPr>
      <p:grpSpPr>
        <a:xfrm>
          <a:off x="0" y="0"/>
          <a:ext cx="0" cy="0"/>
          <a:chOff x="0" y="0"/>
          <a:chExt cx="0" cy="0"/>
        </a:xfrm>
      </p:grpSpPr>
      <p:sp>
        <p:nvSpPr>
          <p:cNvPr id="166" name="Google Shape;166;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4" name="Google Shape;174;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6" name="Google Shape;176;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7" name="Google Shape;177;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8" name="Google Shape;178;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1"/>
        <p:cNvGrpSpPr/>
        <p:nvPr/>
      </p:nvGrpSpPr>
      <p:grpSpPr>
        <a:xfrm>
          <a:off x="0" y="0"/>
          <a:ext cx="0" cy="0"/>
          <a:chOff x="0" y="0"/>
          <a:chExt cx="0" cy="0"/>
        </a:xfrm>
      </p:grpSpPr>
      <p:sp>
        <p:nvSpPr>
          <p:cNvPr id="182" name="Google Shape;182;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6"/>
        <p:cNvGrpSpPr/>
        <p:nvPr/>
      </p:nvGrpSpPr>
      <p:grpSpPr>
        <a:xfrm>
          <a:off x="0" y="0"/>
          <a:ext cx="0" cy="0"/>
          <a:chOff x="0" y="0"/>
          <a:chExt cx="0" cy="0"/>
        </a:xfrm>
      </p:grpSpPr>
      <p:sp>
        <p:nvSpPr>
          <p:cNvPr id="187" name="Google Shape;187;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8" name="Google Shape;188;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90"/>
        <p:cNvGrpSpPr/>
        <p:nvPr/>
      </p:nvGrpSpPr>
      <p:grpSpPr>
        <a:xfrm>
          <a:off x="0" y="0"/>
          <a:ext cx="0" cy="0"/>
          <a:chOff x="0" y="0"/>
          <a:chExt cx="0" cy="0"/>
        </a:xfrm>
      </p:grpSpPr>
      <p:sp>
        <p:nvSpPr>
          <p:cNvPr id="191" name="Google Shape;191;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2" name="Google Shape;192;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4" name="Google Shape;194;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5" name="Google Shape;195;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6" name="Google Shape;196;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97"/>
        <p:cNvGrpSpPr/>
        <p:nvPr/>
      </p:nvGrpSpPr>
      <p:grpSpPr>
        <a:xfrm>
          <a:off x="0" y="0"/>
          <a:ext cx="0" cy="0"/>
          <a:chOff x="0" y="0"/>
          <a:chExt cx="0" cy="0"/>
        </a:xfrm>
      </p:grpSpPr>
      <p:sp>
        <p:nvSpPr>
          <p:cNvPr id="198" name="Google Shape;198;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9" name="Google Shape;199;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00" name="Google Shape;200;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01" name="Google Shape;20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2" name="Google Shape;20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3" name="Google Shape;20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4"/>
        <p:cNvGrpSpPr/>
        <p:nvPr/>
      </p:nvGrpSpPr>
      <p:grpSpPr>
        <a:xfrm>
          <a:off x="0" y="0"/>
          <a:ext cx="0" cy="0"/>
          <a:chOff x="0" y="0"/>
          <a:chExt cx="0" cy="0"/>
        </a:xfrm>
      </p:grpSpPr>
      <p:sp>
        <p:nvSpPr>
          <p:cNvPr id="205" name="Google Shape;205;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6" name="Google Shape;206;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7" name="Google Shape;20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9" name="Google Shape;20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10"/>
        <p:cNvGrpSpPr/>
        <p:nvPr/>
      </p:nvGrpSpPr>
      <p:grpSpPr>
        <a:xfrm>
          <a:off x="0" y="0"/>
          <a:ext cx="0" cy="0"/>
          <a:chOff x="0" y="0"/>
          <a:chExt cx="0" cy="0"/>
        </a:xfrm>
      </p:grpSpPr>
      <p:sp>
        <p:nvSpPr>
          <p:cNvPr id="211" name="Google Shape;211;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2" name="Google Shape;212;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3" name="Google Shape;213;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5" name="Google Shape;215;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6"/>
        <p:cNvGrpSpPr/>
        <p:nvPr/>
      </p:nvGrpSpPr>
      <p:grpSpPr>
        <a:xfrm>
          <a:off x="0" y="0"/>
          <a:ext cx="0" cy="0"/>
          <a:chOff x="0" y="0"/>
          <a:chExt cx="0" cy="0"/>
        </a:xfrm>
      </p:grpSpPr>
      <p:sp>
        <p:nvSpPr>
          <p:cNvPr id="217" name="Google Shape;217;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8" name="Google Shape;218;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219" name="Google Shape;219;p38"/>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3.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2.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2" name="Google Shape;92;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7" name="Google Shape;137;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1" name="Google Shape;141;p26"/>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42" name="Google Shape;142;p26"/>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43" name="Google Shape;143;p26"/>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9"/>
          <p:cNvSpPr txBox="1">
            <a:spLocks noGrp="1"/>
          </p:cNvSpPr>
          <p:nvPr>
            <p:ph type="title"/>
          </p:nvPr>
        </p:nvSpPr>
        <p:spPr>
          <a:xfrm>
            <a:off x="311700" y="301711"/>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2: Cycle 16: Lesson 78</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225" name="Google Shape;225;p39"/>
          <p:cNvSpPr txBox="1">
            <a:spLocks noGrp="1"/>
          </p:cNvSpPr>
          <p:nvPr>
            <p:ph type="body" idx="1"/>
          </p:nvPr>
        </p:nvSpPr>
        <p:spPr>
          <a:xfrm>
            <a:off x="311700" y="1066079"/>
            <a:ext cx="8520600" cy="3212007"/>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700" dirty="0">
                <a:solidFill>
                  <a:schemeClr val="dk1"/>
                </a:solidFill>
              </a:rPr>
              <a:t>This lesson </a:t>
            </a:r>
            <a:r>
              <a:rPr lang="en" sz="1700" dirty="0"/>
              <a:t>includes two instructional practices: Word Parts “-ly,” and “-y,” and Interactive Writing: Writing a silly sentence with words ending “-dge” and “-ge.” Students will notice that suffixes change the meaning of the base word, and begin to understand that identifying these word parts (when added to a base word) helps to decode and understand an unknown word. During Interactive Writing, students brainstorm and write a list of words spelled with “-dge” and “-ge” endings, then check correct spelling with whole group. The class works together to compose and write a silly sentence using some of the words. Because these words are familiar, spellings should be accurate, not invented.</a:t>
            </a:r>
            <a:endParaRPr sz="1700" dirty="0"/>
          </a:p>
          <a:p>
            <a:pPr marL="0" lvl="0" indent="0" algn="l" rtl="0">
              <a:lnSpc>
                <a:spcPct val="70000"/>
              </a:lnSpc>
              <a:spcBef>
                <a:spcPts val="1000"/>
              </a:spcBef>
              <a:spcAft>
                <a:spcPts val="0"/>
              </a:spcAft>
              <a:buClr>
                <a:schemeClr val="dk1"/>
              </a:buClr>
              <a:buSzPts val="1100"/>
              <a:buFont typeface="Arial"/>
              <a:buNone/>
            </a:pPr>
            <a:r>
              <a:rPr lang="en" sz="1600" b="1" dirty="0">
                <a:solidFill>
                  <a:schemeClr val="dk1"/>
                </a:solidFill>
              </a:rPr>
              <a:t>Be sure that students pay careful attention to:</a:t>
            </a:r>
            <a:r>
              <a:rPr lang="en" sz="1600" dirty="0">
                <a:solidFill>
                  <a:schemeClr val="dk1"/>
                </a:solidFill>
              </a:rPr>
              <a:t> </a:t>
            </a:r>
            <a:endParaRPr sz="1600" dirty="0">
              <a:solidFill>
                <a:schemeClr val="dk1"/>
              </a:solidFill>
            </a:endParaRPr>
          </a:p>
          <a:p>
            <a:pPr marL="457200" lvl="0" indent="-336550" algn="l" rtl="0">
              <a:lnSpc>
                <a:spcPct val="70000"/>
              </a:lnSpc>
              <a:spcBef>
                <a:spcPts val="1000"/>
              </a:spcBef>
              <a:spcAft>
                <a:spcPts val="0"/>
              </a:spcAft>
              <a:buClr>
                <a:schemeClr val="dk1"/>
              </a:buClr>
              <a:buSzPts val="1700"/>
              <a:buFont typeface="Arial"/>
              <a:buChar char="●"/>
            </a:pPr>
            <a:r>
              <a:rPr lang="en" sz="1700" dirty="0"/>
              <a:t>Using spelling patterns for words ending in “-dge” and “-ge” and suffixes “-ly,”and “-y”</a:t>
            </a:r>
            <a:endParaRPr sz="1700" dirty="0"/>
          </a:p>
          <a:p>
            <a:pPr marL="457200" lvl="0" indent="-336550" algn="l" rtl="0">
              <a:lnSpc>
                <a:spcPct val="70000"/>
              </a:lnSpc>
              <a:spcBef>
                <a:spcPts val="1000"/>
              </a:spcBef>
              <a:spcAft>
                <a:spcPts val="0"/>
              </a:spcAft>
              <a:buClr>
                <a:schemeClr val="dk1"/>
              </a:buClr>
              <a:buSzPts val="1700"/>
              <a:buFont typeface="Arial"/>
              <a:buChar char="●"/>
            </a:pPr>
            <a:r>
              <a:rPr lang="en" sz="1700" dirty="0"/>
              <a:t>Words dictated in a sentence</a:t>
            </a:r>
            <a:endParaRPr sz="1700" dirty="0"/>
          </a:p>
          <a:p>
            <a:pPr marL="0" lvl="0" indent="0" algn="l" rtl="0">
              <a:lnSpc>
                <a:spcPct val="70000"/>
              </a:lnSpc>
              <a:spcBef>
                <a:spcPts val="1000"/>
              </a:spcBef>
              <a:spcAft>
                <a:spcPts val="0"/>
              </a:spcAft>
              <a:buNone/>
            </a:pPr>
            <a:br>
              <a:rPr lang="en" sz="1700" dirty="0"/>
            </a:br>
            <a:endParaRPr sz="1700" dirty="0"/>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Interactive Writing</a:t>
            </a:r>
            <a:endParaRPr/>
          </a:p>
        </p:txBody>
      </p:sp>
      <p:sp>
        <p:nvSpPr>
          <p:cNvPr id="301" name="Google Shape;301;p48"/>
          <p:cNvSpPr txBox="1"/>
          <p:nvPr/>
        </p:nvSpPr>
        <p:spPr>
          <a:xfrm>
            <a:off x="311700" y="702025"/>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a:p>
            <a:pPr marL="0" lvl="0" indent="0" algn="l" rtl="0">
              <a:spcBef>
                <a:spcPts val="0"/>
              </a:spcBef>
              <a:spcAft>
                <a:spcPts val="0"/>
              </a:spcAft>
              <a:buNone/>
            </a:pPr>
            <a:r>
              <a:rPr lang="en" sz="3600">
                <a:latin typeface="Century Gothic"/>
                <a:ea typeface="Century Gothic"/>
                <a:cs typeface="Century Gothic"/>
                <a:sym typeface="Century Gothic"/>
              </a:rPr>
              <a:t>Let’s write a silly sentence together! </a:t>
            </a:r>
            <a:endParaRPr sz="3600">
              <a:latin typeface="Century Gothic"/>
              <a:ea typeface="Century Gothic"/>
              <a:cs typeface="Century Gothic"/>
              <a:sym typeface="Century Gothic"/>
            </a:endParaRPr>
          </a:p>
        </p:txBody>
      </p:sp>
      <p:pic>
        <p:nvPicPr>
          <p:cNvPr id="302" name="Google Shape;302;p48"/>
          <p:cNvPicPr preferRelativeResize="0"/>
          <p:nvPr/>
        </p:nvPicPr>
        <p:blipFill>
          <a:blip r:embed="rId3">
            <a:alphaModFix/>
          </a:blip>
          <a:stretch>
            <a:fillRect/>
          </a:stretch>
        </p:blipFill>
        <p:spPr>
          <a:xfrm>
            <a:off x="6353475" y="544340"/>
            <a:ext cx="2400775" cy="3281884"/>
          </a:xfrm>
          <a:prstGeom prst="rect">
            <a:avLst/>
          </a:prstGeom>
          <a:noFill/>
          <a:ln>
            <a:noFill/>
          </a:ln>
        </p:spPr>
      </p:pic>
      <p:pic>
        <p:nvPicPr>
          <p:cNvPr id="303" name="Google Shape;303;p48"/>
          <p:cNvPicPr preferRelativeResize="0"/>
          <p:nvPr/>
        </p:nvPicPr>
        <p:blipFill>
          <a:blip r:embed="rId4">
            <a:alphaModFix/>
          </a:blip>
          <a:stretch>
            <a:fillRect/>
          </a:stretch>
        </p:blipFill>
        <p:spPr>
          <a:xfrm rot="-1428840">
            <a:off x="4414022" y="350487"/>
            <a:ext cx="1756430" cy="1276925"/>
          </a:xfrm>
          <a:prstGeom prst="rect">
            <a:avLst/>
          </a:prstGeom>
          <a:noFill/>
          <a:ln>
            <a:noFill/>
          </a:ln>
        </p:spPr>
      </p:pic>
      <p:pic>
        <p:nvPicPr>
          <p:cNvPr id="304" name="Google Shape;304;p48"/>
          <p:cNvPicPr preferRelativeResize="0"/>
          <p:nvPr/>
        </p:nvPicPr>
        <p:blipFill rotWithShape="1">
          <a:blip r:embed="rId5">
            <a:alphaModFix/>
          </a:blip>
          <a:srcRect l="12272" t="24144" r="51664" b="54286"/>
          <a:stretch/>
        </p:blipFill>
        <p:spPr>
          <a:xfrm>
            <a:off x="882625" y="2877325"/>
            <a:ext cx="4597724" cy="154597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4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312" name="Google Shape;312;p49"/>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dirty="0">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dirty="0">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“How can I ask for help so I can ‘grow and flourish’ as a reader and writer or ‘become proficient’ as a reader and a writer?” </a:t>
            </a:r>
            <a:endParaRPr dirty="0">
              <a:latin typeface="Century Gothic"/>
              <a:ea typeface="Century Gothic"/>
              <a:cs typeface="Century Gothic"/>
              <a:sym typeface="Century Gothic"/>
            </a:endParaRPr>
          </a:p>
        </p:txBody>
      </p:sp>
      <p:pic>
        <p:nvPicPr>
          <p:cNvPr id="313" name="Google Shape;313;p49"/>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19" name="Google Shape;319;p5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sz="3000" dirty="0">
              <a:solidFill>
                <a:schemeClr val="dk1"/>
              </a:solidFill>
            </a:endParaRPr>
          </a:p>
          <a:p>
            <a:pPr marL="0" lvl="0" indent="0" algn="ctr" rtl="0">
              <a:spcBef>
                <a:spcPts val="800"/>
              </a:spcBef>
              <a:spcAft>
                <a:spcPts val="0"/>
              </a:spcAft>
              <a:buClr>
                <a:schemeClr val="dk1"/>
              </a:buClr>
              <a:buSzPts val="1100"/>
              <a:buFont typeface="Arial"/>
              <a:buNone/>
            </a:pP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2600" i="1"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25" name="Google Shape;325;p5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457200" lvl="0" indent="-393700" algn="l" rtl="0">
              <a:lnSpc>
                <a:spcPct val="100000"/>
              </a:lnSpc>
              <a:spcBef>
                <a:spcPts val="800"/>
              </a:spcBef>
              <a:spcAft>
                <a:spcPts val="0"/>
              </a:spcAft>
              <a:buClr>
                <a:schemeClr val="dk1"/>
              </a:buClr>
              <a:buSzPts val="2600"/>
              <a:buChar char="•"/>
            </a:pPr>
            <a:r>
              <a:rPr lang="en" sz="2600" dirty="0">
                <a:solidFill>
                  <a:schemeClr val="dk1"/>
                </a:solidFill>
              </a:rPr>
              <a:t>I can</a:t>
            </a:r>
            <a:r>
              <a:rPr lang="en" sz="2600" dirty="0"/>
              <a:t> create and write a silly sentence using words with the spelling patterns “-dge” and “-ge” and high-frequency words.</a:t>
            </a:r>
            <a:endParaRPr sz="2600" dirty="0"/>
          </a:p>
          <a:p>
            <a:pPr marL="457200" lvl="0" indent="-393700" algn="l" rtl="0">
              <a:lnSpc>
                <a:spcPct val="100000"/>
              </a:lnSpc>
              <a:spcBef>
                <a:spcPts val="1000"/>
              </a:spcBef>
              <a:spcAft>
                <a:spcPts val="0"/>
              </a:spcAft>
              <a:buClr>
                <a:schemeClr val="dk1"/>
              </a:buClr>
              <a:buSzPts val="2600"/>
              <a:buChar char="•"/>
            </a:pPr>
            <a:r>
              <a:rPr lang="en" sz="2600" dirty="0">
                <a:solidFill>
                  <a:schemeClr val="dk1"/>
                </a:solidFill>
              </a:rPr>
              <a:t>I can write sentences using correct spelling, punctuation, and capitalization rules.</a:t>
            </a:r>
            <a:endParaRPr sz="2600" dirty="0"/>
          </a:p>
          <a:p>
            <a:pPr marL="0" lvl="0" indent="0" algn="l" rtl="0">
              <a:lnSpc>
                <a:spcPct val="115000"/>
              </a:lnSpc>
              <a:spcBef>
                <a:spcPts val="1000"/>
              </a:spcBef>
              <a:spcAft>
                <a:spcPts val="500"/>
              </a:spcAft>
              <a:buNone/>
            </a:pPr>
            <a:endParaRPr sz="2000" dirty="0"/>
          </a:p>
        </p:txBody>
      </p:sp>
      <p:pic>
        <p:nvPicPr>
          <p:cNvPr id="326" name="Google Shape;326;p51"/>
          <p:cNvPicPr preferRelativeResize="0"/>
          <p:nvPr/>
        </p:nvPicPr>
        <p:blipFill>
          <a:blip r:embed="rId3">
            <a:alphaModFix/>
          </a:blip>
          <a:stretch>
            <a:fillRect/>
          </a:stretch>
        </p:blipFill>
        <p:spPr>
          <a:xfrm>
            <a:off x="8301814" y="4279950"/>
            <a:ext cx="820414" cy="64058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graphicFrame>
        <p:nvGraphicFramePr>
          <p:cNvPr id="331" name="Google Shape;331;p52"/>
          <p:cNvGraphicFramePr/>
          <p:nvPr>
            <p:extLst>
              <p:ext uri="{D42A27DB-BD31-4B8C-83A1-F6EECF244321}">
                <p14:modId xmlns:p14="http://schemas.microsoft.com/office/powerpoint/2010/main" val="3240161597"/>
              </p:ext>
            </p:extLst>
          </p:nvPr>
        </p:nvGraphicFramePr>
        <p:xfrm>
          <a:off x="0" y="0"/>
          <a:ext cx="9144000" cy="5143500"/>
        </p:xfrm>
        <a:graphic>
          <a:graphicData uri="http://schemas.openxmlformats.org/drawingml/2006/table">
            <a:tbl>
              <a:tblPr>
                <a:noFill/>
                <a:tableStyleId>{4FB2FBFF-F268-47DF-A2F2-4E8A2ADDD4A1}</a:tableStyleId>
              </a:tblPr>
              <a:tblGrid>
                <a:gridCol w="3038700">
                  <a:extLst>
                    <a:ext uri="{9D8B030D-6E8A-4147-A177-3AD203B41FA5}">
                      <a16:colId xmlns:a16="http://schemas.microsoft.com/office/drawing/2014/main" val="20000"/>
                    </a:ext>
                  </a:extLst>
                </a:gridCol>
                <a:gridCol w="3050000">
                  <a:extLst>
                    <a:ext uri="{9D8B030D-6E8A-4147-A177-3AD203B41FA5}">
                      <a16:colId xmlns:a16="http://schemas.microsoft.com/office/drawing/2014/main" val="20001"/>
                    </a:ext>
                  </a:extLst>
                </a:gridCol>
                <a:gridCol w="3055300">
                  <a:extLst>
                    <a:ext uri="{9D8B030D-6E8A-4147-A177-3AD203B41FA5}">
                      <a16:colId xmlns:a16="http://schemas.microsoft.com/office/drawing/2014/main" val="20002"/>
                    </a:ext>
                  </a:extLst>
                </a:gridCol>
              </a:tblGrid>
              <a:tr h="5602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Writing Pairs </a:t>
                      </a:r>
                      <a:endParaRPr sz="20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83275">
                <a:tc>
                  <a:txBody>
                    <a:bodyPr/>
                    <a:lstStyle/>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Create another silly sentence with a group.</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Use words with the spelling patterns “-ge, -dge, -kle” and high-frequency words.</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We’ll talk about our sentence until we agree on the sentence we will write. </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We will write our sentence together. We will check our sentence for capitalization, spelling, and punctuation. We will make corrections as needed.</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Let’s read together. If we come to a word we don’t know, we’ll use our Reader’s Toolbox.</a:t>
                      </a:r>
                      <a:endParaRPr sz="14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latin typeface="Calibri"/>
                        <a:ea typeface="Calibri"/>
                        <a:cs typeface="Calibri"/>
                        <a:sym typeface="Calibri"/>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Create a new silly sentence with a partner.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words with the spelling patterns “-dge” and “-ge” or high-frequency words.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Talk about your sentence until you agree on the sentence you will write on your paper. Write the sentence on your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Share your sentence with another writing pair.</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Create a new silly sentence independently.</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words with the spelling patterns “-dge” and “-ge” and high-frequency words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your silly sentence on your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Share your silly sentence with another independent writer.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Check each other’s sentences and make any corrections needed.</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latin typeface="Calibri"/>
                        <a:ea typeface="Calibri"/>
                        <a:cs typeface="Calibri"/>
                        <a:sym typeface="Calibri"/>
                      </a:endParaRPr>
                    </a:p>
                  </a:txBody>
                  <a:tcPr marL="91425" marR="91425" marT="91425" marB="91425"/>
                </a:tc>
                <a:extLst>
                  <a:ext uri="{0D108BD9-81ED-4DB2-BD59-A6C34878D82A}">
                    <a16:rowId xmlns:a16="http://schemas.microsoft.com/office/drawing/2014/main" val="10001"/>
                  </a:ext>
                </a:extLst>
              </a:tr>
            </a:tbl>
          </a:graphicData>
        </a:graphic>
      </p:graphicFrame>
      <p:pic>
        <p:nvPicPr>
          <p:cNvPr id="332" name="Google Shape;332;p52"/>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33" name="Google Shape;333;p52"/>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53"/>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339" name="Google Shape;339;p53"/>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340" name="Google Shape;340;p53"/>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341" name="Google Shape;341;p53"/>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342" name="Google Shape;342;p53"/>
          <p:cNvGraphicFramePr/>
          <p:nvPr>
            <p:extLst>
              <p:ext uri="{D42A27DB-BD31-4B8C-83A1-F6EECF244321}">
                <p14:modId xmlns:p14="http://schemas.microsoft.com/office/powerpoint/2010/main" val="3137151593"/>
              </p:ext>
            </p:extLst>
          </p:nvPr>
        </p:nvGraphicFramePr>
        <p:xfrm>
          <a:off x="4572000" y="19125"/>
          <a:ext cx="4328900" cy="4973105"/>
        </p:xfrm>
        <a:graphic>
          <a:graphicData uri="http://schemas.openxmlformats.org/drawingml/2006/table">
            <a:tbl>
              <a:tblPr>
                <a:noFill/>
                <a:tableStyleId>{4FB2FBFF-F268-47DF-A2F2-4E8A2ADDD4A1}</a:tableStyleId>
              </a:tblPr>
              <a:tblGrid>
                <a:gridCol w="537150">
                  <a:extLst>
                    <a:ext uri="{9D8B030D-6E8A-4147-A177-3AD203B41FA5}">
                      <a16:colId xmlns:a16="http://schemas.microsoft.com/office/drawing/2014/main" val="20000"/>
                    </a:ext>
                  </a:extLst>
                </a:gridCol>
                <a:gridCol w="3791750">
                  <a:extLst>
                    <a:ext uri="{9D8B030D-6E8A-4147-A177-3AD203B41FA5}">
                      <a16:colId xmlns:a16="http://schemas.microsoft.com/office/drawing/2014/main" val="20001"/>
                    </a:ext>
                  </a:extLst>
                </a:gridCol>
              </a:tblGrid>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Sound out the word</a:t>
                      </a:r>
                      <a:r>
                        <a:rPr lang="en" sz="13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58925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Parts:</a:t>
                      </a:r>
                      <a:r>
                        <a:rPr lang="en" sz="13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7943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High-Frequency Words: </a:t>
                      </a:r>
                      <a:r>
                        <a:rPr lang="en" sz="1300" dirty="0">
                          <a:latin typeface="Century Gothic"/>
                          <a:ea typeface="Century Gothic"/>
                          <a:cs typeface="Century Gothic"/>
                          <a:sym typeface="Century Gothic"/>
                        </a:rPr>
                        <a:t>Read high-frequency words in a SNAP. Look to the Interactive Word Wall for help, then try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9992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pic>
        <p:nvPicPr>
          <p:cNvPr id="343" name="Google Shape;343;p53"/>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344" name="Google Shape;344;p53"/>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345" name="Google Shape;345;p53"/>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346" name="Google Shape;346;p53"/>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347" name="Google Shape;347;p53"/>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78:</a:t>
            </a:r>
            <a:endParaRPr b="1" dirty="0">
              <a:solidFill>
                <a:schemeClr val="dk1"/>
              </a:solidFill>
            </a:endParaRPr>
          </a:p>
          <a:p>
            <a:pPr marL="0" lvl="0" indent="0" algn="l" rtl="0">
              <a:spcBef>
                <a:spcPts val="800"/>
              </a:spcBef>
              <a:spcAft>
                <a:spcPts val="0"/>
              </a:spcAft>
              <a:buNone/>
            </a:pPr>
            <a:r>
              <a:rPr lang="en" sz="1800" b="1" dirty="0">
                <a:solidFill>
                  <a:schemeClr val="dk1"/>
                </a:solidFill>
              </a:rPr>
              <a:t>New Materials to Prepare in Advance: </a:t>
            </a:r>
            <a:endParaRPr sz="1800" b="1" dirty="0">
              <a:solidFill>
                <a:schemeClr val="dk1"/>
              </a:solidFill>
            </a:endParaRPr>
          </a:p>
          <a:p>
            <a:pPr marL="457200" lvl="0" indent="-342900" algn="l" rtl="0">
              <a:spcBef>
                <a:spcPts val="800"/>
              </a:spcBef>
              <a:spcAft>
                <a:spcPts val="0"/>
              </a:spcAft>
              <a:buClr>
                <a:schemeClr val="dk1"/>
              </a:buClr>
              <a:buSzPts val="1800"/>
              <a:buChar char="•"/>
            </a:pPr>
            <a:r>
              <a:rPr lang="en" sz="1800" dirty="0"/>
              <a:t>Word Parts, Word Cards, or Word List (see notes)</a:t>
            </a:r>
            <a:endParaRPr sz="1800" dirty="0"/>
          </a:p>
          <a:p>
            <a:pPr marL="457200" lvl="0" indent="-342900" algn="l" rtl="0">
              <a:spcBef>
                <a:spcPts val="1000"/>
              </a:spcBef>
              <a:spcAft>
                <a:spcPts val="0"/>
              </a:spcAft>
              <a:buClr>
                <a:schemeClr val="dk1"/>
              </a:buClr>
              <a:buSzPts val="1800"/>
              <a:buChar char="•"/>
            </a:pPr>
            <a:r>
              <a:rPr lang="en" sz="1800" dirty="0"/>
              <a:t>Word Parts T-chart (teacher display)</a:t>
            </a:r>
            <a:endParaRPr sz="1800" dirty="0"/>
          </a:p>
          <a:p>
            <a:pPr marL="457200" lvl="0" indent="-342900" algn="l" rtl="0">
              <a:spcBef>
                <a:spcPts val="1000"/>
              </a:spcBef>
              <a:spcAft>
                <a:spcPts val="0"/>
              </a:spcAft>
              <a:buClr>
                <a:schemeClr val="dk1"/>
              </a:buClr>
              <a:buSzPts val="1800"/>
              <a:buChar char="•"/>
            </a:pPr>
            <a:r>
              <a:rPr lang="en" sz="1800" dirty="0"/>
              <a:t>Silly sentence examples (optional)</a:t>
            </a:r>
            <a:endParaRPr sz="1800" dirty="0"/>
          </a:p>
          <a:p>
            <a:pPr marL="457200" lvl="0" indent="-342900" algn="l" rtl="0">
              <a:spcBef>
                <a:spcPts val="1000"/>
              </a:spcBef>
              <a:spcAft>
                <a:spcPts val="0"/>
              </a:spcAft>
              <a:buClr>
                <a:schemeClr val="dk1"/>
              </a:buClr>
              <a:buSzPts val="1800"/>
              <a:buChar char="•"/>
            </a:pPr>
            <a:r>
              <a:rPr lang="en" sz="1800" dirty="0"/>
              <a:t>Spelling Pattern Cards (see notes)</a:t>
            </a:r>
            <a:endParaRPr sz="1800" dirty="0"/>
          </a:p>
          <a:p>
            <a:pPr marL="0" lvl="0" indent="0" algn="l" rtl="0">
              <a:spcBef>
                <a:spcPts val="1000"/>
              </a:spcBef>
              <a:spcAft>
                <a:spcPts val="0"/>
              </a:spcAft>
              <a:buNone/>
            </a:pPr>
            <a:r>
              <a:rPr lang="en" sz="1800" b="1" dirty="0">
                <a:solidFill>
                  <a:schemeClr val="dk1"/>
                </a:solidFill>
              </a:rPr>
              <a:t>Materials to Gather from Previous Lessons:</a:t>
            </a:r>
            <a:endParaRPr sz="1800" dirty="0">
              <a:solidFill>
                <a:schemeClr val="dk1"/>
              </a:solidFill>
            </a:endParaRPr>
          </a:p>
          <a:p>
            <a:pPr marL="457200" lvl="0" indent="-342900" algn="l" rtl="0">
              <a:spcBef>
                <a:spcPts val="1000"/>
              </a:spcBef>
              <a:spcAft>
                <a:spcPts val="0"/>
              </a:spcAft>
              <a:buClr>
                <a:schemeClr val="dk1"/>
              </a:buClr>
              <a:buSzPts val="1800"/>
              <a:buChar char="•"/>
            </a:pPr>
            <a:r>
              <a:rPr lang="en" sz="1800" dirty="0"/>
              <a:t>Whiteboards, whiteboard markers, and erasers</a:t>
            </a:r>
            <a:endParaRPr sz="1800" dirty="0">
              <a:solidFill>
                <a:schemeClr val="dk1"/>
              </a:solidFill>
            </a:endParaRPr>
          </a:p>
          <a:p>
            <a:pPr marL="0" lvl="0" indent="0" algn="l" rtl="0">
              <a:spcBef>
                <a:spcPts val="1000"/>
              </a:spcBef>
              <a:spcAft>
                <a:spcPts val="0"/>
              </a:spcAft>
              <a:buNone/>
            </a:pPr>
            <a:endParaRPr sz="2200" dirty="0">
              <a:solidFill>
                <a:schemeClr val="dk1"/>
              </a:solidFill>
            </a:endParaRPr>
          </a:p>
          <a:p>
            <a:pPr marL="0" lvl="0" indent="0" algn="l" rtl="0">
              <a:lnSpc>
                <a:spcPct val="90000"/>
              </a:lnSpc>
              <a:spcBef>
                <a:spcPts val="1000"/>
              </a:spcBef>
              <a:spcAft>
                <a:spcPts val="0"/>
              </a:spcAft>
              <a:buNone/>
            </a:pPr>
            <a:endParaRPr dirty="0">
              <a:solidFill>
                <a:schemeClr val="dk1"/>
              </a:solidFill>
            </a:endParaRPr>
          </a:p>
        </p:txBody>
      </p:sp>
      <p:sp>
        <p:nvSpPr>
          <p:cNvPr id="231" name="Google Shape;23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3: Part 2: Cycle 16: Lesson 78</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1"/>
          <p:cNvSpPr txBox="1">
            <a:spLocks noGrp="1"/>
          </p:cNvSpPr>
          <p:nvPr>
            <p:ph type="body" idx="1"/>
          </p:nvPr>
        </p:nvSpPr>
        <p:spPr>
          <a:xfrm>
            <a:off x="311700" y="1065550"/>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300" b="1" dirty="0">
                <a:solidFill>
                  <a:schemeClr val="dk1"/>
                </a:solidFill>
              </a:rPr>
              <a:t>Preparing for Lesson </a:t>
            </a:r>
            <a:r>
              <a:rPr lang="en" sz="2300" b="1" dirty="0"/>
              <a:t>78:</a:t>
            </a:r>
            <a:endParaRPr sz="2300" dirty="0">
              <a:solidFill>
                <a:schemeClr val="dk1"/>
              </a:solidFill>
            </a:endParaRPr>
          </a:p>
          <a:p>
            <a:pPr marL="0" lvl="0" indent="0" algn="l" rtl="0">
              <a:lnSpc>
                <a:spcPct val="108000"/>
              </a:lnSpc>
              <a:spcBef>
                <a:spcPts val="1300"/>
              </a:spcBef>
              <a:spcAft>
                <a:spcPts val="0"/>
              </a:spcAft>
              <a:buClr>
                <a:schemeClr val="dk1"/>
              </a:buClr>
              <a:buSzPts val="1100"/>
              <a:buFont typeface="Arial"/>
              <a:buNone/>
            </a:pPr>
            <a:r>
              <a:rPr lang="en" sz="1800" dirty="0">
                <a:solidFill>
                  <a:schemeClr val="dk1"/>
                </a:solidFill>
              </a:rPr>
              <a:t>Reading and protocols to read in preparation:</a:t>
            </a:r>
            <a:endParaRPr sz="1800" dirty="0">
              <a:solidFill>
                <a:schemeClr val="dk1"/>
              </a:solidFill>
            </a:endParaRPr>
          </a:p>
          <a:p>
            <a:pPr marL="457200" lvl="0" indent="-342900" algn="l" rtl="0">
              <a:lnSpc>
                <a:spcPct val="120000"/>
              </a:lnSpc>
              <a:spcBef>
                <a:spcPts val="800"/>
              </a:spcBef>
              <a:spcAft>
                <a:spcPts val="0"/>
              </a:spcAft>
              <a:buClr>
                <a:schemeClr val="dk1"/>
              </a:buClr>
              <a:buSzPts val="1800"/>
              <a:buChar char="•"/>
            </a:pPr>
            <a:r>
              <a:rPr lang="en" sz="1800" dirty="0">
                <a:solidFill>
                  <a:schemeClr val="dk1"/>
                </a:solidFill>
              </a:rPr>
              <a:t>Handwriting Guidance Document (found in the K-2 Reading Foundations Skills Block Resource Manual)</a:t>
            </a:r>
            <a:endParaRPr sz="1800" dirty="0">
              <a:solidFill>
                <a:schemeClr val="dk1"/>
              </a:solidFill>
            </a:endParaRPr>
          </a:p>
          <a:p>
            <a:pPr marL="457200" lvl="0" indent="-342900" algn="l" rtl="0">
              <a:lnSpc>
                <a:spcPct val="120000"/>
              </a:lnSpc>
              <a:spcBef>
                <a:spcPts val="0"/>
              </a:spcBef>
              <a:spcAft>
                <a:spcPts val="0"/>
              </a:spcAft>
              <a:buSzPts val="1800"/>
              <a:buChar char="•"/>
            </a:pPr>
            <a:r>
              <a:rPr lang="en" sz="1800" dirty="0"/>
              <a:t>Review the Syllable Guidance Document (pages 27-29 in Skills Block Resource Manual)</a:t>
            </a:r>
            <a:endParaRPr sz="1800" dirty="0"/>
          </a:p>
          <a:p>
            <a:pPr marL="457200" lvl="0" indent="-342900" algn="l" rtl="0">
              <a:lnSpc>
                <a:spcPct val="120000"/>
              </a:lnSpc>
              <a:spcBef>
                <a:spcPts val="0"/>
              </a:spcBef>
              <a:spcAft>
                <a:spcPts val="0"/>
              </a:spcAft>
              <a:buSzPts val="1800"/>
              <a:buChar char="•"/>
            </a:pPr>
            <a:r>
              <a:rPr lang="en" sz="1800" dirty="0"/>
              <a:t>Review Independent and Small Group Work guidance (Skills Block Resource Manual)</a:t>
            </a:r>
            <a:endParaRPr sz="1800" dirty="0"/>
          </a:p>
          <a:p>
            <a:pPr marL="0" lvl="0" indent="0" algn="l" rtl="0">
              <a:lnSpc>
                <a:spcPct val="120000"/>
              </a:lnSpc>
              <a:spcBef>
                <a:spcPts val="800"/>
              </a:spcBef>
              <a:spcAft>
                <a:spcPts val="0"/>
              </a:spcAft>
              <a:buClr>
                <a:schemeClr val="dk1"/>
              </a:buClr>
              <a:buSzPts val="1100"/>
              <a:buFont typeface="Arial"/>
              <a:buNone/>
            </a:pPr>
            <a:r>
              <a:rPr lang="en" sz="1800" dirty="0">
                <a:solidFill>
                  <a:srgbClr val="333333"/>
                </a:solidFill>
                <a:highlight>
                  <a:srgbClr val="FFFFFF"/>
                </a:highlight>
              </a:rPr>
              <a:t>See the Video, “Interactive Writing”:</a:t>
            </a:r>
            <a:r>
              <a:rPr lang="en" sz="1800" dirty="0">
                <a:solidFill>
                  <a:srgbClr val="333333"/>
                </a:solidFill>
                <a:highlight>
                  <a:srgbClr val="FFFFFF"/>
                </a:highlight>
                <a:uFill>
                  <a:noFill/>
                </a:uFill>
                <a:hlinkClick r:id="rId3"/>
              </a:rPr>
              <a:t> </a:t>
            </a:r>
            <a:r>
              <a:rPr lang="en" sz="1800" u="sng" dirty="0">
                <a:solidFill>
                  <a:srgbClr val="0563C1"/>
                </a:solidFill>
                <a:highlight>
                  <a:srgbClr val="FFFFFF"/>
                </a:highlight>
                <a:hlinkClick r:id="rId3"/>
              </a:rPr>
              <a:t>https://vimeo.com/168991757</a:t>
            </a:r>
            <a:endParaRPr sz="1800" u="sng" dirty="0">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dirty="0">
              <a:solidFill>
                <a:srgbClr val="0563C1"/>
              </a:solidFill>
              <a:highlight>
                <a:srgbClr val="FFFFFF"/>
              </a:highlight>
              <a:hlinkClick r:id="rId3"/>
            </a:endParaRPr>
          </a:p>
          <a:p>
            <a:pPr marL="0" lvl="0" indent="0" algn="l" rtl="0">
              <a:spcBef>
                <a:spcPts val="800"/>
              </a:spcBef>
              <a:spcAft>
                <a:spcPts val="0"/>
              </a:spcAft>
              <a:buNone/>
            </a:pPr>
            <a:endParaRPr dirty="0"/>
          </a:p>
        </p:txBody>
      </p:sp>
      <p:sp>
        <p:nvSpPr>
          <p:cNvPr id="237" name="Google Shape;237;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3: Part 2: Cycle 16: Lesson 78</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p4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3" name="Google Shape;243;p4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4" name="Google Shape;244;p42"/>
          <p:cNvSpPr txBox="1"/>
          <p:nvPr/>
        </p:nvSpPr>
        <p:spPr>
          <a:xfrm>
            <a:off x="1200150" y="317631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16: Lesson 78</a:t>
            </a:r>
            <a:endParaRPr sz="3200" b="1">
              <a:solidFill>
                <a:srgbClr val="404040"/>
              </a:solidFill>
              <a:latin typeface="Century Gothic"/>
              <a:ea typeface="Century Gothic"/>
              <a:cs typeface="Century Gothic"/>
              <a:sym typeface="Century Gothic"/>
            </a:endParaRPr>
          </a:p>
        </p:txBody>
      </p:sp>
      <p:pic>
        <p:nvPicPr>
          <p:cNvPr id="245" name="Google Shape;245;p4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6" name="Google Shape;246;p4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52" name="Google Shape;252;p43"/>
          <p:cNvSpPr txBox="1">
            <a:spLocks noGrp="1"/>
          </p:cNvSpPr>
          <p:nvPr>
            <p:ph type="body" idx="1"/>
          </p:nvPr>
        </p:nvSpPr>
        <p:spPr>
          <a:xfrm>
            <a:off x="311700" y="505200"/>
            <a:ext cx="8520600" cy="4638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endParaRPr sz="2400">
              <a:solidFill>
                <a:schemeClr val="dk1"/>
              </a:solidFill>
            </a:endParaRPr>
          </a:p>
          <a:p>
            <a:pPr marL="0" lvl="0" indent="0" algn="l" rtl="0">
              <a:lnSpc>
                <a:spcPct val="150000"/>
              </a:lnSpc>
              <a:spcBef>
                <a:spcPts val="1000"/>
              </a:spcBef>
              <a:spcAft>
                <a:spcPts val="0"/>
              </a:spcAft>
              <a:buNone/>
            </a:pPr>
            <a:r>
              <a:rPr lang="en" sz="2400" b="1">
                <a:solidFill>
                  <a:srgbClr val="FF0000"/>
                </a:solidFill>
              </a:rPr>
              <a:t>Teacher: </a:t>
            </a:r>
            <a:r>
              <a:rPr lang="en" sz="2400">
                <a:solidFill>
                  <a:srgbClr val="FF0000"/>
                </a:solidFill>
              </a:rPr>
              <a:t>“Can you build a word from scratch, a word from scratch, a word from scratch? Can you build a word from scratch using many parts?”</a:t>
            </a:r>
            <a:br>
              <a:rPr lang="en" sz="2400" b="1">
                <a:solidFill>
                  <a:srgbClr val="FF0000"/>
                </a:solidFill>
              </a:rPr>
            </a:br>
            <a:r>
              <a:rPr lang="en" sz="2400" b="1">
                <a:solidFill>
                  <a:srgbClr val="FF0000"/>
                </a:solidFill>
              </a:rPr>
              <a:t>Students: </a:t>
            </a:r>
            <a:r>
              <a:rPr lang="en" sz="2400">
                <a:solidFill>
                  <a:srgbClr val="FF0000"/>
                </a:solidFill>
              </a:rPr>
              <a:t>“Yes, we’ll build a brand new word, a brand new word, a brand new word.</a:t>
            </a:r>
            <a:r>
              <a:rPr lang="en" sz="2400" b="1">
                <a:solidFill>
                  <a:srgbClr val="FF0000"/>
                </a:solidFill>
              </a:rPr>
              <a:t> </a:t>
            </a:r>
            <a:r>
              <a:rPr lang="en" sz="2400">
                <a:solidFill>
                  <a:srgbClr val="FF0000"/>
                </a:solidFill>
              </a:rPr>
              <a:t>Yes, we’ll build a brand new word by using many parts.”</a:t>
            </a:r>
            <a:endParaRPr sz="2400"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58" name="Google Shape;258;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406400" algn="l" rtl="0">
              <a:lnSpc>
                <a:spcPct val="90000"/>
              </a:lnSpc>
              <a:spcBef>
                <a:spcPts val="1000"/>
              </a:spcBef>
              <a:spcAft>
                <a:spcPts val="0"/>
              </a:spcAft>
              <a:buClr>
                <a:schemeClr val="dk1"/>
              </a:buClr>
              <a:buSzPts val="2800"/>
              <a:buFont typeface="Arial"/>
              <a:buChar char="•"/>
            </a:pPr>
            <a:r>
              <a:rPr lang="en" sz="2800"/>
              <a:t>I can make new words using base words and the suffixes “-ly” and “-y.”</a:t>
            </a:r>
            <a:endParaRPr sz="2800"/>
          </a:p>
          <a:p>
            <a:pPr marL="0" lvl="0" indent="0" algn="l" rtl="0">
              <a:lnSpc>
                <a:spcPct val="90000"/>
              </a:lnSpc>
              <a:spcBef>
                <a:spcPts val="1000"/>
              </a:spcBef>
              <a:spcAft>
                <a:spcPts val="0"/>
              </a:spcAft>
              <a:buNone/>
            </a:pPr>
            <a:endParaRPr sz="2800"/>
          </a:p>
          <a:p>
            <a:pPr marL="457200" lvl="0" indent="-406400" algn="l" rtl="0">
              <a:lnSpc>
                <a:spcPct val="90000"/>
              </a:lnSpc>
              <a:spcBef>
                <a:spcPts val="1000"/>
              </a:spcBef>
              <a:spcAft>
                <a:spcPts val="1000"/>
              </a:spcAft>
              <a:buSzPts val="2800"/>
              <a:buChar char="•"/>
            </a:pPr>
            <a:r>
              <a:rPr lang="en" sz="2800"/>
              <a:t>I can use what I know about spelling patterns to read and write words. </a:t>
            </a:r>
            <a:endParaRPr sz="2800"/>
          </a:p>
        </p:txBody>
      </p:sp>
      <p:pic>
        <p:nvPicPr>
          <p:cNvPr id="259" name="Google Shape;259;p44"/>
          <p:cNvPicPr preferRelativeResize="0"/>
          <p:nvPr/>
        </p:nvPicPr>
        <p:blipFill>
          <a:blip r:embed="rId3">
            <a:alphaModFix/>
          </a:blip>
          <a:stretch>
            <a:fillRect/>
          </a:stretch>
        </p:blipFill>
        <p:spPr>
          <a:xfrm>
            <a:off x="8284030" y="4269680"/>
            <a:ext cx="792614" cy="63964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title"/>
          </p:nvPr>
        </p:nvSpPr>
        <p:spPr>
          <a:xfrm>
            <a:off x="0" y="505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latin typeface="Century Gothic" panose="020B0502020202020204" pitchFamily="34" charset="0"/>
              </a:rPr>
              <a:t>        Word Parts </a:t>
            </a:r>
            <a:endParaRPr sz="3000">
              <a:latin typeface="Century Gothic" panose="020B0502020202020204" pitchFamily="34" charset="0"/>
            </a:endParaRPr>
          </a:p>
        </p:txBody>
      </p:sp>
      <p:sp>
        <p:nvSpPr>
          <p:cNvPr id="265" name="Google Shape;265;p45"/>
          <p:cNvSpPr txBox="1"/>
          <p:nvPr/>
        </p:nvSpPr>
        <p:spPr>
          <a:xfrm>
            <a:off x="521263" y="3766438"/>
            <a:ext cx="1651800" cy="76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solidFill>
                  <a:srgbClr val="FF0000"/>
                </a:solidFill>
                <a:latin typeface="Century Gothic" panose="020B0502020202020204" pitchFamily="34" charset="0"/>
                <a:ea typeface="Century Gothic"/>
                <a:cs typeface="Century Gothic"/>
                <a:sym typeface="Century Gothic"/>
              </a:rPr>
              <a:t>ly</a:t>
            </a:r>
            <a:r>
              <a:rPr lang="en" sz="3600">
                <a:latin typeface="Century Gothic" panose="020B0502020202020204" pitchFamily="34" charset="0"/>
                <a:ea typeface="Century Gothic"/>
                <a:cs typeface="Century Gothic"/>
                <a:sym typeface="Century Gothic"/>
              </a:rPr>
              <a:t>safe</a:t>
            </a:r>
            <a:endParaRPr sz="3600">
              <a:latin typeface="Century Gothic" panose="020B0502020202020204" pitchFamily="34" charset="0"/>
              <a:ea typeface="Century Gothic"/>
              <a:cs typeface="Century Gothic"/>
              <a:sym typeface="Century Gothic"/>
            </a:endParaRPr>
          </a:p>
        </p:txBody>
      </p:sp>
      <p:sp>
        <p:nvSpPr>
          <p:cNvPr id="266" name="Google Shape;266;p45"/>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panose="020B0502020202020204" pitchFamily="34" charset="0"/>
              <a:ea typeface="Century Gothic"/>
              <a:cs typeface="Century Gothic"/>
              <a:sym typeface="Century Gothic"/>
            </a:endParaRPr>
          </a:p>
        </p:txBody>
      </p:sp>
      <p:sp>
        <p:nvSpPr>
          <p:cNvPr id="267" name="Google Shape;267;p45"/>
          <p:cNvSpPr txBox="1"/>
          <p:nvPr/>
        </p:nvSpPr>
        <p:spPr>
          <a:xfrm>
            <a:off x="1220925" y="234367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Century Gothic" panose="020B0502020202020204" pitchFamily="34" charset="0"/>
              </a:rPr>
              <a:t> </a:t>
            </a:r>
            <a:endParaRPr>
              <a:latin typeface="Century Gothic" panose="020B0502020202020204" pitchFamily="34" charset="0"/>
            </a:endParaRPr>
          </a:p>
        </p:txBody>
      </p:sp>
      <p:sp>
        <p:nvSpPr>
          <p:cNvPr id="268" name="Google Shape;268;p45"/>
          <p:cNvSpPr txBox="1"/>
          <p:nvPr/>
        </p:nvSpPr>
        <p:spPr>
          <a:xfrm>
            <a:off x="613550" y="3055063"/>
            <a:ext cx="7557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a:solidFill>
                  <a:schemeClr val="dk1"/>
                </a:solidFill>
                <a:latin typeface="Century Gothic" panose="020B0502020202020204" pitchFamily="34" charset="0"/>
                <a:ea typeface="Calibri"/>
                <a:cs typeface="Calibri"/>
                <a:sym typeface="Calibri"/>
              </a:rPr>
              <a:t>-y</a:t>
            </a:r>
            <a:endParaRPr>
              <a:latin typeface="Century Gothic" panose="020B0502020202020204" pitchFamily="34" charset="0"/>
            </a:endParaRPr>
          </a:p>
        </p:txBody>
      </p:sp>
      <p:sp>
        <p:nvSpPr>
          <p:cNvPr id="269" name="Google Shape;269;p45"/>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panose="020B0502020202020204" pitchFamily="34" charset="0"/>
            </a:endParaRPr>
          </a:p>
          <a:p>
            <a:pPr marL="0" lvl="0" indent="0" algn="l" rtl="0">
              <a:spcBef>
                <a:spcPts val="0"/>
              </a:spcBef>
              <a:spcAft>
                <a:spcPts val="0"/>
              </a:spcAft>
              <a:buNone/>
            </a:pPr>
            <a:endParaRPr>
              <a:latin typeface="Century Gothic" panose="020B0502020202020204" pitchFamily="34" charset="0"/>
            </a:endParaRPr>
          </a:p>
        </p:txBody>
      </p:sp>
      <p:sp>
        <p:nvSpPr>
          <p:cNvPr id="270" name="Google Shape;270;p45"/>
          <p:cNvSpPr txBox="1"/>
          <p:nvPr/>
        </p:nvSpPr>
        <p:spPr>
          <a:xfrm>
            <a:off x="5509300" y="2479600"/>
            <a:ext cx="27726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a:latin typeface="Century Gothic" panose="020B0502020202020204" pitchFamily="34" charset="0"/>
              <a:ea typeface="Century Gothic"/>
              <a:cs typeface="Century Gothic"/>
              <a:sym typeface="Century Gothic"/>
            </a:endParaRPr>
          </a:p>
        </p:txBody>
      </p:sp>
      <p:sp>
        <p:nvSpPr>
          <p:cNvPr id="271" name="Google Shape;271;p45"/>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panose="020B0502020202020204" pitchFamily="34" charset="0"/>
              <a:ea typeface="Century Gothic"/>
              <a:cs typeface="Century Gothic"/>
              <a:sym typeface="Century Gothic"/>
            </a:endParaRPr>
          </a:p>
        </p:txBody>
      </p:sp>
      <p:sp>
        <p:nvSpPr>
          <p:cNvPr id="272" name="Google Shape;272;p45"/>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latin typeface="Century Gothic" panose="020B0502020202020204" pitchFamily="34" charset="0"/>
            </a:endParaRPr>
          </a:p>
        </p:txBody>
      </p:sp>
      <p:sp>
        <p:nvSpPr>
          <p:cNvPr id="273" name="Google Shape;273;p45"/>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panose="020B0502020202020204" pitchFamily="34" charset="0"/>
              <a:ea typeface="Century Gothic"/>
              <a:cs typeface="Century Gothic"/>
              <a:sym typeface="Century Gothic"/>
            </a:endParaRPr>
          </a:p>
        </p:txBody>
      </p:sp>
      <p:sp>
        <p:nvSpPr>
          <p:cNvPr id="274" name="Google Shape;274;p45"/>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latin typeface="Century Gothic" panose="020B0502020202020204" pitchFamily="34" charset="0"/>
            </a:endParaRPr>
          </a:p>
        </p:txBody>
      </p:sp>
      <p:sp>
        <p:nvSpPr>
          <p:cNvPr id="275" name="Google Shape;275;p45"/>
          <p:cNvSpPr txBox="1"/>
          <p:nvPr/>
        </p:nvSpPr>
        <p:spPr>
          <a:xfrm>
            <a:off x="1760525" y="3110225"/>
            <a:ext cx="913800" cy="65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a:solidFill>
                  <a:schemeClr val="dk1"/>
                </a:solidFill>
                <a:latin typeface="Century Gothic" panose="020B0502020202020204" pitchFamily="34" charset="0"/>
                <a:ea typeface="Calibri"/>
                <a:cs typeface="Calibri"/>
                <a:sym typeface="Calibri"/>
              </a:rPr>
              <a:t>   -ly	   </a:t>
            </a:r>
            <a:endParaRPr sz="3000">
              <a:latin typeface="Century Gothic" panose="020B0502020202020204" pitchFamily="34" charset="0"/>
              <a:ea typeface="Calibri"/>
              <a:cs typeface="Calibri"/>
              <a:sym typeface="Calibri"/>
            </a:endParaRPr>
          </a:p>
        </p:txBody>
      </p:sp>
      <p:graphicFrame>
        <p:nvGraphicFramePr>
          <p:cNvPr id="276" name="Google Shape;276;p45"/>
          <p:cNvGraphicFramePr/>
          <p:nvPr>
            <p:extLst>
              <p:ext uri="{D42A27DB-BD31-4B8C-83A1-F6EECF244321}">
                <p14:modId xmlns:p14="http://schemas.microsoft.com/office/powerpoint/2010/main" val="2334884226"/>
              </p:ext>
            </p:extLst>
          </p:nvPr>
        </p:nvGraphicFramePr>
        <p:xfrm>
          <a:off x="4571988" y="0"/>
          <a:ext cx="4376775" cy="4770030"/>
        </p:xfrm>
        <a:graphic>
          <a:graphicData uri="http://schemas.openxmlformats.org/drawingml/2006/table">
            <a:tbl>
              <a:tblPr>
                <a:noFill/>
                <a:tableStyleId>{4FB2FBFF-F268-47DF-A2F2-4E8A2ADDD4A1}</a:tableStyleId>
              </a:tblPr>
              <a:tblGrid>
                <a:gridCol w="1458925">
                  <a:extLst>
                    <a:ext uri="{9D8B030D-6E8A-4147-A177-3AD203B41FA5}">
                      <a16:colId xmlns:a16="http://schemas.microsoft.com/office/drawing/2014/main" val="20000"/>
                    </a:ext>
                  </a:extLst>
                </a:gridCol>
                <a:gridCol w="1458925">
                  <a:extLst>
                    <a:ext uri="{9D8B030D-6E8A-4147-A177-3AD203B41FA5}">
                      <a16:colId xmlns:a16="http://schemas.microsoft.com/office/drawing/2014/main" val="20001"/>
                    </a:ext>
                  </a:extLst>
                </a:gridCol>
                <a:gridCol w="1458925">
                  <a:extLst>
                    <a:ext uri="{9D8B030D-6E8A-4147-A177-3AD203B41FA5}">
                      <a16:colId xmlns:a16="http://schemas.microsoft.com/office/drawing/2014/main" val="20002"/>
                    </a:ext>
                  </a:extLst>
                </a:gridCol>
              </a:tblGrid>
              <a:tr h="381000">
                <a:tc gridSpan="3">
                  <a:txBody>
                    <a:bodyPr/>
                    <a:lstStyle/>
                    <a:p>
                      <a:pPr marL="0" lvl="0" indent="0" algn="ctr" rtl="0">
                        <a:spcBef>
                          <a:spcPts val="0"/>
                        </a:spcBef>
                        <a:spcAft>
                          <a:spcPts val="0"/>
                        </a:spcAft>
                        <a:buNone/>
                      </a:pPr>
                      <a:r>
                        <a:rPr lang="en" sz="2100" b="1">
                          <a:latin typeface="Century Gothic"/>
                          <a:ea typeface="Century Gothic"/>
                          <a:cs typeface="Century Gothic"/>
                          <a:sym typeface="Century Gothic"/>
                        </a:rPr>
                        <a:t>Word Parts T-chart</a:t>
                      </a:r>
                      <a:endParaRPr sz="2100" b="1">
                        <a:latin typeface="Century Gothic"/>
                        <a:ea typeface="Century Gothic"/>
                        <a:cs typeface="Century Gothic"/>
                        <a:sym typeface="Century Gothic"/>
                      </a:endParaRPr>
                    </a:p>
                  </a:txBody>
                  <a:tcPr marL="91425" marR="91425" marT="91425" marB="91425">
                    <a:solidFill>
                      <a:srgbClr val="EFEFEF"/>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None/>
                      </a:pPr>
                      <a:r>
                        <a:rPr lang="en" sz="2000" b="1">
                          <a:latin typeface="Century Gothic"/>
                          <a:ea typeface="Century Gothic"/>
                          <a:cs typeface="Century Gothic"/>
                          <a:sym typeface="Century Gothic"/>
                        </a:rPr>
                        <a:t>Prefix</a:t>
                      </a:r>
                      <a:endParaRPr sz="2000" b="1">
                        <a:latin typeface="Century Gothic"/>
                        <a:ea typeface="Century Gothic"/>
                        <a:cs typeface="Century Gothic"/>
                        <a:sym typeface="Century Gothic"/>
                      </a:endParaRPr>
                    </a:p>
                  </a:txBody>
                  <a:tcPr marL="91425" marR="91425" marT="91425" marB="91425">
                    <a:solidFill>
                      <a:srgbClr val="EFEFEF"/>
                    </a:solidFill>
                  </a:tcPr>
                </a:tc>
                <a:tc>
                  <a:txBody>
                    <a:bodyPr/>
                    <a:lstStyle/>
                    <a:p>
                      <a:pPr marL="0" lvl="0" indent="0" algn="ctr" rtl="0">
                        <a:spcBef>
                          <a:spcPts val="0"/>
                        </a:spcBef>
                        <a:spcAft>
                          <a:spcPts val="0"/>
                        </a:spcAft>
                        <a:buNone/>
                      </a:pPr>
                      <a:r>
                        <a:rPr lang="en" sz="2000" b="1">
                          <a:latin typeface="Century Gothic"/>
                          <a:ea typeface="Century Gothic"/>
                          <a:cs typeface="Century Gothic"/>
                          <a:sym typeface="Century Gothic"/>
                        </a:rPr>
                        <a:t>Base Word</a:t>
                      </a:r>
                      <a:endParaRPr sz="2000" b="1">
                        <a:latin typeface="Century Gothic"/>
                        <a:ea typeface="Century Gothic"/>
                        <a:cs typeface="Century Gothic"/>
                        <a:sym typeface="Century Gothic"/>
                      </a:endParaRPr>
                    </a:p>
                  </a:txBody>
                  <a:tcPr marL="91425" marR="91425" marT="91425" marB="91425">
                    <a:solidFill>
                      <a:srgbClr val="EFEFEF"/>
                    </a:solidFill>
                  </a:tcPr>
                </a:tc>
                <a:tc>
                  <a:txBody>
                    <a:bodyPr/>
                    <a:lstStyle/>
                    <a:p>
                      <a:pPr marL="0" lvl="0" indent="0" algn="ctr" rtl="0">
                        <a:spcBef>
                          <a:spcPts val="0"/>
                        </a:spcBef>
                        <a:spcAft>
                          <a:spcPts val="0"/>
                        </a:spcAft>
                        <a:buNone/>
                      </a:pPr>
                      <a:r>
                        <a:rPr lang="en" sz="2000" b="1">
                          <a:latin typeface="Century Gothic"/>
                          <a:ea typeface="Century Gothic"/>
                          <a:cs typeface="Century Gothic"/>
                          <a:sym typeface="Century Gothic"/>
                        </a:rPr>
                        <a:t>Suffix</a:t>
                      </a:r>
                      <a:endParaRPr sz="2000" b="1">
                        <a:latin typeface="Century Gothic"/>
                        <a:ea typeface="Century Gothic"/>
                        <a:cs typeface="Century Gothic"/>
                        <a:sym typeface="Century Gothic"/>
                      </a:endParaRPr>
                    </a:p>
                  </a:txBody>
                  <a:tcPr marL="91425" marR="91425" marT="91425" marB="91425">
                    <a:solidFill>
                      <a:srgbClr val="EFEFEF"/>
                    </a:solidFill>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endParaRPr sz="2400">
                        <a:latin typeface="Century Gothic"/>
                        <a:ea typeface="Century Gothic"/>
                        <a:cs typeface="Century Gothic"/>
                        <a:sym typeface="Century Gothic"/>
                      </a:endParaRPr>
                    </a:p>
                    <a:p>
                      <a:pPr marL="0" lvl="0" indent="0" algn="ctr" rtl="0">
                        <a:spcBef>
                          <a:spcPts val="0"/>
                        </a:spcBef>
                        <a:spcAft>
                          <a:spcPts val="0"/>
                        </a:spcAft>
                        <a:buNone/>
                      </a:pPr>
                      <a:endParaRPr sz="2400">
                        <a:latin typeface="Century Gothic"/>
                        <a:ea typeface="Century Gothic"/>
                        <a:cs typeface="Century Gothic"/>
                        <a:sym typeface="Century Gothic"/>
                      </a:endParaRPr>
                    </a:p>
                    <a:p>
                      <a:pPr marL="0" lvl="0" indent="0" algn="ctr" rtl="0">
                        <a:spcBef>
                          <a:spcPts val="0"/>
                        </a:spcBef>
                        <a:spcAft>
                          <a:spcPts val="0"/>
                        </a:spcAft>
                        <a:buNone/>
                      </a:pPr>
                      <a:endParaRPr sz="2400">
                        <a:latin typeface="Century Gothic"/>
                        <a:ea typeface="Century Gothic"/>
                        <a:cs typeface="Century Gothic"/>
                        <a:sym typeface="Century Gothic"/>
                      </a:endParaRPr>
                    </a:p>
                    <a:p>
                      <a:pPr marL="0" lvl="0" indent="0" algn="ctr" rtl="0">
                        <a:spcBef>
                          <a:spcPts val="0"/>
                        </a:spcBef>
                        <a:spcAft>
                          <a:spcPts val="0"/>
                        </a:spcAft>
                        <a:buNone/>
                      </a:pPr>
                      <a:endParaRPr sz="2400">
                        <a:latin typeface="Century Gothic"/>
                        <a:ea typeface="Century Gothic"/>
                        <a:cs typeface="Century Gothic"/>
                        <a:sym typeface="Century Gothic"/>
                      </a:endParaRPr>
                    </a:p>
                    <a:p>
                      <a:pPr marL="0" lvl="0" indent="0" algn="ctr" rtl="0">
                        <a:spcBef>
                          <a:spcPts val="0"/>
                        </a:spcBef>
                        <a:spcAft>
                          <a:spcPts val="0"/>
                        </a:spcAft>
                        <a:buNone/>
                      </a:pPr>
                      <a:endParaRPr sz="2400">
                        <a:latin typeface="Century Gothic"/>
                        <a:ea typeface="Century Gothic"/>
                        <a:cs typeface="Century Gothic"/>
                        <a:sym typeface="Century Gothic"/>
                      </a:endParaRPr>
                    </a:p>
                    <a:p>
                      <a:pPr marL="0" lvl="0" indent="0" algn="ctr" rtl="0">
                        <a:spcBef>
                          <a:spcPts val="0"/>
                        </a:spcBef>
                        <a:spcAft>
                          <a:spcPts val="0"/>
                        </a:spcAft>
                        <a:buNone/>
                      </a:pPr>
                      <a:endParaRPr sz="2400">
                        <a:latin typeface="Century Gothic"/>
                        <a:ea typeface="Century Gothic"/>
                        <a:cs typeface="Century Gothic"/>
                        <a:sym typeface="Century Gothic"/>
                      </a:endParaRPr>
                    </a:p>
                    <a:p>
                      <a:pPr marL="0" lvl="0" indent="0" algn="ctr" rtl="0">
                        <a:spcBef>
                          <a:spcPts val="0"/>
                        </a:spcBef>
                        <a:spcAft>
                          <a:spcPts val="0"/>
                        </a:spcAft>
                        <a:buNone/>
                      </a:pPr>
                      <a:endParaRPr sz="2400">
                        <a:latin typeface="Century Gothic"/>
                        <a:ea typeface="Century Gothic"/>
                        <a:cs typeface="Century Gothic"/>
                        <a:sym typeface="Century Gothic"/>
                      </a:endParaRPr>
                    </a:p>
                    <a:p>
                      <a:pPr marL="0" lvl="0" indent="0" algn="ctr" rtl="0">
                        <a:spcBef>
                          <a:spcPts val="0"/>
                        </a:spcBef>
                        <a:spcAft>
                          <a:spcPts val="0"/>
                        </a:spcAft>
                        <a:buNone/>
                      </a:pPr>
                      <a:endParaRPr sz="2400">
                        <a:latin typeface="Century Gothic"/>
                        <a:ea typeface="Century Gothic"/>
                        <a:cs typeface="Century Gothic"/>
                        <a:sym typeface="Century Gothic"/>
                      </a:endParaRPr>
                    </a:p>
                    <a:p>
                      <a:pPr marL="0" lvl="0" indent="0" algn="ctr" rtl="0">
                        <a:spcBef>
                          <a:spcPts val="0"/>
                        </a:spcBef>
                        <a:spcAft>
                          <a:spcPts val="0"/>
                        </a:spcAft>
                        <a:buNone/>
                      </a:pPr>
                      <a:endParaRPr sz="24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24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bl>
          </a:graphicData>
        </a:graphic>
      </p:graphicFrame>
      <p:graphicFrame>
        <p:nvGraphicFramePr>
          <p:cNvPr id="277" name="Google Shape;277;p45"/>
          <p:cNvGraphicFramePr/>
          <p:nvPr>
            <p:extLst>
              <p:ext uri="{D42A27DB-BD31-4B8C-83A1-F6EECF244321}">
                <p14:modId xmlns:p14="http://schemas.microsoft.com/office/powerpoint/2010/main" val="1484021259"/>
              </p:ext>
            </p:extLst>
          </p:nvPr>
        </p:nvGraphicFramePr>
        <p:xfrm>
          <a:off x="239700" y="552450"/>
          <a:ext cx="3790950" cy="3108780"/>
        </p:xfrm>
        <a:graphic>
          <a:graphicData uri="http://schemas.openxmlformats.org/drawingml/2006/table">
            <a:tbl>
              <a:tblPr>
                <a:noFill/>
                <a:tableStyleId>{4FB2FBFF-F268-47DF-A2F2-4E8A2ADDD4A1}</a:tableStyleId>
              </a:tblPr>
              <a:tblGrid>
                <a:gridCol w="1263650">
                  <a:extLst>
                    <a:ext uri="{9D8B030D-6E8A-4147-A177-3AD203B41FA5}">
                      <a16:colId xmlns:a16="http://schemas.microsoft.com/office/drawing/2014/main" val="20000"/>
                    </a:ext>
                  </a:extLst>
                </a:gridCol>
                <a:gridCol w="1263650">
                  <a:extLst>
                    <a:ext uri="{9D8B030D-6E8A-4147-A177-3AD203B41FA5}">
                      <a16:colId xmlns:a16="http://schemas.microsoft.com/office/drawing/2014/main" val="20001"/>
                    </a:ext>
                  </a:extLst>
                </a:gridCol>
                <a:gridCol w="1263650">
                  <a:extLst>
                    <a:ext uri="{9D8B030D-6E8A-4147-A177-3AD203B41FA5}">
                      <a16:colId xmlns:a16="http://schemas.microsoft.com/office/drawing/2014/main" val="20002"/>
                    </a:ext>
                  </a:extLst>
                </a:gridCol>
              </a:tblGrid>
              <a:tr h="381000">
                <a:tc>
                  <a:txBody>
                    <a:bodyPr/>
                    <a:lstStyle/>
                    <a:p>
                      <a:pPr marL="0" lvl="0" indent="0" algn="ctr" rtl="0">
                        <a:spcBef>
                          <a:spcPts val="0"/>
                        </a:spcBef>
                        <a:spcAft>
                          <a:spcPts val="0"/>
                        </a:spcAft>
                        <a:buNone/>
                      </a:pPr>
                      <a:r>
                        <a:rPr lang="en" sz="2200" b="1" dirty="0">
                          <a:latin typeface="Century Gothic" panose="020B0502020202020204" pitchFamily="34" charset="0"/>
                          <a:ea typeface="Calibri"/>
                          <a:cs typeface="Calibri"/>
                          <a:sym typeface="Calibri"/>
                        </a:rPr>
                        <a:t>safe</a:t>
                      </a:r>
                      <a:endParaRPr sz="2200" b="1" dirty="0">
                        <a:latin typeface="Century Gothic" panose="020B0502020202020204" pitchFamily="34" charset="0"/>
                        <a:ea typeface="Calibri"/>
                        <a:cs typeface="Calibri"/>
                        <a:sym typeface="Calibri"/>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ea typeface="Calibri"/>
                          <a:cs typeface="Calibri"/>
                          <a:sym typeface="Calibri"/>
                        </a:rPr>
                        <a:t>luck</a:t>
                      </a:r>
                      <a:endParaRPr sz="2200" dirty="0">
                        <a:latin typeface="Century Gothic" panose="020B0502020202020204" pitchFamily="34" charset="0"/>
                        <a:ea typeface="Calibri"/>
                        <a:cs typeface="Calibri"/>
                        <a:sym typeface="Calibri"/>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panose="020B0502020202020204" pitchFamily="34" charset="0"/>
                          <a:ea typeface="Calibri"/>
                          <a:cs typeface="Calibri"/>
                          <a:sym typeface="Calibri"/>
                        </a:rPr>
                        <a:t>like</a:t>
                      </a:r>
                      <a:endParaRPr sz="220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panose="020B0502020202020204" pitchFamily="34" charset="0"/>
                          <a:ea typeface="Calibri"/>
                          <a:cs typeface="Calibri"/>
                          <a:sym typeface="Calibri"/>
                        </a:rPr>
                        <a:t>kind</a:t>
                      </a:r>
                      <a:endParaRPr sz="2200">
                        <a:latin typeface="Century Gothic" panose="020B0502020202020204" pitchFamily="34" charset="0"/>
                        <a:ea typeface="Calibri"/>
                        <a:cs typeface="Calibri"/>
                        <a:sym typeface="Calibri"/>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panose="020B0502020202020204" pitchFamily="34" charset="0"/>
                          <a:ea typeface="Calibri"/>
                          <a:cs typeface="Calibri"/>
                          <a:sym typeface="Calibri"/>
                        </a:rPr>
                        <a:t>most</a:t>
                      </a:r>
                      <a:endParaRPr sz="2200">
                        <a:latin typeface="Century Gothic" panose="020B0502020202020204" pitchFamily="34" charset="0"/>
                        <a:ea typeface="Calibri"/>
                        <a:cs typeface="Calibri"/>
                        <a:sym typeface="Calibri"/>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ea typeface="Calibri"/>
                          <a:cs typeface="Calibri"/>
                          <a:sym typeface="Calibri"/>
                        </a:rPr>
                        <a:t>rock</a:t>
                      </a:r>
                      <a:endParaRPr sz="22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panose="020B0502020202020204" pitchFamily="34" charset="0"/>
                          <a:ea typeface="Calibri"/>
                          <a:cs typeface="Calibri"/>
                          <a:sym typeface="Calibri"/>
                        </a:rPr>
                        <a:t>dust</a:t>
                      </a:r>
                      <a:endParaRPr sz="2200">
                        <a:latin typeface="Century Gothic" panose="020B0502020202020204" pitchFamily="34" charset="0"/>
                        <a:ea typeface="Calibri"/>
                        <a:cs typeface="Calibri"/>
                        <a:sym typeface="Calibri"/>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panose="020B0502020202020204" pitchFamily="34" charset="0"/>
                          <a:ea typeface="Calibri"/>
                          <a:cs typeface="Calibri"/>
                          <a:sym typeface="Calibri"/>
                        </a:rPr>
                        <a:t>hike</a:t>
                      </a:r>
                      <a:endParaRPr sz="2200">
                        <a:latin typeface="Century Gothic" panose="020B0502020202020204" pitchFamily="34" charset="0"/>
                        <a:ea typeface="Calibri"/>
                        <a:cs typeface="Calibri"/>
                        <a:sym typeface="Calibri"/>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ea typeface="Calibri"/>
                          <a:cs typeface="Calibri"/>
                          <a:sym typeface="Calibri"/>
                        </a:rPr>
                        <a:t>-ing</a:t>
                      </a:r>
                      <a:endParaRPr sz="22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r>
                        <a:rPr lang="en" sz="2200" b="1">
                          <a:solidFill>
                            <a:schemeClr val="dk1"/>
                          </a:solidFill>
                          <a:latin typeface="Century Gothic" panose="020B0502020202020204" pitchFamily="34" charset="0"/>
                          <a:ea typeface="Calibri"/>
                          <a:cs typeface="Calibri"/>
                          <a:sym typeface="Calibri"/>
                        </a:rPr>
                        <a:t>-er</a:t>
                      </a:r>
                      <a:endParaRPr sz="2200" b="1">
                        <a:solidFill>
                          <a:schemeClr val="dk1"/>
                        </a:solidFill>
                        <a:latin typeface="Century Gothic" panose="020B0502020202020204" pitchFamily="34" charset="0"/>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 sz="2200" b="1">
                          <a:solidFill>
                            <a:schemeClr val="dk1"/>
                          </a:solidFill>
                          <a:latin typeface="Century Gothic" panose="020B0502020202020204" pitchFamily="34" charset="0"/>
                          <a:ea typeface="Calibri"/>
                          <a:cs typeface="Calibri"/>
                          <a:sym typeface="Calibri"/>
                        </a:rPr>
                        <a:t>-ed</a:t>
                      </a:r>
                      <a:endParaRPr sz="2200" b="1">
                        <a:solidFill>
                          <a:schemeClr val="dk1"/>
                        </a:solidFill>
                        <a:latin typeface="Century Gothic" panose="020B0502020202020204" pitchFamily="34" charset="0"/>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 sz="2200" b="1" dirty="0">
                          <a:solidFill>
                            <a:schemeClr val="dk1"/>
                          </a:solidFill>
                          <a:latin typeface="Century Gothic" panose="020B0502020202020204" pitchFamily="34" charset="0"/>
                          <a:ea typeface="Calibri"/>
                          <a:cs typeface="Calibri"/>
                          <a:sym typeface="Calibri"/>
                        </a:rPr>
                        <a:t>-s</a:t>
                      </a:r>
                      <a:endParaRPr sz="2200" b="1" dirty="0">
                        <a:solidFill>
                          <a:schemeClr val="dk1"/>
                        </a:solidFill>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3"/>
                  </a:ext>
                </a:extLst>
              </a:tr>
              <a:tr h="381000">
                <a:tc>
                  <a:txBody>
                    <a:bodyPr/>
                    <a:lstStyle/>
                    <a:p>
                      <a:pPr marL="0" lvl="0" indent="0" algn="ctr" rtl="0">
                        <a:spcBef>
                          <a:spcPts val="0"/>
                        </a:spcBef>
                        <a:spcAft>
                          <a:spcPts val="0"/>
                        </a:spcAft>
                        <a:buNone/>
                      </a:pPr>
                      <a:r>
                        <a:rPr lang="en" sz="2200" b="1">
                          <a:solidFill>
                            <a:schemeClr val="dk1"/>
                          </a:solidFill>
                          <a:latin typeface="Century Gothic" panose="020B0502020202020204" pitchFamily="34" charset="0"/>
                          <a:ea typeface="Calibri"/>
                          <a:cs typeface="Calibri"/>
                          <a:sym typeface="Calibri"/>
                        </a:rPr>
                        <a:t>un-</a:t>
                      </a:r>
                      <a:endParaRPr sz="2200" b="1">
                        <a:solidFill>
                          <a:schemeClr val="dk1"/>
                        </a:solidFill>
                        <a:latin typeface="Century Gothic" panose="020B0502020202020204" pitchFamily="34" charset="0"/>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 sz="2200" b="1">
                          <a:solidFill>
                            <a:schemeClr val="dk1"/>
                          </a:solidFill>
                          <a:latin typeface="Century Gothic" panose="020B0502020202020204" pitchFamily="34" charset="0"/>
                          <a:ea typeface="Calibri"/>
                          <a:cs typeface="Calibri"/>
                          <a:sym typeface="Calibri"/>
                        </a:rPr>
                        <a:t>re-</a:t>
                      </a:r>
                      <a:endParaRPr sz="2200" b="1">
                        <a:solidFill>
                          <a:schemeClr val="dk1"/>
                        </a:solidFill>
                        <a:latin typeface="Century Gothic" panose="020B0502020202020204" pitchFamily="34" charset="0"/>
                        <a:ea typeface="Calibri"/>
                        <a:cs typeface="Calibri"/>
                        <a:sym typeface="Calibri"/>
                      </a:endParaRPr>
                    </a:p>
                  </a:txBody>
                  <a:tcPr marL="91425" marR="91425" marT="91425" marB="91425"/>
                </a:tc>
                <a:tc>
                  <a:txBody>
                    <a:bodyPr/>
                    <a:lstStyle/>
                    <a:p>
                      <a:pPr marL="0" lvl="0" indent="0" algn="ctr" rtl="0">
                        <a:spcBef>
                          <a:spcPts val="0"/>
                        </a:spcBef>
                        <a:spcAft>
                          <a:spcPts val="0"/>
                        </a:spcAft>
                        <a:buNone/>
                      </a:pPr>
                      <a:endParaRPr sz="2200" b="1" dirty="0">
                        <a:solidFill>
                          <a:schemeClr val="dk1"/>
                        </a:solidFill>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4"/>
                  </a:ext>
                </a:extLst>
              </a:tr>
              <a:tr h="381000">
                <a:tc>
                  <a:txBody>
                    <a:bodyPr/>
                    <a:lstStyle/>
                    <a:p>
                      <a:pPr marL="0" lvl="0" indent="0" algn="ctr" rtl="0">
                        <a:spcBef>
                          <a:spcPts val="0"/>
                        </a:spcBef>
                        <a:spcAft>
                          <a:spcPts val="0"/>
                        </a:spcAft>
                        <a:buNone/>
                      </a:pPr>
                      <a:endParaRPr sz="2200" b="1">
                        <a:solidFill>
                          <a:schemeClr val="dk1"/>
                        </a:solidFill>
                      </a:endParaRPr>
                    </a:p>
                  </a:txBody>
                  <a:tcPr marL="91425" marR="91425" marT="91425" marB="91425"/>
                </a:tc>
                <a:tc>
                  <a:txBody>
                    <a:bodyPr/>
                    <a:lstStyle/>
                    <a:p>
                      <a:pPr marL="0" lvl="0" indent="0" algn="ctr" rtl="0">
                        <a:spcBef>
                          <a:spcPts val="0"/>
                        </a:spcBef>
                        <a:spcAft>
                          <a:spcPts val="0"/>
                        </a:spcAft>
                        <a:buNone/>
                      </a:pPr>
                      <a:endParaRPr sz="2200" b="1">
                        <a:solidFill>
                          <a:schemeClr val="dk1"/>
                        </a:solidFill>
                      </a:endParaRPr>
                    </a:p>
                  </a:txBody>
                  <a:tcPr marL="91425" marR="91425" marT="91425" marB="91425"/>
                </a:tc>
                <a:tc>
                  <a:txBody>
                    <a:bodyPr/>
                    <a:lstStyle/>
                    <a:p>
                      <a:pPr marL="0" lvl="0" indent="0" algn="ctr" rtl="0">
                        <a:spcBef>
                          <a:spcPts val="0"/>
                        </a:spcBef>
                        <a:spcAft>
                          <a:spcPts val="0"/>
                        </a:spcAft>
                        <a:buNone/>
                      </a:pPr>
                      <a:endParaRPr sz="2200" b="1">
                        <a:solidFill>
                          <a:schemeClr val="dk1"/>
                        </a:solidFill>
                      </a:endParaRPr>
                    </a:p>
                  </a:txBody>
                  <a:tcPr marL="91425" marR="91425" marT="91425" marB="91425"/>
                </a:tc>
                <a:extLst>
                  <a:ext uri="{0D108BD9-81ED-4DB2-BD59-A6C34878D82A}">
                    <a16:rowId xmlns:a16="http://schemas.microsoft.com/office/drawing/2014/main" val="10005"/>
                  </a:ext>
                </a:extLst>
              </a:tr>
            </a:tbl>
          </a:graphicData>
        </a:graphic>
      </p:graphicFrame>
      <p:sp>
        <p:nvSpPr>
          <p:cNvPr id="278" name="Google Shape;278;p45"/>
          <p:cNvSpPr txBox="1"/>
          <p:nvPr/>
        </p:nvSpPr>
        <p:spPr>
          <a:xfrm>
            <a:off x="4755663" y="1239175"/>
            <a:ext cx="1115700" cy="1068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ea typeface="Calibri"/>
                <a:cs typeface="Calibri"/>
                <a:sym typeface="Calibri"/>
              </a:rPr>
              <a:t>un-</a:t>
            </a:r>
            <a:endParaRPr sz="2400" dirty="0">
              <a:solidFill>
                <a:schemeClr val="dk1"/>
              </a:solidFill>
              <a:latin typeface="Century Gothic" panose="020B0502020202020204" pitchFamily="34" charset="0"/>
              <a:ea typeface="Calibri"/>
              <a:cs typeface="Calibri"/>
              <a:sym typeface="Calibri"/>
            </a:endParaRPr>
          </a:p>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ea typeface="Calibri"/>
                <a:cs typeface="Calibri"/>
                <a:sym typeface="Calibri"/>
              </a:rPr>
              <a:t>re-</a:t>
            </a:r>
            <a:endParaRPr dirty="0">
              <a:latin typeface="Century Gothic" panose="020B0502020202020204" pitchFamily="34" charset="0"/>
            </a:endParaRPr>
          </a:p>
        </p:txBody>
      </p:sp>
      <p:sp>
        <p:nvSpPr>
          <p:cNvPr id="279" name="Google Shape;279;p45"/>
          <p:cNvSpPr txBox="1"/>
          <p:nvPr/>
        </p:nvSpPr>
        <p:spPr>
          <a:xfrm>
            <a:off x="7636859" y="1253399"/>
            <a:ext cx="1115700" cy="15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ea typeface="Calibri"/>
                <a:cs typeface="Calibri"/>
                <a:sym typeface="Calibri"/>
              </a:rPr>
              <a:t>-ing</a:t>
            </a:r>
            <a:endParaRPr sz="2400" dirty="0">
              <a:solidFill>
                <a:schemeClr val="dk1"/>
              </a:solidFill>
              <a:latin typeface="Century Gothic" panose="020B0502020202020204" pitchFamily="34" charset="0"/>
              <a:ea typeface="Calibri"/>
              <a:cs typeface="Calibri"/>
              <a:sym typeface="Calibri"/>
            </a:endParaRPr>
          </a:p>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ea typeface="Calibri"/>
                <a:cs typeface="Calibri"/>
                <a:sym typeface="Calibri"/>
              </a:rPr>
              <a:t>-er</a:t>
            </a:r>
            <a:endParaRPr sz="2400" dirty="0">
              <a:solidFill>
                <a:schemeClr val="dk1"/>
              </a:solidFill>
              <a:latin typeface="Century Gothic" panose="020B0502020202020204" pitchFamily="34" charset="0"/>
              <a:ea typeface="Calibri"/>
              <a:cs typeface="Calibri"/>
              <a:sym typeface="Calibri"/>
            </a:endParaRPr>
          </a:p>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ea typeface="Calibri"/>
                <a:cs typeface="Calibri"/>
                <a:sym typeface="Calibri"/>
              </a:rPr>
              <a:t>-ed</a:t>
            </a:r>
            <a:endParaRPr sz="2400" dirty="0">
              <a:solidFill>
                <a:schemeClr val="dk1"/>
              </a:solidFill>
              <a:latin typeface="Century Gothic" panose="020B0502020202020204" pitchFamily="34" charset="0"/>
              <a:ea typeface="Calibri"/>
              <a:cs typeface="Calibri"/>
              <a:sym typeface="Calibri"/>
            </a:endParaRPr>
          </a:p>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ea typeface="Calibri"/>
                <a:cs typeface="Calibri"/>
                <a:sym typeface="Calibri"/>
              </a:rPr>
              <a:t>-s</a:t>
            </a:r>
            <a:endParaRPr sz="2400" dirty="0">
              <a:solidFill>
                <a:schemeClr val="dk1"/>
              </a:solidFill>
              <a:latin typeface="Century Gothic" panose="020B0502020202020204" pitchFamily="34" charset="0"/>
              <a:ea typeface="Calibri"/>
              <a:cs typeface="Calibri"/>
              <a:sym typeface="Calibri"/>
            </a:endParaRPr>
          </a:p>
          <a:p>
            <a:pPr marL="0" lvl="0" indent="0" algn="l" rtl="0">
              <a:spcBef>
                <a:spcPts val="0"/>
              </a:spcBef>
              <a:spcAft>
                <a:spcPts val="0"/>
              </a:spcAft>
              <a:buNone/>
            </a:pPr>
            <a:endParaRPr dirty="0">
              <a:latin typeface="Century Gothic" panose="020B0502020202020204" pitchFamily="34" charset="0"/>
            </a:endParaRPr>
          </a:p>
        </p:txBody>
      </p:sp>
      <p:sp>
        <p:nvSpPr>
          <p:cNvPr id="280" name="Google Shape;280;p45"/>
          <p:cNvSpPr txBox="1"/>
          <p:nvPr/>
        </p:nvSpPr>
        <p:spPr>
          <a:xfrm>
            <a:off x="7703525" y="2843838"/>
            <a:ext cx="966000" cy="765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a:solidFill>
                  <a:schemeClr val="dk1"/>
                </a:solidFill>
                <a:latin typeface="Century Gothic" panose="020B0502020202020204" pitchFamily="34" charset="0"/>
                <a:ea typeface="Calibri"/>
                <a:cs typeface="Calibri"/>
                <a:sym typeface="Calibri"/>
              </a:rPr>
              <a:t>-ly</a:t>
            </a:r>
            <a:endParaRPr sz="2400">
              <a:solidFill>
                <a:schemeClr val="dk1"/>
              </a:solidFill>
              <a:latin typeface="Century Gothic" panose="020B0502020202020204" pitchFamily="34" charset="0"/>
              <a:ea typeface="Calibri"/>
              <a:cs typeface="Calibri"/>
              <a:sym typeface="Calibri"/>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panose="020B0502020202020204" pitchFamily="34" charset="0"/>
                <a:ea typeface="Calibri"/>
                <a:cs typeface="Calibri"/>
                <a:sym typeface="Calibri"/>
              </a:rPr>
              <a:t>-y</a:t>
            </a:r>
            <a:endParaRPr sz="2400">
              <a:solidFill>
                <a:schemeClr val="dk1"/>
              </a:solidFill>
              <a:latin typeface="Century Gothic" panose="020B0502020202020204" pitchFamily="34" charset="0"/>
              <a:ea typeface="Calibri"/>
              <a:cs typeface="Calibri"/>
              <a:sym typeface="Calibri"/>
            </a:endParaRPr>
          </a:p>
          <a:p>
            <a:pPr marL="0" lvl="0" indent="0" algn="l" rtl="0">
              <a:spcBef>
                <a:spcPts val="0"/>
              </a:spcBef>
              <a:spcAft>
                <a:spcPts val="0"/>
              </a:spcAft>
              <a:buNone/>
            </a:pPr>
            <a:endParaRPr>
              <a:latin typeface="Century Gothic" panose="020B0502020202020204" pitchFamily="34" charset="0"/>
            </a:endParaRPr>
          </a:p>
        </p:txBody>
      </p:sp>
      <p:sp>
        <p:nvSpPr>
          <p:cNvPr id="281" name="Google Shape;281;p45"/>
          <p:cNvSpPr txBox="1"/>
          <p:nvPr/>
        </p:nvSpPr>
        <p:spPr>
          <a:xfrm>
            <a:off x="6322650" y="1247100"/>
            <a:ext cx="1219200" cy="281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ea typeface="Calibri"/>
                <a:cs typeface="Calibri"/>
                <a:sym typeface="Calibri"/>
              </a:rPr>
              <a:t>safe</a:t>
            </a:r>
            <a:endParaRPr sz="2400" dirty="0">
              <a:solidFill>
                <a:schemeClr val="dk1"/>
              </a:solidFill>
              <a:latin typeface="Century Gothic" panose="020B0502020202020204" pitchFamily="34" charset="0"/>
              <a:ea typeface="Calibri"/>
              <a:cs typeface="Calibri"/>
              <a:sym typeface="Calibri"/>
            </a:endParaRPr>
          </a:p>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ea typeface="Calibri"/>
                <a:cs typeface="Calibri"/>
                <a:sym typeface="Calibri"/>
              </a:rPr>
              <a:t>luck</a:t>
            </a:r>
            <a:endParaRPr sz="2400" dirty="0">
              <a:solidFill>
                <a:schemeClr val="dk1"/>
              </a:solidFill>
              <a:latin typeface="Century Gothic" panose="020B0502020202020204" pitchFamily="34" charset="0"/>
              <a:ea typeface="Calibri"/>
              <a:cs typeface="Calibri"/>
              <a:sym typeface="Calibri"/>
            </a:endParaRPr>
          </a:p>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ea typeface="Calibri"/>
                <a:cs typeface="Calibri"/>
                <a:sym typeface="Calibri"/>
              </a:rPr>
              <a:t>like</a:t>
            </a:r>
            <a:endParaRPr sz="2400" dirty="0">
              <a:solidFill>
                <a:schemeClr val="dk1"/>
              </a:solidFill>
              <a:latin typeface="Century Gothic" panose="020B0502020202020204" pitchFamily="34" charset="0"/>
              <a:ea typeface="Calibri"/>
              <a:cs typeface="Calibri"/>
              <a:sym typeface="Calibri"/>
            </a:endParaRPr>
          </a:p>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ea typeface="Calibri"/>
                <a:cs typeface="Calibri"/>
                <a:sym typeface="Calibri"/>
              </a:rPr>
              <a:t>kind</a:t>
            </a:r>
            <a:endParaRPr sz="2400" dirty="0">
              <a:solidFill>
                <a:schemeClr val="dk1"/>
              </a:solidFill>
              <a:latin typeface="Century Gothic" panose="020B0502020202020204" pitchFamily="34" charset="0"/>
              <a:ea typeface="Calibri"/>
              <a:cs typeface="Calibri"/>
              <a:sym typeface="Calibri"/>
            </a:endParaRPr>
          </a:p>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ea typeface="Calibri"/>
                <a:cs typeface="Calibri"/>
                <a:sym typeface="Calibri"/>
              </a:rPr>
              <a:t>most</a:t>
            </a:r>
            <a:endParaRPr sz="2400" dirty="0">
              <a:solidFill>
                <a:schemeClr val="dk1"/>
              </a:solidFill>
              <a:latin typeface="Century Gothic" panose="020B0502020202020204" pitchFamily="34" charset="0"/>
              <a:ea typeface="Calibri"/>
              <a:cs typeface="Calibri"/>
              <a:sym typeface="Calibri"/>
            </a:endParaRPr>
          </a:p>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ea typeface="Calibri"/>
                <a:cs typeface="Calibri"/>
                <a:sym typeface="Calibri"/>
              </a:rPr>
              <a:t>rock</a:t>
            </a:r>
            <a:endParaRPr sz="2400" dirty="0">
              <a:solidFill>
                <a:schemeClr val="dk1"/>
              </a:solidFill>
              <a:latin typeface="Century Gothic" panose="020B0502020202020204" pitchFamily="34" charset="0"/>
              <a:ea typeface="Calibri"/>
              <a:cs typeface="Calibri"/>
              <a:sym typeface="Calibri"/>
            </a:endParaRPr>
          </a:p>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ea typeface="Calibri"/>
                <a:cs typeface="Calibri"/>
                <a:sym typeface="Calibri"/>
              </a:rPr>
              <a:t>dust</a:t>
            </a:r>
            <a:endParaRPr sz="2400" dirty="0">
              <a:solidFill>
                <a:schemeClr val="dk1"/>
              </a:solidFill>
              <a:latin typeface="Century Gothic" panose="020B0502020202020204" pitchFamily="34" charset="0"/>
              <a:ea typeface="Calibri"/>
              <a:cs typeface="Calibri"/>
              <a:sym typeface="Calibri"/>
            </a:endParaRPr>
          </a:p>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ea typeface="Calibri"/>
                <a:cs typeface="Calibri"/>
                <a:sym typeface="Calibri"/>
              </a:rPr>
              <a:t>hike</a:t>
            </a:r>
            <a:endParaRPr sz="2400" dirty="0">
              <a:solidFill>
                <a:schemeClr val="dk1"/>
              </a:solidFill>
              <a:latin typeface="Century Gothic" panose="020B0502020202020204" pitchFamily="34" charset="0"/>
              <a:ea typeface="Calibri"/>
              <a:cs typeface="Calibri"/>
              <a:sym typeface="Calibri"/>
            </a:endParaRPr>
          </a:p>
        </p:txBody>
      </p:sp>
      <p:sp>
        <p:nvSpPr>
          <p:cNvPr id="282" name="Google Shape;282;p45"/>
          <p:cNvSpPr txBox="1"/>
          <p:nvPr/>
        </p:nvSpPr>
        <p:spPr>
          <a:xfrm>
            <a:off x="2452138" y="3764213"/>
            <a:ext cx="1840800" cy="70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600">
                <a:solidFill>
                  <a:schemeClr val="dk1"/>
                </a:solidFill>
                <a:latin typeface="Century Gothic" panose="020B0502020202020204" pitchFamily="34" charset="0"/>
                <a:ea typeface="Century Gothic"/>
                <a:cs typeface="Century Gothic"/>
                <a:sym typeface="Century Gothic"/>
              </a:rPr>
              <a:t>safe</a:t>
            </a:r>
            <a:r>
              <a:rPr lang="en" sz="3600">
                <a:solidFill>
                  <a:srgbClr val="FF0000"/>
                </a:solidFill>
                <a:latin typeface="Century Gothic" panose="020B0502020202020204" pitchFamily="34" charset="0"/>
                <a:ea typeface="Century Gothic"/>
                <a:cs typeface="Century Gothic"/>
                <a:sym typeface="Century Gothic"/>
              </a:rPr>
              <a:t>ly</a:t>
            </a:r>
            <a:endParaRPr sz="3600">
              <a:solidFill>
                <a:schemeClr val="dk1"/>
              </a:solidFill>
              <a:latin typeface="Century Gothic" panose="020B0502020202020204" pitchFamily="34" charset="0"/>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7"/>
                                        </p:tgtEl>
                                        <p:attrNameLst>
                                          <p:attrName>style.visibility</p:attrName>
                                        </p:attrNameLst>
                                      </p:cBhvr>
                                      <p:to>
                                        <p:strVal val="visible"/>
                                      </p:to>
                                    </p:set>
                                    <p:animEffect transition="in" filter="fade">
                                      <p:cBhvr>
                                        <p:cTn id="7" dur="1000"/>
                                        <p:tgtEl>
                                          <p:spTgt spid="27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6"/>
                                        </p:tgtEl>
                                        <p:attrNameLst>
                                          <p:attrName>style.visibility</p:attrName>
                                        </p:attrNameLst>
                                      </p:cBhvr>
                                      <p:to>
                                        <p:strVal val="visible"/>
                                      </p:to>
                                    </p:set>
                                    <p:animEffect transition="in" filter="fade">
                                      <p:cBhvr>
                                        <p:cTn id="12" dur="1000"/>
                                        <p:tgtEl>
                                          <p:spTgt spid="27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1"/>
                                        </p:tgtEl>
                                        <p:attrNameLst>
                                          <p:attrName>style.visibility</p:attrName>
                                        </p:attrNameLst>
                                      </p:cBhvr>
                                      <p:to>
                                        <p:strVal val="visible"/>
                                      </p:to>
                                    </p:set>
                                    <p:animEffect transition="in" filter="fade">
                                      <p:cBhvr>
                                        <p:cTn id="17" dur="1000"/>
                                        <p:tgtEl>
                                          <p:spTgt spid="28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9"/>
                                        </p:tgtEl>
                                        <p:attrNameLst>
                                          <p:attrName>style.visibility</p:attrName>
                                        </p:attrNameLst>
                                      </p:cBhvr>
                                      <p:to>
                                        <p:strVal val="visible"/>
                                      </p:to>
                                    </p:set>
                                    <p:animEffect transition="in" filter="fade">
                                      <p:cBhvr>
                                        <p:cTn id="22" dur="1000"/>
                                        <p:tgtEl>
                                          <p:spTgt spid="27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8"/>
                                        </p:tgtEl>
                                        <p:attrNameLst>
                                          <p:attrName>style.visibility</p:attrName>
                                        </p:attrNameLst>
                                      </p:cBhvr>
                                      <p:to>
                                        <p:strVal val="visible"/>
                                      </p:to>
                                    </p:set>
                                    <p:animEffect transition="in" filter="fade">
                                      <p:cBhvr>
                                        <p:cTn id="27" dur="1000"/>
                                        <p:tgtEl>
                                          <p:spTgt spid="27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68"/>
                                        </p:tgtEl>
                                        <p:attrNameLst>
                                          <p:attrName>style.visibility</p:attrName>
                                        </p:attrNameLst>
                                      </p:cBhvr>
                                      <p:to>
                                        <p:strVal val="visible"/>
                                      </p:to>
                                    </p:set>
                                    <p:animEffect transition="in" filter="fade">
                                      <p:cBhvr>
                                        <p:cTn id="32" dur="1000"/>
                                        <p:tgtEl>
                                          <p:spTgt spid="26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75"/>
                                        </p:tgtEl>
                                        <p:attrNameLst>
                                          <p:attrName>style.visibility</p:attrName>
                                        </p:attrNameLst>
                                      </p:cBhvr>
                                      <p:to>
                                        <p:strVal val="visible"/>
                                      </p:to>
                                    </p:set>
                                    <p:animEffect transition="in" filter="fade">
                                      <p:cBhvr>
                                        <p:cTn id="37" dur="1000"/>
                                        <p:tgtEl>
                                          <p:spTgt spid="27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65"/>
                                        </p:tgtEl>
                                        <p:attrNameLst>
                                          <p:attrName>style.visibility</p:attrName>
                                        </p:attrNameLst>
                                      </p:cBhvr>
                                      <p:to>
                                        <p:strVal val="visible"/>
                                      </p:to>
                                    </p:set>
                                    <p:animEffect transition="in" filter="fade">
                                      <p:cBhvr>
                                        <p:cTn id="42" dur="1000"/>
                                        <p:tgtEl>
                                          <p:spTgt spid="26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82"/>
                                        </p:tgtEl>
                                        <p:attrNameLst>
                                          <p:attrName>style.visibility</p:attrName>
                                        </p:attrNameLst>
                                      </p:cBhvr>
                                      <p:to>
                                        <p:strVal val="visible"/>
                                      </p:to>
                                    </p:set>
                                    <p:animEffect transition="in" filter="fade">
                                      <p:cBhvr>
                                        <p:cTn id="47" dur="1000"/>
                                        <p:tgtEl>
                                          <p:spTgt spid="28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80"/>
                                        </p:tgtEl>
                                        <p:attrNameLst>
                                          <p:attrName>style.visibility</p:attrName>
                                        </p:attrNameLst>
                                      </p:cBhvr>
                                      <p:to>
                                        <p:strVal val="visible"/>
                                      </p:to>
                                    </p:set>
                                    <p:animEffect transition="in" filter="fade">
                                      <p:cBhvr>
                                        <p:cTn id="52" dur="1000"/>
                                        <p:tgtEl>
                                          <p:spTgt spid="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88" name="Google Shape;288;p46"/>
          <p:cNvSpPr txBox="1">
            <a:spLocks noGrp="1"/>
          </p:cNvSpPr>
          <p:nvPr>
            <p:ph type="body" idx="1"/>
          </p:nvPr>
        </p:nvSpPr>
        <p:spPr>
          <a:xfrm>
            <a:off x="311700" y="105162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dirty="0">
                <a:solidFill>
                  <a:srgbClr val="FF0000"/>
                </a:solidFill>
              </a:rPr>
              <a:t>Teacher</a:t>
            </a:r>
            <a:r>
              <a:rPr lang="en" sz="2200" dirty="0">
                <a:solidFill>
                  <a:srgbClr val="FF0000"/>
                </a:solidFill>
              </a:rPr>
              <a:t>: “Do you know the words we’ll write, the words we’ll write, the words we’ll write? Do you know the words we’ll write on our boards today?” </a:t>
            </a:r>
            <a:endParaRPr sz="2200" dirty="0">
              <a:solidFill>
                <a:srgbClr val="FF0000"/>
              </a:solidFill>
            </a:endParaRPr>
          </a:p>
          <a:p>
            <a:pPr marL="0" lvl="0" indent="0" algn="l" rtl="0">
              <a:lnSpc>
                <a:spcPct val="150000"/>
              </a:lnSpc>
              <a:spcBef>
                <a:spcPts val="1000"/>
              </a:spcBef>
              <a:spcAft>
                <a:spcPts val="0"/>
              </a:spcAft>
              <a:buNone/>
            </a:pPr>
            <a:r>
              <a:rPr lang="en" sz="2200" b="1" dirty="0">
                <a:solidFill>
                  <a:srgbClr val="FF0000"/>
                </a:solidFill>
              </a:rPr>
              <a:t>Students</a:t>
            </a:r>
            <a:r>
              <a:rPr lang="en" sz="2200" dirty="0">
                <a:solidFill>
                  <a:srgbClr val="FF0000"/>
                </a:solidFill>
              </a:rPr>
              <a:t>: “Yes, we know the words we’ll write, the words we’ll write, the words we’ll write. Yes, we know the words we’ll write on our boards today!”</a:t>
            </a:r>
            <a:endParaRPr sz="2200" dirty="0">
              <a:solidFill>
                <a:srgbClr val="FF0000"/>
              </a:solidFill>
            </a:endParaRPr>
          </a:p>
          <a:p>
            <a:pPr marL="0" lvl="0" indent="0" algn="l" rtl="0">
              <a:spcBef>
                <a:spcPts val="800"/>
              </a:spcBef>
              <a:spcAft>
                <a:spcPts val="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94" name="Google Shape;294;p47"/>
          <p:cNvSpPr txBox="1">
            <a:spLocks noGrp="1"/>
          </p:cNvSpPr>
          <p:nvPr>
            <p:ph type="body" idx="1"/>
          </p:nvPr>
        </p:nvSpPr>
        <p:spPr>
          <a:xfrm>
            <a:off x="239650" y="9651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SzPts val="2400"/>
              <a:buChar char="•"/>
            </a:pPr>
            <a:r>
              <a:rPr lang="en" sz="2400" dirty="0"/>
              <a:t>I can collaborate with my teacher to write a silly sentence the spelling patterns: “-dge” and “-ge”</a:t>
            </a:r>
            <a:br>
              <a:rPr lang="en" sz="2400" dirty="0"/>
            </a:br>
            <a:r>
              <a:rPr lang="en" sz="2400" dirty="0"/>
              <a:t>and other patterns I’ve learned.</a:t>
            </a:r>
            <a:endParaRPr sz="2400" dirty="0"/>
          </a:p>
          <a:p>
            <a:pPr marL="457200" lvl="0" indent="-381000" algn="l" rtl="0">
              <a:lnSpc>
                <a:spcPct val="115000"/>
              </a:lnSpc>
              <a:spcBef>
                <a:spcPts val="0"/>
              </a:spcBef>
              <a:spcAft>
                <a:spcPts val="0"/>
              </a:spcAft>
              <a:buSzPts val="2400"/>
              <a:buChar char="•"/>
            </a:pPr>
            <a:r>
              <a:rPr lang="en" sz="2400" dirty="0"/>
              <a:t>I can use what I know about spelling patterns to correctly spell words.</a:t>
            </a:r>
            <a:endParaRPr sz="2400" dirty="0"/>
          </a:p>
          <a:p>
            <a:pPr marL="457200" lvl="0" indent="-381000" algn="l" rtl="0">
              <a:lnSpc>
                <a:spcPct val="115000"/>
              </a:lnSpc>
              <a:spcBef>
                <a:spcPts val="0"/>
              </a:spcBef>
              <a:spcAft>
                <a:spcPts val="0"/>
              </a:spcAft>
              <a:buSzPts val="2400"/>
              <a:buChar char="•"/>
            </a:pPr>
            <a:r>
              <a:rPr lang="en" sz="2400" dirty="0"/>
              <a:t>I can write a sentence with correct spacing, capitalization, and punctuation.</a:t>
            </a:r>
            <a:endParaRPr sz="2400" dirty="0"/>
          </a:p>
          <a:p>
            <a:pPr marL="0" lvl="0" indent="0" algn="l" rtl="0">
              <a:lnSpc>
                <a:spcPct val="115000"/>
              </a:lnSpc>
              <a:spcBef>
                <a:spcPts val="800"/>
              </a:spcBef>
              <a:spcAft>
                <a:spcPts val="500"/>
              </a:spcAft>
              <a:buNone/>
            </a:pPr>
            <a:endParaRPr sz="2000" dirty="0"/>
          </a:p>
        </p:txBody>
      </p:sp>
      <p:pic>
        <p:nvPicPr>
          <p:cNvPr id="295" name="Google Shape;295;p47"/>
          <p:cNvPicPr preferRelativeResize="0"/>
          <p:nvPr/>
        </p:nvPicPr>
        <p:blipFill>
          <a:blip r:embed="rId3">
            <a:alphaModFix/>
          </a:blip>
          <a:stretch>
            <a:fillRect/>
          </a:stretch>
        </p:blipFill>
        <p:spPr>
          <a:xfrm>
            <a:off x="8229601" y="4256313"/>
            <a:ext cx="853071" cy="662361"/>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4C127C2-83AC-4DB8-89EA-B755FE2B697B}"/>
</file>

<file path=customXml/itemProps2.xml><?xml version="1.0" encoding="utf-8"?>
<ds:datastoreItem xmlns:ds="http://schemas.openxmlformats.org/officeDocument/2006/customXml" ds:itemID="{55D4B8BD-1896-4C23-ADB5-728083BAFAEC}"/>
</file>

<file path=customXml/itemProps3.xml><?xml version="1.0" encoding="utf-8"?>
<ds:datastoreItem xmlns:ds="http://schemas.openxmlformats.org/officeDocument/2006/customXml" ds:itemID="{A8095C8C-FF72-4A59-80E3-DC9441C9AFBF}"/>
</file>

<file path=docProps/app.xml><?xml version="1.0" encoding="utf-8"?>
<Properties xmlns="http://schemas.openxmlformats.org/officeDocument/2006/extended-properties" xmlns:vt="http://schemas.openxmlformats.org/officeDocument/2006/docPropsVTypes">
  <TotalTime>23</TotalTime>
  <Words>5035</Words>
  <Application>Microsoft Office PowerPoint</Application>
  <PresentationFormat>On-screen Show (16:9)</PresentationFormat>
  <Paragraphs>398</Paragraphs>
  <Slides>15</Slides>
  <Notes>15</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15</vt:i4>
      </vt:variant>
    </vt:vector>
  </HeadingPairs>
  <TitlesOfParts>
    <vt:vector size="21" baseType="lpstr">
      <vt:lpstr>Century Gothic</vt:lpstr>
      <vt:lpstr>Arial</vt:lpstr>
      <vt:lpstr>Calibri</vt:lpstr>
      <vt:lpstr>Office Theme</vt:lpstr>
      <vt:lpstr>Simple Light</vt:lpstr>
      <vt:lpstr>Office Theme</vt:lpstr>
      <vt:lpstr>Grade 2: Module 3: Part 2: Cycle 16: Lesson 78 Teacher slide, before teaching.</vt:lpstr>
      <vt:lpstr>Grade 2: Module 3: Part 2: Cycle 16: Lesson 78 Teacher slide, before teaching.</vt:lpstr>
      <vt:lpstr>Grade 2: Module 3: Part 2: Cycle 16: Lesson 78 Teacher slide, before teaching.</vt:lpstr>
      <vt:lpstr>PowerPoint Presentation</vt:lpstr>
      <vt:lpstr>Transition Song</vt:lpstr>
      <vt:lpstr>Opening: Learning Targets</vt:lpstr>
      <vt:lpstr>        Word Parts </vt:lpstr>
      <vt:lpstr>Transition Song</vt:lpstr>
      <vt:lpstr>Work Time: Learning Targets</vt:lpstr>
      <vt:lpstr>Interactive Writing</vt:lpstr>
      <vt:lpstr>Reflection Time </vt:lpstr>
      <vt:lpstr>Transition Song</vt:lpstr>
      <vt:lpstr>Independent Work: Learning Targets</vt:lpstr>
      <vt:lpstr>PowerPoint Presentation</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2: Cycle 16: Lesson 78 Teacher slide, before teaching.</dc:title>
  <dc:creator>nbravo</dc:creator>
  <cp:lastModifiedBy>me@briannadasilva.com</cp:lastModifiedBy>
  <cp:revision>4</cp:revision>
  <dcterms:modified xsi:type="dcterms:W3CDTF">2019-01-04T23:31:28Z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