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0B3AE6-23A7-4635-AE25-BEB761BCE488}" v="46" dt="2018-09-08T07:46:11.1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741" autoAdjust="0"/>
  </p:normalViewPr>
  <p:slideViewPr>
    <p:cSldViewPr snapToGrid="0">
      <p:cViewPr varScale="1">
        <p:scale>
          <a:sx n="96" d="100"/>
          <a:sy n="96" d="100"/>
        </p:scale>
        <p:origin x="414"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1F446DFF-5D67-45C6-B2DE-71C5E7B0DA33}"/>
    <pc:docChg chg="modSld">
      <pc:chgData name="" userId="" providerId="" clId="Web-{1F446DFF-5D67-45C6-B2DE-71C5E7B0DA33}" dt="2018-08-11T22:48:45.372" v="1" actId="1076"/>
      <pc:docMkLst>
        <pc:docMk/>
      </pc:docMkLst>
      <pc:sldChg chg="addSp modSp">
        <pc:chgData name="" userId="" providerId="" clId="Web-{1F446DFF-5D67-45C6-B2DE-71C5E7B0DA33}" dt="2018-08-11T22:48:45.372" v="1" actId="1076"/>
        <pc:sldMkLst>
          <pc:docMk/>
          <pc:sldMk cId="380841745" sldId="272"/>
        </pc:sldMkLst>
        <pc:picChg chg="add mod">
          <ac:chgData name="" userId="" providerId="" clId="Web-{1F446DFF-5D67-45C6-B2DE-71C5E7B0DA33}" dt="2018-08-11T22:48:45.372" v="1" actId="1076"/>
          <ac:picMkLst>
            <pc:docMk/>
            <pc:sldMk cId="380841745" sldId="272"/>
            <ac:picMk id="2" creationId="{9D98787B-DE83-433F-B2D2-D555BCACF94D}"/>
          </ac:picMkLst>
        </pc:picChg>
      </pc:sldChg>
    </pc:docChg>
  </pc:docChgLst>
  <pc:docChgLst>
    <pc:chgData name="Natalie Ivey" userId="2c81a4b0-7596-4a42-b4da-e7aac4dfeff9" providerId="ADAL" clId="{B40B3AE6-23A7-4635-AE25-BEB761BCE488}"/>
    <pc:docChg chg="undo modSld modMainMaster">
      <pc:chgData name="Natalie Ivey" userId="2c81a4b0-7596-4a42-b4da-e7aac4dfeff9" providerId="ADAL" clId="{B40B3AE6-23A7-4635-AE25-BEB761BCE488}" dt="2018-09-08T07:46:11.197" v="45" actId="1076"/>
      <pc:docMkLst>
        <pc:docMk/>
      </pc:docMkLst>
      <pc:sldChg chg="addSp delSp modSp">
        <pc:chgData name="Natalie Ivey" userId="2c81a4b0-7596-4a42-b4da-e7aac4dfeff9" providerId="ADAL" clId="{B40B3AE6-23A7-4635-AE25-BEB761BCE488}" dt="2018-09-08T07:40:21.866" v="6" actId="1076"/>
        <pc:sldMkLst>
          <pc:docMk/>
          <pc:sldMk cId="0" sldId="259"/>
        </pc:sldMkLst>
        <pc:picChg chg="add del mod">
          <ac:chgData name="Natalie Ivey" userId="2c81a4b0-7596-4a42-b4da-e7aac4dfeff9" providerId="ADAL" clId="{B40B3AE6-23A7-4635-AE25-BEB761BCE488}" dt="2018-09-08T07:40:08.438" v="2"/>
          <ac:picMkLst>
            <pc:docMk/>
            <pc:sldMk cId="0" sldId="259"/>
            <ac:picMk id="3" creationId="{C8253E73-9772-4BEF-8B55-D45AE34709D8}"/>
          </ac:picMkLst>
        </pc:picChg>
        <pc:picChg chg="add mod">
          <ac:chgData name="Natalie Ivey" userId="2c81a4b0-7596-4a42-b4da-e7aac4dfeff9" providerId="ADAL" clId="{B40B3AE6-23A7-4635-AE25-BEB761BCE488}" dt="2018-09-08T07:40:21.866" v="6" actId="1076"/>
          <ac:picMkLst>
            <pc:docMk/>
            <pc:sldMk cId="0" sldId="259"/>
            <ac:picMk id="5" creationId="{C7B6CBD3-1758-4183-B19F-4A80ECD17B35}"/>
          </ac:picMkLst>
        </pc:picChg>
      </pc:sldChg>
      <pc:sldChg chg="addSp modSp">
        <pc:chgData name="Natalie Ivey" userId="2c81a4b0-7596-4a42-b4da-e7aac4dfeff9" providerId="ADAL" clId="{B40B3AE6-23A7-4635-AE25-BEB761BCE488}" dt="2018-09-08T07:41:03.101" v="17" actId="1076"/>
        <pc:sldMkLst>
          <pc:docMk/>
          <pc:sldMk cId="2084651229" sldId="269"/>
        </pc:sldMkLst>
        <pc:spChg chg="mod">
          <ac:chgData name="Natalie Ivey" userId="2c81a4b0-7596-4a42-b4da-e7aac4dfeff9" providerId="ADAL" clId="{B40B3AE6-23A7-4635-AE25-BEB761BCE488}" dt="2018-09-08T07:40:45.467" v="12" actId="14100"/>
          <ac:spMkLst>
            <pc:docMk/>
            <pc:sldMk cId="2084651229" sldId="269"/>
            <ac:spMk id="130" creationId="{00000000-0000-0000-0000-000000000000}"/>
          </ac:spMkLst>
        </pc:spChg>
        <pc:spChg chg="mod">
          <ac:chgData name="Natalie Ivey" userId="2c81a4b0-7596-4a42-b4da-e7aac4dfeff9" providerId="ADAL" clId="{B40B3AE6-23A7-4635-AE25-BEB761BCE488}" dt="2018-09-08T07:41:03.101" v="17" actId="1076"/>
          <ac:spMkLst>
            <pc:docMk/>
            <pc:sldMk cId="2084651229" sldId="269"/>
            <ac:spMk id="131" creationId="{00000000-0000-0000-0000-000000000000}"/>
          </ac:spMkLst>
        </pc:spChg>
        <pc:picChg chg="add mod">
          <ac:chgData name="Natalie Ivey" userId="2c81a4b0-7596-4a42-b4da-e7aac4dfeff9" providerId="ADAL" clId="{B40B3AE6-23A7-4635-AE25-BEB761BCE488}" dt="2018-09-08T07:41:02.322" v="16" actId="1076"/>
          <ac:picMkLst>
            <pc:docMk/>
            <pc:sldMk cId="2084651229" sldId="269"/>
            <ac:picMk id="3" creationId="{4DC35B92-EA29-4A84-AA28-FCA9991D1718}"/>
          </ac:picMkLst>
        </pc:picChg>
      </pc:sldChg>
      <pc:sldMasterChg chg="addSp modSp modSldLayout">
        <pc:chgData name="Natalie Ivey" userId="2c81a4b0-7596-4a42-b4da-e7aac4dfeff9" providerId="ADAL" clId="{B40B3AE6-23A7-4635-AE25-BEB761BCE488}" dt="2018-09-08T07:44:49.281" v="37" actId="1076"/>
        <pc:sldMasterMkLst>
          <pc:docMk/>
          <pc:sldMasterMk cId="0" sldId="2147483681"/>
        </pc:sldMasterMkLst>
        <pc:picChg chg="add mod">
          <ac:chgData name="Natalie Ivey" userId="2c81a4b0-7596-4a42-b4da-e7aac4dfeff9" providerId="ADAL" clId="{B40B3AE6-23A7-4635-AE25-BEB761BCE488}" dt="2018-09-08T07:41:40.779" v="19" actId="1076"/>
          <ac:picMkLst>
            <pc:docMk/>
            <pc:sldMasterMk cId="0" sldId="2147483681"/>
            <ac:picMk id="3" creationId="{59BC0268-B88A-4B90-83A9-864423A2228D}"/>
          </ac:picMkLst>
        </pc:picChg>
        <pc:picChg chg="add mod">
          <ac:chgData name="Natalie Ivey" userId="2c81a4b0-7596-4a42-b4da-e7aac4dfeff9" providerId="ADAL" clId="{B40B3AE6-23A7-4635-AE25-BEB761BCE488}" dt="2018-09-08T07:42:00.047" v="22" actId="1076"/>
          <ac:picMkLst>
            <pc:docMk/>
            <pc:sldMasterMk cId="0" sldId="2147483681"/>
            <ac:picMk id="5" creationId="{A7C99065-E9C4-4AE3-8142-C34D7B85D8C4}"/>
          </ac:picMkLst>
        </pc:picChg>
        <pc:picChg chg="add mod">
          <ac:chgData name="Natalie Ivey" userId="2c81a4b0-7596-4a42-b4da-e7aac4dfeff9" providerId="ADAL" clId="{B40B3AE6-23A7-4635-AE25-BEB761BCE488}" dt="2018-09-08T07:42:17.621" v="24" actId="1076"/>
          <ac:picMkLst>
            <pc:docMk/>
            <pc:sldMasterMk cId="0" sldId="2147483681"/>
            <ac:picMk id="10" creationId="{88B47151-9DB7-4FB2-925F-D64116CB1576}"/>
          </ac:picMkLst>
        </pc:picChg>
        <pc:sldLayoutChg chg="modSp">
          <pc:chgData name="Natalie Ivey" userId="2c81a4b0-7596-4a42-b4da-e7aac4dfeff9" providerId="ADAL" clId="{B40B3AE6-23A7-4635-AE25-BEB761BCE488}" dt="2018-09-08T07:44:49.281" v="37" actId="1076"/>
          <pc:sldLayoutMkLst>
            <pc:docMk/>
            <pc:sldMasterMk cId="0" sldId="2147483681"/>
            <pc:sldLayoutMk cId="0" sldId="2147483656"/>
          </pc:sldLayoutMkLst>
          <pc:spChg chg="mod">
            <ac:chgData name="Natalie Ivey" userId="2c81a4b0-7596-4a42-b4da-e7aac4dfeff9" providerId="ADAL" clId="{B40B3AE6-23A7-4635-AE25-BEB761BCE488}" dt="2018-09-08T07:44:49.281" v="37" actId="1076"/>
            <ac:spMkLst>
              <pc:docMk/>
              <pc:sldMasterMk cId="0" sldId="2147483681"/>
              <pc:sldLayoutMk cId="0" sldId="2147483656"/>
              <ac:spMk id="42" creationId="{00000000-0000-0000-0000-000000000000}"/>
            </ac:spMkLst>
          </pc:spChg>
        </pc:sldLayoutChg>
      </pc:sldMasterChg>
      <pc:sldMasterChg chg="addSp modSp modSldLayout">
        <pc:chgData name="Natalie Ivey" userId="2c81a4b0-7596-4a42-b4da-e7aac4dfeff9" providerId="ADAL" clId="{B40B3AE6-23A7-4635-AE25-BEB761BCE488}" dt="2018-09-08T07:46:11.197" v="45" actId="1076"/>
        <pc:sldMasterMkLst>
          <pc:docMk/>
          <pc:sldMasterMk cId="0" sldId="2147483682"/>
        </pc:sldMasterMkLst>
        <pc:picChg chg="add mod">
          <ac:chgData name="Natalie Ivey" userId="2c81a4b0-7596-4a42-b4da-e7aac4dfeff9" providerId="ADAL" clId="{B40B3AE6-23A7-4635-AE25-BEB761BCE488}" dt="2018-09-08T07:42:35.964" v="26" actId="1076"/>
          <ac:picMkLst>
            <pc:docMk/>
            <pc:sldMasterMk cId="0" sldId="2147483682"/>
            <ac:picMk id="3" creationId="{50733EE3-5A11-48EE-A59E-9CF335D03EA3}"/>
          </ac:picMkLst>
        </pc:picChg>
        <pc:picChg chg="add mod">
          <ac:chgData name="Natalie Ivey" userId="2c81a4b0-7596-4a42-b4da-e7aac4dfeff9" providerId="ADAL" clId="{B40B3AE6-23A7-4635-AE25-BEB761BCE488}" dt="2018-09-08T07:46:11.197" v="45" actId="1076"/>
          <ac:picMkLst>
            <pc:docMk/>
            <pc:sldMasterMk cId="0" sldId="2147483682"/>
            <ac:picMk id="5" creationId="{36831DD3-2517-4DC4-A134-F712C3956916}"/>
          </ac:picMkLst>
        </pc:picChg>
        <pc:picChg chg="add mod">
          <ac:chgData name="Natalie Ivey" userId="2c81a4b0-7596-4a42-b4da-e7aac4dfeff9" providerId="ADAL" clId="{B40B3AE6-23A7-4635-AE25-BEB761BCE488}" dt="2018-09-08T07:45:02.231" v="40" actId="1076"/>
          <ac:picMkLst>
            <pc:docMk/>
            <pc:sldMasterMk cId="0" sldId="2147483682"/>
            <ac:picMk id="7" creationId="{C6D6E540-AE11-44BA-A530-41BD344ECE62}"/>
          </ac:picMkLst>
        </pc:picChg>
        <pc:sldLayoutChg chg="modSp">
          <pc:chgData name="Natalie Ivey" userId="2c81a4b0-7596-4a42-b4da-e7aac4dfeff9" providerId="ADAL" clId="{B40B3AE6-23A7-4635-AE25-BEB761BCE488}" dt="2018-09-08T07:43:43.926" v="33" actId="1076"/>
          <pc:sldLayoutMkLst>
            <pc:docMk/>
            <pc:sldMasterMk cId="0" sldId="2147483682"/>
            <pc:sldLayoutMk cId="2631749069" sldId="2147483684"/>
          </pc:sldLayoutMkLst>
          <pc:spChg chg="mod">
            <ac:chgData name="Natalie Ivey" userId="2c81a4b0-7596-4a42-b4da-e7aac4dfeff9" providerId="ADAL" clId="{B40B3AE6-23A7-4635-AE25-BEB761BCE488}" dt="2018-09-08T07:43:43.926" v="33" actId="1076"/>
            <ac:spMkLst>
              <pc:docMk/>
              <pc:sldMasterMk cId="0" sldId="2147483682"/>
              <pc:sldLayoutMk cId="2631749069" sldId="2147483684"/>
              <ac:spMk id="60"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974418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073000e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d073000e0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50-70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Engaging the Reader: Pages 237–247 of Inside Out &amp; Back Again (8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Unpacking Learning Targets (3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Jigsaw Part 1: Pairs Reread First Paragraph of “Refugee and Immigrant Children: A Comparison” and Connect to a Poem from the Novel with Text-Dependent Questions (25-30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Jigsaw Part 2: Group Discussion to Determine Whether the Issues Are “Inside Out” or “Back Again” (15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Adding to the </a:t>
            </a:r>
            <a:r>
              <a:rPr lang="en" sz="1200" b="1" i="0" u="none" strike="noStrike" cap="none" dirty="0">
                <a:solidFill>
                  <a:srgbClr val="000000"/>
                </a:solidFill>
                <a:latin typeface="Calibri"/>
                <a:ea typeface="Calibri"/>
                <a:cs typeface="Calibri"/>
                <a:sym typeface="Calibri"/>
              </a:rPr>
              <a:t>Inside Out and Back Again Anchor Charts </a:t>
            </a:r>
            <a:r>
              <a:rPr lang="en" sz="1200" b="0" i="0" u="none" strike="noStrike" cap="none" dirty="0">
                <a:solidFill>
                  <a:srgbClr val="000000"/>
                </a:solidFill>
                <a:latin typeface="Calibri"/>
                <a:ea typeface="Calibri"/>
                <a:cs typeface="Calibri"/>
                <a:sym typeface="Calibri"/>
              </a:rPr>
              <a:t>(5-7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Complete a first read of pages 248–260. Take notes (in your journals) using the </a:t>
            </a:r>
            <a:r>
              <a:rPr lang="en" sz="1200" b="1" i="0" u="none" strike="noStrike" cap="none" dirty="0">
                <a:solidFill>
                  <a:srgbClr val="000000"/>
                </a:solidFill>
                <a:latin typeface="Calibri"/>
                <a:ea typeface="Calibri"/>
                <a:cs typeface="Calibri"/>
                <a:sym typeface="Calibri"/>
              </a:rPr>
              <a:t>Structured Notes graphic organizer</a:t>
            </a:r>
            <a:r>
              <a:rPr lang="en" sz="1200" b="0" i="0" u="none" strike="noStrike" cap="none" dirty="0">
                <a:solidFill>
                  <a:srgbClr val="000000"/>
                </a:solidFill>
                <a:latin typeface="Calibri"/>
                <a:ea typeface="Calibri"/>
                <a:cs typeface="Calibri"/>
                <a:sym typeface="Calibri"/>
              </a:rPr>
              <a:t>.</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34648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d073000e0_0_5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g3d073000e0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15-18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Pairs Reread First Paragraph of “Refugee and Immigrant Children: A Comparison” and Connect to a Poem from the Novel with Text-Dependent Questions (20 minutes)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Slide 3 of 3.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a somewhat abbreviated version of the Jigsaw that students did in Unit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far as possible, ensure that there is at least one student in each Numbered Heads group working on each of the poems, so that when they come back into their groups, they will have a range of poems to discuss.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they’ll need the resources pictured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Assign each pair just one of these three poems: </a:t>
            </a:r>
            <a:r>
              <a:rPr lang="en" sz="1200" b="0" i="1" u="none" strike="noStrike" cap="none" dirty="0">
                <a:solidFill>
                  <a:schemeClr val="dk1"/>
                </a:solidFill>
                <a:latin typeface="Calibri"/>
                <a:ea typeface="Calibri"/>
                <a:cs typeface="Calibri"/>
                <a:sym typeface="Calibri"/>
              </a:rPr>
              <a:t>“Rainbow” (page 142) ,“Loud Outside” (page 145), “More Is Not Better” (page 168)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to begin the Jigsaw activity following the protocol instructions.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them to the posted instructions as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assist students in rereading the first paragraph of the informational text, reading the poem they have been assigned, and identifying details from the poem that are evidence of similar challenges to those faced by the refugees and immigrants.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 As students work, ask probing questions as needed:</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challenges do refugee and immigrant children face?”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evidence of those challenges can you find experienced by Ha in your poem?”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strongest evidence of those challenges that you can find in your poem?”</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1: Notes: At school they want to be accepted by their peers. At home, they have to help their parents communicate with others and explain the customs and culture of their new country. Connections: Details that show how different their home culture is from that of their new country (expectations for behavior, traditions).</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2: Notes: They may encounter society’s discrimination and racism and cultural gaps. Connections: Details from the text that show Ha doesn’t feel that she fits in with her peers and her peers have negative views about her home country (appearance, clothing, speaking a different language, etc.)</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3: Notes: Students should define discrimination and racism in their own words. Connections: Details that show Ha is mistreated by some of her peers.</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4: Notes: Students should note that the role reversal is when the child takes on some of the parent’s responsibilities. Connections:  Details that show Ha is having to learn the new culture on her own instead of teaching her mother. Students may connect to other poems that show the brothers and Ha taking on responsibilities (teaching the language, communicating with others, working outside the home).</a:t>
            </a:r>
            <a:endParaRPr i="0" dirty="0"/>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struggle to read complex texts, consider previewing these vocabulary words from the informational text: </a:t>
            </a:r>
            <a:r>
              <a:rPr lang="en" sz="1200" b="0" i="1" u="none" strike="noStrike" cap="none" dirty="0">
                <a:solidFill>
                  <a:schemeClr val="dk1"/>
                </a:solidFill>
                <a:latin typeface="Calibri"/>
                <a:ea typeface="Calibri"/>
                <a:cs typeface="Calibri"/>
                <a:sym typeface="Calibri"/>
              </a:rPr>
              <a:t>represents, endure, adolescents, interpreters, and encounter.</a:t>
            </a:r>
            <a:r>
              <a:rPr lang="en" sz="1200" b="0" i="0" u="none" strike="noStrike" cap="none" dirty="0">
                <a:solidFill>
                  <a:schemeClr val="dk1"/>
                </a:solidFill>
                <a:latin typeface="Calibri"/>
                <a:ea typeface="Calibri"/>
                <a:cs typeface="Calibri"/>
                <a:sym typeface="Calibri"/>
              </a:rPr>
              <a:t> If you select additional words to preview, focus on those whose meaning may be difficult to determine using context clues from the text. It is important for students to practice using context clues to determine word meaning so that they become more proficient readers.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vocabulary from the poems may need to be discussed: “</a:t>
            </a:r>
            <a:r>
              <a:rPr lang="en" sz="1200" b="0" i="1" u="none" strike="noStrike" cap="none" dirty="0">
                <a:solidFill>
                  <a:schemeClr val="dk1"/>
                </a:solidFill>
                <a:latin typeface="Calibri"/>
                <a:ea typeface="Calibri"/>
                <a:cs typeface="Calibri"/>
                <a:sym typeface="Calibri"/>
              </a:rPr>
              <a:t>Rainbow”: lacquer, barrettes; “Loud Outside”: pluck; “More Is Not Better”: stalking</a:t>
            </a:r>
            <a:r>
              <a:rPr lang="en" dirty="0"/>
              <a:t> </a:t>
            </a: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Pluck</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stalking</a:t>
            </a:r>
            <a:r>
              <a:rPr lang="en" sz="1200" b="0" i="0" u="none" strike="noStrike" cap="none" dirty="0">
                <a:solidFill>
                  <a:schemeClr val="dk1"/>
                </a:solidFill>
                <a:latin typeface="Calibri"/>
                <a:ea typeface="Calibri"/>
                <a:cs typeface="Calibri"/>
                <a:sym typeface="Calibri"/>
              </a:rPr>
              <a:t> are words that students can probably figure out from the context. They may need to be told what lacquer and barrettes mean.)</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Reviewing academic vocabulary words benefits all students developing academic language. Consider allowing students to grapple with a complex text before explicit teaching of vocabulary. After students have read for gist, they can identify challenging vocabulary for themselves. Teachers can address student-selected vocabulary as well as predetermined vocabulary upon subsequent encounters with the text. However, in some cases and with some students, pre-teaching selected vocabulary may be necessary.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4833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d073000e0_0_5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d073000e0_0_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13-</a:t>
            </a:r>
            <a:r>
              <a:rPr lang="en" sz="1200" b="1" i="0" u="none" strike="noStrike" cap="none" dirty="0">
                <a:solidFill>
                  <a:schemeClr val="dk1"/>
                </a:solidFill>
                <a:latin typeface="Calibri"/>
                <a:ea typeface="Calibri"/>
                <a:cs typeface="Calibri"/>
                <a:sym typeface="Calibri"/>
              </a:rPr>
              <a:t>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Numbered Heads Small Group</a:t>
            </a:r>
            <a:endParaRPr dirty="0"/>
          </a:p>
          <a:p>
            <a:pPr marL="0" marR="0" lvl="0" indent="0" algn="l" rtl="0">
              <a:lnSpc>
                <a:spcPct val="100000"/>
              </a:lnSpc>
              <a:spcBef>
                <a:spcPts val="0"/>
              </a:spcBef>
              <a:spcAft>
                <a:spcPts val="0"/>
              </a:spcAft>
              <a:buClr>
                <a:schemeClr val="dk1"/>
              </a:buClr>
              <a:buSzPts val="12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Jigsaw Part 2: Group Discussion to Determine Whether the Issues Are “Inside Out” or “Back Again”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Allow time for movement from students’ pairs into their previous Numbered Heads group.</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now return to their Numbered Heads group to share.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them to take their </a:t>
            </a:r>
            <a:r>
              <a:rPr lang="en" sz="1200" b="1" i="0" u="none" strike="noStrike" cap="none" dirty="0">
                <a:solidFill>
                  <a:schemeClr val="dk1"/>
                </a:solidFill>
                <a:latin typeface="Calibri"/>
                <a:ea typeface="Calibri"/>
                <a:cs typeface="Calibri"/>
                <a:sym typeface="Calibri"/>
              </a:rPr>
              <a:t>Text-Dependent Questions, Part B handout </a:t>
            </a:r>
            <a:r>
              <a:rPr lang="en" sz="1200" b="0" i="0" u="none" strike="noStrike" cap="none" dirty="0">
                <a:solidFill>
                  <a:schemeClr val="dk1"/>
                </a:solidFill>
                <a:latin typeface="Calibri"/>
                <a:ea typeface="Calibri"/>
                <a:cs typeface="Calibri"/>
                <a:sym typeface="Calibri"/>
              </a:rPr>
              <a:t>with them.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about 5-7 minutes to share about the poem</a:t>
            </a:r>
            <a:r>
              <a:rPr lang="en" sz="1200" dirty="0">
                <a:solidFill>
                  <a:schemeClr val="dk1"/>
                </a:solidFill>
                <a:latin typeface="Calibri"/>
                <a:ea typeface="Calibri"/>
                <a:cs typeface="Calibri"/>
                <a:sym typeface="Calibri"/>
              </a:rPr>
              <a:t>s they read </a:t>
            </a:r>
            <a:r>
              <a:rPr lang="en" sz="1200" b="0" i="0" u="none" strike="noStrike" cap="none" dirty="0">
                <a:solidFill>
                  <a:schemeClr val="dk1"/>
                </a:solidFill>
                <a:latin typeface="Calibri"/>
                <a:ea typeface="Calibri"/>
                <a:cs typeface="Calibri"/>
                <a:sym typeface="Calibri"/>
              </a:rPr>
              <a:t>within their groups.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Encourage them to record new evidence from other poems on their question sheets.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 the last few minutes of this part of the agenda, be sure that groups discuss and record an answer to the synthesis questions at the bottom of their </a:t>
            </a:r>
            <a:r>
              <a:rPr lang="en" sz="1200" b="1" i="0" u="none" strike="noStrike" cap="none" dirty="0">
                <a:solidFill>
                  <a:schemeClr val="dk1"/>
                </a:solidFill>
                <a:latin typeface="Calibri"/>
                <a:ea typeface="Calibri"/>
                <a:cs typeface="Calibri"/>
                <a:sym typeface="Calibri"/>
              </a:rPr>
              <a:t>Text-Dependent Questions, Part B handout</a:t>
            </a:r>
            <a:r>
              <a:rPr lang="en" sz="1200" b="0" i="0"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final sentence of this paragraph of the informational text says: ‘Perhaps the greatest threat to these children is not the stress of belonging to two cultures but the stress of belonging to none.’ What is the author saying is the biggest problem, bigger than all of the others in this paragraph? Is the author saying this will always be the case? What evidence do you have to answer that question?”</a:t>
            </a:r>
            <a:endParaRPr i="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from each group to share the group discussion with the whole class. Encourage students to focus on the word </a:t>
            </a:r>
            <a:r>
              <a:rPr lang="en" sz="1200" b="0" i="1" u="none" strike="noStrike" cap="none" dirty="0">
                <a:solidFill>
                  <a:schemeClr val="dk1"/>
                </a:solidFill>
                <a:latin typeface="Calibri"/>
                <a:ea typeface="Calibri"/>
                <a:cs typeface="Calibri"/>
                <a:sym typeface="Calibri"/>
              </a:rPr>
              <a:t>perhaps</a:t>
            </a:r>
            <a:r>
              <a:rPr lang="en" sz="1200" b="0" i="0" u="none" strike="noStrike" cap="none" dirty="0">
                <a:solidFill>
                  <a:schemeClr val="dk1"/>
                </a:solidFill>
                <a:latin typeface="Calibri"/>
                <a:ea typeface="Calibri"/>
                <a:cs typeface="Calibri"/>
                <a:sym typeface="Calibri"/>
              </a:rPr>
              <a:t> when looking for evidence, because it suggests that this might not always be the case.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sharing and listening within their groups and recording new information.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 should develop an appropriate response to the synthesis question and provide textual evidence to support it.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need additional help interpreting the author’s meaning in the quote from the synthesis question: “Perhaps the greatest threat to these children is not the stress of belonging to two cultures but the stress of belonging to none.”  Consider ways to rephrase it or break down the sentence to help them grasp its meaning.</a:t>
            </a:r>
            <a:endParaRPr sz="1200" b="0" i="1"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120060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d073000e0_0_6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3d073000e0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Adding to the Inside Out and Back Again Anchor Charts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i="0" u="none" strike="noStrike" cap="none" dirty="0">
                <a:solidFill>
                  <a:schemeClr val="dk1"/>
                </a:solidFill>
                <a:latin typeface="Calibri"/>
                <a:ea typeface="Calibri"/>
                <a:cs typeface="Calibri"/>
                <a:sym typeface="Calibri"/>
              </a:rPr>
              <a:t>Inside Out </a:t>
            </a:r>
            <a:r>
              <a:rPr lang="en" sz="1200" b="0" i="0" u="none" strike="noStrike" cap="none" dirty="0">
                <a:solidFill>
                  <a:schemeClr val="dk1"/>
                </a:solidFill>
                <a:latin typeface="Calibri"/>
                <a:ea typeface="Calibri"/>
                <a:cs typeface="Calibri"/>
                <a:sym typeface="Calibri"/>
              </a:rPr>
              <a:t>and </a:t>
            </a:r>
            <a:r>
              <a:rPr lang="en" sz="1200" b="1" i="0" u="none" strike="noStrike" cap="none" dirty="0">
                <a:solidFill>
                  <a:schemeClr val="dk1"/>
                </a:solidFill>
                <a:latin typeface="Calibri"/>
                <a:ea typeface="Calibri"/>
                <a:cs typeface="Calibri"/>
                <a:sym typeface="Calibri"/>
              </a:rPr>
              <a:t>Back Again anchor charts </a:t>
            </a:r>
            <a:r>
              <a:rPr lang="en" sz="1200" b="0" i="0" u="none" strike="noStrike" cap="none" dirty="0">
                <a:solidFill>
                  <a:schemeClr val="dk1"/>
                </a:solidFill>
                <a:latin typeface="Calibri"/>
                <a:ea typeface="Calibri"/>
                <a:cs typeface="Calibri"/>
                <a:sym typeface="Calibri"/>
              </a:rPr>
              <a:t>posted.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These serve as note-catchers when the class is co-constructing ideas.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some of their details from the informational text and the poem and to justify whether they think the details show turning “inside out” or “back again.”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on </a:t>
            </a:r>
            <a:r>
              <a:rPr lang="en" sz="1200" b="1" i="0" u="none" strike="noStrike" cap="none" dirty="0">
                <a:solidFill>
                  <a:schemeClr val="dk1"/>
                </a:solidFill>
                <a:latin typeface="Calibri"/>
                <a:ea typeface="Calibri"/>
                <a:cs typeface="Calibri"/>
                <a:sym typeface="Calibri"/>
              </a:rPr>
              <a:t>Inside Out</a:t>
            </a:r>
            <a:r>
              <a:rPr lang="en" sz="1200" b="0" i="0" u="none" strike="noStrike" cap="none" dirty="0">
                <a:solidFill>
                  <a:schemeClr val="dk1"/>
                </a:solidFill>
                <a:latin typeface="Calibri"/>
                <a:ea typeface="Calibri"/>
                <a:cs typeface="Calibri"/>
                <a:sym typeface="Calibri"/>
              </a:rPr>
              <a:t> or </a:t>
            </a:r>
            <a:r>
              <a:rPr lang="en" sz="1200" b="1" i="0" u="none" strike="noStrike" cap="none" dirty="0">
                <a:solidFill>
                  <a:schemeClr val="dk1"/>
                </a:solidFill>
                <a:latin typeface="Calibri"/>
                <a:ea typeface="Calibri"/>
                <a:cs typeface="Calibri"/>
                <a:sym typeface="Calibri"/>
              </a:rPr>
              <a:t>Back Again</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anchor charts </a:t>
            </a:r>
            <a:r>
              <a:rPr lang="en" sz="1200" b="0" i="0" u="none" strike="noStrike" cap="none" dirty="0">
                <a:solidFill>
                  <a:schemeClr val="dk1"/>
                </a:solidFill>
                <a:latin typeface="Calibri"/>
                <a:ea typeface="Calibri"/>
                <a:cs typeface="Calibri"/>
                <a:sym typeface="Calibri"/>
              </a:rPr>
              <a:t>according to student suggestions.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sharing relevant details from today’s reading of the informational text and their assigned poems.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810819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d073000e0_0_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3d073000e0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need it, provide a brief list with explanations of the challenging vocabulary words from the reading homework that cannot be determined through context such as: </a:t>
            </a:r>
            <a:r>
              <a:rPr lang="en" sz="1200" b="0" i="1" u="none" strike="noStrike" cap="none" dirty="0">
                <a:solidFill>
                  <a:schemeClr val="dk1"/>
                </a:solidFill>
                <a:latin typeface="Calibri"/>
                <a:ea typeface="Calibri"/>
                <a:cs typeface="Calibri"/>
                <a:sym typeface="Calibri"/>
              </a:rPr>
              <a:t>intermingling </a:t>
            </a:r>
            <a:r>
              <a:rPr lang="en" sz="1200" b="0" i="0" u="none" strike="noStrike" cap="none" dirty="0">
                <a:solidFill>
                  <a:schemeClr val="dk1"/>
                </a:solidFill>
                <a:latin typeface="Calibri"/>
                <a:ea typeface="Calibri"/>
                <a:cs typeface="Calibri"/>
                <a:sym typeface="Calibri"/>
              </a:rPr>
              <a:t>(mix together) </a:t>
            </a:r>
            <a:r>
              <a:rPr lang="en" sz="1200" b="0" i="1" u="none" strike="noStrike" cap="none" dirty="0">
                <a:solidFill>
                  <a:schemeClr val="dk1"/>
                </a:solidFill>
                <a:latin typeface="Calibri"/>
                <a:ea typeface="Calibri"/>
                <a:cs typeface="Calibri"/>
                <a:sym typeface="Calibri"/>
              </a:rPr>
              <a:t>(257) and glutinous </a:t>
            </a:r>
            <a:r>
              <a:rPr lang="en" sz="1200" b="0" i="0" u="none" strike="noStrike" cap="none" dirty="0">
                <a:solidFill>
                  <a:schemeClr val="dk1"/>
                </a:solidFill>
                <a:latin typeface="Calibri"/>
                <a:ea typeface="Calibri"/>
                <a:cs typeface="Calibri"/>
                <a:sym typeface="Calibri"/>
              </a:rPr>
              <a:t>(sticky like glue in texture) </a:t>
            </a:r>
            <a:r>
              <a:rPr lang="en" sz="1200" b="0" i="1" u="none" strike="noStrike" cap="none" dirty="0">
                <a:solidFill>
                  <a:schemeClr val="dk1"/>
                </a:solidFill>
                <a:latin typeface="Calibri"/>
                <a:ea typeface="Calibri"/>
                <a:cs typeface="Calibri"/>
                <a:sym typeface="Calibri"/>
              </a:rPr>
              <a:t>(257).</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9018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189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95116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5454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533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2726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812403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073000e0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d073000e0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Reread Paragraph 1 of the section “Refugee and Immigrant Children: A Comparison” in the informational text “Refugee Children in Canada:  Searching for Identity.” </a:t>
            </a:r>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Reread pgs. 237–247 from </a:t>
            </a:r>
            <a:r>
              <a:rPr lang="en" sz="1200" b="0" i="1" u="none" strike="noStrike" cap="none">
                <a:solidFill>
                  <a:schemeClr val="dk1"/>
                </a:solidFill>
                <a:latin typeface="Calibri"/>
                <a:ea typeface="Calibri"/>
                <a:cs typeface="Calibri"/>
                <a:sym typeface="Calibri"/>
              </a:rPr>
              <a:t>Inside Out and Back Again </a:t>
            </a:r>
            <a:r>
              <a:rPr lang="en" sz="1200" b="0" i="0" u="none" strike="noStrike" cap="none">
                <a:solidFill>
                  <a:schemeClr val="dk1"/>
                </a:solidFill>
                <a:latin typeface="Calibri"/>
                <a:ea typeface="Calibri"/>
                <a:cs typeface="Calibri"/>
                <a:sym typeface="Calibri"/>
              </a:rPr>
              <a:t>(tonight’s homework).</a:t>
            </a:r>
            <a:endParaRPr/>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0706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073000e0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d073000e0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“Refugee and Immigrant Children: A Comparison”: Paragraph 1 Text-Dependent Questions, Part B </a:t>
            </a:r>
            <a:r>
              <a:rPr lang="en" sz="1200" i="0" u="none" strike="noStrike" cap="none" dirty="0">
                <a:solidFill>
                  <a:schemeClr val="dk1"/>
                </a:solidFill>
                <a:latin typeface="Calibri"/>
                <a:ea typeface="Calibri"/>
                <a:cs typeface="Calibri"/>
                <a:sym typeface="Calibri"/>
              </a:rPr>
              <a:t>(one per student and one for display)</a:t>
            </a:r>
            <a:endParaRPr sz="120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sz="1200" dirty="0">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 Jigsaw structure is abbreviated but similar to that of Unit 1, Lessons 7 and 11. In advance, to refresh your memory, review these lessons and the Jigsaw protocol.</a:t>
            </a:r>
            <a:endParaRPr sz="1200" i="0" u="none" strike="noStrike" cap="none" dirty="0">
              <a:solidFill>
                <a:schemeClr val="dk1"/>
              </a:solidFill>
              <a:latin typeface="Calibri"/>
              <a:ea typeface="Calibri"/>
              <a:cs typeface="Calibri"/>
              <a:sym typeface="Calibri"/>
            </a:endParaRPr>
          </a:p>
          <a:p>
            <a:pPr marL="323850" marR="0" lvl="0" indent="-9525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Inside Out &amp; Back Again </a:t>
            </a:r>
            <a:r>
              <a:rPr lang="en" sz="1200" i="0" u="none" strike="noStrike" cap="none" dirty="0">
                <a:solidFill>
                  <a:schemeClr val="dk1"/>
                </a:solidFill>
                <a:latin typeface="Calibri"/>
                <a:ea typeface="Calibri"/>
                <a:cs typeface="Calibri"/>
                <a:sym typeface="Calibri"/>
              </a:rPr>
              <a:t>(book; one per student)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t>
            </a:r>
            <a:r>
              <a:rPr lang="en" sz="1200" i="0" u="none" strike="noStrike" cap="none" dirty="0">
                <a:solidFill>
                  <a:schemeClr val="dk1"/>
                </a:solidFill>
                <a:latin typeface="Calibri"/>
                <a:ea typeface="Calibri"/>
                <a:cs typeface="Calibri"/>
                <a:sym typeface="Calibri"/>
              </a:rPr>
              <a:t>and </a:t>
            </a:r>
            <a:r>
              <a:rPr lang="en" sz="1200" b="1" i="0" u="none" strike="noStrike" cap="none" dirty="0">
                <a:solidFill>
                  <a:schemeClr val="dk1"/>
                </a:solidFill>
                <a:latin typeface="Calibri"/>
                <a:ea typeface="Calibri"/>
                <a:cs typeface="Calibri"/>
                <a:sym typeface="Calibri"/>
              </a:rPr>
              <a:t>Back Again anchor charts </a:t>
            </a:r>
            <a:r>
              <a:rPr lang="en" sz="1200" i="0" u="none" strike="noStrike" cap="none" dirty="0">
                <a:solidFill>
                  <a:schemeClr val="dk1"/>
                </a:solidFill>
                <a:latin typeface="Calibri"/>
                <a:ea typeface="Calibri"/>
                <a:cs typeface="Calibri"/>
                <a:sym typeface="Calibri"/>
              </a:rPr>
              <a:t>(begun in Lesson 8)</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“Refugee and Immigrant Children: A Comparison”</a:t>
            </a:r>
            <a:r>
              <a:rPr lang="en" sz="1200" i="0" u="none" strike="noStrike" cap="none" dirty="0">
                <a:solidFill>
                  <a:schemeClr val="dk1"/>
                </a:solidFill>
                <a:latin typeface="Calibri"/>
                <a:ea typeface="Calibri"/>
                <a:cs typeface="Calibri"/>
                <a:sym typeface="Calibri"/>
              </a:rPr>
              <a:t> (from Lesson 9)</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Create new student pairings for Work Time A. Partner students with someone from a different Numbered Heads group. In Work Time B, students will return to their original Numbered Heads group of 3-4 to share ideas.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Document camera or other means of projecting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Sticky notes (three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Post the following in the classroom for student reference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Today’s Learning targets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Directions for Jigsaw Part 1 (see Work Time A, slide 9)</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Homework question</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8604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073000e0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d073000e0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Display the slide.</a:t>
            </a:r>
            <a:endParaRPr/>
          </a:p>
          <a:p>
            <a:pPr marL="0" marR="0" lvl="0" indent="0" algn="l" rtl="0">
              <a:lnSpc>
                <a:spcPct val="100000"/>
              </a:lnSpc>
              <a:spcBef>
                <a:spcPts val="0"/>
              </a:spcBef>
              <a:spcAft>
                <a:spcPts val="0"/>
              </a:spcAft>
              <a:buClr>
                <a:srgbClr val="000000"/>
              </a:buClr>
              <a:buSzPts val="1100"/>
              <a:buFont typeface="Arial"/>
              <a:buNone/>
            </a:pP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65925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d073000e0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d073000e0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 </a:t>
            </a:r>
            <a:r>
              <a:rPr lang="en" sz="1200" dirty="0">
                <a:solidFill>
                  <a:schemeClr val="dk1"/>
                </a:solidFill>
                <a:latin typeface="Calibri"/>
                <a:ea typeface="Calibri"/>
                <a:cs typeface="Calibri"/>
                <a:sym typeface="Calibri"/>
              </a:rPr>
              <a:t>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7476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073000e0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d073000e0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6-</a:t>
            </a:r>
            <a:r>
              <a:rPr lang="en" sz="1200" b="1" i="0" u="none" strike="noStrike" cap="none" dirty="0">
                <a:solidFill>
                  <a:schemeClr val="dk1"/>
                </a:solidFill>
                <a:latin typeface="Calibri"/>
                <a:ea typeface="Calibri"/>
                <a:cs typeface="Calibri"/>
                <a:sym typeface="Calibri"/>
              </a:rPr>
              <a:t>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Engaging the Reader: Pages 237–247 of Inside Out &amp; Back Again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i="0" u="none" strike="noStrike" cap="none" dirty="0">
                <a:solidFill>
                  <a:schemeClr val="dk1"/>
                </a:solidFill>
                <a:latin typeface="Calibri"/>
                <a:ea typeface="Calibri"/>
                <a:cs typeface="Calibri"/>
                <a:sym typeface="Calibri"/>
              </a:rPr>
              <a:t>Inside Out</a:t>
            </a:r>
            <a:r>
              <a:rPr lang="en" sz="1200" b="0" i="0" u="none" strike="noStrike" cap="none" dirty="0">
                <a:solidFill>
                  <a:schemeClr val="dk1"/>
                </a:solidFill>
                <a:latin typeface="Calibri"/>
                <a:ea typeface="Calibri"/>
                <a:cs typeface="Calibri"/>
                <a:sym typeface="Calibri"/>
              </a:rPr>
              <a:t> and </a:t>
            </a:r>
            <a:r>
              <a:rPr lang="en" sz="1200" b="1" i="0" u="none" strike="noStrike" cap="none" dirty="0">
                <a:solidFill>
                  <a:schemeClr val="dk1"/>
                </a:solidFill>
                <a:latin typeface="Calibri"/>
                <a:ea typeface="Calibri"/>
                <a:cs typeface="Calibri"/>
                <a:sym typeface="Calibri"/>
              </a:rPr>
              <a:t>Back Again</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Anchor charts </a:t>
            </a:r>
            <a:r>
              <a:rPr lang="en" sz="1200" b="0" i="0" u="none" strike="noStrike" cap="none" dirty="0">
                <a:solidFill>
                  <a:schemeClr val="dk1"/>
                </a:solidFill>
                <a:latin typeface="Calibri"/>
                <a:ea typeface="Calibri"/>
                <a:cs typeface="Calibri"/>
                <a:sym typeface="Calibri"/>
              </a:rPr>
              <a:t>posted in the room.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using sticky notes isn’t a feasible option, provide construction paper or copy paper squares and allow students to ta</a:t>
            </a:r>
            <a:r>
              <a:rPr lang="en-US" sz="1200" b="0" i="0" u="none" strike="noStrike" cap="none" dirty="0">
                <a:solidFill>
                  <a:schemeClr val="dk1"/>
                </a:solidFill>
                <a:latin typeface="Calibri"/>
                <a:ea typeface="Calibri"/>
                <a:cs typeface="Calibri"/>
                <a:sym typeface="Calibri"/>
              </a:rPr>
              <a:t>p</a:t>
            </a:r>
            <a:r>
              <a:rPr lang="en" sz="1200" b="0" i="0" u="none" strike="noStrike" cap="none" dirty="0">
                <a:solidFill>
                  <a:schemeClr val="dk1"/>
                </a:solidFill>
                <a:latin typeface="Calibri"/>
                <a:ea typeface="Calibri"/>
                <a:cs typeface="Calibri"/>
                <a:sym typeface="Calibri"/>
              </a:rPr>
              <a:t>e them on the chart.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sticky notes.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definition of a dynamic character: </a:t>
            </a:r>
            <a:r>
              <a:rPr lang="en" sz="1200" i="0" dirty="0">
                <a:solidFill>
                  <a:schemeClr val="dk1"/>
                </a:solidFill>
                <a:latin typeface="Calibri"/>
                <a:ea typeface="Calibri"/>
                <a:cs typeface="Calibri"/>
                <a:sym typeface="Calibri"/>
              </a:rPr>
              <a:t>a character that changes based on his/her experiences. </a:t>
            </a:r>
            <a:endParaRPr i="0"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Provide time for student to think about the questions and record their evidence.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put their sticky note on either the </a:t>
            </a:r>
            <a:r>
              <a:rPr lang="en" sz="1200" b="1" i="0" u="none" strike="noStrike" cap="none" dirty="0">
                <a:solidFill>
                  <a:schemeClr val="dk1"/>
                </a:solidFill>
                <a:latin typeface="Calibri"/>
                <a:ea typeface="Calibri"/>
                <a:cs typeface="Calibri"/>
                <a:sym typeface="Calibri"/>
              </a:rPr>
              <a:t>Inside Out anchor chart </a:t>
            </a:r>
            <a:r>
              <a:rPr lang="en" sz="1200" b="0" i="0" u="none" strike="noStrike" cap="none" dirty="0">
                <a:solidFill>
                  <a:schemeClr val="dk1"/>
                </a:solidFill>
                <a:latin typeface="Calibri"/>
                <a:ea typeface="Calibri"/>
                <a:cs typeface="Calibri"/>
                <a:sym typeface="Calibri"/>
              </a:rPr>
              <a:t>or the </a:t>
            </a:r>
            <a:r>
              <a:rPr lang="en" sz="1200" b="1" i="0" u="none" strike="noStrike" cap="none" dirty="0">
                <a:solidFill>
                  <a:schemeClr val="dk1"/>
                </a:solidFill>
                <a:latin typeface="Calibri"/>
                <a:ea typeface="Calibri"/>
                <a:cs typeface="Calibri"/>
                <a:sym typeface="Calibri"/>
              </a:rPr>
              <a:t>Back Again anchor chart</a:t>
            </a:r>
            <a:r>
              <a:rPr lang="en" sz="1200" b="0" i="0" u="none" strike="noStrike" cap="none" dirty="0">
                <a:solidFill>
                  <a:schemeClr val="dk1"/>
                </a:solidFill>
                <a:latin typeface="Calibri"/>
                <a:ea typeface="Calibri"/>
                <a:cs typeface="Calibri"/>
                <a:sym typeface="Calibri"/>
              </a:rPr>
              <a:t>, based on which their evidence is most relevant to.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three of the sticky notes with the whole group and invite discussion of why they show strong evidence revealing an aspect of Ha’s dynamic character.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 whole group to determine whether the three chosen sticky notes have been put on the appropriate anchor chart.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Evidence for Inside Out: There is still no news on their father (237)</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Ha is embarrassed that she has no gift for Pem (239)</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Ha asks, “What if father is really gone?” (240)</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Ha is made fun of for wearing a nightgown to school (244</a:t>
            </a:r>
            <a:r>
              <a:rPr lang="en" sz="1200"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Evidence for Back Again:  Pem brings Ha a new doll for Christmas (239)</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The brothers have come to accept that father may really be gone (241)</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Ha rips the flower of the nightgown (245)</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Ha gives Titi’s flower seeds to Pem (247).</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partnering a struggling student with a stronger student to collaborate on this activity together. Stronger students can model their thinking and reasoning for the evidence chosen.</a:t>
            </a:r>
            <a:endParaRPr sz="1200" dirty="0">
              <a:latin typeface="Calibri"/>
              <a:ea typeface="Calibri"/>
              <a:cs typeface="Calibri"/>
              <a:sym typeface="Calibri"/>
            </a:endParaRPr>
          </a:p>
        </p:txBody>
      </p:sp>
    </p:spTree>
    <p:extLst>
      <p:ext uri="{BB962C8B-B14F-4D97-AF65-F5344CB8AC3E}">
        <p14:creationId xmlns:p14="http://schemas.microsoft.com/office/powerpoint/2010/main" val="1274962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d073000e0_0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3d073000e0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Opening B. Unpacking Learning Targets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Discussing and clarifying the language of learning targets helps build academic vocabulary.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the strongest evidence mean?”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that now that they are eighth-graders, they are really being challenged to think about which evidence best proves their point. This is what they will have to do in college and in a broad range of careers, from law to auto mechanics to social work.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identify that the strongest evidence is the best evidence to prove their point or support their thinking.</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Provide definitions for academic vocabulary within the learning targets as needed: </a:t>
            </a:r>
            <a:r>
              <a:rPr lang="en" sz="1200" i="0" u="none" strike="noStrike" cap="none" dirty="0">
                <a:solidFill>
                  <a:srgbClr val="000000"/>
                </a:solidFill>
                <a:latin typeface="Calibri"/>
                <a:ea typeface="Calibri"/>
                <a:cs typeface="Calibri"/>
                <a:sym typeface="Calibri"/>
              </a:rPr>
              <a:t> </a:t>
            </a:r>
            <a:r>
              <a:rPr lang="en" sz="1200" i="1" u="none" strike="noStrike" cap="none" dirty="0">
                <a:solidFill>
                  <a:srgbClr val="000000"/>
                </a:solidFill>
                <a:latin typeface="Calibri"/>
                <a:ea typeface="Calibri"/>
                <a:cs typeface="Calibri"/>
                <a:sym typeface="Calibri"/>
              </a:rPr>
              <a:t>evidence, connections</a:t>
            </a:r>
            <a:r>
              <a:rPr lang="en" sz="1200"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38229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073000e0_0_3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3d073000e0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Suggested slide pacing: 5-7 minutes </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 Partners/Whole Class</a:t>
            </a:r>
            <a:br>
              <a:rPr lang="en" sz="1200" b="1" i="0" u="none" strike="noStrike" cap="none">
                <a:solidFill>
                  <a:schemeClr val="dk1"/>
                </a:solidFill>
                <a:latin typeface="Calibri"/>
                <a:ea typeface="Calibri"/>
                <a:cs typeface="Calibri"/>
                <a:sym typeface="Calibri"/>
              </a:rPr>
            </a:b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Work Time A. Jigsaw Part 1: Pairs Reread First Paragraph of “Refugee and Immigrant Children: A Comparison” and Connect to a Poem from the Novel with Text-Dependent Questions  </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a:solidFill>
                  <a:schemeClr val="dk1"/>
                </a:solidFill>
                <a:latin typeface="Calibri"/>
                <a:ea typeface="Calibri"/>
                <a:cs typeface="Calibri"/>
                <a:sym typeface="Calibri"/>
              </a:rPr>
              <a:t>Teaching Notes: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Students should have their article “Refugee Children in Canada: Searching for Identity.”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There are several components to Work Time A. To simplify the process, it has been broken down over several slides. This is 1 of 3.</a:t>
            </a:r>
            <a:endParaRPr sz="1200">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Using a document camera, display Paragraph 1 of the section “Refugee and Immigrant Children: A Comparison.”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that they began to look closely at this same paragraph of the text </a:t>
            </a:r>
            <a:r>
              <a:rPr lang="en" sz="1200">
                <a:solidFill>
                  <a:schemeClr val="dk1"/>
                </a:solidFill>
                <a:latin typeface="Calibri"/>
                <a:ea typeface="Calibri"/>
                <a:cs typeface="Calibri"/>
                <a:sym typeface="Calibri"/>
              </a:rPr>
              <a:t>from</a:t>
            </a:r>
            <a:r>
              <a:rPr lang="en" sz="1200" i="0" u="none" strike="noStrike" cap="none">
                <a:solidFill>
                  <a:schemeClr val="dk1"/>
                </a:solidFill>
                <a:latin typeface="Calibri"/>
                <a:ea typeface="Calibri"/>
                <a:cs typeface="Calibri"/>
                <a:sym typeface="Calibri"/>
              </a:rPr>
              <a:t> the previous lesson, and emphasize how important and valuable it is to reread challenging text.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Focus students on the second sentence in Paragraph 1 (qu</a:t>
            </a:r>
            <a:r>
              <a:rPr lang="en" sz="1200">
                <a:solidFill>
                  <a:schemeClr val="dk1"/>
                </a:solidFill>
                <a:latin typeface="Calibri"/>
                <a:ea typeface="Calibri"/>
                <a:cs typeface="Calibri"/>
                <a:sym typeface="Calibri"/>
              </a:rPr>
              <a:t>oted on the slide).</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Read the slide as students read along silently in their heads. </a:t>
            </a:r>
            <a:endParaRPr sz="120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Invite students to pair up to share their answers with someone else.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Select some volunteers to share their answers with the whole group.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Explain that today students will continue to build on this idea of the “disruptive loss” faced by refugees and immigrants. </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Student Look-fors/Listen-fors</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Students should realize that this statement is very similar to what Ha’s family has experienced-leaving their home country for another. This is a life-changing event as they suffer the loss of their home, possessions, family, and friends just to name a few.</a:t>
            </a: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a:solidFill>
                  <a:schemeClr val="dk1"/>
                </a:solidFill>
                <a:latin typeface="Calibri"/>
                <a:ea typeface="Calibri"/>
                <a:cs typeface="Calibri"/>
                <a:sym typeface="Calibri"/>
              </a:rPr>
              <a:t>Support for Any Students Who Need It: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rgbClr val="000000"/>
                </a:solidFill>
                <a:latin typeface="Calibri"/>
                <a:ea typeface="Calibri"/>
                <a:cs typeface="Calibri"/>
                <a:sym typeface="Calibri"/>
              </a:rPr>
              <a:t>ELLs may be unfamiliar with more vocabulary words than are mentioned in this lesson. Check for comprehension of general words (e.g., law, peace, etc.) that most students would know.</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rgbClr val="000000"/>
                </a:solidFill>
                <a:latin typeface="Calibri"/>
                <a:ea typeface="Calibri"/>
                <a:cs typeface="Calibri"/>
                <a:sym typeface="Calibri"/>
              </a:rPr>
              <a:t>Consider partnering ELLs who speak the same home language when discussion of complex content is required. This allows students to have more meaningful discussions and to clarify points in their native language.</a:t>
            </a: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90650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d073000e0_0_4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3d073000e0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Pairs Reread First Paragraph of “Refugee and Immigrant Children: A Comparison” and Connect to a Poem from the Novel with Text-Dependent Questions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Slide 2 of 3.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Prior to beginning the work time, inform students of their new pairings and have them transition to sit with their new partner.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the directions for student reference.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a:t>
            </a:r>
            <a:r>
              <a:rPr lang="en" sz="1200" b="1" i="0" u="none" strike="noStrike" cap="none" dirty="0">
                <a:solidFill>
                  <a:schemeClr val="dk1"/>
                </a:solidFill>
                <a:latin typeface="Calibri"/>
                <a:ea typeface="Calibri"/>
                <a:cs typeface="Calibri"/>
                <a:sym typeface="Calibri"/>
              </a:rPr>
              <a:t>“Refugee and Immigrant Children: A Comparison”: Paragraph 1 Text-Dependent Questions, Part B. </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“Today we will dig deeper into Paragraph 1 of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Refugee and Immigrant Children: A Comparison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using these questions to better understand it to relate some of the challenges faced by the real-life refugee and immigrant children to Ha’s experiences when she arrives in Alabama.”</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they’ll be working their new partner and each pair will be assigned one poem from the novel to connect to the real-life refugee experiences in “Refugee and Immigrant Children: A Comparison.”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question sheet.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and distinguish the two columns in which students are to record answers: </a:t>
            </a:r>
            <a:r>
              <a:rPr lang="en" sz="1200" b="0" i="1" u="none" strike="noStrike" cap="none" dirty="0">
                <a:solidFill>
                  <a:schemeClr val="dk1"/>
                </a:solidFill>
                <a:latin typeface="Calibri"/>
                <a:ea typeface="Calibri"/>
                <a:cs typeface="Calibri"/>
                <a:sym typeface="Calibri"/>
              </a:rPr>
              <a:t>Notes</a:t>
            </a:r>
            <a:r>
              <a:rPr lang="en" sz="1200" b="0" i="0" u="none" strike="noStrike" cap="none" dirty="0">
                <a:solidFill>
                  <a:schemeClr val="dk1"/>
                </a:solidFill>
                <a:latin typeface="Calibri"/>
                <a:ea typeface="Calibri"/>
                <a:cs typeface="Calibri"/>
                <a:sym typeface="Calibri"/>
              </a:rPr>
              <a:t> column is for answers from the informational text and </a:t>
            </a:r>
            <a:r>
              <a:rPr lang="en" sz="1200" b="0" i="1" u="none" strike="noStrike" cap="none" dirty="0">
                <a:solidFill>
                  <a:schemeClr val="dk1"/>
                </a:solidFill>
                <a:latin typeface="Calibri"/>
                <a:ea typeface="Calibri"/>
                <a:cs typeface="Calibri"/>
                <a:sym typeface="Calibri"/>
              </a:rPr>
              <a:t>Connections</a:t>
            </a:r>
            <a:r>
              <a:rPr lang="en" sz="1200" b="0" i="0" u="none" strike="noStrike" cap="none" dirty="0">
                <a:solidFill>
                  <a:schemeClr val="dk1"/>
                </a:solidFill>
                <a:latin typeface="Calibri"/>
                <a:ea typeface="Calibri"/>
                <a:cs typeface="Calibri"/>
                <a:sym typeface="Calibri"/>
              </a:rPr>
              <a:t> is for details from their assigned poem.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Post and read the directions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ignore the </a:t>
            </a:r>
            <a:r>
              <a:rPr lang="en" sz="1200" b="0" i="1" u="none" strike="noStrike" cap="none" dirty="0">
                <a:solidFill>
                  <a:schemeClr val="dk1"/>
                </a:solidFill>
                <a:latin typeface="Calibri"/>
                <a:ea typeface="Calibri"/>
                <a:cs typeface="Calibri"/>
                <a:sym typeface="Calibri"/>
              </a:rPr>
              <a:t>synthesis questions </a:t>
            </a:r>
            <a:r>
              <a:rPr lang="en" sz="1200" b="0" i="0" u="none" strike="noStrike" cap="none" dirty="0">
                <a:solidFill>
                  <a:schemeClr val="dk1"/>
                </a:solidFill>
                <a:latin typeface="Calibri"/>
                <a:ea typeface="Calibri"/>
                <a:cs typeface="Calibri"/>
                <a:sym typeface="Calibri"/>
              </a:rPr>
              <a:t>at the bottom of the form for now; they will come back to this in the second part of the Jigsaw.</a:t>
            </a:r>
            <a:endParaRPr dirty="0"/>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instructions.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990961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614575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358719"/>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31749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9BC0268-B88A-4B90-83A9-864423A2228D}"/>
              </a:ext>
            </a:extLst>
          </p:cNvPr>
          <p:cNvPicPr>
            <a:picLocks noChangeAspect="1"/>
          </p:cNvPicPr>
          <p:nvPr userDrawn="1"/>
        </p:nvPicPr>
        <p:blipFill>
          <a:blip r:embed="rId13"/>
          <a:stretch>
            <a:fillRect/>
          </a:stretch>
        </p:blipFill>
        <p:spPr>
          <a:xfrm>
            <a:off x="8365808" y="4979782"/>
            <a:ext cx="762000" cy="142875"/>
          </a:xfrm>
          <a:prstGeom prst="rect">
            <a:avLst/>
          </a:prstGeom>
        </p:spPr>
      </p:pic>
      <p:pic>
        <p:nvPicPr>
          <p:cNvPr id="5" name="Picture 4">
            <a:extLst>
              <a:ext uri="{FF2B5EF4-FFF2-40B4-BE49-F238E27FC236}">
                <a16:creationId xmlns:a16="http://schemas.microsoft.com/office/drawing/2014/main" id="{A7C99065-E9C4-4AE3-8142-C34D7B85D8C4}"/>
              </a:ext>
            </a:extLst>
          </p:cNvPr>
          <p:cNvPicPr>
            <a:picLocks noChangeAspect="1"/>
          </p:cNvPicPr>
          <p:nvPr userDrawn="1"/>
        </p:nvPicPr>
        <p:blipFill>
          <a:blip r:embed="rId14"/>
          <a:stretch>
            <a:fillRect/>
          </a:stretch>
        </p:blipFill>
        <p:spPr>
          <a:xfrm>
            <a:off x="4297650" y="4751157"/>
            <a:ext cx="548700" cy="457250"/>
          </a:xfrm>
          <a:prstGeom prst="rect">
            <a:avLst/>
          </a:prstGeom>
        </p:spPr>
      </p:pic>
      <p:pic>
        <p:nvPicPr>
          <p:cNvPr id="10" name="Picture 9">
            <a:extLst>
              <a:ext uri="{FF2B5EF4-FFF2-40B4-BE49-F238E27FC236}">
                <a16:creationId xmlns:a16="http://schemas.microsoft.com/office/drawing/2014/main" id="{88B47151-9DB7-4FB2-925F-D64116CB1576}"/>
              </a:ext>
            </a:extLst>
          </p:cNvPr>
          <p:cNvPicPr>
            <a:picLocks noChangeAspect="1"/>
          </p:cNvPicPr>
          <p:nvPr userDrawn="1"/>
        </p:nvPicPr>
        <p:blipFill>
          <a:blip r:embed="rId15"/>
          <a:stretch>
            <a:fillRect/>
          </a:stretch>
        </p:blipFill>
        <p:spPr>
          <a:xfrm>
            <a:off x="0" y="475115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0733EE3-5A11-48EE-A59E-9CF335D03EA3}"/>
              </a:ext>
            </a:extLst>
          </p:cNvPr>
          <p:cNvPicPr>
            <a:picLocks noChangeAspect="1"/>
          </p:cNvPicPr>
          <p:nvPr userDrawn="1"/>
        </p:nvPicPr>
        <p:blipFill>
          <a:blip r:embed="rId15"/>
          <a:stretch>
            <a:fillRect/>
          </a:stretch>
        </p:blipFill>
        <p:spPr>
          <a:xfrm>
            <a:off x="8382000" y="5008284"/>
            <a:ext cx="762000" cy="142875"/>
          </a:xfrm>
          <a:prstGeom prst="rect">
            <a:avLst/>
          </a:prstGeom>
        </p:spPr>
      </p:pic>
      <p:pic>
        <p:nvPicPr>
          <p:cNvPr id="5" name="Picture 4">
            <a:extLst>
              <a:ext uri="{FF2B5EF4-FFF2-40B4-BE49-F238E27FC236}">
                <a16:creationId xmlns:a16="http://schemas.microsoft.com/office/drawing/2014/main" id="{36831DD3-2517-4DC4-A134-F712C3956916}"/>
              </a:ext>
            </a:extLst>
          </p:cNvPr>
          <p:cNvPicPr>
            <a:picLocks noChangeAspect="1"/>
          </p:cNvPicPr>
          <p:nvPr userDrawn="1"/>
        </p:nvPicPr>
        <p:blipFill>
          <a:blip r:embed="rId16"/>
          <a:stretch>
            <a:fillRect/>
          </a:stretch>
        </p:blipFill>
        <p:spPr>
          <a:xfrm>
            <a:off x="4133424" y="4335012"/>
            <a:ext cx="877152" cy="730960"/>
          </a:xfrm>
          <a:prstGeom prst="rect">
            <a:avLst/>
          </a:prstGeom>
        </p:spPr>
      </p:pic>
      <p:pic>
        <p:nvPicPr>
          <p:cNvPr id="7" name="Picture 6">
            <a:extLst>
              <a:ext uri="{FF2B5EF4-FFF2-40B4-BE49-F238E27FC236}">
                <a16:creationId xmlns:a16="http://schemas.microsoft.com/office/drawing/2014/main" id="{C6D6E540-AE11-44BA-A530-41BD344ECE62}"/>
              </a:ext>
            </a:extLst>
          </p:cNvPr>
          <p:cNvPicPr>
            <a:picLocks noChangeAspect="1"/>
          </p:cNvPicPr>
          <p:nvPr userDrawn="1"/>
        </p:nvPicPr>
        <p:blipFill>
          <a:blip r:embed="rId17"/>
          <a:stretch>
            <a:fillRect/>
          </a:stretch>
        </p:blipFill>
        <p:spPr>
          <a:xfrm>
            <a:off x="0" y="4511188"/>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10</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134304"/>
            <a:ext cx="8520600" cy="3600982"/>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endParaRPr lang="en"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t>
            </a:r>
            <a:r>
              <a:rPr lang="en" sz="1800" b="0" i="0" u="none" strike="noStrike" cap="none">
                <a:solidFill>
                  <a:schemeClr val="dk1"/>
                </a:solidFill>
                <a:latin typeface="Century Gothic"/>
                <a:ea typeface="Century Gothic"/>
                <a:cs typeface="Century Gothic"/>
                <a:sym typeface="Century Gothic"/>
              </a:rPr>
              <a:t>approximately 50-70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br>
              <a:rPr lang="en" sz="1800" b="0" i="0" u="none" strike="noStrike" cap="none" dirty="0">
                <a:solidFill>
                  <a:schemeClr val="dk1"/>
                </a:solidFill>
                <a:latin typeface="Century Gothic"/>
                <a:ea typeface="Century Gothic"/>
                <a:cs typeface="Century Gothic"/>
                <a:sym typeface="Century Gothic"/>
              </a:rPr>
            </a:br>
            <a:r>
              <a:rPr lang="en" sz="1800" b="0" i="0" u="none" strike="noStrike" cap="none" dirty="0">
                <a:solidFill>
                  <a:schemeClr val="dk1"/>
                </a:solidFill>
                <a:latin typeface="Century Gothic"/>
                <a:ea typeface="Century Gothic"/>
                <a:cs typeface="Century Gothic"/>
                <a:sym typeface="Century Gothic"/>
              </a:rPr>
              <a:t>In this lesson, students continue to work with the section of text from yesterday, “Refugee and Immigrant Children: A Comparison.”  Today they’ll identify details from the text that relate directly to poems in the novel, connecting real-life refugees’ experiences to Ha’s.  </a:t>
            </a:r>
            <a:endParaRPr dirty="0"/>
          </a:p>
          <a:p>
            <a:pPr marL="0" marR="0" lvl="0" indent="0" algn="l" rtl="0">
              <a:lnSpc>
                <a:spcPct val="90000"/>
              </a:lnSpc>
              <a:spcBef>
                <a:spcPts val="0"/>
              </a:spcBef>
              <a:spcAft>
                <a:spcPts val="0"/>
              </a:spcAft>
              <a:buClr>
                <a:schemeClr val="dk1"/>
              </a:buClr>
              <a:buSzPts val="32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dirty="0"/>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use the strongest evidence from the novel and from the informational text to support my answers to questions.</a:t>
            </a:r>
            <a:endParaRPr lang="en" dirty="0"/>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make connections between evidence of the universal refugee experience and the title of the novel </a:t>
            </a:r>
            <a:r>
              <a:rPr lang="en" sz="1800" b="0" i="1" u="none" strike="noStrike" cap="none" dirty="0">
                <a:solidFill>
                  <a:schemeClr val="dk1"/>
                </a:solidFill>
                <a:latin typeface="Century Gothic"/>
                <a:ea typeface="Century Gothic"/>
                <a:cs typeface="Century Gothic"/>
                <a:sym typeface="Century Gothic"/>
              </a:rPr>
              <a:t>Inside Out &amp; Back Again</a:t>
            </a:r>
            <a:r>
              <a:rPr lang="en" sz="1800" b="0" i="0" u="none" strike="noStrike" cap="none" dirty="0">
                <a:solidFill>
                  <a:schemeClr val="dk1"/>
                </a:solidFill>
                <a:latin typeface="Century Gothic"/>
                <a:ea typeface="Century Gothic"/>
                <a:cs typeface="Century Gothic"/>
                <a:sym typeface="Century Gothic"/>
              </a:rPr>
              <a:t>. </a:t>
            </a:r>
            <a:endParaRPr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800" b="0" i="0" u="none" strike="noStrike" cap="none">
                <a:solidFill>
                  <a:schemeClr val="dk1"/>
                </a:solidFill>
                <a:latin typeface="Century Gothic"/>
                <a:ea typeface="Century Gothic"/>
                <a:cs typeface="Century Gothic"/>
                <a:sym typeface="Century Gothic"/>
              </a:rPr>
              <a:t>Let’s </a:t>
            </a:r>
            <a:r>
              <a:rPr lang="en" sz="2800"/>
              <a:t>Discuss the Challenges of Refugees</a:t>
            </a:r>
            <a:endParaRPr sz="2800" b="0" i="0" u="none" strike="noStrike" cap="none">
              <a:solidFill>
                <a:schemeClr val="dk1"/>
              </a:solidFill>
              <a:latin typeface="Century Gothic"/>
              <a:ea typeface="Century Gothic"/>
              <a:cs typeface="Century Gothic"/>
              <a:sym typeface="Century Gothic"/>
            </a:endParaRPr>
          </a:p>
        </p:txBody>
      </p:sp>
      <p:sp>
        <p:nvSpPr>
          <p:cNvPr id="236" name="Google Shape;236;p46"/>
          <p:cNvSpPr txBox="1"/>
          <p:nvPr/>
        </p:nvSpPr>
        <p:spPr>
          <a:xfrm>
            <a:off x="311700" y="1098006"/>
            <a:ext cx="3069772" cy="752937"/>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b="0" i="0" u="none" strike="noStrike" cap="none" dirty="0">
                <a:solidFill>
                  <a:srgbClr val="000000"/>
                </a:solidFill>
                <a:latin typeface="Century Gothic"/>
                <a:ea typeface="Century Gothic"/>
                <a:cs typeface="Century Gothic"/>
                <a:sym typeface="Century Gothic"/>
              </a:rPr>
              <a:t>“Rainbow” (page 142)</a:t>
            </a:r>
            <a:endParaRPr dirty="0"/>
          </a:p>
          <a:p>
            <a:pPr marL="0" marR="0" lvl="0" indent="0" algn="l" rtl="0">
              <a:lnSpc>
                <a:spcPct val="100000"/>
              </a:lnSpc>
              <a:spcBef>
                <a:spcPts val="0"/>
              </a:spcBef>
              <a:spcAft>
                <a:spcPts val="0"/>
              </a:spcAft>
              <a:buNone/>
            </a:pPr>
            <a:r>
              <a:rPr lang="en" b="0" i="0" u="none" strike="noStrike" cap="none" dirty="0">
                <a:solidFill>
                  <a:srgbClr val="000000"/>
                </a:solidFill>
                <a:latin typeface="Century Gothic"/>
                <a:ea typeface="Century Gothic"/>
                <a:cs typeface="Century Gothic"/>
                <a:sym typeface="Century Gothic"/>
              </a:rPr>
              <a:t>“Loud Outside” (page 145)</a:t>
            </a:r>
            <a:endParaRPr dirty="0"/>
          </a:p>
          <a:p>
            <a:pPr marL="0" marR="0" lvl="0" indent="0" algn="l" rtl="0">
              <a:lnSpc>
                <a:spcPct val="100000"/>
              </a:lnSpc>
              <a:spcBef>
                <a:spcPts val="0"/>
              </a:spcBef>
              <a:spcAft>
                <a:spcPts val="0"/>
              </a:spcAft>
              <a:buNone/>
            </a:pPr>
            <a:r>
              <a:rPr lang="en" b="0" i="0" u="none" strike="noStrike" cap="none" dirty="0">
                <a:solidFill>
                  <a:srgbClr val="000000"/>
                </a:solidFill>
                <a:latin typeface="Century Gothic"/>
                <a:ea typeface="Century Gothic"/>
                <a:cs typeface="Century Gothic"/>
                <a:sym typeface="Century Gothic"/>
              </a:rPr>
              <a:t>“More Is Not Better” (page 168) </a:t>
            </a:r>
            <a:endParaRPr dirty="0"/>
          </a:p>
        </p:txBody>
      </p:sp>
      <p:pic>
        <p:nvPicPr>
          <p:cNvPr id="237" name="Google Shape;237;p46"/>
          <p:cNvPicPr preferRelativeResize="0"/>
          <p:nvPr/>
        </p:nvPicPr>
        <p:blipFill rotWithShape="1">
          <a:blip r:embed="rId3">
            <a:alphaModFix/>
          </a:blip>
          <a:srcRect/>
          <a:stretch/>
        </p:blipFill>
        <p:spPr>
          <a:xfrm>
            <a:off x="5529943" y="1657218"/>
            <a:ext cx="3355723" cy="2322747"/>
          </a:xfrm>
          <a:prstGeom prst="rect">
            <a:avLst/>
          </a:prstGeom>
          <a:noFill/>
          <a:ln>
            <a:noFill/>
          </a:ln>
        </p:spPr>
      </p:pic>
      <p:pic>
        <p:nvPicPr>
          <p:cNvPr id="7"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
        <p:nvSpPr>
          <p:cNvPr id="2" name="TextBox 1"/>
          <p:cNvSpPr txBox="1"/>
          <p:nvPr/>
        </p:nvSpPr>
        <p:spPr>
          <a:xfrm>
            <a:off x="311700" y="1976016"/>
            <a:ext cx="5218243" cy="2123658"/>
          </a:xfrm>
          <a:prstGeom prst="rect">
            <a:avLst/>
          </a:prstGeom>
          <a:noFill/>
        </p:spPr>
        <p:txBody>
          <a:bodyPr wrap="square" rtlCol="0">
            <a:spAutoFit/>
          </a:bodyPr>
          <a:lstStyle/>
          <a:p>
            <a:r>
              <a:rPr lang="en-US" sz="1200" b="1" dirty="0">
                <a:latin typeface="Century Gothic" panose="020B0502020202020204" pitchFamily="34" charset="0"/>
              </a:rPr>
              <a:t>Refugee and Immigrant Children: A Comparison</a:t>
            </a:r>
          </a:p>
          <a:p>
            <a:r>
              <a:rPr lang="en-US" sz="1200" dirty="0">
                <a:latin typeface="Century Gothic" panose="020B0502020202020204" pitchFamily="34" charset="0"/>
              </a:rPr>
              <a:t> </a:t>
            </a:r>
          </a:p>
          <a:p>
            <a:r>
              <a:rPr lang="en-US" sz="1200" dirty="0">
                <a:latin typeface="Century Gothic" panose="020B0502020202020204" pitchFamily="34" charset="0"/>
              </a:rPr>
              <a:t>Refugee and immigrant children in Canada have significant similarities. Both groups much deal with migration, which represents a disruptive loss to one’s life. Once in Canada, they both have to endure the “push-and-pull” forces of home and school, which often work in opposite directions. At school they share with other adolescents the desire to be accepted by their peer group. At home, both groups may experience a role and dependency reversal in which they may function as interpreters and “cultural brokers” for their parents. Both refugee and immigrant children may</a:t>
            </a:r>
          </a:p>
        </p:txBody>
      </p:sp>
      <p:sp>
        <p:nvSpPr>
          <p:cNvPr id="3" name="TextBox 2"/>
          <p:cNvSpPr txBox="1"/>
          <p:nvPr/>
        </p:nvSpPr>
        <p:spPr>
          <a:xfrm>
            <a:off x="311700" y="4002973"/>
            <a:ext cx="6781800" cy="830997"/>
          </a:xfrm>
          <a:prstGeom prst="rect">
            <a:avLst/>
          </a:prstGeom>
          <a:noFill/>
        </p:spPr>
        <p:txBody>
          <a:bodyPr wrap="square" rtlCol="0">
            <a:spAutoFit/>
          </a:bodyPr>
          <a:lstStyle/>
          <a:p>
            <a:r>
              <a:rPr lang="en-US" sz="1200" dirty="0">
                <a:latin typeface="Century Gothic" panose="020B0502020202020204" pitchFamily="34" charset="0"/>
              </a:rPr>
              <a:t>encounter society’s discrimination and racism, and both have to accomplish the central task of childhood and adolescence – developing a sense of identity – while trying to bridge generational and cultural gaps. Perhaps the greatest threat to these children is not the stress of belonging to two cultures but the stress of belonging to none (Lee, 1988).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Discus</a:t>
            </a:r>
            <a:r>
              <a:rPr lang="en" dirty="0"/>
              <a:t>s Our Evidence</a:t>
            </a:r>
            <a:endParaRPr b="0" i="0" u="none" strike="noStrike" cap="none" dirty="0">
              <a:solidFill>
                <a:schemeClr val="dk1"/>
              </a:solidFill>
              <a:sym typeface="Century Gothic"/>
            </a:endParaRPr>
          </a:p>
        </p:txBody>
      </p:sp>
      <p:sp>
        <p:nvSpPr>
          <p:cNvPr id="244" name="Google Shape;244;p47"/>
          <p:cNvSpPr txBox="1">
            <a:spLocks noGrp="1"/>
          </p:cNvSpPr>
          <p:nvPr>
            <p:ph type="body" idx="1"/>
          </p:nvPr>
        </p:nvSpPr>
        <p:spPr>
          <a:xfrm>
            <a:off x="311700" y="1324329"/>
            <a:ext cx="8520600" cy="3416400"/>
          </a:xfrm>
          <a:prstGeom prst="rect">
            <a:avLst/>
          </a:prstGeom>
          <a:noFill/>
          <a:ln>
            <a:noFill/>
          </a:ln>
        </p:spPr>
        <p:txBody>
          <a:bodyPr spcFirstLastPara="1" wrap="square" lIns="91425" tIns="91425" rIns="91425" bIns="91425" anchor="t" anchorCtr="0">
            <a:noAutofit/>
          </a:bodyPr>
          <a:lstStyle/>
          <a:p>
            <a:pPr marL="514350" marR="0" lvl="0" indent="-55245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Share your answers to the questions with your groupmates.</a:t>
            </a:r>
            <a:endParaRPr sz="2400"/>
          </a:p>
          <a:p>
            <a:pPr marL="514350" marR="0" lvl="0" indent="-55245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Listen to their responses from their assigned poem.</a:t>
            </a:r>
            <a:endParaRPr sz="2400"/>
          </a:p>
          <a:p>
            <a:pPr marL="514350" marR="0" lvl="0" indent="-55245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Record new evidence on your own handout.</a:t>
            </a:r>
            <a:endParaRPr sz="240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1" name="Google Shape;251;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Add to Our Anchor Charts</a:t>
            </a:r>
            <a:endParaRPr sz="3400" dirty="0"/>
          </a:p>
        </p:txBody>
      </p:sp>
      <p:pic>
        <p:nvPicPr>
          <p:cNvPr id="252" name="Google Shape;252;p48"/>
          <p:cNvPicPr preferRelativeResize="0"/>
          <p:nvPr/>
        </p:nvPicPr>
        <p:blipFill>
          <a:blip r:embed="rId3">
            <a:alphaModFix/>
          </a:blip>
          <a:stretch>
            <a:fillRect/>
          </a:stretch>
        </p:blipFill>
        <p:spPr>
          <a:xfrm>
            <a:off x="1042324" y="1109510"/>
            <a:ext cx="2742623" cy="3714124"/>
          </a:xfrm>
          <a:prstGeom prst="rect">
            <a:avLst/>
          </a:prstGeom>
          <a:noFill/>
          <a:ln>
            <a:noFill/>
          </a:ln>
        </p:spPr>
      </p:pic>
      <p:pic>
        <p:nvPicPr>
          <p:cNvPr id="253" name="Google Shape;253;p48"/>
          <p:cNvPicPr preferRelativeResize="0"/>
          <p:nvPr/>
        </p:nvPicPr>
        <p:blipFill>
          <a:blip r:embed="rId4">
            <a:alphaModFix/>
          </a:blip>
          <a:stretch>
            <a:fillRect/>
          </a:stretch>
        </p:blipFill>
        <p:spPr>
          <a:xfrm>
            <a:off x="4359000" y="1109500"/>
            <a:ext cx="2684713" cy="3640410"/>
          </a:xfrm>
          <a:prstGeom prst="rect">
            <a:avLst/>
          </a:prstGeom>
          <a:noFill/>
          <a:ln>
            <a:noFill/>
          </a:ln>
        </p:spPr>
      </p:pic>
      <p:pic>
        <p:nvPicPr>
          <p:cNvPr id="6"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Homework</a:t>
            </a:r>
            <a:endParaRPr b="0" i="0" u="none" strike="noStrike" cap="none" dirty="0">
              <a:solidFill>
                <a:schemeClr val="dk1"/>
              </a:solidFill>
              <a:latin typeface="Century Gothic"/>
              <a:ea typeface="Century Gothic"/>
              <a:cs typeface="Century Gothic"/>
              <a:sym typeface="Century Gothic"/>
            </a:endParaRPr>
          </a:p>
        </p:txBody>
      </p:sp>
      <p:sp>
        <p:nvSpPr>
          <p:cNvPr id="259" name="Google Shape;259;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Complete a first read of pages 248–260. </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Take notes (in your journals) using the </a:t>
            </a:r>
            <a:r>
              <a:rPr lang="en" sz="2400" b="1" i="0" u="none" strike="noStrike" cap="none" dirty="0">
                <a:solidFill>
                  <a:srgbClr val="000000"/>
                </a:solidFill>
                <a:sym typeface="Century Gothic"/>
              </a:rPr>
              <a:t>Structured Notes graphic organizer. </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Focus on </a:t>
            </a:r>
            <a:r>
              <a:rPr lang="en" sz="2400" b="1" i="0" u="none" strike="noStrike" cap="none" dirty="0">
                <a:solidFill>
                  <a:srgbClr val="000000"/>
                </a:solidFill>
                <a:latin typeface="Century Gothic"/>
                <a:ea typeface="Century Gothic"/>
                <a:cs typeface="Century Gothic"/>
                <a:sym typeface="Century Gothic"/>
              </a:rPr>
              <a:t>key details </a:t>
            </a:r>
            <a:r>
              <a:rPr lang="en" sz="2400" b="0" i="0" u="none" strike="noStrike" cap="none" dirty="0">
                <a:solidFill>
                  <a:srgbClr val="000000"/>
                </a:solidFill>
                <a:latin typeface="Century Gothic"/>
                <a:ea typeface="Century Gothic"/>
                <a:cs typeface="Century Gothic"/>
                <a:sym typeface="Century Gothic"/>
              </a:rPr>
              <a:t>and the </a:t>
            </a:r>
            <a:r>
              <a:rPr lang="en" sz="2400" b="1" i="0" u="none" strike="noStrike" cap="none" dirty="0">
                <a:solidFill>
                  <a:srgbClr val="000000"/>
                </a:solidFill>
                <a:latin typeface="Century Gothic"/>
                <a:ea typeface="Century Gothic"/>
                <a:cs typeface="Century Gothic"/>
                <a:sym typeface="Century Gothic"/>
              </a:rPr>
              <a:t>strongest evidence </a:t>
            </a:r>
            <a:r>
              <a:rPr lang="en" sz="2400" b="0" i="0" u="none" strike="noStrike" cap="none" dirty="0">
                <a:solidFill>
                  <a:srgbClr val="000000"/>
                </a:solidFill>
                <a:latin typeface="Century Gothic"/>
                <a:ea typeface="Century Gothic"/>
                <a:cs typeface="Century Gothic"/>
                <a:sym typeface="Century Gothic"/>
              </a:rPr>
              <a:t>that reveals Ha’s dynamic character and the challenges she is facing, plus </a:t>
            </a:r>
            <a:r>
              <a:rPr lang="en" sz="2400" b="1" i="0" u="none" strike="noStrike" cap="none" dirty="0">
                <a:solidFill>
                  <a:srgbClr val="000000"/>
                </a:solidFill>
                <a:latin typeface="Century Gothic"/>
                <a:ea typeface="Century Gothic"/>
                <a:cs typeface="Century Gothic"/>
                <a:sym typeface="Century Gothic"/>
              </a:rPr>
              <a:t>new</a:t>
            </a:r>
            <a:r>
              <a:rPr lang="en" sz="2400" b="0" i="0" u="none" strike="noStrike" cap="none" dirty="0">
                <a:solidFill>
                  <a:srgbClr val="000000"/>
                </a:solidFill>
                <a:latin typeface="Century Gothic"/>
                <a:ea typeface="Century Gothic"/>
                <a:cs typeface="Century Gothic"/>
                <a:sym typeface="Century Gothic"/>
              </a:rPr>
              <a:t> or </a:t>
            </a:r>
            <a:r>
              <a:rPr lang="en" sz="2400" b="1" i="0" u="none" strike="noStrike" cap="none" dirty="0">
                <a:solidFill>
                  <a:srgbClr val="000000"/>
                </a:solidFill>
                <a:latin typeface="Century Gothic"/>
                <a:ea typeface="Century Gothic"/>
                <a:cs typeface="Century Gothic"/>
                <a:sym typeface="Century Gothic"/>
              </a:rPr>
              <a:t>important vocabulary </a:t>
            </a:r>
            <a:r>
              <a:rPr lang="en" sz="2400" b="0" i="0" u="none" strike="noStrike" cap="none" dirty="0">
                <a:solidFill>
                  <a:srgbClr val="000000"/>
                </a:solidFill>
                <a:latin typeface="Century Gothic"/>
                <a:ea typeface="Century Gothic"/>
                <a:cs typeface="Century Gothic"/>
                <a:sym typeface="Century Gothic"/>
              </a:rPr>
              <a:t>that helps you understand the specific challenges of refugees</a:t>
            </a:r>
            <a:endParaRPr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82148"/>
            <a:ext cx="7886700" cy="606287"/>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93462" y="2571750"/>
            <a:ext cx="7886700" cy="793544"/>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4DC35B92-EA29-4A84-AA28-FCA9991D1718}"/>
              </a:ext>
            </a:extLst>
          </p:cNvPr>
          <p:cNvPicPr>
            <a:picLocks noChangeAspect="1"/>
          </p:cNvPicPr>
          <p:nvPr/>
        </p:nvPicPr>
        <p:blipFill>
          <a:blip r:embed="rId3"/>
          <a:stretch>
            <a:fillRect/>
          </a:stretch>
        </p:blipFill>
        <p:spPr>
          <a:xfrm>
            <a:off x="3738478" y="334204"/>
            <a:ext cx="1667044" cy="766166"/>
          </a:xfrm>
          <a:prstGeom prst="rect">
            <a:avLst/>
          </a:prstGeom>
        </p:spPr>
      </p:pic>
    </p:spTree>
    <p:extLst>
      <p:ext uri="{BB962C8B-B14F-4D97-AF65-F5344CB8AC3E}">
        <p14:creationId xmlns:p14="http://schemas.microsoft.com/office/powerpoint/2010/main" val="2084651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952930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73618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D98787B-DE83-433F-B2D2-D555BCACF94D}"/>
              </a:ext>
            </a:extLst>
          </p:cNvPr>
          <p:cNvPicPr>
            <a:picLocks noChangeAspect="1"/>
          </p:cNvPicPr>
          <p:nvPr/>
        </p:nvPicPr>
        <p:blipFill>
          <a:blip r:embed="rId3"/>
          <a:stretch>
            <a:fillRect/>
          </a:stretch>
        </p:blipFill>
        <p:spPr>
          <a:xfrm>
            <a:off x="8342688" y="4425244"/>
            <a:ext cx="569810" cy="569810"/>
          </a:xfrm>
          <a:prstGeom prst="rect">
            <a:avLst/>
          </a:prstGeom>
        </p:spPr>
      </p:pic>
    </p:spTree>
    <p:extLst>
      <p:ext uri="{BB962C8B-B14F-4D97-AF65-F5344CB8AC3E}">
        <p14:creationId xmlns:p14="http://schemas.microsoft.com/office/powerpoint/2010/main" val="380841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691128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512474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1: Unit 2: Lesson 10</a:t>
            </a:r>
            <a:br>
              <a:rPr lang="en" sz="34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200" b="1" i="0" u="none" strike="noStrike" cap="none" dirty="0">
                <a:solidFill>
                  <a:schemeClr val="dk1"/>
                </a:solidFill>
                <a:sym typeface="Century Gothic"/>
              </a:rPr>
              <a:t>Preparing for Lesson 10</a:t>
            </a:r>
            <a:endParaRPr sz="2200" dirty="0"/>
          </a:p>
          <a:p>
            <a:pPr marL="342900" marR="0" lvl="0" indent="-184150" algn="l" rtl="0">
              <a:lnSpc>
                <a:spcPct val="90000"/>
              </a:lnSpc>
              <a:spcBef>
                <a:spcPts val="0"/>
              </a:spcBef>
              <a:spcAft>
                <a:spcPts val="0"/>
              </a:spcAft>
              <a:buClr>
                <a:schemeClr val="dk1"/>
              </a:buClr>
              <a:buSzPts val="2500"/>
              <a:buFont typeface="Century Gothic"/>
              <a:buNone/>
            </a:pPr>
            <a:endParaRPr sz="2200" b="0"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Reread </a:t>
            </a:r>
            <a:r>
              <a:rPr lang="en" sz="2200" b="1" i="0" u="none" strike="noStrike" cap="none" dirty="0">
                <a:solidFill>
                  <a:schemeClr val="dk1"/>
                </a:solidFill>
                <a:sym typeface="Century Gothic"/>
              </a:rPr>
              <a:t>Paragraph 1</a:t>
            </a:r>
            <a:r>
              <a:rPr lang="en" sz="2200" b="0" i="0" u="none" strike="noStrike" cap="none" dirty="0">
                <a:solidFill>
                  <a:schemeClr val="dk1"/>
                </a:solidFill>
                <a:sym typeface="Century Gothic"/>
              </a:rPr>
              <a:t> of the section “Refugee and Immigrant Children: A Comparison” in the informational text “Refugee Children in Canada:  Searching for Identity.” </a:t>
            </a:r>
            <a:endParaRPr lang="en" sz="2200" dirty="0"/>
          </a:p>
          <a:p>
            <a:pPr marL="342900" marR="0" lvl="0" indent="-342900" algn="l" rtl="0">
              <a:lnSpc>
                <a:spcPct val="90000"/>
              </a:lnSpc>
              <a:spcBef>
                <a:spcPts val="0"/>
              </a:spcBef>
              <a:spcAft>
                <a:spcPts val="0"/>
              </a:spcAft>
              <a:buClr>
                <a:schemeClr val="dk1"/>
              </a:buClr>
              <a:buSzPct val="100000"/>
              <a:buFont typeface="Century Gothic"/>
              <a:buChar char="●"/>
            </a:pPr>
            <a:endParaRPr lang="en" sz="2200" b="0"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Reread pgs. 237–247 from </a:t>
            </a:r>
            <a:r>
              <a:rPr lang="en" sz="2200" b="0" i="1" u="none" strike="noStrike" cap="none" dirty="0">
                <a:solidFill>
                  <a:schemeClr val="dk1"/>
                </a:solidFill>
                <a:sym typeface="Century Gothic"/>
              </a:rPr>
              <a:t>Inside Out and Back Again </a:t>
            </a:r>
            <a:r>
              <a:rPr lang="en" sz="2200" b="0" i="0" u="none" strike="noStrike" cap="none" dirty="0">
                <a:solidFill>
                  <a:schemeClr val="dk1"/>
                </a:solidFill>
                <a:sym typeface="Century Gothic"/>
              </a:rPr>
              <a:t>in preparation for homework.</a:t>
            </a:r>
            <a:endParaRPr sz="2200" b="0" i="1" u="none" strike="noStrike" cap="none" dirty="0">
              <a:solidFill>
                <a:schemeClr val="dk1"/>
              </a:solidFill>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1: Unit 2: Lesson 10</a:t>
            </a:r>
            <a:br>
              <a:rPr lang="en" sz="34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10: </a:t>
            </a:r>
            <a:r>
              <a:rPr lang="en" sz="2000" b="0" i="1" u="none" strike="noStrike" cap="none" dirty="0">
                <a:solidFill>
                  <a:schemeClr val="dk1"/>
                </a:solidFill>
                <a:latin typeface="Century Gothic"/>
                <a:ea typeface="Century Gothic"/>
                <a:cs typeface="Century Gothic"/>
                <a:sym typeface="Century Gothic"/>
              </a:rPr>
              <a:t>Materials and Student Pairings</a:t>
            </a:r>
            <a:endParaRPr dirty="0"/>
          </a:p>
          <a:p>
            <a:pPr marL="0" marR="0" lvl="0" indent="0" algn="l" rtl="0">
              <a:lnSpc>
                <a:spcPct val="90000"/>
              </a:lnSpc>
              <a:spcBef>
                <a:spcPts val="0"/>
              </a:spcBef>
              <a:spcAft>
                <a:spcPts val="0"/>
              </a:spcAft>
              <a:buClr>
                <a:schemeClr val="dk1"/>
              </a:buClr>
              <a:buSzPts val="2500"/>
              <a:buFont typeface="Arial"/>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“Refugee and Immigrant Children: A Comparison”: Paragraph 1 Text-Dependent Questions, Part B </a:t>
            </a:r>
            <a:r>
              <a:rPr lang="en" sz="1800" b="0" i="0" u="none" strike="noStrike" cap="none" dirty="0">
                <a:solidFill>
                  <a:schemeClr val="dk1"/>
                </a:solidFill>
                <a:latin typeface="Century Gothic"/>
                <a:ea typeface="Century Gothic"/>
                <a:cs typeface="Century Gothic"/>
                <a:sym typeface="Century Gothic"/>
              </a:rPr>
              <a:t>(one per student and one for display)</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Create new student pairings for Work Time A. Partner students with someone from a </a:t>
            </a:r>
            <a:r>
              <a:rPr lang="en" sz="1800" b="1" i="0" u="none" strike="noStrike" cap="none" dirty="0">
                <a:solidFill>
                  <a:schemeClr val="dk1"/>
                </a:solidFill>
                <a:latin typeface="Century Gothic"/>
                <a:ea typeface="Century Gothic"/>
                <a:cs typeface="Century Gothic"/>
                <a:sym typeface="Century Gothic"/>
              </a:rPr>
              <a:t>different</a:t>
            </a:r>
            <a:r>
              <a:rPr lang="en" sz="1800" b="0" i="0" u="none" strike="noStrike" cap="none" dirty="0">
                <a:solidFill>
                  <a:schemeClr val="dk1"/>
                </a:solidFill>
                <a:latin typeface="Century Gothic"/>
                <a:ea typeface="Century Gothic"/>
                <a:cs typeface="Century Gothic"/>
                <a:sym typeface="Century Gothic"/>
              </a:rPr>
              <a:t> Numbered Heads group.</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Review the Jigsaw protocol and prepare the directions to post.</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8: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2: Lesson 10</a:t>
            </a:r>
            <a:endParaRPr sz="4000" b="1" i="0" u="none" strike="noStrike" cap="none">
              <a:solidFill>
                <a:srgbClr val="000000"/>
              </a:solidFill>
              <a:latin typeface="Overlock"/>
              <a:ea typeface="Overlock"/>
              <a:cs typeface="Overlock"/>
              <a:sym typeface="Overlock"/>
            </a:endParaRPr>
          </a:p>
        </p:txBody>
      </p:sp>
      <p:pic>
        <p:nvPicPr>
          <p:cNvPr id="5" name="Picture 4">
            <a:extLst>
              <a:ext uri="{FF2B5EF4-FFF2-40B4-BE49-F238E27FC236}">
                <a16:creationId xmlns:a16="http://schemas.microsoft.com/office/drawing/2014/main" id="{C7B6CBD3-1758-4183-B19F-4A80ECD17B35}"/>
              </a:ext>
            </a:extLst>
          </p:cNvPr>
          <p:cNvPicPr>
            <a:picLocks noChangeAspect="1"/>
          </p:cNvPicPr>
          <p:nvPr/>
        </p:nvPicPr>
        <p:blipFill>
          <a:blip r:embed="rId3"/>
          <a:stretch>
            <a:fillRect/>
          </a:stretch>
        </p:blipFill>
        <p:spPr>
          <a:xfrm>
            <a:off x="3509878" y="242831"/>
            <a:ext cx="2124244" cy="97629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Yesterday, you began reading the first section of</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our new informational text, “Refugee Children in Canada:  Searching for Identity.” Today, you will dig deeper into that section and connect the ideas from it to Ha’s refugee experience.</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000" b="1" i="0" u="none" strike="noStrike" cap="none" dirty="0">
                <a:solidFill>
                  <a:srgbClr val="000000"/>
                </a:solidFill>
              </a:rPr>
              <a:t>Here is what you’ll do today:</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Engage in a Jigsaw activity to find connections between the informational text and a poem from the novel</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Add details to our </a:t>
            </a:r>
            <a:r>
              <a:rPr lang="en" sz="2000" b="1" i="0" u="none" strike="noStrike" cap="none" dirty="0">
                <a:solidFill>
                  <a:srgbClr val="000000"/>
                </a:solidFill>
              </a:rPr>
              <a:t>Inside Out </a:t>
            </a:r>
            <a:r>
              <a:rPr lang="en" sz="2000" i="0" u="none" strike="noStrike" cap="none" dirty="0">
                <a:solidFill>
                  <a:srgbClr val="000000"/>
                </a:solidFill>
              </a:rPr>
              <a:t>and </a:t>
            </a:r>
            <a:r>
              <a:rPr lang="en" sz="2000" b="1" i="0" u="none" strike="noStrike" cap="none" dirty="0">
                <a:solidFill>
                  <a:srgbClr val="000000"/>
                </a:solidFill>
              </a:rPr>
              <a:t>Back Again </a:t>
            </a:r>
            <a:r>
              <a:rPr lang="en" sz="2000" b="1" i="0" u="none" strike="noStrike" cap="none" dirty="0">
                <a:solidFill>
                  <a:srgbClr val="000000"/>
                </a:solidFill>
                <a:sym typeface="Century Gothic"/>
              </a:rPr>
              <a:t>anchor charts</a:t>
            </a:r>
            <a:endParaRPr b="1"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Homework</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197533"/>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Using your three sticky notes, record the strongest</a:t>
            </a:r>
            <a:endParaRPr sz="2200" dirty="0"/>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chemeClr val="dk1"/>
                </a:solidFill>
                <a:sym typeface="Century Gothic"/>
              </a:rPr>
              <a:t>pieces of evidence that you found from pages 237–247 that reveal an aspect of Ha’s </a:t>
            </a:r>
            <a:r>
              <a:rPr lang="en" sz="2200" b="1" i="0" u="none" strike="noStrike" cap="none" dirty="0">
                <a:solidFill>
                  <a:schemeClr val="dk1"/>
                </a:solidFill>
                <a:sym typeface="Century Gothic"/>
              </a:rPr>
              <a:t>dynamic</a:t>
            </a:r>
            <a:r>
              <a:rPr lang="en" sz="2200" b="0" i="0" u="none" strike="noStrike" cap="none" dirty="0">
                <a:solidFill>
                  <a:schemeClr val="dk1"/>
                </a:solidFill>
                <a:sym typeface="Century Gothic"/>
              </a:rPr>
              <a:t> character. </a:t>
            </a: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Think about:</a:t>
            </a:r>
            <a:endParaRPr sz="2200"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How is Ha changing?</a:t>
            </a:r>
            <a:endParaRPr sz="2200"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Where do your details best fit?</a:t>
            </a:r>
            <a:endParaRPr sz="2200"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Do they show Ha turning ‘inside out’ or coming ‘back again?</a:t>
            </a:r>
            <a:r>
              <a:rPr lang="en-US" sz="2200" b="0" i="0" u="none" strike="noStrike" cap="none" dirty="0">
                <a:solidFill>
                  <a:srgbClr val="000000"/>
                </a:solidFill>
                <a:sym typeface="Century Gothic"/>
              </a:rPr>
              <a:t>’</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12" name="Google Shape;212;p43"/>
          <p:cNvSpPr txBox="1">
            <a:spLocks noGrp="1"/>
          </p:cNvSpPr>
          <p:nvPr>
            <p:ph type="body" idx="1"/>
          </p:nvPr>
        </p:nvSpPr>
        <p:spPr>
          <a:xfrm>
            <a:off x="311700" y="1474475"/>
            <a:ext cx="8520600" cy="34164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use the </a:t>
            </a:r>
            <a:r>
              <a:rPr lang="en" sz="2200" b="1" i="0" u="none" strike="noStrike" cap="none" dirty="0">
                <a:solidFill>
                  <a:srgbClr val="000000"/>
                </a:solidFill>
                <a:latin typeface="Century Gothic"/>
                <a:ea typeface="Century Gothic"/>
                <a:cs typeface="Century Gothic"/>
                <a:sym typeface="Century Gothic"/>
              </a:rPr>
              <a:t>strongest evidence </a:t>
            </a:r>
            <a:r>
              <a:rPr lang="en" sz="2200" b="0" i="0" u="none" strike="noStrike" cap="none" dirty="0">
                <a:solidFill>
                  <a:srgbClr val="000000"/>
                </a:solidFill>
                <a:latin typeface="Century Gothic"/>
                <a:ea typeface="Century Gothic"/>
                <a:cs typeface="Century Gothic"/>
                <a:sym typeface="Century Gothic"/>
              </a:rPr>
              <a:t>from the novel and from the informational text to support my answers to questions.</a:t>
            </a:r>
            <a:endParaRPr lang="en" dirty="0"/>
          </a:p>
          <a:p>
            <a:pPr marL="457200" marR="0" lvl="0" indent="-457200" algn="l" rtl="0">
              <a:lnSpc>
                <a:spcPct val="100000"/>
              </a:lnSpc>
              <a:spcBef>
                <a:spcPts val="0"/>
              </a:spcBef>
              <a:spcAft>
                <a:spcPts val="0"/>
              </a:spcAft>
              <a:buClr>
                <a:srgbClr val="000000"/>
              </a:buClr>
              <a:buSzPct val="100000"/>
              <a:buFont typeface="Arial"/>
              <a:buAutoNum type="arabicPeriod"/>
            </a:pPr>
            <a:endParaRPr lang="en" sz="22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make connections from the universal refugee experience to the title of the novel </a:t>
            </a:r>
            <a:r>
              <a:rPr lang="en" sz="2200" b="0" i="1" u="none" strike="noStrike" cap="none" dirty="0">
                <a:solidFill>
                  <a:srgbClr val="000000"/>
                </a:solidFill>
                <a:latin typeface="Century Gothic"/>
                <a:ea typeface="Century Gothic"/>
                <a:cs typeface="Century Gothic"/>
                <a:sym typeface="Century Gothic"/>
              </a:rPr>
              <a:t>Inside Out &amp; Back Again</a:t>
            </a:r>
            <a:r>
              <a:rPr lang="en" sz="2200" b="0" i="0" u="none" strike="noStrike" cap="none" dirty="0">
                <a:solidFill>
                  <a:srgbClr val="000000"/>
                </a:solidFill>
                <a:latin typeface="Century Gothic"/>
                <a:ea typeface="Century Gothic"/>
                <a:cs typeface="Century Gothic"/>
                <a:sym typeface="Century Gothic"/>
              </a:rPr>
              <a:t>.</a:t>
            </a: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r>
              <a:rPr lang="en" sz="2200" dirty="0"/>
              <a:t>																</a:t>
            </a:r>
            <a:endParaRPr sz="2200" dirty="0"/>
          </a:p>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14" name="Google Shape;214;p43"/>
          <p:cNvPicPr preferRelativeResize="0"/>
          <p:nvPr/>
        </p:nvPicPr>
        <p:blipFill>
          <a:blip r:embed="rId3">
            <a:alphaModFix/>
          </a:blip>
          <a:stretch>
            <a:fillRect/>
          </a:stretch>
        </p:blipFill>
        <p:spPr>
          <a:xfrm>
            <a:off x="8238900" y="4408714"/>
            <a:ext cx="709157" cy="562968"/>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5778" y="4448473"/>
            <a:ext cx="498847" cy="4988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Focus on an Important Detail</a:t>
            </a:r>
            <a:endParaRPr b="0" i="0" u="none" strike="noStrike" cap="none" dirty="0">
              <a:solidFill>
                <a:schemeClr val="dk1"/>
              </a:solidFill>
              <a:latin typeface="Century Gothic"/>
              <a:ea typeface="Century Gothic"/>
              <a:cs typeface="Century Gothic"/>
              <a:sym typeface="Century Gothic"/>
            </a:endParaRPr>
          </a:p>
        </p:txBody>
      </p:sp>
      <p:sp>
        <p:nvSpPr>
          <p:cNvPr id="220" name="Google Shape;220;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i="0" u="none" strike="noStrike" cap="none" dirty="0">
                <a:solidFill>
                  <a:srgbClr val="000000"/>
                </a:solidFill>
              </a:rPr>
              <a:t>Reread </a:t>
            </a:r>
            <a:r>
              <a:rPr lang="en" sz="2000" dirty="0"/>
              <a:t>the second sentence of</a:t>
            </a:r>
            <a:r>
              <a:rPr lang="en" sz="2000" i="0" u="none" strike="noStrike" cap="none" dirty="0">
                <a:solidFill>
                  <a:srgbClr val="000000"/>
                </a:solidFill>
              </a:rPr>
              <a:t> the first paragraph:</a:t>
            </a:r>
            <a:br>
              <a:rPr lang="en" sz="2000" i="0" u="none" strike="noStrike" cap="none" dirty="0">
                <a:solidFill>
                  <a:srgbClr val="000000"/>
                </a:solidFill>
              </a:rPr>
            </a:br>
            <a:br>
              <a:rPr lang="en" sz="2000" i="0" u="none" strike="noStrike" cap="none" dirty="0">
                <a:solidFill>
                  <a:srgbClr val="000000"/>
                </a:solidFill>
              </a:rPr>
            </a:br>
            <a:r>
              <a:rPr lang="en" sz="2000" b="1" i="0" u="none" strike="noStrike" cap="none" dirty="0">
                <a:solidFill>
                  <a:srgbClr val="000000"/>
                </a:solidFill>
              </a:rPr>
              <a:t>“Refugee and immigrant children in Canada have significant similarities. Both groups must deal with migration, which represents a disruptive loss to one’s life.” </a:t>
            </a:r>
            <a:endParaRPr sz="2000" b="1" dirty="0"/>
          </a:p>
          <a:p>
            <a:pPr marL="0" marR="0" lvl="0" indent="0" algn="l" rtl="0">
              <a:lnSpc>
                <a:spcPct val="100000"/>
              </a:lnSpc>
              <a:spcBef>
                <a:spcPts val="0"/>
              </a:spcBef>
              <a:spcAft>
                <a:spcPts val="0"/>
              </a:spcAft>
              <a:buClr>
                <a:srgbClr val="000000"/>
              </a:buClr>
              <a:buSzPts val="1800"/>
              <a:buFont typeface="Century Gothic"/>
              <a:buNone/>
            </a:pPr>
            <a:br>
              <a:rPr lang="en" sz="2000" dirty="0"/>
            </a:br>
            <a:r>
              <a:rPr lang="en" sz="2000" i="0" u="none" strike="noStrike" cap="none" dirty="0">
                <a:solidFill>
                  <a:srgbClr val="000000"/>
                </a:solidFill>
              </a:rPr>
              <a:t>Think about how this statement relates to our homework question: </a:t>
            </a:r>
          </a:p>
          <a:p>
            <a:pPr marL="0" marR="0" lvl="0" indent="0" algn="l" rtl="0">
              <a:lnSpc>
                <a:spcPct val="100000"/>
              </a:lnSpc>
              <a:spcBef>
                <a:spcPts val="0"/>
              </a:spcBef>
              <a:spcAft>
                <a:spcPts val="0"/>
              </a:spcAft>
              <a:buClr>
                <a:srgbClr val="000000"/>
              </a:buClr>
              <a:buSzPts val="1800"/>
              <a:buFont typeface="Century Gothic"/>
              <a:buNone/>
            </a:pPr>
            <a:endParaRPr lang="en" sz="2000" dirty="0"/>
          </a:p>
          <a:p>
            <a:pPr marL="0" marR="0" lvl="0" indent="0" algn="ctr" rtl="0">
              <a:lnSpc>
                <a:spcPct val="100000"/>
              </a:lnSpc>
              <a:spcBef>
                <a:spcPts val="0"/>
              </a:spcBef>
              <a:spcAft>
                <a:spcPts val="0"/>
              </a:spcAft>
              <a:buClr>
                <a:srgbClr val="000000"/>
              </a:buClr>
              <a:buSzPts val="1800"/>
              <a:buFont typeface="Century Gothic"/>
              <a:buNone/>
            </a:pPr>
            <a:r>
              <a:rPr lang="en" sz="2000" i="1" u="none" strike="noStrike" cap="none" dirty="0">
                <a:solidFill>
                  <a:srgbClr val="000000"/>
                </a:solidFill>
              </a:rPr>
              <a:t>“What does it mean to have a disruptive loss to one’s life? What disruptive loss has Ha faced in the novel Inside Out &amp; Back Again?”</a:t>
            </a:r>
            <a:endParaRPr sz="2000" i="1"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Prepare for Our Task</a:t>
            </a:r>
            <a:endParaRPr sz="3400" b="0" i="0" u="none" strike="noStrike" cap="none" dirty="0">
              <a:solidFill>
                <a:schemeClr val="dk1"/>
              </a:solidFill>
              <a:latin typeface="Century Gothic"/>
              <a:ea typeface="Century Gothic"/>
              <a:cs typeface="Century Gothic"/>
              <a:sym typeface="Century Gothic"/>
            </a:endParaRPr>
          </a:p>
        </p:txBody>
      </p:sp>
      <p:sp>
        <p:nvSpPr>
          <p:cNvPr id="227" name="Google Shape;227;p45"/>
          <p:cNvSpPr txBox="1">
            <a:spLocks noGrp="1"/>
          </p:cNvSpPr>
          <p:nvPr>
            <p:ph type="body" idx="1"/>
          </p:nvPr>
        </p:nvSpPr>
        <p:spPr>
          <a:xfrm>
            <a:off x="311700" y="1253613"/>
            <a:ext cx="5196471" cy="3315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Reread the first paragraph the text.</a:t>
            </a:r>
            <a:endParaRPr sz="17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Think about the questions.</a:t>
            </a:r>
            <a:endParaRPr sz="17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Discuss your thinking with your partner. </a:t>
            </a:r>
            <a:endParaRPr sz="17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Write your thinking down in the </a:t>
            </a:r>
            <a:r>
              <a:rPr lang="en" sz="1700" b="1" i="0" u="none" strike="noStrike" cap="none" dirty="0">
                <a:solidFill>
                  <a:srgbClr val="000000"/>
                </a:solidFill>
                <a:sym typeface="Century Gothic"/>
              </a:rPr>
              <a:t>center</a:t>
            </a:r>
            <a:r>
              <a:rPr lang="en" sz="1700" b="0" i="0" u="none" strike="noStrike" cap="none" dirty="0">
                <a:solidFill>
                  <a:srgbClr val="000000"/>
                </a:solidFill>
                <a:sym typeface="Century Gothic"/>
              </a:rPr>
              <a:t> column.</a:t>
            </a:r>
            <a:endParaRPr sz="17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On your own, reread your pair’s assigned poem.</a:t>
            </a:r>
            <a:endParaRPr sz="17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With your partner, discuss your thinking about the key details in the poem. </a:t>
            </a:r>
            <a:endParaRPr sz="17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1700" b="0" i="0" u="none" strike="noStrike" cap="none" dirty="0">
                <a:solidFill>
                  <a:srgbClr val="000000"/>
                </a:solidFill>
                <a:sym typeface="Century Gothic"/>
              </a:rPr>
              <a:t>Then write your thinking down in the </a:t>
            </a:r>
            <a:r>
              <a:rPr lang="en" sz="1700" b="1" i="0" u="none" strike="noStrike" cap="none" dirty="0">
                <a:solidFill>
                  <a:srgbClr val="000000"/>
                </a:solidFill>
                <a:sym typeface="Century Gothic"/>
              </a:rPr>
              <a:t>right-hand </a:t>
            </a:r>
            <a:r>
              <a:rPr lang="en" sz="1700" b="0" i="0" u="none" strike="noStrike" cap="none" dirty="0">
                <a:solidFill>
                  <a:srgbClr val="000000"/>
                </a:solidFill>
                <a:sym typeface="Century Gothic"/>
              </a:rPr>
              <a:t>column.</a:t>
            </a:r>
            <a:endParaRPr sz="1700" dirty="0"/>
          </a:p>
          <a:p>
            <a:pPr marL="0" marR="0" lvl="0" indent="0" algn="l" rtl="0">
              <a:lnSpc>
                <a:spcPct val="100000"/>
              </a:lnSpc>
              <a:spcBef>
                <a:spcPts val="0"/>
              </a:spcBef>
              <a:spcAft>
                <a:spcPts val="0"/>
              </a:spcAft>
              <a:buClr>
                <a:srgbClr val="000000"/>
              </a:buClr>
              <a:buSzPts val="1800"/>
              <a:buFont typeface="Century Gothic"/>
              <a:buNone/>
            </a:pPr>
            <a:br>
              <a:rPr lang="en" sz="1700" b="0" i="0" u="none" strike="noStrike" cap="none" dirty="0">
                <a:solidFill>
                  <a:srgbClr val="000000"/>
                </a:solidFill>
                <a:sym typeface="Century Gothic"/>
              </a:rPr>
            </a:br>
            <a:endParaRPr sz="1700" b="0" i="0" u="none" strike="noStrike" cap="none" dirty="0">
              <a:solidFill>
                <a:srgbClr val="000000"/>
              </a:solidFill>
              <a:sym typeface="Century Gothic"/>
            </a:endParaRPr>
          </a:p>
        </p:txBody>
      </p:sp>
      <p:pic>
        <p:nvPicPr>
          <p:cNvPr id="228" name="Google Shape;228;p45"/>
          <p:cNvPicPr preferRelativeResize="0"/>
          <p:nvPr/>
        </p:nvPicPr>
        <p:blipFill rotWithShape="1">
          <a:blip r:embed="rId3">
            <a:alphaModFix/>
          </a:blip>
          <a:srcRect/>
          <a:stretch/>
        </p:blipFill>
        <p:spPr>
          <a:xfrm>
            <a:off x="5373993" y="1880419"/>
            <a:ext cx="3458307" cy="2367812"/>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7530FC-794D-47BE-B492-875D1F5ABDC2}">
  <ds:schemaRefs>
    <ds:schemaRef ds:uri="http://schemas.microsoft.com/sharepoint/v3/contenttype/forms"/>
  </ds:schemaRefs>
</ds:datastoreItem>
</file>

<file path=customXml/itemProps2.xml><?xml version="1.0" encoding="utf-8"?>
<ds:datastoreItem xmlns:ds="http://schemas.openxmlformats.org/officeDocument/2006/customXml" ds:itemID="{E3C9C740-5ACC-4FDC-8F14-46650C8DBB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52D7EA-525F-49E2-99DE-4D90A57FA6CB}">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63</TotalTime>
  <Words>3159</Words>
  <Application>Microsoft Office PowerPoint</Application>
  <PresentationFormat>On-screen Show (16:9)</PresentationFormat>
  <Paragraphs>396</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Century Gothic</vt:lpstr>
      <vt:lpstr>Calibri</vt:lpstr>
      <vt:lpstr>Arial</vt:lpstr>
      <vt:lpstr>Overlock</vt:lpstr>
      <vt:lpstr>Simple Light</vt:lpstr>
      <vt:lpstr>Simple Light</vt:lpstr>
      <vt:lpstr>Grade 8: Module 1: Unit 2: Lesson 10 Teacher slide, before teaching.</vt:lpstr>
      <vt:lpstr>Grade 8: Module 1: Unit 2: Lesson 10 Teacher slide, before teaching.</vt:lpstr>
      <vt:lpstr>Grade 8: Module 1: Unit 2: Lesson 10 Teacher slide, before teaching.</vt:lpstr>
      <vt:lpstr>PowerPoint Presentation</vt:lpstr>
      <vt:lpstr>Hello, Students!</vt:lpstr>
      <vt:lpstr>Let’s Review Our Homework</vt:lpstr>
      <vt:lpstr>Let’s Review Our Learning Targets</vt:lpstr>
      <vt:lpstr>Let’s Focus on an Important Detail</vt:lpstr>
      <vt:lpstr>Let’s Prepare for Our Task</vt:lpstr>
      <vt:lpstr>Let’s Discuss the Challenges of Refugees</vt:lpstr>
      <vt:lpstr>Let’s Discuss Our Evidence</vt:lpstr>
      <vt:lpstr>Let’s Add to Our Anchor Charts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10 Teacher slide, before teaching.</dc:title>
  <dc:creator>nbravo</dc:creator>
  <cp:lastModifiedBy>Natalie Ivey</cp:lastModifiedBy>
  <cp:revision>11</cp:revision>
  <dcterms:modified xsi:type="dcterms:W3CDTF">2018-09-08T07:46:19Z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