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81" r:id="rId4"/>
    <p:sldMasterId id="2147483682" r:id="rId5"/>
    <p:sldMasterId id="2147483683" r:id="rId6"/>
  </p:sldMasterIdLst>
  <p:notesMasterIdLst>
    <p:notesMasterId r:id="rId30"/>
  </p:notesMasterIdLst>
  <p:sldIdLst>
    <p:sldId id="256" r:id="rId7"/>
    <p:sldId id="257" r:id="rId8"/>
    <p:sldId id="258" r:id="rId9"/>
    <p:sldId id="259" r:id="rId10"/>
    <p:sldId id="260" r:id="rId11"/>
    <p:sldId id="261" r:id="rId12"/>
    <p:sldId id="262" r:id="rId13"/>
    <p:sldId id="263" r:id="rId14"/>
    <p:sldId id="264" r:id="rId15"/>
    <p:sldId id="265" r:id="rId16"/>
    <p:sldId id="266" r:id="rId17"/>
    <p:sldId id="267" r:id="rId18"/>
    <p:sldId id="268" r:id="rId19"/>
    <p:sldId id="269" r:id="rId20"/>
    <p:sldId id="270" r:id="rId21"/>
    <p:sldId id="271" r:id="rId22"/>
    <p:sldId id="272" r:id="rId23"/>
    <p:sldId id="273" r:id="rId24"/>
    <p:sldId id="274" r:id="rId25"/>
    <p:sldId id="275" r:id="rId26"/>
    <p:sldId id="276" r:id="rId27"/>
    <p:sldId id="277" r:id="rId28"/>
    <p:sldId id="278" r:id="rId29"/>
  </p:sldIdLst>
  <p:sldSz cx="9144000" cy="5143500" type="screen16x9"/>
  <p:notesSz cx="6858000" cy="1047750"/>
  <p:embeddedFontLst>
    <p:embeddedFont>
      <p:font typeface="Calibri" panose="020F0502020204030204" pitchFamily="34" charset="0"/>
      <p:regular r:id="rId31"/>
      <p:bold r:id="rId32"/>
      <p:italic r:id="rId33"/>
      <p:boldItalic r:id="rId34"/>
    </p:embeddedFont>
    <p:embeddedFont>
      <p:font typeface="Century Gothic" panose="020B0502020202020204" pitchFamily="34" charset="0"/>
      <p:regular r:id="rId35"/>
      <p:bold r:id="rId36"/>
      <p:italic r:id="rId37"/>
      <p:boldItalic r:id="rId38"/>
    </p:embeddedFont>
    <p:embeddedFont>
      <p:font typeface="Overlock" panose="020B0604020202020204" charset="0"/>
      <p:regular r:id="rId39"/>
      <p:bold r:id="rId40"/>
      <p:italic r:id="rId41"/>
      <p:boldItalic r:id="rId4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F88A4C5-7D41-4B6B-A422-3FFA522D7D8B}" v="26" dt="2018-09-06T20:36:30.689"/>
  </p1510:revLst>
</p1510:revInfo>
</file>

<file path=ppt/tableStyles.xml><?xml version="1.0" encoding="utf-8"?>
<a:tblStyleLst xmlns:a="http://schemas.openxmlformats.org/drawingml/2006/main" def="{9CC85901-40E1-418A-B2D3-9EF38B551E4D}">
  <a:tblStyle styleId="{9CC85901-40E1-418A-B2D3-9EF38B551E4D}" styleName="Table_0">
    <a:wholeTbl>
      <a:tcTxStyle>
        <a:font>
          <a:latin typeface="Arial"/>
          <a:ea typeface="Arial"/>
          <a:cs typeface="Arial"/>
        </a:font>
        <a:srgbClr val="000000"/>
      </a:tcTxStyle>
      <a:tcStyle>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83124" autoAdjust="0"/>
  </p:normalViewPr>
  <p:slideViewPr>
    <p:cSldViewPr snapToGrid="0">
      <p:cViewPr varScale="1">
        <p:scale>
          <a:sx n="137" d="100"/>
          <a:sy n="137" d="100"/>
        </p:scale>
        <p:origin x="138" y="16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7.xml"/><Relationship Id="rId18" Type="http://schemas.openxmlformats.org/officeDocument/2006/relationships/slide" Target="slides/slide12.xml"/><Relationship Id="rId26" Type="http://schemas.openxmlformats.org/officeDocument/2006/relationships/slide" Target="slides/slide20.xml"/><Relationship Id="rId39" Type="http://schemas.openxmlformats.org/officeDocument/2006/relationships/font" Target="fonts/font9.fntdata"/><Relationship Id="rId21" Type="http://schemas.openxmlformats.org/officeDocument/2006/relationships/slide" Target="slides/slide15.xml"/><Relationship Id="rId34" Type="http://schemas.openxmlformats.org/officeDocument/2006/relationships/font" Target="fonts/font4.fntdata"/><Relationship Id="rId42" Type="http://schemas.openxmlformats.org/officeDocument/2006/relationships/font" Target="fonts/font12.fntdata"/><Relationship Id="rId47" Type="http://schemas.openxmlformats.org/officeDocument/2006/relationships/tableStyles" Target="tableStyles.xml"/><Relationship Id="rId7" Type="http://schemas.openxmlformats.org/officeDocument/2006/relationships/slide" Target="slides/slide1.xml"/><Relationship Id="rId2" Type="http://schemas.openxmlformats.org/officeDocument/2006/relationships/customXml" Target="../customXml/item2.xml"/><Relationship Id="rId16" Type="http://schemas.openxmlformats.org/officeDocument/2006/relationships/slide" Target="slides/slide10.xml"/><Relationship Id="rId29" Type="http://schemas.openxmlformats.org/officeDocument/2006/relationships/slide" Target="slides/slide23.xml"/><Relationship Id="rId11" Type="http://schemas.openxmlformats.org/officeDocument/2006/relationships/slide" Target="slides/slide5.xml"/><Relationship Id="rId24" Type="http://schemas.openxmlformats.org/officeDocument/2006/relationships/slide" Target="slides/slide18.xml"/><Relationship Id="rId32" Type="http://schemas.openxmlformats.org/officeDocument/2006/relationships/font" Target="fonts/font2.fntdata"/><Relationship Id="rId37" Type="http://schemas.openxmlformats.org/officeDocument/2006/relationships/font" Target="fonts/font7.fntdata"/><Relationship Id="rId40" Type="http://schemas.openxmlformats.org/officeDocument/2006/relationships/font" Target="fonts/font10.fntdata"/><Relationship Id="rId45"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9.xml"/><Relationship Id="rId23" Type="http://schemas.openxmlformats.org/officeDocument/2006/relationships/slide" Target="slides/slide17.xml"/><Relationship Id="rId28" Type="http://schemas.openxmlformats.org/officeDocument/2006/relationships/slide" Target="slides/slide22.xml"/><Relationship Id="rId36" Type="http://schemas.openxmlformats.org/officeDocument/2006/relationships/font" Target="fonts/font6.fntdata"/><Relationship Id="rId49" Type="http://schemas.microsoft.com/office/2015/10/relationships/revisionInfo" Target="revisionInfo.xml"/><Relationship Id="rId10" Type="http://schemas.openxmlformats.org/officeDocument/2006/relationships/slide" Target="slides/slide4.xml"/><Relationship Id="rId19" Type="http://schemas.openxmlformats.org/officeDocument/2006/relationships/slide" Target="slides/slide13.xml"/><Relationship Id="rId31" Type="http://schemas.openxmlformats.org/officeDocument/2006/relationships/font" Target="fonts/font1.fntdata"/><Relationship Id="rId44"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3.xml"/><Relationship Id="rId14" Type="http://schemas.openxmlformats.org/officeDocument/2006/relationships/slide" Target="slides/slide8.xml"/><Relationship Id="rId22" Type="http://schemas.openxmlformats.org/officeDocument/2006/relationships/slide" Target="slides/slide16.xml"/><Relationship Id="rId27" Type="http://schemas.openxmlformats.org/officeDocument/2006/relationships/slide" Target="slides/slide21.xml"/><Relationship Id="rId30" Type="http://schemas.openxmlformats.org/officeDocument/2006/relationships/notesMaster" Target="notesMasters/notesMaster1.xml"/><Relationship Id="rId35" Type="http://schemas.openxmlformats.org/officeDocument/2006/relationships/font" Target="fonts/font5.fntdata"/><Relationship Id="rId43" Type="http://schemas.openxmlformats.org/officeDocument/2006/relationships/commentAuthors" Target="commentAuthors.xml"/><Relationship Id="rId48" Type="http://schemas.microsoft.com/office/2016/11/relationships/changesInfo" Target="changesInfos/changesInfo1.xml"/><Relationship Id="rId8" Type="http://schemas.openxmlformats.org/officeDocument/2006/relationships/slide" Target="slides/slide2.xml"/><Relationship Id="rId3" Type="http://schemas.openxmlformats.org/officeDocument/2006/relationships/customXml" Target="../customXml/item3.xml"/><Relationship Id="rId12" Type="http://schemas.openxmlformats.org/officeDocument/2006/relationships/slide" Target="slides/slide6.xml"/><Relationship Id="rId17" Type="http://schemas.openxmlformats.org/officeDocument/2006/relationships/slide" Target="slides/slide11.xml"/><Relationship Id="rId25" Type="http://schemas.openxmlformats.org/officeDocument/2006/relationships/slide" Target="slides/slide19.xml"/><Relationship Id="rId33" Type="http://schemas.openxmlformats.org/officeDocument/2006/relationships/font" Target="fonts/font3.fntdata"/><Relationship Id="rId38" Type="http://schemas.openxmlformats.org/officeDocument/2006/relationships/font" Target="fonts/font8.fntdata"/><Relationship Id="rId46" Type="http://schemas.openxmlformats.org/officeDocument/2006/relationships/theme" Target="theme/theme1.xml"/><Relationship Id="rId20" Type="http://schemas.openxmlformats.org/officeDocument/2006/relationships/slide" Target="slides/slide14.xml"/><Relationship Id="rId41" Type="http://schemas.openxmlformats.org/officeDocument/2006/relationships/font" Target="fonts/font11.fntdata"/><Relationship Id="rId1" Type="http://schemas.openxmlformats.org/officeDocument/2006/relationships/customXml" Target="../customXml/item1.xml"/><Relationship Id="rId6" Type="http://schemas.openxmlformats.org/officeDocument/2006/relationships/slideMaster" Target="slideMasters/slideMaster3.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clId="Web-{6D6B7B44-5B9C-42DF-B944-C42FE41C0F1C}"/>
    <pc:docChg chg="modSld">
      <pc:chgData name="" userId="" providerId="" clId="Web-{6D6B7B44-5B9C-42DF-B944-C42FE41C0F1C}" dt="2018-08-09T00:36:48.921" v="11" actId="14100"/>
      <pc:docMkLst>
        <pc:docMk/>
      </pc:docMkLst>
      <pc:sldChg chg="addSp modSp">
        <pc:chgData name="" userId="" providerId="" clId="Web-{6D6B7B44-5B9C-42DF-B944-C42FE41C0F1C}" dt="2018-08-09T00:33:48.494" v="2" actId="14100"/>
        <pc:sldMkLst>
          <pc:docMk/>
          <pc:sldMk cId="0" sldId="263"/>
        </pc:sldMkLst>
        <pc:picChg chg="add mod">
          <ac:chgData name="" userId="" providerId="" clId="Web-{6D6B7B44-5B9C-42DF-B944-C42FE41C0F1C}" dt="2018-08-09T00:33:48.494" v="2" actId="14100"/>
          <ac:picMkLst>
            <pc:docMk/>
            <pc:sldMk cId="0" sldId="263"/>
            <ac:picMk id="2" creationId="{D3CE154A-64E9-4A26-924C-8C0DF3D16EFE}"/>
          </ac:picMkLst>
        </pc:picChg>
      </pc:sldChg>
      <pc:sldChg chg="addSp modSp">
        <pc:chgData name="" userId="" providerId="" clId="Web-{6D6B7B44-5B9C-42DF-B944-C42FE41C0F1C}" dt="2018-08-09T00:36:17.858" v="8" actId="14100"/>
        <pc:sldMkLst>
          <pc:docMk/>
          <pc:sldMk cId="0" sldId="270"/>
        </pc:sldMkLst>
        <pc:picChg chg="add mod">
          <ac:chgData name="" userId="" providerId="" clId="Web-{6D6B7B44-5B9C-42DF-B944-C42FE41C0F1C}" dt="2018-08-09T00:36:03.093" v="5" actId="14100"/>
          <ac:picMkLst>
            <pc:docMk/>
            <pc:sldMk cId="0" sldId="270"/>
            <ac:picMk id="2" creationId="{662BEC9C-0352-4EA5-8180-5CBE57735157}"/>
          </ac:picMkLst>
        </pc:picChg>
        <pc:picChg chg="add mod">
          <ac:chgData name="" userId="" providerId="" clId="Web-{6D6B7B44-5B9C-42DF-B944-C42FE41C0F1C}" dt="2018-08-09T00:36:17.858" v="8" actId="14100"/>
          <ac:picMkLst>
            <pc:docMk/>
            <pc:sldMk cId="0" sldId="270"/>
            <ac:picMk id="4" creationId="{EF9E4AE6-837E-4907-A9D7-23CA0801A12C}"/>
          </ac:picMkLst>
        </pc:picChg>
      </pc:sldChg>
      <pc:sldChg chg="addSp modSp">
        <pc:chgData name="" userId="" providerId="" clId="Web-{6D6B7B44-5B9C-42DF-B944-C42FE41C0F1C}" dt="2018-08-09T00:36:48.921" v="11" actId="14100"/>
        <pc:sldMkLst>
          <pc:docMk/>
          <pc:sldMk cId="2535039888" sldId="275"/>
        </pc:sldMkLst>
        <pc:picChg chg="add mod">
          <ac:chgData name="" userId="" providerId="" clId="Web-{6D6B7B44-5B9C-42DF-B944-C42FE41C0F1C}" dt="2018-08-09T00:36:48.921" v="11" actId="14100"/>
          <ac:picMkLst>
            <pc:docMk/>
            <pc:sldMk cId="2535039888" sldId="275"/>
            <ac:picMk id="2" creationId="{6614E9A7-001B-4200-9D01-8A3314EC9B78}"/>
          </ac:picMkLst>
        </pc:picChg>
      </pc:sldChg>
    </pc:docChg>
  </pc:docChgLst>
  <pc:docChgLst>
    <pc:chgData name="April Imperio" userId="S::april.imperio@detroitk12.org::016b43d7-eba5-4d9b-8296-c2a9482fb2a0" providerId="AD" clId="Web-{2C832E6B-7D42-0123-7769-9608ADD4DCA2}"/>
    <pc:docChg chg="addSld">
      <pc:chgData name="April Imperio" userId="S::april.imperio@detroitk12.org::016b43d7-eba5-4d9b-8296-c2a9482fb2a0" providerId="AD" clId="Web-{2C832E6B-7D42-0123-7769-9608ADD4DCA2}" dt="2019-03-26T00:38:03.778" v="0"/>
      <pc:docMkLst>
        <pc:docMk/>
      </pc:docMkLst>
      <pc:sldChg chg="add">
        <pc:chgData name="April Imperio" userId="S::april.imperio@detroitk12.org::016b43d7-eba5-4d9b-8296-c2a9482fb2a0" providerId="AD" clId="Web-{2C832E6B-7D42-0123-7769-9608ADD4DCA2}" dt="2019-03-26T00:38:03.778" v="0"/>
        <pc:sldMkLst>
          <pc:docMk/>
          <pc:sldMk cId="674089090" sldId="278"/>
        </pc:sldMkLst>
      </pc:sldChg>
    </pc:docChg>
  </pc:docChgLst>
  <pc:docChgLst>
    <pc:chgData name="Natalie Ivey" userId="2c81a4b0-7596-4a42-b4da-e7aac4dfeff9" providerId="ADAL" clId="{BF88A4C5-7D41-4B6B-A422-3FFA522D7D8B}"/>
    <pc:docChg chg="modSld modMainMaster">
      <pc:chgData name="Natalie Ivey" userId="2c81a4b0-7596-4a42-b4da-e7aac4dfeff9" providerId="ADAL" clId="{BF88A4C5-7D41-4B6B-A422-3FFA522D7D8B}" dt="2018-09-06T20:36:30.689" v="25" actId="1076"/>
      <pc:docMkLst>
        <pc:docMk/>
      </pc:docMkLst>
      <pc:sldChg chg="addSp modSp">
        <pc:chgData name="Natalie Ivey" userId="2c81a4b0-7596-4a42-b4da-e7aac4dfeff9" providerId="ADAL" clId="{BF88A4C5-7D41-4B6B-A422-3FFA522D7D8B}" dt="2018-09-06T18:41:26.199" v="4" actId="1076"/>
        <pc:sldMkLst>
          <pc:docMk/>
          <pc:sldMk cId="0" sldId="259"/>
        </pc:sldMkLst>
        <pc:picChg chg="add mod">
          <ac:chgData name="Natalie Ivey" userId="2c81a4b0-7596-4a42-b4da-e7aac4dfeff9" providerId="ADAL" clId="{BF88A4C5-7D41-4B6B-A422-3FFA522D7D8B}" dt="2018-09-06T18:41:26.199" v="4" actId="1076"/>
          <ac:picMkLst>
            <pc:docMk/>
            <pc:sldMk cId="0" sldId="259"/>
            <ac:picMk id="3" creationId="{1B341318-E4EE-4CFD-83D4-B1384D372735}"/>
          </ac:picMkLst>
        </pc:picChg>
      </pc:sldChg>
      <pc:sldChg chg="addSp modSp">
        <pc:chgData name="Natalie Ivey" userId="2c81a4b0-7596-4a42-b4da-e7aac4dfeff9" providerId="ADAL" clId="{BF88A4C5-7D41-4B6B-A422-3FFA522D7D8B}" dt="2018-09-06T18:41:54.344" v="12" actId="1076"/>
        <pc:sldMkLst>
          <pc:docMk/>
          <pc:sldMk cId="3473901918" sldId="272"/>
        </pc:sldMkLst>
        <pc:spChg chg="mod">
          <ac:chgData name="Natalie Ivey" userId="2c81a4b0-7596-4a42-b4da-e7aac4dfeff9" providerId="ADAL" clId="{BF88A4C5-7D41-4B6B-A422-3FFA522D7D8B}" dt="2018-09-06T18:41:40.080" v="8" actId="14100"/>
          <ac:spMkLst>
            <pc:docMk/>
            <pc:sldMk cId="3473901918" sldId="272"/>
            <ac:spMk id="130" creationId="{00000000-0000-0000-0000-000000000000}"/>
          </ac:spMkLst>
        </pc:spChg>
        <pc:spChg chg="mod">
          <ac:chgData name="Natalie Ivey" userId="2c81a4b0-7596-4a42-b4da-e7aac4dfeff9" providerId="ADAL" clId="{BF88A4C5-7D41-4B6B-A422-3FFA522D7D8B}" dt="2018-09-06T18:41:35.768" v="6" actId="14100"/>
          <ac:spMkLst>
            <pc:docMk/>
            <pc:sldMk cId="3473901918" sldId="272"/>
            <ac:spMk id="131" creationId="{00000000-0000-0000-0000-000000000000}"/>
          </ac:spMkLst>
        </pc:spChg>
        <pc:picChg chg="add mod">
          <ac:chgData name="Natalie Ivey" userId="2c81a4b0-7596-4a42-b4da-e7aac4dfeff9" providerId="ADAL" clId="{BF88A4C5-7D41-4B6B-A422-3FFA522D7D8B}" dt="2018-09-06T18:41:54.344" v="12" actId="1076"/>
          <ac:picMkLst>
            <pc:docMk/>
            <pc:sldMk cId="3473901918" sldId="272"/>
            <ac:picMk id="3" creationId="{FA2BC854-914A-4B33-B306-D787E831ABF7}"/>
          </ac:picMkLst>
        </pc:picChg>
      </pc:sldChg>
      <pc:sldMasterChg chg="addSp modSp modSldLayout">
        <pc:chgData name="Natalie Ivey" userId="2c81a4b0-7596-4a42-b4da-e7aac4dfeff9" providerId="ADAL" clId="{BF88A4C5-7D41-4B6B-A422-3FFA522D7D8B}" dt="2018-09-06T20:36:30.689" v="25" actId="1076"/>
        <pc:sldMasterMkLst>
          <pc:docMk/>
          <pc:sldMasterMk cId="0" sldId="2147483681"/>
        </pc:sldMasterMkLst>
        <pc:picChg chg="add mod">
          <ac:chgData name="Natalie Ivey" userId="2c81a4b0-7596-4a42-b4da-e7aac4dfeff9" providerId="ADAL" clId="{BF88A4C5-7D41-4B6B-A422-3FFA522D7D8B}" dt="2018-09-06T20:36:05.523" v="19" actId="1076"/>
          <ac:picMkLst>
            <pc:docMk/>
            <pc:sldMasterMk cId="0" sldId="2147483681"/>
            <ac:picMk id="3" creationId="{F7210569-F264-471B-B98D-2199B36F3C00}"/>
          </ac:picMkLst>
        </pc:picChg>
        <pc:picChg chg="add mod">
          <ac:chgData name="Natalie Ivey" userId="2c81a4b0-7596-4a42-b4da-e7aac4dfeff9" providerId="ADAL" clId="{BF88A4C5-7D41-4B6B-A422-3FFA522D7D8B}" dt="2018-09-06T20:36:30.689" v="25" actId="1076"/>
          <ac:picMkLst>
            <pc:docMk/>
            <pc:sldMasterMk cId="0" sldId="2147483681"/>
            <ac:picMk id="5" creationId="{550A1D03-CDAD-4CFB-A8B5-E692BE9C9DB1}"/>
          </ac:picMkLst>
        </pc:picChg>
        <pc:picChg chg="add mod">
          <ac:chgData name="Natalie Ivey" userId="2c81a4b0-7596-4a42-b4da-e7aac4dfeff9" providerId="ADAL" clId="{BF88A4C5-7D41-4B6B-A422-3FFA522D7D8B}" dt="2018-09-06T20:36:28.540" v="24" actId="1076"/>
          <ac:picMkLst>
            <pc:docMk/>
            <pc:sldMasterMk cId="0" sldId="2147483681"/>
            <ac:picMk id="10" creationId="{4226BBEA-0D92-4502-9958-1527FAE6E212}"/>
          </ac:picMkLst>
        </pc:picChg>
        <pc:sldLayoutChg chg="addSp modSp">
          <pc:chgData name="Natalie Ivey" userId="2c81a4b0-7596-4a42-b4da-e7aac4dfeff9" providerId="ADAL" clId="{BF88A4C5-7D41-4B6B-A422-3FFA522D7D8B}" dt="2018-09-06T18:53:30.045" v="17" actId="1076"/>
          <pc:sldLayoutMkLst>
            <pc:docMk/>
            <pc:sldMasterMk cId="0" sldId="2147483681"/>
            <pc:sldLayoutMk cId="0" sldId="2147483650"/>
          </pc:sldLayoutMkLst>
          <pc:picChg chg="add mod">
            <ac:chgData name="Natalie Ivey" userId="2c81a4b0-7596-4a42-b4da-e7aac4dfeff9" providerId="ADAL" clId="{BF88A4C5-7D41-4B6B-A422-3FFA522D7D8B}" dt="2018-09-06T18:53:18.086" v="14" actId="1076"/>
            <ac:picMkLst>
              <pc:docMk/>
              <pc:sldMasterMk cId="0" sldId="2147483681"/>
              <pc:sldLayoutMk cId="0" sldId="2147483650"/>
              <ac:picMk id="3" creationId="{D7F8CC47-995E-41B8-B44E-D33680C77E23}"/>
            </ac:picMkLst>
          </pc:picChg>
          <pc:picChg chg="add mod">
            <ac:chgData name="Natalie Ivey" userId="2c81a4b0-7596-4a42-b4da-e7aac4dfeff9" providerId="ADAL" clId="{BF88A4C5-7D41-4B6B-A422-3FFA522D7D8B}" dt="2018-09-06T18:53:30.045" v="17" actId="1076"/>
            <ac:picMkLst>
              <pc:docMk/>
              <pc:sldMasterMk cId="0" sldId="2147483681"/>
              <pc:sldLayoutMk cId="0" sldId="2147483650"/>
              <ac:picMk id="5" creationId="{5EECF4DD-F283-4637-A563-3CBF26CE402F}"/>
            </ac:picMkLst>
          </pc:picChg>
        </pc:sldLayoutChg>
      </pc:sldMaster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680173574"/>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0"/>
        <p:cNvGrpSpPr/>
        <p:nvPr/>
      </p:nvGrpSpPr>
      <p:grpSpPr>
        <a:xfrm>
          <a:off x="0" y="0"/>
          <a:ext cx="0" cy="0"/>
          <a:chOff x="0" y="0"/>
          <a:chExt cx="0" cy="0"/>
        </a:xfrm>
      </p:grpSpPr>
      <p:sp>
        <p:nvSpPr>
          <p:cNvPr id="171" name="Google Shape;171;g3a2ea51330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2" name="Google Shape;172;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76200" lvl="0" indent="0" rtl="0">
              <a:lnSpc>
                <a:spcPct val="115000"/>
              </a:lnSpc>
              <a:spcBef>
                <a:spcPts val="0"/>
              </a:spcBef>
              <a:spcAft>
                <a:spcPts val="0"/>
              </a:spcAft>
              <a:buNone/>
            </a:pPr>
            <a:r>
              <a:rPr lang="en" sz="1200" dirty="0">
                <a:latin typeface="Calibri"/>
                <a:ea typeface="Calibri"/>
                <a:cs typeface="Calibri"/>
                <a:sym typeface="Calibri"/>
              </a:rPr>
              <a:t>1.   Opening</a:t>
            </a:r>
            <a:endParaRPr sz="1200" dirty="0">
              <a:latin typeface="Calibri"/>
              <a:ea typeface="Calibri"/>
              <a:cs typeface="Calibri"/>
              <a:sym typeface="Calibri"/>
            </a:endParaRPr>
          </a:p>
          <a:p>
            <a:pPr marL="533400" lvl="0" indent="0" rtl="0">
              <a:lnSpc>
                <a:spcPct val="115000"/>
              </a:lnSpc>
              <a:spcBef>
                <a:spcPts val="0"/>
              </a:spcBef>
              <a:spcAft>
                <a:spcPts val="0"/>
              </a:spcAft>
              <a:buNone/>
            </a:pPr>
            <a:r>
              <a:rPr lang="en" sz="1200" dirty="0">
                <a:latin typeface="Calibri"/>
                <a:ea typeface="Calibri"/>
                <a:cs typeface="Calibri"/>
                <a:sym typeface="Calibri"/>
              </a:rPr>
              <a:t>A. 	Vocabulary Entry Task (5 minutes)</a:t>
            </a:r>
            <a:endParaRPr sz="1200" dirty="0">
              <a:latin typeface="Calibri"/>
              <a:ea typeface="Calibri"/>
              <a:cs typeface="Calibri"/>
              <a:sym typeface="Calibri"/>
            </a:endParaRPr>
          </a:p>
          <a:p>
            <a:pPr marL="533400" lvl="0" indent="0" rtl="0">
              <a:lnSpc>
                <a:spcPct val="115000"/>
              </a:lnSpc>
              <a:spcBef>
                <a:spcPts val="0"/>
              </a:spcBef>
              <a:spcAft>
                <a:spcPts val="0"/>
              </a:spcAft>
              <a:buNone/>
            </a:pPr>
            <a:r>
              <a:rPr lang="en" sz="1200" dirty="0">
                <a:latin typeface="Calibri"/>
                <a:ea typeface="Calibri"/>
                <a:cs typeface="Calibri"/>
                <a:sym typeface="Calibri"/>
              </a:rPr>
              <a:t>B. 	Introducing Learning Targets and Reading Closely for Details (10 minutes)</a:t>
            </a:r>
            <a:endParaRPr sz="1200" dirty="0">
              <a:latin typeface="Calibri"/>
              <a:ea typeface="Calibri"/>
              <a:cs typeface="Calibri"/>
              <a:sym typeface="Calibri"/>
            </a:endParaRPr>
          </a:p>
          <a:p>
            <a:pPr marL="76200" lvl="0" indent="0" rtl="0">
              <a:lnSpc>
                <a:spcPct val="115000"/>
              </a:lnSpc>
              <a:spcBef>
                <a:spcPts val="0"/>
              </a:spcBef>
              <a:spcAft>
                <a:spcPts val="0"/>
              </a:spcAft>
              <a:buNone/>
            </a:pPr>
            <a:r>
              <a:rPr lang="en" sz="1200" dirty="0">
                <a:latin typeface="Calibri"/>
                <a:ea typeface="Calibri"/>
                <a:cs typeface="Calibri"/>
                <a:sym typeface="Calibri"/>
              </a:rPr>
              <a:t>2.   Work Time</a:t>
            </a:r>
            <a:endParaRPr sz="1200" dirty="0">
              <a:latin typeface="Calibri"/>
              <a:ea typeface="Calibri"/>
              <a:cs typeface="Calibri"/>
              <a:sym typeface="Calibri"/>
            </a:endParaRPr>
          </a:p>
          <a:p>
            <a:pPr marL="533400" lvl="0" indent="0" rtl="0">
              <a:lnSpc>
                <a:spcPct val="115000"/>
              </a:lnSpc>
              <a:spcBef>
                <a:spcPts val="0"/>
              </a:spcBef>
              <a:spcAft>
                <a:spcPts val="0"/>
              </a:spcAft>
              <a:buNone/>
            </a:pPr>
            <a:r>
              <a:rPr lang="en" sz="1200" dirty="0">
                <a:latin typeface="Calibri"/>
                <a:ea typeface="Calibri"/>
                <a:cs typeface="Calibri"/>
                <a:sym typeface="Calibri"/>
              </a:rPr>
              <a:t>A. 	Introducing Reader’s Dictionary (10 minutes)</a:t>
            </a:r>
            <a:endParaRPr sz="1200" dirty="0">
              <a:latin typeface="Calibri"/>
              <a:ea typeface="Calibri"/>
              <a:cs typeface="Calibri"/>
              <a:sym typeface="Calibri"/>
            </a:endParaRPr>
          </a:p>
          <a:p>
            <a:pPr marL="533400" lvl="0" indent="0" rtl="0">
              <a:lnSpc>
                <a:spcPct val="115000"/>
              </a:lnSpc>
              <a:spcBef>
                <a:spcPts val="0"/>
              </a:spcBef>
              <a:spcAft>
                <a:spcPts val="0"/>
              </a:spcAft>
              <a:buNone/>
            </a:pPr>
            <a:r>
              <a:rPr lang="en" sz="1200" dirty="0">
                <a:latin typeface="Calibri"/>
                <a:ea typeface="Calibri"/>
                <a:cs typeface="Calibri"/>
                <a:sym typeface="Calibri"/>
              </a:rPr>
              <a:t>B. 	Reviewing </a:t>
            </a:r>
            <a:r>
              <a:rPr lang="en" sz="1200" b="1" dirty="0">
                <a:latin typeface="Calibri"/>
                <a:ea typeface="Calibri"/>
                <a:cs typeface="Calibri"/>
                <a:sym typeface="Calibri"/>
              </a:rPr>
              <a:t>Reader’s Notes</a:t>
            </a:r>
            <a:r>
              <a:rPr lang="en" sz="1200" dirty="0">
                <a:latin typeface="Calibri"/>
                <a:ea typeface="Calibri"/>
                <a:cs typeface="Calibri"/>
                <a:sym typeface="Calibri"/>
              </a:rPr>
              <a:t>, Starting </a:t>
            </a:r>
            <a:r>
              <a:rPr lang="en" sz="1200" b="1" dirty="0">
                <a:latin typeface="Calibri"/>
                <a:ea typeface="Calibri"/>
                <a:cs typeface="Calibri"/>
                <a:sym typeface="Calibri"/>
              </a:rPr>
              <a:t>Salva/Nya Anchor Chart</a:t>
            </a:r>
            <a:r>
              <a:rPr lang="en" sz="1200" dirty="0">
                <a:latin typeface="Calibri"/>
                <a:ea typeface="Calibri"/>
                <a:cs typeface="Calibri"/>
                <a:sym typeface="Calibri"/>
              </a:rPr>
              <a:t>, and Adding to </a:t>
            </a:r>
            <a:r>
              <a:rPr lang="en" sz="1200" b="1" dirty="0">
                <a:latin typeface="Calibri"/>
                <a:ea typeface="Calibri"/>
                <a:cs typeface="Calibri"/>
                <a:sym typeface="Calibri"/>
              </a:rPr>
              <a:t>Survival Anchor Chart </a:t>
            </a:r>
            <a:r>
              <a:rPr lang="en" sz="1200" dirty="0">
                <a:latin typeface="Calibri"/>
                <a:ea typeface="Calibri"/>
                <a:cs typeface="Calibri"/>
                <a:sym typeface="Calibri"/>
              </a:rPr>
              <a:t>(15 minutes)</a:t>
            </a:r>
            <a:endParaRPr sz="1200" dirty="0">
              <a:latin typeface="Calibri"/>
              <a:ea typeface="Calibri"/>
              <a:cs typeface="Calibri"/>
              <a:sym typeface="Calibri"/>
            </a:endParaRPr>
          </a:p>
          <a:p>
            <a:pPr marL="76200" lvl="0" indent="0" rtl="0">
              <a:lnSpc>
                <a:spcPct val="115000"/>
              </a:lnSpc>
              <a:spcBef>
                <a:spcPts val="0"/>
              </a:spcBef>
              <a:spcAft>
                <a:spcPts val="0"/>
              </a:spcAft>
              <a:buNone/>
            </a:pPr>
            <a:r>
              <a:rPr lang="en" sz="1200" dirty="0">
                <a:latin typeface="Calibri"/>
                <a:ea typeface="Calibri"/>
                <a:cs typeface="Calibri"/>
                <a:sym typeface="Calibri"/>
              </a:rPr>
              <a:t>3.   Closing and Assessment</a:t>
            </a:r>
            <a:endParaRPr sz="1200" dirty="0">
              <a:latin typeface="Calibri"/>
              <a:ea typeface="Calibri"/>
              <a:cs typeface="Calibri"/>
              <a:sym typeface="Calibri"/>
            </a:endParaRPr>
          </a:p>
          <a:p>
            <a:pPr marL="533400" lvl="0" indent="0" rtl="0">
              <a:lnSpc>
                <a:spcPct val="115000"/>
              </a:lnSpc>
              <a:spcBef>
                <a:spcPts val="0"/>
              </a:spcBef>
              <a:spcAft>
                <a:spcPts val="0"/>
              </a:spcAft>
              <a:buNone/>
            </a:pPr>
            <a:r>
              <a:rPr lang="en" sz="1200" dirty="0">
                <a:latin typeface="Calibri"/>
                <a:ea typeface="Calibri"/>
                <a:cs typeface="Calibri"/>
                <a:sym typeface="Calibri"/>
              </a:rPr>
              <a:t>A. 	Previewing Homework and Revisiting Learning</a:t>
            </a:r>
            <a:r>
              <a:rPr lang="en" sz="1200" b="1" dirty="0">
                <a:latin typeface="Calibri"/>
                <a:ea typeface="Calibri"/>
                <a:cs typeface="Calibri"/>
                <a:sym typeface="Calibri"/>
              </a:rPr>
              <a:t> </a:t>
            </a:r>
            <a:r>
              <a:rPr lang="en" sz="1200" dirty="0">
                <a:latin typeface="Calibri"/>
                <a:ea typeface="Calibri"/>
                <a:cs typeface="Calibri"/>
                <a:sym typeface="Calibri"/>
              </a:rPr>
              <a:t>Targets (5 minutes)</a:t>
            </a:r>
            <a:endParaRPr sz="1200" dirty="0">
              <a:latin typeface="Calibri"/>
              <a:ea typeface="Calibri"/>
              <a:cs typeface="Calibri"/>
              <a:sym typeface="Calibri"/>
            </a:endParaRPr>
          </a:p>
          <a:p>
            <a:pPr marL="76200" lvl="0" indent="0" rtl="0">
              <a:lnSpc>
                <a:spcPct val="115000"/>
              </a:lnSpc>
              <a:spcBef>
                <a:spcPts val="0"/>
              </a:spcBef>
              <a:spcAft>
                <a:spcPts val="0"/>
              </a:spcAft>
              <a:buNone/>
            </a:pPr>
            <a:r>
              <a:rPr lang="en" sz="1200" dirty="0">
                <a:latin typeface="Calibri"/>
                <a:ea typeface="Calibri"/>
                <a:cs typeface="Calibri"/>
                <a:sym typeface="Calibri"/>
              </a:rPr>
              <a:t>4.   Homework</a:t>
            </a:r>
            <a:endParaRPr sz="1200" dirty="0">
              <a:latin typeface="Calibri"/>
              <a:ea typeface="Calibri"/>
              <a:cs typeface="Calibri"/>
              <a:sym typeface="Calibri"/>
            </a:endParaRPr>
          </a:p>
          <a:p>
            <a:pPr marL="533400" lvl="0" indent="0" rtl="0">
              <a:lnSpc>
                <a:spcPct val="115000"/>
              </a:lnSpc>
              <a:spcBef>
                <a:spcPts val="0"/>
              </a:spcBef>
              <a:spcAft>
                <a:spcPts val="0"/>
              </a:spcAft>
              <a:buNone/>
            </a:pPr>
            <a:r>
              <a:rPr lang="en" sz="1200" dirty="0">
                <a:latin typeface="Calibri"/>
                <a:ea typeface="Calibri"/>
                <a:cs typeface="Calibri"/>
                <a:sym typeface="Calibri"/>
              </a:rPr>
              <a:t>A. 	Read Chapters 7 and 8 in </a:t>
            </a:r>
            <a:r>
              <a:rPr lang="en" sz="1200" i="1" dirty="0">
                <a:latin typeface="Calibri"/>
                <a:ea typeface="Calibri"/>
                <a:cs typeface="Calibri"/>
                <a:sym typeface="Calibri"/>
              </a:rPr>
              <a:t>A Long Walk to Water</a:t>
            </a:r>
            <a:r>
              <a:rPr lang="en" sz="1200" dirty="0">
                <a:latin typeface="Calibri"/>
                <a:ea typeface="Calibri"/>
                <a:cs typeface="Calibri"/>
                <a:sym typeface="Calibri"/>
              </a:rPr>
              <a:t>. Complete </a:t>
            </a:r>
            <a:r>
              <a:rPr lang="en" sz="1200" b="1" dirty="0">
                <a:latin typeface="Calibri"/>
                <a:ea typeface="Calibri"/>
                <a:cs typeface="Calibri"/>
                <a:sym typeface="Calibri"/>
              </a:rPr>
              <a:t>Reader’s Notes</a:t>
            </a:r>
            <a:r>
              <a:rPr lang="en" sz="1200" dirty="0">
                <a:latin typeface="Calibri"/>
                <a:ea typeface="Calibri"/>
                <a:cs typeface="Calibri"/>
                <a:sym typeface="Calibri"/>
              </a:rPr>
              <a:t>, Parts 1 (Gist Notes) and 2 (Reader’s Dictionary),  for these chapters.   	</a:t>
            </a:r>
            <a:endParaRPr sz="1200" dirty="0">
              <a:latin typeface="Calibri"/>
              <a:ea typeface="Calibri"/>
              <a:cs typeface="Calibri"/>
              <a:sym typeface="Calibri"/>
            </a:endParaRPr>
          </a:p>
          <a:p>
            <a:pPr marL="0" lvl="0" indent="0">
              <a:spcBef>
                <a:spcPts val="0"/>
              </a:spcBef>
              <a:spcAft>
                <a:spcPts val="0"/>
              </a:spcAft>
              <a:buNone/>
            </a:pPr>
            <a:endParaRPr sz="1200" dirty="0">
              <a:latin typeface="Century Gothic"/>
              <a:ea typeface="Century Gothic"/>
              <a:cs typeface="Century Gothic"/>
              <a:sym typeface="Century Gothic"/>
            </a:endParaRPr>
          </a:p>
        </p:txBody>
      </p:sp>
    </p:spTree>
    <p:extLst>
      <p:ext uri="{BB962C8B-B14F-4D97-AF65-F5344CB8AC3E}">
        <p14:creationId xmlns:p14="http://schemas.microsoft.com/office/powerpoint/2010/main" val="342611057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g3a2ea51330_1_2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1" name="Google Shape;231;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-7</a:t>
            </a:r>
            <a:r>
              <a:rPr lang="en" sz="1200" b="1" dirty="0">
                <a:solidFill>
                  <a:schemeClr val="dk1"/>
                </a:solidFill>
                <a:latin typeface="Calibri"/>
                <a:ea typeface="Calibri"/>
                <a:cs typeface="Calibri"/>
                <a:sym typeface="Calibri"/>
              </a:rPr>
              <a:t> minutes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chart can look complicated, but both you and students will find it helpful.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the general purpose of the handout and connect it to the </a:t>
            </a:r>
            <a:r>
              <a:rPr lang="en" sz="1200" b="1" dirty="0">
                <a:solidFill>
                  <a:schemeClr val="dk1"/>
                </a:solidFill>
                <a:latin typeface="Calibri"/>
                <a:ea typeface="Calibri"/>
                <a:cs typeface="Calibri"/>
                <a:sym typeface="Calibri"/>
              </a:rPr>
              <a:t>Things Close Readers Do anchor chart</a:t>
            </a:r>
            <a:r>
              <a:rPr lang="en" sz="1200" dirty="0">
                <a:solidFill>
                  <a:schemeClr val="dk1"/>
                </a:solidFill>
                <a:latin typeface="Calibri"/>
                <a:ea typeface="Calibri"/>
                <a:cs typeface="Calibri"/>
                <a:sym typeface="Calibri"/>
              </a:rPr>
              <a:t>. (For example: “In our first unit, we spent a lot of time talking about things close readers do. Our </a:t>
            </a:r>
            <a:r>
              <a:rPr lang="en" sz="1200" b="1" dirty="0">
                <a:solidFill>
                  <a:schemeClr val="dk1"/>
                </a:solidFill>
                <a:latin typeface="Calibri"/>
                <a:ea typeface="Calibri"/>
                <a:cs typeface="Calibri"/>
                <a:sym typeface="Calibri"/>
              </a:rPr>
              <a:t>Things Close Readers Do anchor chart </a:t>
            </a:r>
            <a:r>
              <a:rPr lang="en" sz="1200" dirty="0">
                <a:solidFill>
                  <a:schemeClr val="dk1"/>
                </a:solidFill>
                <a:latin typeface="Calibri"/>
                <a:ea typeface="Calibri"/>
                <a:cs typeface="Calibri"/>
                <a:sym typeface="Calibri"/>
              </a:rPr>
              <a:t>lists a lot of strategies to use when reading closely and carefully, and we practiced those strategies a lot. This document is going to help us get even better at reading closely. It explains in a lot more detail many things readers do in order to read a text closely and understand it fully. We will work with this document throughout the year, even though we won’t get to talk about every single bullet on this page. This handout will help us see how the different skills we are working on are connected.”)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 minutes to silently skim the handout. Then ask questions to help students notice the overall organization of the document. For example:  </a:t>
            </a:r>
            <a:r>
              <a:rPr lang="en" sz="1200" i="1" dirty="0">
                <a:solidFill>
                  <a:schemeClr val="dk1"/>
                </a:solidFill>
                <a:latin typeface="Calibri"/>
                <a:ea typeface="Calibri"/>
                <a:cs typeface="Calibri"/>
                <a:sym typeface="Calibri"/>
              </a:rPr>
              <a:t>“What is the first row mostly about? The second? The third?”</a:t>
            </a:r>
            <a:r>
              <a:rPr lang="en-US" sz="1200" i="1" baseline="0" dirty="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“Why are the rows arranged in this order?”</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often make connections between their learning targets and this document. Point students to the first supporting learning target: “I can use context clues (in the sentence or on the page) to determine the meaning of words in </a:t>
            </a:r>
            <a:r>
              <a:rPr lang="en" sz="1200" i="1" dirty="0">
                <a:solidFill>
                  <a:schemeClr val="dk1"/>
                </a:solidFill>
                <a:latin typeface="Calibri"/>
                <a:ea typeface="Calibri"/>
                <a:cs typeface="Calibri"/>
                <a:sym typeface="Calibri"/>
              </a:rPr>
              <a:t>A Long Walk to Water.”</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look over the “Questioning the Text” row in Reading Closely: Guiding Questions and find phrases that they think describe this learning target.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all students to star a statement that relates to this learning target.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the class to the second supporting learning target: “I can analyze the development of a theme in a novel by identifying challenges to and factors in survival for Salva and Nya in </a:t>
            </a:r>
            <a:r>
              <a:rPr lang="en" sz="1200" i="1" dirty="0">
                <a:solidFill>
                  <a:schemeClr val="dk1"/>
                </a:solidFill>
                <a:latin typeface="Calibri"/>
                <a:ea typeface="Calibri"/>
                <a:cs typeface="Calibri"/>
                <a:sym typeface="Calibri"/>
              </a:rPr>
              <a:t>A Long Walk to Water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again look over the </a:t>
            </a:r>
            <a:r>
              <a:rPr lang="en" sz="1200" b="1" dirty="0">
                <a:solidFill>
                  <a:schemeClr val="dk1"/>
                </a:solidFill>
                <a:latin typeface="Calibri"/>
                <a:ea typeface="Calibri"/>
                <a:cs typeface="Calibri"/>
                <a:sym typeface="Calibri"/>
              </a:rPr>
              <a:t>Reading Closely: Guiding Questions handout </a:t>
            </a:r>
            <a:r>
              <a:rPr lang="en" sz="1200" dirty="0">
                <a:solidFill>
                  <a:schemeClr val="dk1"/>
                </a:solidFill>
                <a:latin typeface="Calibri"/>
                <a:ea typeface="Calibri"/>
                <a:cs typeface="Calibri"/>
                <a:sym typeface="Calibri"/>
              </a:rPr>
              <a:t>and put their finger on a statement that connects to this learning target. Tell them that there are several possibilities.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all students to star a statement that relates to this learning target.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put </a:t>
            </a:r>
            <a:r>
              <a:rPr lang="en" sz="1200" b="1" dirty="0">
                <a:solidFill>
                  <a:schemeClr val="dk1"/>
                </a:solidFill>
                <a:latin typeface="Calibri"/>
                <a:ea typeface="Calibri"/>
                <a:cs typeface="Calibri"/>
                <a:sym typeface="Calibri"/>
              </a:rPr>
              <a:t>Reading Closely: Guiding Questions </a:t>
            </a:r>
            <a:r>
              <a:rPr lang="en" sz="1200" dirty="0">
                <a:solidFill>
                  <a:schemeClr val="dk1"/>
                </a:solidFill>
                <a:latin typeface="Calibri"/>
                <a:ea typeface="Calibri"/>
                <a:cs typeface="Calibri"/>
                <a:sym typeface="Calibri"/>
              </a:rPr>
              <a:t>in a place where they can easily find it each day.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say: “What words or phrases are critical for my understanding of the text?” and “What words do I need to know to better understand the text?”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the second target listen for: “What is this text mainly about?” “What is the author thinking and saying about the topic or theme?” “How are the details I find related in ways that build ideas and themes</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a:t>
            </a: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seem to have trouble making sense of the chart, consider modeling the first question yourself</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dirty="0">
              <a:solidFill>
                <a:schemeClr val="dk1"/>
              </a:solidFill>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5274229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g3a2ea51330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38" name="Google Shape;238;g3a2ea5133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a:t>
            </a:r>
            <a:r>
              <a:rPr lang="en-US" sz="1200" b="1" dirty="0">
                <a:solidFill>
                  <a:schemeClr val="dk1"/>
                </a:solidFill>
                <a:latin typeface="Calibri"/>
                <a:ea typeface="Calibri"/>
                <a:cs typeface="Calibri"/>
                <a:sym typeface="Calibri"/>
              </a:rPr>
              <a:t>-17</a:t>
            </a:r>
            <a:r>
              <a:rPr lang="en" sz="1200" b="1" dirty="0">
                <a:solidFill>
                  <a:schemeClr val="dk1"/>
                </a:solidFill>
                <a:latin typeface="Calibri"/>
                <a:ea typeface="Calibri"/>
                <a:cs typeface="Calibri"/>
                <a:sym typeface="Calibri"/>
              </a:rPr>
              <a:t> minutes for slides 11 and 12</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 then partner</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a </a:t>
            </a:r>
            <a:r>
              <a:rPr lang="en" sz="1200" b="1" dirty="0">
                <a:solidFill>
                  <a:schemeClr val="dk1"/>
                </a:solidFill>
                <a:latin typeface="Calibri"/>
                <a:ea typeface="Calibri"/>
                <a:cs typeface="Calibri"/>
                <a:sym typeface="Calibri"/>
              </a:rPr>
              <a:t>Reader’s Dictionary </a:t>
            </a:r>
            <a:r>
              <a:rPr lang="en" sz="1200" dirty="0">
                <a:solidFill>
                  <a:schemeClr val="dk1"/>
                </a:solidFill>
                <a:latin typeface="Calibri"/>
                <a:ea typeface="Calibri"/>
                <a:cs typeface="Calibri"/>
                <a:sym typeface="Calibri"/>
              </a:rPr>
              <a:t>is to record a definition that students understand, not to copy one from a dictionary. Emphasize that you would prefer a mostly accurate definition in their own words to a formal dictionary definition.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As they read, they will be mostly working with context clues at home, so today is their chance to practice this skill with a partner. Reassure students that they will get better at figuring out what a word means from context and writing it down in their own words as they practice over the course of the novel.</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locate the </a:t>
            </a:r>
            <a:r>
              <a:rPr lang="en" sz="1200" b="1" dirty="0">
                <a:solidFill>
                  <a:schemeClr val="dk1"/>
                </a:solidFill>
                <a:latin typeface="Calibri"/>
                <a:ea typeface="Calibri"/>
                <a:cs typeface="Calibri"/>
                <a:sym typeface="Calibri"/>
              </a:rPr>
              <a:t>Reader’s Dictionary </a:t>
            </a:r>
            <a:r>
              <a:rPr lang="en" sz="1200" dirty="0">
                <a:solidFill>
                  <a:schemeClr val="dk1"/>
                </a:solidFill>
                <a:latin typeface="Calibri"/>
                <a:ea typeface="Calibri"/>
                <a:cs typeface="Calibri"/>
                <a:sym typeface="Calibri"/>
              </a:rPr>
              <a:t>for Chapter 6.</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“Why are definitions provided for words in bold but not words in regular type? How will you get the other definitions?”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a:t>
            </a:r>
            <a:r>
              <a:rPr lang="en" sz="1200" i="1" dirty="0">
                <a:solidFill>
                  <a:schemeClr val="dk1"/>
                </a:solidFill>
                <a:latin typeface="Calibri"/>
                <a:ea typeface="Calibri"/>
                <a:cs typeface="Calibri"/>
                <a:sym typeface="Calibri"/>
              </a:rPr>
              <a:t>“What words might you add to this list?”</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review the definitions of the words in bold from Chapter 6. Notice that the definitions are student-friendly and match the usage of the word in the novel</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to Chapter 6 in </a:t>
            </a:r>
            <a:r>
              <a:rPr lang="en" sz="1200" i="1" dirty="0">
                <a:solidFill>
                  <a:schemeClr val="dk1"/>
                </a:solidFill>
                <a:latin typeface="Calibri"/>
                <a:ea typeface="Calibri"/>
                <a:cs typeface="Calibri"/>
                <a:sym typeface="Calibri"/>
              </a:rPr>
              <a:t>A Long Walk to Water </a:t>
            </a:r>
            <a:r>
              <a:rPr lang="en" sz="1200" dirty="0">
                <a:solidFill>
                  <a:schemeClr val="dk1"/>
                </a:solidFill>
                <a:latin typeface="Calibri"/>
                <a:ea typeface="Calibri"/>
                <a:cs typeface="Calibri"/>
                <a:sym typeface="Calibri"/>
              </a:rPr>
              <a:t>and work with their seat partners to determine the meaning of other words.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them to use their entry task work to fill in definitions for </a:t>
            </a:r>
            <a:r>
              <a:rPr lang="en" sz="1200" i="1" dirty="0">
                <a:solidFill>
                  <a:schemeClr val="dk1"/>
                </a:solidFill>
                <a:latin typeface="Calibri"/>
                <a:ea typeface="Calibri"/>
                <a:cs typeface="Calibri"/>
                <a:sym typeface="Calibri"/>
              </a:rPr>
              <a:t>solemn</a:t>
            </a:r>
            <a:r>
              <a:rPr lang="en" sz="1200" dirty="0">
                <a:solidFill>
                  <a:schemeClr val="dk1"/>
                </a:solidFill>
                <a:latin typeface="Calibri"/>
                <a:ea typeface="Calibri"/>
                <a:cs typeface="Calibri"/>
                <a:sym typeface="Calibri"/>
              </a:rPr>
              <a:t> and </a:t>
            </a:r>
            <a:r>
              <a:rPr lang="en" sz="1200" i="1" dirty="0">
                <a:solidFill>
                  <a:schemeClr val="dk1"/>
                </a:solidFill>
                <a:latin typeface="Calibri"/>
                <a:ea typeface="Calibri"/>
                <a:cs typeface="Calibri"/>
                <a:sym typeface="Calibri"/>
              </a:rPr>
              <a:t>topi</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students have worked for a few minutes, post definitions on a flip chart or a screen or simply type answer into slide above.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how many they got correct or close to correct.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show you with their fingers how many they got correct or close to correct and celebrate their success. Prompt them to correct any definitions that were wrong.</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use and explain the word </a:t>
            </a:r>
            <a:r>
              <a:rPr lang="en" sz="1200" i="1" dirty="0">
                <a:solidFill>
                  <a:schemeClr val="dk1"/>
                </a:solidFill>
                <a:latin typeface="Calibri"/>
                <a:ea typeface="Calibri"/>
                <a:cs typeface="Calibri"/>
                <a:sym typeface="Calibri"/>
              </a:rPr>
              <a:t>context</a:t>
            </a:r>
            <a:r>
              <a:rPr lang="en" sz="1200" dirty="0">
                <a:solidFill>
                  <a:schemeClr val="dk1"/>
                </a:solidFill>
                <a:latin typeface="Calibri"/>
                <a:ea typeface="Calibri"/>
                <a:cs typeface="Calibri"/>
                <a:sym typeface="Calibri"/>
              </a:rPr>
              <a:t> in their answers.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Look for incorrect definitions and consider  modeling what correct means: (“For example, the posted definition for ‘his hopes were dashed’ is ‘he completely lost hope.’ If you put that ‘hopes were dashed’ means that Salva was confused, I would call that not correct, since the emotion you named is wrong. However, if you put ‘he was discouraged,’ I would say that was mostly correct because you got the emotion right, even though you didn’t quite capture how strong the emotion was, as the posted definition does.”)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doing one model think aloud for the class to get all students on the same track.</a:t>
            </a:r>
            <a:endParaRPr sz="1200" dirty="0">
              <a:latin typeface="Calibri"/>
              <a:ea typeface="Calibri"/>
              <a:cs typeface="Calibri"/>
              <a:sym typeface="Calibri"/>
            </a:endParaRPr>
          </a:p>
        </p:txBody>
      </p:sp>
    </p:spTree>
    <p:extLst>
      <p:ext uri="{BB962C8B-B14F-4D97-AF65-F5344CB8AC3E}">
        <p14:creationId xmlns:p14="http://schemas.microsoft.com/office/powerpoint/2010/main" val="15864974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g3d7936d228_0_18: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45" name="Google Shape;245;g3d7936d228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15</a:t>
            </a:r>
            <a:r>
              <a:rPr lang="en-US" sz="1200" b="1" dirty="0">
                <a:solidFill>
                  <a:schemeClr val="dk1"/>
                </a:solidFill>
                <a:latin typeface="Calibri"/>
                <a:ea typeface="Calibri"/>
                <a:cs typeface="Calibri"/>
                <a:sym typeface="Calibri"/>
              </a:rPr>
              <a:t>-17</a:t>
            </a:r>
            <a:r>
              <a:rPr lang="en" sz="1200" b="1" dirty="0">
                <a:solidFill>
                  <a:schemeClr val="dk1"/>
                </a:solidFill>
                <a:latin typeface="Calibri"/>
                <a:ea typeface="Calibri"/>
                <a:cs typeface="Calibri"/>
                <a:sym typeface="Calibri"/>
              </a:rPr>
              <a:t>  minutes for work time slides 11 and 12</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Seat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two directions on the slide. Make sure students understand this will be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Now, read the next two directions on the slide and give students a few minutes to do this.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next the class will be keeping a </a:t>
            </a:r>
            <a:r>
              <a:rPr lang="en" sz="1200" b="1" dirty="0">
                <a:solidFill>
                  <a:schemeClr val="dk1"/>
                </a:solidFill>
                <a:latin typeface="Calibri"/>
                <a:ea typeface="Calibri"/>
                <a:cs typeface="Calibri"/>
                <a:sym typeface="Calibri"/>
              </a:rPr>
              <a:t>Salva/Nya anchor chart</a:t>
            </a:r>
            <a:r>
              <a:rPr lang="en" sz="1200" dirty="0">
                <a:solidFill>
                  <a:schemeClr val="dk1"/>
                </a:solidFill>
                <a:latin typeface="Calibri"/>
                <a:ea typeface="Calibri"/>
                <a:cs typeface="Calibri"/>
                <a:sym typeface="Calibri"/>
              </a:rPr>
              <a:t>. On this chart, they will record what happens to Salva and Nya in each chapter. This will help them notice patterns in the book and keep track of the plot. To create it, they will use Part 1 of their </a:t>
            </a:r>
            <a:r>
              <a:rPr lang="en" sz="1200" b="1" dirty="0">
                <a:solidFill>
                  <a:schemeClr val="dk1"/>
                </a:solidFill>
                <a:latin typeface="Calibri"/>
                <a:ea typeface="Calibri"/>
                <a:cs typeface="Calibri"/>
                <a:sym typeface="Calibri"/>
              </a:rPr>
              <a:t>Reader’s Notes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discuss their notes and add anything they are missing</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4075004705"/>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3d07f7d544_1_4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2" name="Google Shape;252;g3d07f7d544_1_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8-10 minutes</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seat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an extension of “gist thinking” for students. This activity will support and generate the understanding necessary to write good chapter summaries which in turn will support the evidence they are gathering for later in the unit.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think it would help to model this one-to-two sentence gist statement with one character, please do so.</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work with their seat partners to choose Salva or Nya and generate a one- to two-sentence gist statement about their initial sense of what happened to that character in Chapter 6 (based on their homework).</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pairs of students per character to contribute their sentence(s), and then synthesize their answers into one gist statement per character.</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name what makes a strong gist statement.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Times New Roman"/>
              <a:ea typeface="Times New Roman"/>
              <a:cs typeface="Times New Roman"/>
              <a:sym typeface="Times New Roman"/>
            </a:endParaRPr>
          </a:p>
          <a:p>
            <a:pPr marL="457200" lvl="0"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Listen for these answers: briefly names major events, refers to other characters by name, explains time and place, is clear about the order of events and why characters do certain things.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many students are struggling, consider modeling this with one character (see Teacher Notes, above).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8146909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a68042108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59" name="Google Shape;259;g3a68042108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8-10 minutes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seat partners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dirty="0">
                <a:latin typeface="Calibri"/>
                <a:ea typeface="Calibri"/>
                <a:cs typeface="Calibri"/>
                <a:sym typeface="Calibri"/>
              </a:rPr>
              <a:t>Students will contribute to the </a:t>
            </a:r>
            <a:r>
              <a:rPr lang="en" sz="1200" b="1" dirty="0">
                <a:latin typeface="Calibri"/>
                <a:ea typeface="Calibri"/>
                <a:cs typeface="Calibri"/>
                <a:sym typeface="Calibri"/>
              </a:rPr>
              <a:t>Survival Anchor Chart</a:t>
            </a:r>
            <a:r>
              <a:rPr lang="en" sz="1200" dirty="0">
                <a:latin typeface="Calibri"/>
                <a:ea typeface="Calibri"/>
                <a:cs typeface="Calibri"/>
                <a:sym typeface="Calibri"/>
              </a:rPr>
              <a:t>.</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If a student contributes an idea that does not fit on the chart or is inaccurate, it is important not to record it. Framing your correction with the fact that students are learning to use this anchor chart can keep the tone positive, but the anchor chart will not serve its purpose unless this public record of class thinking is a good point of reference for students. </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Teacher Actions</a:t>
            </a:r>
            <a:r>
              <a:rPr lang="en" sz="1200" b="1" dirty="0">
                <a:latin typeface="Calibri"/>
                <a:ea typeface="Calibri"/>
                <a:cs typeface="Calibri"/>
                <a:sym typeface="Calibri"/>
              </a:rPr>
              <a:t>:</a:t>
            </a:r>
            <a:r>
              <a:rPr lang="en" sz="1200" dirty="0">
                <a:latin typeface="Calibri"/>
                <a:ea typeface="Calibri"/>
                <a:cs typeface="Calibri"/>
                <a:sym typeface="Calibri"/>
              </a:rPr>
              <a:t> </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each day, they will add to the </a:t>
            </a:r>
            <a:r>
              <a:rPr lang="en" sz="1200" b="1" dirty="0">
                <a:solidFill>
                  <a:schemeClr val="dk1"/>
                </a:solidFill>
                <a:latin typeface="Calibri"/>
                <a:ea typeface="Calibri"/>
                <a:cs typeface="Calibri"/>
                <a:sym typeface="Calibri"/>
              </a:rPr>
              <a:t>Survival anchor chart </a:t>
            </a:r>
            <a:r>
              <a:rPr lang="en" sz="1200" dirty="0">
                <a:solidFill>
                  <a:schemeClr val="dk1"/>
                </a:solidFill>
                <a:latin typeface="Calibri"/>
                <a:ea typeface="Calibri"/>
                <a:cs typeface="Calibri"/>
                <a:sym typeface="Calibri"/>
              </a:rPr>
              <a:t>that they began in Lesson 1. Today, they will work with their seat partners to add ideas to the chart from Chapter 6.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work time ends, cold call several pairs to share, making sure to probe: </a:t>
            </a:r>
            <a:r>
              <a:rPr lang="en" sz="1200" i="1" dirty="0">
                <a:solidFill>
                  <a:schemeClr val="dk1"/>
                </a:solidFill>
                <a:latin typeface="Calibri"/>
                <a:ea typeface="Calibri"/>
                <a:cs typeface="Calibri"/>
                <a:sym typeface="Calibri"/>
              </a:rPr>
              <a:t>“What in the text makes you say that?” </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to the </a:t>
            </a:r>
            <a:r>
              <a:rPr lang="en" sz="1200" b="1" dirty="0">
                <a:solidFill>
                  <a:schemeClr val="dk1"/>
                </a:solidFill>
                <a:latin typeface="Calibri"/>
                <a:ea typeface="Calibri"/>
                <a:cs typeface="Calibri"/>
                <a:sym typeface="Calibri"/>
              </a:rPr>
              <a:t>Survival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Prompt students to take out their </a:t>
            </a:r>
            <a:r>
              <a:rPr lang="en" sz="1200" b="1" dirty="0">
                <a:solidFill>
                  <a:schemeClr val="dk1"/>
                </a:solidFill>
                <a:latin typeface="Calibri"/>
                <a:ea typeface="Calibri"/>
                <a:cs typeface="Calibri"/>
                <a:sym typeface="Calibri"/>
              </a:rPr>
              <a:t>Survival anchor chart </a:t>
            </a:r>
            <a:r>
              <a:rPr lang="en" sz="1200" b="0" dirty="0">
                <a:solidFill>
                  <a:schemeClr val="dk1"/>
                </a:solidFill>
                <a:latin typeface="Calibri"/>
                <a:ea typeface="Calibri"/>
                <a:cs typeface="Calibri"/>
                <a:sym typeface="Calibri"/>
              </a:rPr>
              <a:t>(Student’s Notes) </a:t>
            </a:r>
            <a:r>
              <a:rPr lang="en" sz="1200" dirty="0">
                <a:solidFill>
                  <a:schemeClr val="dk1"/>
                </a:solidFill>
                <a:latin typeface="Calibri"/>
                <a:ea typeface="Calibri"/>
                <a:cs typeface="Calibri"/>
                <a:sym typeface="Calibri"/>
              </a:rPr>
              <a:t>and update it so that it includes all of the ideas on the class </a:t>
            </a:r>
            <a:r>
              <a:rPr lang="en" sz="1200" b="1" dirty="0">
                <a:solidFill>
                  <a:schemeClr val="dk1"/>
                </a:solidFill>
                <a:latin typeface="Calibri"/>
                <a:ea typeface="Calibri"/>
                <a:cs typeface="Calibri"/>
                <a:sym typeface="Calibri"/>
              </a:rPr>
              <a:t>Survival anchor chart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Possible answers include: “challenges—Dinka, lack of water, lions.” </a:t>
            </a: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r>
              <a:rPr lang="en" sz="1200" dirty="0">
                <a:solidFill>
                  <a:schemeClr val="dk1"/>
                </a:solidFill>
                <a:latin typeface="Calibri"/>
                <a:ea typeface="Calibri"/>
                <a:cs typeface="Calibri"/>
                <a:sym typeface="Calibri"/>
              </a:rPr>
              <a:t>Support for students who need it:</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there are students who might benefit, consider working with a small group. If many students struggle, consider modeling one factor with the whole class.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48566986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4"/>
        <p:cNvGrpSpPr/>
        <p:nvPr/>
      </p:nvGrpSpPr>
      <p:grpSpPr>
        <a:xfrm>
          <a:off x="0" y="0"/>
          <a:ext cx="0" cy="0"/>
          <a:chOff x="0" y="0"/>
          <a:chExt cx="0" cy="0"/>
        </a:xfrm>
      </p:grpSpPr>
      <p:sp>
        <p:nvSpPr>
          <p:cNvPr id="265" name="Google Shape;265;g3d7936d228_4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266" name="Google Shape;266;g3d7936d228_4_0: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-6</a:t>
            </a:r>
            <a:r>
              <a:rPr lang="en" sz="1200" b="1" dirty="0">
                <a:solidFill>
                  <a:schemeClr val="dk1"/>
                </a:solidFill>
                <a:latin typeface="Calibri"/>
                <a:ea typeface="Calibri"/>
                <a:cs typeface="Calibri"/>
                <a:sym typeface="Calibri"/>
              </a:rPr>
              <a:t> minutes</a:t>
            </a: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G</a:t>
            </a:r>
            <a:r>
              <a:rPr lang="en" sz="1200" b="1" dirty="0">
                <a:solidFill>
                  <a:schemeClr val="dk1"/>
                </a:solidFill>
                <a:latin typeface="Calibri"/>
                <a:ea typeface="Calibri"/>
                <a:cs typeface="Calibri"/>
                <a:sym typeface="Calibri"/>
              </a:rPr>
              <a:t>roup</a:t>
            </a: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Checking in with learning targets helps students self-assess their learning. This research-based strategy supports struggling learners most.</a:t>
            </a:r>
            <a:endParaRPr sz="1200" dirty="0">
              <a:solidFill>
                <a:schemeClr val="dk1"/>
              </a:solidFill>
              <a:latin typeface="Calibri"/>
              <a:ea typeface="Calibri"/>
              <a:cs typeface="Calibri"/>
              <a:sym typeface="Calibri"/>
            </a:endParaRPr>
          </a:p>
          <a:p>
            <a:pPr marL="457200" lvl="0" indent="-298450"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Do a Fist to Five with the learning target on the slide.</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indicate their comfort with the learning target</a:t>
            </a:r>
            <a:r>
              <a:rPr lang="en-US" sz="1200"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171450" marR="0" lvl="0" indent="-10160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US" sz="1200" dirty="0">
                <a:solidFill>
                  <a:schemeClr val="dk1"/>
                </a:solidFill>
                <a:latin typeface="Calibri"/>
                <a:ea typeface="Calibri"/>
                <a:cs typeface="Calibri"/>
                <a:sym typeface="Calibri"/>
              </a:rPr>
              <a:t>If </a:t>
            </a:r>
            <a:r>
              <a:rPr lang="en-US" sz="1200" baseline="0" dirty="0">
                <a:solidFill>
                  <a:schemeClr val="dk1"/>
                </a:solidFill>
                <a:latin typeface="Calibri"/>
                <a:ea typeface="Calibri"/>
                <a:cs typeface="Calibri"/>
                <a:sym typeface="Calibri"/>
              </a:rPr>
              <a:t>a</a:t>
            </a:r>
            <a:r>
              <a:rPr lang="en" sz="1200" dirty="0">
                <a:solidFill>
                  <a:schemeClr val="dk1"/>
                </a:solidFill>
                <a:latin typeface="Calibri"/>
                <a:ea typeface="Calibri"/>
                <a:cs typeface="Calibri"/>
                <a:sym typeface="Calibri"/>
              </a:rPr>
              <a:t>ny student shows a 2 or 1 fist be sure to review or go over to clarify their learning.</a:t>
            </a:r>
            <a:endParaRPr sz="1200" dirty="0">
              <a:solidFill>
                <a:schemeClr val="dk1"/>
              </a:solidFill>
              <a:latin typeface="Calibri"/>
              <a:ea typeface="Calibri"/>
              <a:cs typeface="Calibri"/>
              <a:sym typeface="Calibri"/>
            </a:endParaRPr>
          </a:p>
          <a:p>
            <a:pPr marL="457200" marR="0" lvl="0" indent="-29845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0429060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1"/>
        <p:cNvGrpSpPr/>
        <p:nvPr/>
      </p:nvGrpSpPr>
      <p:grpSpPr>
        <a:xfrm>
          <a:off x="0" y="0"/>
          <a:ext cx="0" cy="0"/>
          <a:chOff x="0" y="0"/>
          <a:chExt cx="0" cy="0"/>
        </a:xfrm>
      </p:grpSpPr>
      <p:sp>
        <p:nvSpPr>
          <p:cNvPr id="272" name="Google Shape;272;g3d7de178e8_0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73" name="Google Shape;273;g3d7de178e8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lang="en-US" sz="1200" b="1"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latin typeface="Calibri"/>
                <a:ea typeface="Calibri"/>
                <a:cs typeface="Calibri"/>
                <a:sym typeface="Calibri"/>
              </a:rPr>
              <a:t>Teaching Notes: None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a:spcBef>
                <a:spcPts val="0"/>
              </a:spcBef>
              <a:spcAft>
                <a:spcPts val="0"/>
              </a:spcAft>
              <a:buNone/>
            </a:pPr>
            <a:r>
              <a:rPr lang="en" sz="1200" dirty="0">
                <a:latin typeface="Calibri"/>
                <a:ea typeface="Calibri"/>
                <a:cs typeface="Calibri"/>
                <a:sym typeface="Calibri"/>
              </a:rPr>
              <a:t>Teacher Actions:</a:t>
            </a:r>
            <a:endParaRPr sz="1200" dirty="0">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this: For homework tonight, you will read Chapters 7 and 8 in </a:t>
            </a:r>
            <a:r>
              <a:rPr lang="en" sz="1200" i="1" dirty="0">
                <a:solidFill>
                  <a:schemeClr val="dk1"/>
                </a:solidFill>
                <a:latin typeface="Calibri"/>
                <a:ea typeface="Calibri"/>
                <a:cs typeface="Calibri"/>
                <a:sym typeface="Calibri"/>
              </a:rPr>
              <a:t>A Long Walk to Water </a:t>
            </a:r>
            <a:r>
              <a:rPr lang="en" sz="1200" dirty="0">
                <a:solidFill>
                  <a:schemeClr val="dk1"/>
                </a:solidFill>
                <a:latin typeface="Calibri"/>
                <a:ea typeface="Calibri"/>
                <a:cs typeface="Calibri"/>
                <a:sym typeface="Calibri"/>
              </a:rPr>
              <a:t>and complete both parts of the </a:t>
            </a:r>
            <a:r>
              <a:rPr lang="en" sz="1200" b="1" dirty="0">
                <a:solidFill>
                  <a:schemeClr val="dk1"/>
                </a:solidFill>
                <a:latin typeface="Calibri"/>
                <a:ea typeface="Calibri"/>
                <a:cs typeface="Calibri"/>
                <a:sym typeface="Calibri"/>
              </a:rPr>
              <a:t>Reader’s Notes </a:t>
            </a:r>
            <a:r>
              <a:rPr lang="en" sz="1200" dirty="0">
                <a:solidFill>
                  <a:schemeClr val="dk1"/>
                </a:solidFill>
                <a:latin typeface="Calibri"/>
                <a:ea typeface="Calibri"/>
                <a:cs typeface="Calibri"/>
                <a:sym typeface="Calibri"/>
              </a:rPr>
              <a:t>for these chapters. As you complete Part 1, the gist notes, remember to think about the kinds of initial gist notes that will later help you summarize a chapter.</a:t>
            </a:r>
            <a:endParaRPr sz="1200" dirty="0">
              <a:solidFill>
                <a:schemeClr val="dk1"/>
              </a:solidFill>
              <a:latin typeface="Calibri"/>
              <a:ea typeface="Calibri"/>
              <a:cs typeface="Calibri"/>
              <a:sym typeface="Calibri"/>
            </a:endParaRPr>
          </a:p>
          <a:p>
            <a:pPr marL="457200" lvl="0" indent="-304800"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as they read, they should continue to use context to figure out what words mean and to record ideas in Part 2, the </a:t>
            </a:r>
            <a:r>
              <a:rPr lang="en" sz="1200" b="1" dirty="0">
                <a:solidFill>
                  <a:schemeClr val="dk1"/>
                </a:solidFill>
                <a:latin typeface="Calibri"/>
                <a:ea typeface="Calibri"/>
                <a:cs typeface="Calibri"/>
                <a:sym typeface="Calibri"/>
              </a:rPr>
              <a:t>Reader’s Dictionary</a:t>
            </a:r>
            <a:r>
              <a:rPr lang="en" sz="1200" dirty="0">
                <a:solidFill>
                  <a:schemeClr val="dk1"/>
                </a:solidFill>
                <a:latin typeface="Calibri"/>
                <a:ea typeface="Calibri"/>
                <a:cs typeface="Calibri"/>
                <a:sym typeface="Calibri"/>
              </a:rPr>
              <a:t>. Encourage them to write down at least one idea for each word.</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p:txBody>
      </p:sp>
    </p:spTree>
    <p:extLst>
      <p:ext uri="{BB962C8B-B14F-4D97-AF65-F5344CB8AC3E}">
        <p14:creationId xmlns:p14="http://schemas.microsoft.com/office/powerpoint/2010/main" val="29135652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3d789fc548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7" name="Google Shape;127;g3d789fc548_0_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Suggested time needed: 30-45 minutes</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b="1">
                <a:solidFill>
                  <a:schemeClr val="dk1"/>
                </a:solidFill>
                <a:latin typeface="Calibri"/>
                <a:ea typeface="Calibri"/>
                <a:cs typeface="Calibri"/>
                <a:sym typeface="Calibri"/>
              </a:rPr>
              <a:t>Student Grouping: Whole Group/Pairs</a:t>
            </a:r>
            <a:endParaRPr sz="1200">
              <a:solidFill>
                <a:schemeClr val="dk1"/>
              </a:solidFill>
              <a:latin typeface="Calibri"/>
              <a:ea typeface="Calibri"/>
              <a:cs typeface="Calibri"/>
              <a:sym typeface="Calibri"/>
            </a:endParaRPr>
          </a:p>
        </p:txBody>
      </p:sp>
      <p:sp>
        <p:nvSpPr>
          <p:cNvPr id="128" name="Google Shape;128;g3d789fc548_0_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9362045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2"/>
        <p:cNvGrpSpPr/>
        <p:nvPr/>
      </p:nvGrpSpPr>
      <p:grpSpPr>
        <a:xfrm>
          <a:off x="0" y="0"/>
          <a:ext cx="0" cy="0"/>
          <a:chOff x="0" y="0"/>
          <a:chExt cx="0" cy="0"/>
        </a:xfrm>
      </p:grpSpPr>
      <p:sp>
        <p:nvSpPr>
          <p:cNvPr id="133" name="Google Shape;133;g3d789fc548_0_2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34" name="Google Shape;134;g3d789fc548_0_20: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6 </a:t>
            </a:r>
            <a:r>
              <a:rPr lang="en" sz="1200" b="1">
                <a:latin typeface="Calibri"/>
                <a:ea typeface="Calibri"/>
                <a:cs typeface="Calibri"/>
                <a:sym typeface="Calibri"/>
              </a:rPr>
              <a:t>-</a:t>
            </a:r>
            <a:r>
              <a:rPr lang="en" sz="1200" b="1" i="0" u="none" strike="noStrike" cap="none">
                <a:solidFill>
                  <a:schemeClr val="dk1"/>
                </a:solidFill>
                <a:latin typeface="Calibri"/>
                <a:ea typeface="Calibri"/>
                <a:cs typeface="Calibri"/>
                <a:sym typeface="Calibri"/>
              </a:rPr>
              <a:t> 1</a:t>
            </a:r>
            <a:r>
              <a:rPr lang="en" sz="1200" b="1">
                <a:solidFill>
                  <a:schemeClr val="dk1"/>
                </a:solidFill>
                <a:latin typeface="Calibri"/>
                <a:ea typeface="Calibri"/>
                <a:cs typeface="Calibri"/>
                <a:sym typeface="Calibri"/>
              </a:rPr>
              <a:t>2</a:t>
            </a:r>
            <a:r>
              <a:rPr lang="en" sz="1200" b="1" i="0" u="none" strike="noStrike" cap="none">
                <a:solidFill>
                  <a:schemeClr val="dk1"/>
                </a:solidFill>
                <a:latin typeface="Calibri"/>
                <a:ea typeface="Calibri"/>
                <a:cs typeface="Calibri"/>
                <a:sym typeface="Calibri"/>
              </a:rPr>
              <a:t>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whole group and partnered work</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latin typeface="Calibri"/>
                <a:ea typeface="Calibri"/>
                <a:cs typeface="Calibri"/>
                <a:sym typeface="Calibri"/>
              </a:rPr>
              <a:t>Teaching Notes</a:t>
            </a:r>
            <a:r>
              <a:rPr lang="en" sz="1200" i="0" u="none" strike="noStrike" cap="none">
                <a:solidFill>
                  <a:schemeClr val="dk1"/>
                </a:solidFill>
                <a:latin typeface="Calibri"/>
                <a:ea typeface="Calibri"/>
                <a:cs typeface="Calibri"/>
                <a:sym typeface="Calibri"/>
              </a:rPr>
              <a: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Fluent reading work.</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If the teacher or DCPS feels the pencil or eraser marks will hurt the books, substitute instead a “cold call” procedure. This is exactly the same as the dot procedure except that instead of asking students to place a dot, the teacher will cold call specific students to repeat the last word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before stopping at two or three points in the text. </a:t>
            </a:r>
            <a:r>
              <a:rPr lang="en" sz="1200">
                <a:solidFill>
                  <a:schemeClr val="dk1"/>
                </a:solidFill>
                <a:latin typeface="Calibri"/>
                <a:ea typeface="Calibri"/>
                <a:cs typeface="Calibri"/>
                <a:sym typeface="Calibri"/>
              </a:rPr>
              <a:t>Students will NOT improve if they are not following along carefully!</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i="0" u="none" strike="noStrike" cap="none">
                <a:solidFill>
                  <a:schemeClr val="dk1"/>
                </a:solidFill>
                <a:latin typeface="Calibri"/>
                <a:ea typeface="Calibri"/>
                <a:cs typeface="Calibri"/>
                <a:sym typeface="Calibri"/>
              </a:rPr>
              <a:t>Teacher Actions: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Read aloud a short section (half a page) of the core text. Make sure every student has the right page open, has a pencil and is prepared to follow-along.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Use the </a:t>
            </a:r>
            <a:r>
              <a:rPr lang="en" sz="1200">
                <a:solidFill>
                  <a:schemeClr val="dk1"/>
                </a:solidFill>
                <a:latin typeface="Calibri"/>
                <a:ea typeface="Calibri"/>
                <a:cs typeface="Calibri"/>
                <a:sym typeface="Calibri"/>
              </a:rPr>
              <a:t>d</a:t>
            </a:r>
            <a:r>
              <a:rPr lang="en" sz="1200" i="0" u="none" strike="noStrike" cap="none">
                <a:solidFill>
                  <a:schemeClr val="dk1"/>
                </a:solidFill>
                <a:latin typeface="Calibri"/>
                <a:ea typeface="Calibri"/>
                <a:cs typeface="Calibri"/>
                <a:sym typeface="Calibri"/>
              </a:rPr>
              <a:t>ot </a:t>
            </a:r>
            <a:r>
              <a:rPr lang="en" sz="1200">
                <a:solidFill>
                  <a:schemeClr val="dk1"/>
                </a:solidFill>
                <a:latin typeface="Calibri"/>
                <a:ea typeface="Calibri"/>
                <a:cs typeface="Calibri"/>
                <a:sym typeface="Calibri"/>
              </a:rPr>
              <a:t>p</a:t>
            </a:r>
            <a:r>
              <a:rPr lang="en" sz="1200" i="0" u="none" strike="noStrike" cap="none">
                <a:solidFill>
                  <a:schemeClr val="dk1"/>
                </a:solidFill>
                <a:latin typeface="Calibri"/>
                <a:ea typeface="Calibri"/>
                <a:cs typeface="Calibri"/>
                <a:sym typeface="Calibri"/>
              </a:rPr>
              <a:t>rocedure to make sure everyone is following along. Stop once in the beginning, once in middle and once toward the end. (After a brief time students will learn to follow along and will generally find it satisfying, then the dot procedure can be dropped.)</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After reading, cold call on students to share </a:t>
            </a:r>
            <a:r>
              <a:rPr lang="en" sz="1200">
                <a:solidFill>
                  <a:schemeClr val="dk1"/>
                </a:solidFill>
                <a:latin typeface="Calibri"/>
                <a:ea typeface="Calibri"/>
                <a:cs typeface="Calibri"/>
                <a:sym typeface="Calibri"/>
              </a:rPr>
              <a:t>each</a:t>
            </a:r>
            <a:r>
              <a:rPr lang="en" sz="1200" i="0" u="none" strike="noStrike" cap="none">
                <a:solidFill>
                  <a:schemeClr val="dk1"/>
                </a:solidFill>
                <a:latin typeface="Calibri"/>
                <a:ea typeface="Calibri"/>
                <a:cs typeface="Calibri"/>
                <a:sym typeface="Calibri"/>
              </a:rPr>
              <a:t> of the words they placed dots above. </a:t>
            </a:r>
            <a:r>
              <a:rPr lang="en" sz="1200">
                <a:solidFill>
                  <a:schemeClr val="dk1"/>
                </a:solidFill>
                <a:latin typeface="Calibri"/>
                <a:ea typeface="Calibri"/>
                <a:cs typeface="Calibri"/>
                <a:sym typeface="Calibri"/>
              </a:rPr>
              <a:t>Student have to learn they are accountable to be following exactly where the reader is! </a:t>
            </a:r>
            <a:r>
              <a:rPr lang="en" sz="1200" i="0" u="none" strike="noStrike" cap="none">
                <a:solidFill>
                  <a:schemeClr val="dk1"/>
                </a:solidFill>
                <a:latin typeface="Calibri"/>
                <a:ea typeface="Calibri"/>
                <a:cs typeface="Calibri"/>
                <a:sym typeface="Calibri"/>
              </a:rPr>
              <a:t>  </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Remind students: </a:t>
            </a:r>
            <a:r>
              <a:rPr lang="en" sz="1200" i="1" u="none" strike="noStrike" cap="none">
                <a:solidFill>
                  <a:schemeClr val="dk1"/>
                </a:solidFill>
                <a:latin typeface="Calibri"/>
                <a:ea typeface="Calibri"/>
                <a:cs typeface="Calibri"/>
                <a:sym typeface="Calibri"/>
              </a:rPr>
              <a:t>“We will repeat the same procedure but this time when finished I will ask you to think what the gist is of this excerpt.”</a:t>
            </a:r>
            <a:endParaRPr sz="1200" i="1">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Repeat the dot procedure, then ask students to do a Think Pair Share about the gist of the excerpt.</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i="0" u="none" strike="noStrike" cap="none">
                <a:solidFill>
                  <a:schemeClr val="dk1"/>
                </a:solidFill>
                <a:latin typeface="Calibri"/>
                <a:ea typeface="Calibri"/>
                <a:cs typeface="Calibri"/>
                <a:sym typeface="Calibri"/>
              </a:rPr>
              <a:t>Tell students to: </a:t>
            </a:r>
            <a:r>
              <a:rPr lang="en" sz="1200" i="1" u="none" strike="noStrike" cap="none">
                <a:solidFill>
                  <a:schemeClr val="dk1"/>
                </a:solidFill>
                <a:latin typeface="Calibri"/>
                <a:ea typeface="Calibri"/>
                <a:cs typeface="Calibri"/>
                <a:sym typeface="Calibri"/>
              </a:rPr>
              <a:t>“Erase the dots at the end of the lesson.</a:t>
            </a:r>
            <a:r>
              <a:rPr lang="en" sz="1200" i="1">
                <a:solidFill>
                  <a:schemeClr val="dk1"/>
                </a:solidFill>
                <a:latin typeface="Calibri"/>
                <a:ea typeface="Calibri"/>
                <a:cs typeface="Calibri"/>
                <a:sym typeface="Calibri"/>
              </a:rPr>
              <a:t>”</a:t>
            </a:r>
            <a:endParaRPr sz="1200" i="1">
              <a:latin typeface="Calibri"/>
              <a:ea typeface="Calibri"/>
              <a:cs typeface="Calibri"/>
              <a:sym typeface="Calibri"/>
            </a:endParaRPr>
          </a:p>
          <a:p>
            <a:pPr marL="171450" marR="0" lvl="0" indent="-8255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35" name="Google Shape;135;g3d789fc548_0_20: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2528122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3d789fc548_0_26: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1" name="Google Shape;141;g3d789fc548_0_26: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a:t>
            </a:r>
            <a:r>
              <a:rPr lang="en" sz="1200" b="1">
                <a:solidFill>
                  <a:schemeClr val="dk1"/>
                </a:solidFill>
                <a:latin typeface="Calibri"/>
                <a:ea typeface="Calibri"/>
                <a:cs typeface="Calibri"/>
                <a:sym typeface="Calibri"/>
              </a:rPr>
              <a:t>3</a:t>
            </a:r>
            <a:r>
              <a:rPr lang="en" sz="1200" b="1">
                <a:latin typeface="Calibri"/>
                <a:ea typeface="Calibri"/>
                <a:cs typeface="Calibri"/>
                <a:sym typeface="Calibri"/>
              </a:rPr>
              <a:t>-</a:t>
            </a:r>
            <a:r>
              <a:rPr lang="en" sz="1200" b="1">
                <a:solidFill>
                  <a:schemeClr val="dk1"/>
                </a:solidFill>
                <a:latin typeface="Calibri"/>
                <a:ea typeface="Calibri"/>
                <a:cs typeface="Calibri"/>
                <a:sym typeface="Calibri"/>
              </a:rPr>
              <a:t>5</a:t>
            </a:r>
            <a:r>
              <a:rPr lang="en" sz="1200" b="1" i="0" u="none" strike="noStrike" cap="none">
                <a:solidFill>
                  <a:schemeClr val="dk1"/>
                </a:solidFill>
                <a:latin typeface="Calibri"/>
                <a:ea typeface="Calibri"/>
                <a:cs typeface="Calibri"/>
                <a:sym typeface="Calibri"/>
              </a:rPr>
              <a:t> minutes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 The purpose here is to hold students successfully accountable for the first task. They need to establish the habit right away of reading in their head while the teacher (or any reader) reads alou</a:t>
            </a:r>
            <a:r>
              <a:rPr lang="en" sz="1200">
                <a:solidFill>
                  <a:schemeClr val="dk1"/>
                </a:solidFill>
                <a:latin typeface="Calibri"/>
                <a:ea typeface="Calibri"/>
                <a:cs typeface="Calibri"/>
                <a:sym typeface="Calibri"/>
              </a:rPr>
              <a:t>d.</a:t>
            </a:r>
            <a:endParaRPr sz="1200" i="0" u="none" strike="noStrike" cap="none">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“Getting the gist” is the necessary next step – it moves students to focusing on getting meaning from the text, which of course is the purpose of reading!</a:t>
            </a:r>
            <a:endParaRPr sz="1200" i="0" u="none" strike="noStrike" cap="none">
              <a:solidFill>
                <a:schemeClr val="dk1"/>
              </a:solidFill>
              <a:latin typeface="Calibri"/>
              <a:ea typeface="Calibri"/>
              <a:cs typeface="Calibri"/>
              <a:sym typeface="Calibri"/>
            </a:endParaRPr>
          </a:p>
          <a:p>
            <a:pPr marL="108839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42" name="Google Shape;142;g3d789fc548_0_26: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8353156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3a2ea51330_0_6: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78" name="Google Shape;178;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Because the next several units repeat the same reader’s notes and vocabulary work </a:t>
            </a:r>
            <a:r>
              <a:rPr lang="en-US" sz="1200" dirty="0">
                <a:solidFill>
                  <a:schemeClr val="dk1"/>
                </a:solidFill>
                <a:latin typeface="Calibri"/>
                <a:ea typeface="Calibri"/>
                <a:cs typeface="Calibri"/>
                <a:sym typeface="Calibri"/>
              </a:rPr>
              <a:t>from </a:t>
            </a:r>
            <a:r>
              <a:rPr lang="en" sz="1200" dirty="0">
                <a:solidFill>
                  <a:schemeClr val="dk1"/>
                </a:solidFill>
                <a:latin typeface="Calibri"/>
                <a:ea typeface="Calibri"/>
                <a:cs typeface="Calibri"/>
                <a:sym typeface="Calibri"/>
              </a:rPr>
              <a:t>chapters 6-10, we would suggest creating one packet with the notes for those chapters ahead of time.  This was given to students in Lesson 1.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addition to practicing homework routines, students will use their </a:t>
            </a:r>
            <a:r>
              <a:rPr lang="en" sz="1200" b="1" dirty="0">
                <a:solidFill>
                  <a:schemeClr val="dk1"/>
                </a:solidFill>
                <a:latin typeface="Calibri"/>
                <a:ea typeface="Calibri"/>
                <a:cs typeface="Calibri"/>
                <a:sym typeface="Calibri"/>
              </a:rPr>
              <a:t>Reader’s Notes </a:t>
            </a:r>
            <a:r>
              <a:rPr lang="en" sz="1200" dirty="0">
                <a:solidFill>
                  <a:schemeClr val="dk1"/>
                </a:solidFill>
                <a:latin typeface="Calibri"/>
                <a:ea typeface="Calibri"/>
                <a:cs typeface="Calibri"/>
                <a:sym typeface="Calibri"/>
              </a:rPr>
              <a:t>to add to the two anchor charts, which will record their thoughts about the novel and prepare them for the End of Unit 2 and End of Unit 3 assessments. The </a:t>
            </a:r>
            <a:r>
              <a:rPr lang="en" sz="1200" b="1" dirty="0">
                <a:solidFill>
                  <a:schemeClr val="dk1"/>
                </a:solidFill>
                <a:latin typeface="Calibri"/>
                <a:ea typeface="Calibri"/>
                <a:cs typeface="Calibri"/>
                <a:sym typeface="Calibri"/>
              </a:rPr>
              <a:t>Salva/Nya anchor chart</a:t>
            </a:r>
            <a:r>
              <a:rPr lang="en" sz="1200" dirty="0">
                <a:solidFill>
                  <a:schemeClr val="dk1"/>
                </a:solidFill>
                <a:latin typeface="Calibri"/>
                <a:ea typeface="Calibri"/>
                <a:cs typeface="Calibri"/>
                <a:sym typeface="Calibri"/>
              </a:rPr>
              <a:t>, begun in this lesson, captures the main events that happen to each character, sorted by chapter. The </a:t>
            </a:r>
            <a:r>
              <a:rPr lang="en" sz="1200" b="1" dirty="0">
                <a:solidFill>
                  <a:schemeClr val="dk1"/>
                </a:solidFill>
                <a:latin typeface="Calibri"/>
                <a:ea typeface="Calibri"/>
                <a:cs typeface="Calibri"/>
                <a:sym typeface="Calibri"/>
              </a:rPr>
              <a:t>Survival anchor chart</a:t>
            </a:r>
            <a:r>
              <a:rPr lang="en" sz="1200" dirty="0">
                <a:solidFill>
                  <a:schemeClr val="dk1"/>
                </a:solidFill>
                <a:latin typeface="Calibri"/>
                <a:ea typeface="Calibri"/>
                <a:cs typeface="Calibri"/>
                <a:sym typeface="Calibri"/>
              </a:rPr>
              <a:t> (begun in Lesson 1) focuses on challenges the characters face and factors in their survival.</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Both anchor charts are used daily; both will contain quite a lot of text. Consider keeping these charts electronically; if not, be aware that each chart will require several pieces of flip chart paper. Create the </a:t>
            </a:r>
            <a:r>
              <a:rPr lang="en" sz="1200" b="1" dirty="0">
                <a:solidFill>
                  <a:schemeClr val="dk1"/>
                </a:solidFill>
                <a:latin typeface="Calibri"/>
                <a:ea typeface="Calibri"/>
                <a:cs typeface="Calibri"/>
                <a:sym typeface="Calibri"/>
              </a:rPr>
              <a:t>Salva/Nya anchor chart </a:t>
            </a:r>
            <a:r>
              <a:rPr lang="en" sz="1200" dirty="0">
                <a:solidFill>
                  <a:schemeClr val="dk1"/>
                </a:solidFill>
                <a:latin typeface="Calibri"/>
                <a:ea typeface="Calibri"/>
                <a:cs typeface="Calibri"/>
                <a:sym typeface="Calibri"/>
              </a:rPr>
              <a:t>in advance of this lesson (see supporting materials).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advance: Review the Fist to Five strategy, Reading Closely for Details, the </a:t>
            </a:r>
            <a:r>
              <a:rPr lang="en" sz="1200" b="1" dirty="0">
                <a:solidFill>
                  <a:schemeClr val="dk1"/>
                </a:solidFill>
                <a:latin typeface="Calibri"/>
                <a:ea typeface="Calibri"/>
                <a:cs typeface="Calibri"/>
                <a:sym typeface="Calibri"/>
              </a:rPr>
              <a:t>Teacher’s Edition of the Reader’s Notes</a:t>
            </a:r>
            <a:r>
              <a:rPr lang="en" sz="1200" dirty="0">
                <a:solidFill>
                  <a:schemeClr val="dk1"/>
                </a:solidFill>
                <a:latin typeface="Calibri"/>
                <a:ea typeface="Calibri"/>
                <a:cs typeface="Calibri"/>
                <a:sym typeface="Calibri"/>
              </a:rPr>
              <a:t> for Chapter 6, and Chapters 6–8 of </a:t>
            </a:r>
            <a:r>
              <a:rPr lang="en" sz="1200" i="1" dirty="0">
                <a:solidFill>
                  <a:schemeClr val="dk1"/>
                </a:solidFill>
                <a:latin typeface="Calibri"/>
                <a:ea typeface="Calibri"/>
                <a:cs typeface="Calibri"/>
                <a:sym typeface="Calibri"/>
              </a:rPr>
              <a:t>A Long Walk to Water</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Create the </a:t>
            </a:r>
            <a:r>
              <a:rPr lang="en" sz="1200" b="1" dirty="0">
                <a:solidFill>
                  <a:schemeClr val="dk1"/>
                </a:solidFill>
                <a:latin typeface="Calibri"/>
                <a:ea typeface="Calibri"/>
                <a:cs typeface="Calibri"/>
                <a:sym typeface="Calibri"/>
              </a:rPr>
              <a:t>Salva/Nya anchor chart </a:t>
            </a:r>
            <a:r>
              <a:rPr lang="en" sz="1200" dirty="0">
                <a:solidFill>
                  <a:schemeClr val="dk1"/>
                </a:solidFill>
                <a:latin typeface="Calibri"/>
                <a:ea typeface="Calibri"/>
                <a:cs typeface="Calibri"/>
                <a:sym typeface="Calibri"/>
              </a:rPr>
              <a:t>(see supporting materials).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3941520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6"/>
        <p:cNvGrpSpPr/>
        <p:nvPr/>
      </p:nvGrpSpPr>
      <p:grpSpPr>
        <a:xfrm>
          <a:off x="0" y="0"/>
          <a:ext cx="0" cy="0"/>
          <a:chOff x="0" y="0"/>
          <a:chExt cx="0" cy="0"/>
        </a:xfrm>
      </p:grpSpPr>
      <p:sp>
        <p:nvSpPr>
          <p:cNvPr id="147" name="Google Shape;147;g3d789fc548_0_3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48" name="Google Shape;148;g3d789fc548_0_32: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5-8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i="0" u="none" strike="noStrike" cap="none">
                <a:solidFill>
                  <a:schemeClr val="dk1"/>
                </a:solidFill>
                <a:latin typeface="Calibri"/>
                <a:ea typeface="Calibri"/>
                <a:cs typeface="Calibri"/>
                <a:sym typeface="Calibri"/>
              </a:rPr>
              <a:t>This is establishing a daily routine – first fluency, then gist. </a:t>
            </a:r>
            <a:r>
              <a:rPr lang="en" sz="1200">
                <a:solidFill>
                  <a:schemeClr val="dk1"/>
                </a:solidFill>
                <a:latin typeface="Calibri"/>
                <a:ea typeface="Calibri"/>
                <a:cs typeface="Calibri"/>
                <a:sym typeface="Calibri"/>
              </a:rPr>
              <a:t>Reading fluently helps readers get the gist quickly. </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time, ask for student volunteers to do the reading aloud. This frees you to monitor student engagement.</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Be prepared to </a:t>
            </a:r>
            <a:r>
              <a:rPr lang="en" sz="1200" i="1">
                <a:solidFill>
                  <a:schemeClr val="dk1"/>
                </a:solidFill>
                <a:latin typeface="Calibri"/>
                <a:ea typeface="Calibri"/>
                <a:cs typeface="Calibri"/>
                <a:sym typeface="Calibri"/>
              </a:rPr>
              <a:t>repeatedly</a:t>
            </a:r>
            <a:r>
              <a:rPr lang="en" sz="1200">
                <a:solidFill>
                  <a:schemeClr val="dk1"/>
                </a:solidFill>
                <a:latin typeface="Calibri"/>
                <a:ea typeface="Calibri"/>
                <a:cs typeface="Calibri"/>
                <a:sym typeface="Calibri"/>
              </a:rPr>
              <a:t> insist that students are tracking the  reader by following along with pencils in hand. Fluency improves from both seeing and hearing the text. Just listening will not improve fluency.   </a:t>
            </a: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r>
              <a:rPr lang="en" sz="1200">
                <a:solidFill>
                  <a:schemeClr val="dk1"/>
                </a:solidFill>
                <a:latin typeface="Calibri"/>
                <a:ea typeface="Calibri"/>
                <a:cs typeface="Calibri"/>
                <a:sym typeface="Calibri"/>
              </a:rPr>
              <a:t>Teacher Actions: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Repeat dot procedure, then ask students to do a “Think Pair Share” about the gist of the excerpt.</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Cold calls on different pairs to share what they saw as the gist and responding to the strength or weakness of the different responses.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Tell students to erase the dots at the end of the lesson.</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a:solidFill>
                  <a:schemeClr val="dk1"/>
                </a:solidFill>
                <a:latin typeface="Calibri"/>
                <a:ea typeface="Calibri"/>
                <a:cs typeface="Calibri"/>
                <a:sym typeface="Calibri"/>
              </a:rPr>
              <a:t>Remind them that reading fluently allows them to get the gist more quickly and accurately. </a:t>
            </a:r>
            <a:endParaRPr sz="1200">
              <a:solidFill>
                <a:schemeClr val="dk1"/>
              </a:solidFill>
              <a:latin typeface="Calibri"/>
              <a:ea typeface="Calibri"/>
              <a:cs typeface="Calibri"/>
              <a:sym typeface="Calibri"/>
            </a:endParaRPr>
          </a:p>
          <a:p>
            <a:pPr marL="171450" lvl="0" indent="-82550" rtl="0">
              <a:spcBef>
                <a:spcPts val="0"/>
              </a:spcBef>
              <a:spcAft>
                <a:spcPts val="0"/>
              </a:spcAft>
              <a:buClr>
                <a:schemeClr val="dk1"/>
              </a:buClr>
              <a:buSzPts val="14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Check to be sure students are engaging with the text as you read both times, and with their partners on the gist discussion. </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Over a period of a few weeks, students should get more accurate and quick with these activities.</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
        <p:nvSpPr>
          <p:cNvPr id="149" name="Google Shape;149;g3d789fc548_0_32: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20</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6869259"/>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3"/>
        <p:cNvGrpSpPr/>
        <p:nvPr/>
      </p:nvGrpSpPr>
      <p:grpSpPr>
        <a:xfrm>
          <a:off x="0" y="0"/>
          <a:ext cx="0" cy="0"/>
          <a:chOff x="0" y="0"/>
          <a:chExt cx="0" cy="0"/>
        </a:xfrm>
      </p:grpSpPr>
      <p:sp>
        <p:nvSpPr>
          <p:cNvPr id="154" name="Google Shape;154;g3d789fc548_0_38: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55" name="Google Shape;155;g3d789fc548_0_38: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 sz="1200" b="1">
                <a:latin typeface="Calibri"/>
                <a:ea typeface="Calibri"/>
                <a:cs typeface="Calibri"/>
                <a:sym typeface="Calibri"/>
              </a:rPr>
              <a:t>Suggested slide pacing</a:t>
            </a:r>
            <a:r>
              <a:rPr lang="en" sz="1200" b="1" i="0" u="none" strike="noStrike" cap="none">
                <a:solidFill>
                  <a:schemeClr val="dk1"/>
                </a:solidFill>
                <a:latin typeface="Calibri"/>
                <a:ea typeface="Calibri"/>
                <a:cs typeface="Calibri"/>
                <a:sym typeface="Calibri"/>
              </a:rPr>
              <a:t>: 10-14 minutes</a:t>
            </a:r>
            <a:endParaRPr sz="1200">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 sz="1200" b="1" i="0" u="none" strike="noStrike" cap="none">
                <a:solidFill>
                  <a:schemeClr val="dk1"/>
                </a:solidFill>
                <a:latin typeface="Calibri"/>
                <a:ea typeface="Calibri"/>
                <a:cs typeface="Calibri"/>
                <a:sym typeface="Calibri"/>
              </a:rPr>
              <a:t>Student Grouping: Student Pairs</a:t>
            </a:r>
            <a:endParaRPr sz="1200" i="0" u="none" strike="noStrike" cap="none">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i="0" u="none" strike="noStrike" cap="none">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a:latin typeface="Calibri"/>
                <a:ea typeface="Calibri"/>
                <a:cs typeface="Calibri"/>
                <a:sym typeface="Calibri"/>
              </a:rPr>
              <a:t>Teaching Notes:</a:t>
            </a:r>
            <a:endParaRPr sz="120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Remind students as needed to practice</a:t>
            </a:r>
            <a:r>
              <a:rPr lang="en" sz="1200" i="0" u="none" strike="noStrike" cap="none">
                <a:solidFill>
                  <a:schemeClr val="dk1"/>
                </a:solidFill>
                <a:latin typeface="Calibri"/>
                <a:ea typeface="Calibri"/>
                <a:cs typeface="Calibri"/>
                <a:sym typeface="Calibri"/>
              </a:rPr>
              <a:t> “whisper reading” before </a:t>
            </a:r>
            <a:r>
              <a:rPr lang="en" sz="1200">
                <a:solidFill>
                  <a:schemeClr val="dk1"/>
                </a:solidFill>
                <a:latin typeface="Calibri"/>
                <a:ea typeface="Calibri"/>
                <a:cs typeface="Calibri"/>
                <a:sym typeface="Calibri"/>
              </a:rPr>
              <a:t>they</a:t>
            </a:r>
            <a:r>
              <a:rPr lang="en" sz="1200" i="0" u="none" strike="noStrike" cap="none">
                <a:solidFill>
                  <a:schemeClr val="dk1"/>
                </a:solidFill>
                <a:latin typeface="Calibri"/>
                <a:ea typeface="Calibri"/>
                <a:cs typeface="Calibri"/>
                <a:sym typeface="Calibri"/>
              </a:rPr>
              <a:t> read aloud</a:t>
            </a:r>
            <a:r>
              <a:rPr lang="en" sz="1200">
                <a:solidFill>
                  <a:schemeClr val="dk1"/>
                </a:solidFill>
                <a:latin typeface="Calibri"/>
                <a:ea typeface="Calibri"/>
                <a:cs typeface="Calibri"/>
                <a:sym typeface="Calibri"/>
              </a:rPr>
              <a:t> so the room doesn’t get too noisy. Rotate around the room to make sure students are on task and taking turns reading for fluency. </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None/>
            </a:pPr>
            <a:endParaRPr sz="1200">
              <a:solidFill>
                <a:schemeClr val="dk1"/>
              </a:solidFill>
              <a:latin typeface="Calibri"/>
              <a:ea typeface="Calibri"/>
              <a:cs typeface="Calibri"/>
              <a:sym typeface="Calibri"/>
            </a:endParaRPr>
          </a:p>
          <a:p>
            <a:pPr marL="0" lvl="0" indent="0" rtl="0">
              <a:spcBef>
                <a:spcPts val="0"/>
              </a:spcBef>
              <a:spcAft>
                <a:spcPts val="0"/>
              </a:spcAft>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p:txBody>
      </p:sp>
      <p:sp>
        <p:nvSpPr>
          <p:cNvPr id="156" name="Google Shape;156;g3d789fc548_0_38: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21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5439349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3d80123a0d_1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62" name="Google Shape;162;g3d80123a0d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a:latin typeface="Calibri"/>
                <a:ea typeface="Calibri"/>
                <a:cs typeface="Calibri"/>
                <a:sym typeface="Calibri"/>
              </a:rPr>
              <a:t>Teaching Notes:</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After a week or two, you will find you are getting through the fluency work much more quickly, in as little as 15 minutes. At that point, you should also recognize that some of your students are more fluent readers than others.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Separate your students into two groups.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Keep the less fluent readers with you and continue to read from the text aloud to them </a:t>
            </a:r>
            <a:r>
              <a:rPr lang="en" sz="1200" i="1">
                <a:latin typeface="Calibri"/>
                <a:ea typeface="Calibri"/>
                <a:cs typeface="Calibri"/>
                <a:sym typeface="Calibri"/>
              </a:rPr>
              <a:t>as they follow along </a:t>
            </a:r>
            <a:r>
              <a:rPr lang="en" sz="1200">
                <a:latin typeface="Calibri"/>
                <a:ea typeface="Calibri"/>
                <a:cs typeface="Calibri"/>
                <a:sym typeface="Calibri"/>
              </a:rPr>
              <a:t>with a pencil. Continue the dot technique if you need to to hold students accountable for following along.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Make sure you are reading at a pace the students can keep up with.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Let the group of students who read more fluently read to themselves at their own pace. </a:t>
            </a:r>
            <a:endParaRPr sz="1200">
              <a:latin typeface="Calibri"/>
              <a:ea typeface="Calibri"/>
              <a:cs typeface="Calibri"/>
              <a:sym typeface="Calibri"/>
            </a:endParaRPr>
          </a:p>
          <a:p>
            <a:pPr marL="457200" lvl="0" indent="-304800" rtl="0">
              <a:spcBef>
                <a:spcPts val="0"/>
              </a:spcBef>
              <a:spcAft>
                <a:spcPts val="0"/>
              </a:spcAft>
              <a:buSzPts val="1200"/>
              <a:buFont typeface="Calibri"/>
              <a:buChar char="●"/>
            </a:pPr>
            <a:r>
              <a:rPr lang="en" sz="1200">
                <a:latin typeface="Calibri"/>
                <a:ea typeface="Calibri"/>
                <a:cs typeface="Calibri"/>
                <a:sym typeface="Calibri"/>
              </a:rPr>
              <a:t>This will set them up for reading the Scholastic books a bit later on. </a:t>
            </a:r>
            <a:endParaRPr sz="1200">
              <a:latin typeface="Calibri"/>
              <a:ea typeface="Calibri"/>
              <a:cs typeface="Calibri"/>
              <a:sym typeface="Calibri"/>
            </a:endParaRPr>
          </a:p>
          <a:p>
            <a:pPr marL="0" lvl="0" indent="0" rtl="0">
              <a:spcBef>
                <a:spcPts val="0"/>
              </a:spcBef>
              <a:spcAft>
                <a:spcPts val="0"/>
              </a:spcAft>
              <a:buNone/>
            </a:pPr>
            <a:endParaRPr sz="1200">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Teacher Actions: None</a:t>
            </a: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a:solidFill>
                  <a:schemeClr val="dk1"/>
                </a:solidFill>
                <a:latin typeface="Calibri"/>
                <a:ea typeface="Calibri"/>
                <a:cs typeface="Calibri"/>
                <a:sym typeface="Calibri"/>
              </a:rPr>
              <a:t>Student Look-fors/Listen-fors: None</a:t>
            </a:r>
            <a:endParaRPr sz="1200">
              <a:solidFill>
                <a:schemeClr val="dk1"/>
              </a:solidFill>
              <a:latin typeface="Calibri"/>
              <a:ea typeface="Calibri"/>
              <a:cs typeface="Calibri"/>
              <a:sym typeface="Calibri"/>
            </a:endParaRPr>
          </a:p>
          <a:p>
            <a:pPr marL="0" lvl="0" indent="0">
              <a:spcBef>
                <a:spcPts val="0"/>
              </a:spcBef>
              <a:spcAft>
                <a:spcPts val="0"/>
              </a:spcAft>
              <a:buNone/>
            </a:pPr>
            <a:endParaRPr sz="1200">
              <a:latin typeface="Calibri"/>
              <a:ea typeface="Calibri"/>
              <a:cs typeface="Calibri"/>
              <a:sym typeface="Calibri"/>
            </a:endParaRPr>
          </a:p>
        </p:txBody>
      </p:sp>
    </p:spTree>
    <p:extLst>
      <p:ext uri="{BB962C8B-B14F-4D97-AF65-F5344CB8AC3E}">
        <p14:creationId xmlns:p14="http://schemas.microsoft.com/office/powerpoint/2010/main" val="424910200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2"/>
        <p:cNvGrpSpPr/>
        <p:nvPr/>
      </p:nvGrpSpPr>
      <p:grpSpPr>
        <a:xfrm>
          <a:off x="0" y="0"/>
          <a:ext cx="0" cy="0"/>
          <a:chOff x="0" y="0"/>
          <a:chExt cx="0" cy="0"/>
        </a:xfrm>
      </p:grpSpPr>
      <p:sp>
        <p:nvSpPr>
          <p:cNvPr id="183" name="Google Shape;183;g3a30a3459f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84" name="Google Shape;184;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dirty="0">
                <a:solidFill>
                  <a:schemeClr val="dk1"/>
                </a:solidFill>
                <a:latin typeface="Calibri"/>
                <a:ea typeface="Calibri"/>
                <a:cs typeface="Calibri"/>
                <a:sym typeface="Calibri"/>
              </a:rPr>
              <a:t>Review these protocols before teaching. They are all used in this lesson:</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Fist to </a:t>
            </a:r>
            <a:r>
              <a:rPr lang="en-US" sz="1200" dirty="0">
                <a:solidFill>
                  <a:schemeClr val="dk1"/>
                </a:solidFill>
                <a:latin typeface="Calibri"/>
                <a:ea typeface="Calibri"/>
                <a:cs typeface="Calibri"/>
                <a:sym typeface="Calibri"/>
              </a:rPr>
              <a:t>F</a:t>
            </a:r>
            <a:r>
              <a:rPr lang="en" sz="1200" dirty="0">
                <a:solidFill>
                  <a:schemeClr val="dk1"/>
                </a:solidFill>
                <a:latin typeface="Calibri"/>
                <a:ea typeface="Calibri"/>
                <a:cs typeface="Calibri"/>
                <a:sym typeface="Calibri"/>
              </a:rPr>
              <a:t>ive</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Closely for details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801467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8"/>
        <p:cNvGrpSpPr/>
        <p:nvPr/>
      </p:nvGrpSpPr>
      <p:grpSpPr>
        <a:xfrm>
          <a:off x="0" y="0"/>
          <a:ext cx="0" cy="0"/>
          <a:chOff x="0" y="0"/>
          <a:chExt cx="0" cy="0"/>
        </a:xfrm>
      </p:grpSpPr>
      <p:sp>
        <p:nvSpPr>
          <p:cNvPr id="189" name="Google Shape;189;g3d6dc3aacc_0_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0" name="Google Shape;190;g3d6dc3aacc_0_2:notes"/>
          <p:cNvSpPr txBox="1">
            <a:spLocks noGrp="1"/>
          </p:cNvSpPr>
          <p:nvPr>
            <p:ph type="body" idx="1"/>
          </p:nvPr>
        </p:nvSpPr>
        <p:spPr>
          <a:xfrm>
            <a:off x="685800" y="4400550"/>
            <a:ext cx="5486400" cy="3600600"/>
          </a:xfrm>
          <a:prstGeom prst="rect">
            <a:avLst/>
          </a:prstGeom>
        </p:spPr>
        <p:txBody>
          <a:bodyPr spcFirstLastPara="1" wrap="square" lIns="91425" tIns="91425" rIns="91425" bIns="91425" anchor="t" anchorCtr="0">
            <a:noAutofit/>
          </a:bodyPr>
          <a:lstStyle/>
          <a:p>
            <a:pPr marL="457200" lvl="0" indent="-298450" rtl="0">
              <a:spcBef>
                <a:spcPts val="0"/>
              </a:spcBef>
              <a:spcAft>
                <a:spcPts val="0"/>
              </a:spcAft>
              <a:buSzPts val="1100"/>
              <a:buFont typeface="Calibri"/>
              <a:buChar char="●"/>
            </a:pPr>
            <a:r>
              <a:rPr lang="en" sz="1200" dirty="0">
                <a:latin typeface="Calibri"/>
                <a:ea typeface="Calibri"/>
                <a:cs typeface="Calibri"/>
                <a:sym typeface="Calibri"/>
              </a:rPr>
              <a:t>Display this slide as students enter the classroom.</a:t>
            </a:r>
            <a:endParaRPr sz="1200" dirty="0">
              <a:latin typeface="Calibri"/>
              <a:ea typeface="Calibri"/>
              <a:cs typeface="Calibri"/>
              <a:sym typeface="Calibri"/>
            </a:endParaRPr>
          </a:p>
        </p:txBody>
      </p:sp>
      <p:sp>
        <p:nvSpPr>
          <p:cNvPr id="191" name="Google Shape;191;g3d6dc3aacc_0_2:notes"/>
          <p:cNvSpPr txBox="1">
            <a:spLocks noGrp="1"/>
          </p:cNvSpPr>
          <p:nvPr>
            <p:ph type="sldNum" idx="12"/>
          </p:nvPr>
        </p:nvSpPr>
        <p:spPr>
          <a:xfrm>
            <a:off x="3884613" y="8685213"/>
            <a:ext cx="2971800" cy="458700"/>
          </a:xfrm>
          <a:prstGeom prst="rect">
            <a:avLst/>
          </a:prstGeom>
          <a:noFill/>
          <a:ln>
            <a:noFill/>
          </a:ln>
        </p:spPr>
        <p:txBody>
          <a:bodyPr spcFirstLastPara="1" wrap="square" lIns="91425" tIns="91425" rIns="91425" bIns="91425" anchor="ctr" anchorCtr="0">
            <a:noAutofit/>
          </a:bodyPr>
          <a:lstStyle/>
          <a:p>
            <a:pPr marL="0" lvl="0" indent="0" rtl="0">
              <a:spcBef>
                <a:spcPts val="0"/>
              </a:spcBef>
              <a:spcAft>
                <a:spcPts val="0"/>
              </a:spcAft>
              <a:buClr>
                <a:srgbClr val="000000"/>
              </a:buClr>
              <a:buSzPts val="1200"/>
              <a:buFont typeface="Arial"/>
              <a:buNone/>
            </a:pPr>
            <a:fld id="{00000000-1234-1234-1234-123412341234}" type="slidenum">
              <a:rPr lang="en"/>
              <a:t>4</a:t>
            </a:fld>
            <a:endParaRPr/>
          </a:p>
        </p:txBody>
      </p:sp>
    </p:spTree>
    <p:extLst>
      <p:ext uri="{BB962C8B-B14F-4D97-AF65-F5344CB8AC3E}">
        <p14:creationId xmlns:p14="http://schemas.microsoft.com/office/powerpoint/2010/main" val="125554726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3a2ea51330_0_17: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96" name="Google Shape;196;g3a2ea51330_0_1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Clr>
                <a:schemeClr val="dk1"/>
              </a:buClr>
              <a:buSzPts val="1400"/>
              <a:buFont typeface="Arial"/>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400"/>
              <a:buFont typeface="Arial"/>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slide is  an introduction for students  to be ready for the lesson</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2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with students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dirty="0">
              <a:solidFill>
                <a:schemeClr val="dk1"/>
              </a:solidFill>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787543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g3a2ea51330_1_25: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03" name="Google Shape;203;g3a2ea51330_1_2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-6</a:t>
            </a:r>
            <a:r>
              <a:rPr lang="en" sz="1200" b="1" dirty="0">
                <a:solidFill>
                  <a:schemeClr val="dk1"/>
                </a:solidFill>
                <a:latin typeface="Calibri"/>
                <a:ea typeface="Calibri"/>
                <a:cs typeface="Calibri"/>
                <a:sym typeface="Calibri"/>
              </a:rPr>
              <a:t>  minutes for slides 6 and 7</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r>
              <a:rPr lang="en-US" sz="1200" b="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instructions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Vocabulary Entry Task will be a feature of almost every lesson through Lesson 9. The entry task can be posted on a document camera or overhead for students to complete in a spiral notebook, or it can be distributed to students on small sheets of paper. Decide and set the routine that will work best for your students, beginning with this lesson.</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p>
          <a:p>
            <a:pPr marL="457200" lvl="0" indent="-304800" rtl="0">
              <a:spcBef>
                <a:spcPts val="0"/>
              </a:spcBef>
              <a:spcAft>
                <a:spcPts val="0"/>
              </a:spcAft>
              <a:buClr>
                <a:schemeClr val="dk1"/>
              </a:buClr>
              <a:buSzPts val="1200"/>
              <a:buFont typeface="Calibri"/>
              <a:buAutoNum type="arabicPeriod"/>
            </a:pPr>
            <a:r>
              <a:rPr lang="en" sz="1200" dirty="0">
                <a:latin typeface="Calibri"/>
                <a:ea typeface="Calibri"/>
                <a:cs typeface="Calibri"/>
                <a:sym typeface="Calibri"/>
              </a:rPr>
              <a:t>See next slide.</a:t>
            </a:r>
            <a:endParaRPr sz="1200" dirty="0">
              <a:latin typeface="Calibri"/>
              <a:ea typeface="Calibri"/>
              <a:cs typeface="Calibri"/>
              <a:sym typeface="Calibri"/>
            </a:endParaRPr>
          </a:p>
          <a:p>
            <a:pPr marL="0" lvl="0" indent="0" rtl="0">
              <a:spcBef>
                <a:spcPts val="0"/>
              </a:spcBef>
              <a:spcAft>
                <a:spcPts val="0"/>
              </a:spcAft>
              <a:buNone/>
            </a:pPr>
            <a:endParaRPr sz="1200" dirty="0">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 None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532021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3a68042108_0_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0" name="Google Shape;210;g3a68042108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-6</a:t>
            </a:r>
            <a:r>
              <a:rPr lang="en" sz="1200" b="1" dirty="0">
                <a:solidFill>
                  <a:schemeClr val="dk1"/>
                </a:solidFill>
                <a:latin typeface="Calibri"/>
                <a:ea typeface="Calibri"/>
                <a:cs typeface="Calibri"/>
                <a:sym typeface="Calibri"/>
              </a:rPr>
              <a:t> minutes for slides 6 and 7</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a:t>
            </a:r>
            <a:r>
              <a:rPr lang="en-US" sz="1200" b="1" dirty="0">
                <a:solidFill>
                  <a:schemeClr val="dk1"/>
                </a:solidFill>
                <a:latin typeface="Calibri"/>
                <a:ea typeface="Calibri"/>
                <a:cs typeface="Calibri"/>
                <a:sym typeface="Calibri"/>
              </a:rPr>
              <a:t>W</a:t>
            </a:r>
            <a:r>
              <a:rPr lang="en" sz="1200" b="1" dirty="0">
                <a:solidFill>
                  <a:schemeClr val="dk1"/>
                </a:solidFill>
                <a:latin typeface="Calibri"/>
                <a:ea typeface="Calibri"/>
                <a:cs typeface="Calibri"/>
                <a:sym typeface="Calibri"/>
              </a:rPr>
              <a:t>hole </a:t>
            </a:r>
            <a:r>
              <a:rPr lang="en-US" sz="1200" b="1" dirty="0">
                <a:solidFill>
                  <a:schemeClr val="dk1"/>
                </a:solidFill>
                <a:latin typeface="Calibri"/>
                <a:ea typeface="Calibri"/>
                <a:cs typeface="Calibri"/>
                <a:sym typeface="Calibri"/>
              </a:rPr>
              <a:t>C</a:t>
            </a:r>
            <a:r>
              <a:rPr lang="en" sz="1200" b="1" dirty="0">
                <a:solidFill>
                  <a:schemeClr val="dk1"/>
                </a:solidFill>
                <a:latin typeface="Calibri"/>
                <a:ea typeface="Calibri"/>
                <a:cs typeface="Calibri"/>
                <a:sym typeface="Calibri"/>
              </a:rPr>
              <a:t>lass</a:t>
            </a:r>
            <a:r>
              <a:rPr lang="en-US" sz="1200" b="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instruction</a:t>
            </a:r>
            <a:endParaRPr sz="1200" b="1"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0" lvl="0" indent="0"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take out their Reader’s Notes so you can check Part 1 (gist notes) for Chapter 6 in a moment.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Introduce the entry task routine for students. Tell them that this will be a daily routine and that the vocabulary work will always focus on words from the previous night’s reading. Sometimes students will look closely at unfamiliar words; sometimes they will look closely at a word that they may have seen before but that has a particular importance or meaning in this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them to take 2 to 3 minutes to individually complete their entry task. As students work, circulate to check that their Reader’s Notes for Chapter 6 (Part 1) are complete.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 call two students to share their answers to the entry task, making sure they explain how they figured the words out. Remind them that they determined word meaning from context when they worked with informational text in Unit 1 and ask them to name some strategies they learned</a:t>
            </a:r>
            <a:endParaRPr sz="1200" dirty="0">
              <a:solidFill>
                <a:schemeClr val="dk1"/>
              </a:solidFill>
              <a:latin typeface="Calibri"/>
              <a:ea typeface="Calibri"/>
              <a:cs typeface="Calibri"/>
              <a:sym typeface="Calibri"/>
            </a:endParaRPr>
          </a:p>
          <a:p>
            <a:pPr marL="228600" lvl="0" indent="-152400"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them to explain that they kept reading (the sentence or page) or reread (the sentence or page) to gather clues; that they checked a guess by rereading and substituting the word; or other strategies for determining vocabulary in context </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dirty="0">
              <a:solidFill>
                <a:schemeClr val="dk1"/>
              </a:solidFill>
            </a:endParaRPr>
          </a:p>
          <a:p>
            <a:pPr marL="0" lvl="0" indent="0">
              <a:spcBef>
                <a:spcPts val="0"/>
              </a:spcBef>
              <a:spcAft>
                <a:spcPts val="0"/>
              </a:spcAft>
              <a:buNone/>
            </a:pPr>
            <a:endParaRPr dirty="0"/>
          </a:p>
        </p:txBody>
      </p:sp>
    </p:spTree>
    <p:extLst>
      <p:ext uri="{BB962C8B-B14F-4D97-AF65-F5344CB8AC3E}">
        <p14:creationId xmlns:p14="http://schemas.microsoft.com/office/powerpoint/2010/main" val="368547811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5"/>
        <p:cNvGrpSpPr/>
        <p:nvPr/>
      </p:nvGrpSpPr>
      <p:grpSpPr>
        <a:xfrm>
          <a:off x="0" y="0"/>
          <a:ext cx="0" cy="0"/>
          <a:chOff x="0" y="0"/>
          <a:chExt cx="0" cy="0"/>
        </a:xfrm>
      </p:grpSpPr>
      <p:sp>
        <p:nvSpPr>
          <p:cNvPr id="216" name="Google Shape;216;g3d07f7d544_1_1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17" name="Google Shape;217;g3d07f7d544_1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-6</a:t>
            </a:r>
            <a:r>
              <a:rPr lang="en" sz="1200" b="1" dirty="0">
                <a:solidFill>
                  <a:schemeClr val="dk1"/>
                </a:solidFill>
                <a:latin typeface="Calibri"/>
                <a:ea typeface="Calibri"/>
                <a:cs typeface="Calibri"/>
                <a:sym typeface="Calibri"/>
              </a:rPr>
              <a:t> minutes for slides 8 and 9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 instructions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Learning targets are a research-based strategy that helps all students, but especially challenged learners. Discussing and clarifying the language of learning targets helps build academic vocabulary</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2 slides will move quickly as they are quick reviews and reminders of what students  already know from Unit One.  This will help lead into slide 9 where reading closely guiding chart will bridge these connections.</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the class’ attention to the two learning targets for the day.</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i="1" dirty="0">
                <a:solidFill>
                  <a:schemeClr val="dk1"/>
                </a:solidFill>
                <a:latin typeface="Calibri"/>
                <a:ea typeface="Calibri"/>
                <a:cs typeface="Calibri"/>
                <a:sym typeface="Calibri"/>
              </a:rPr>
              <a:t>“Which learning target have we been working on so far today? When you know, raise your hand.”</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Call on one student to read the target aloud</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them that the prefix con means “with,” so context means the additional information that comes with the text.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second target. Ask them: </a:t>
            </a:r>
            <a:r>
              <a:rPr lang="en" sz="1200" i="1" dirty="0">
                <a:solidFill>
                  <a:schemeClr val="dk1"/>
                </a:solidFill>
                <a:latin typeface="Calibri"/>
                <a:ea typeface="Calibri"/>
                <a:cs typeface="Calibri"/>
                <a:sym typeface="Calibri"/>
              </a:rPr>
              <a:t>“When did you work on this target? When you know and can explain your thinking, raise your hand.”</a:t>
            </a:r>
            <a:endParaRPr sz="1200" i="1"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Confirm that students remember the meaning of theme from their work in Lesson 1.</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yesterday they identified a theme; today they are analyzing its development. Analyzing means taking something apart to see how it fits together. Development refers to the process of building. It may help students to connect this term to housing development. In a literary sense, development means how some component—an idea, a character—is built over the course of a book. So analyzing the development of theme means noticing how an author used different pieces, such as characters or scenes or words, to build a theme in a book.</a:t>
            </a:r>
            <a:endParaRPr sz="12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Listen for students to verbally explain how they used their targets.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Suggest using the ‘housing development’ analogy to help clarify the work of theme in a novel.</a:t>
            </a:r>
            <a:endParaRPr dirty="0"/>
          </a:p>
        </p:txBody>
      </p:sp>
    </p:spTree>
    <p:extLst>
      <p:ext uri="{BB962C8B-B14F-4D97-AF65-F5344CB8AC3E}">
        <p14:creationId xmlns:p14="http://schemas.microsoft.com/office/powerpoint/2010/main" val="18744257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a2ea51330_1_30: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224" name="Google Shape;224;g3a2ea51330_1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1200" b="1" dirty="0">
                <a:solidFill>
                  <a:schemeClr val="dk1"/>
                </a:solidFill>
                <a:latin typeface="Calibri"/>
                <a:ea typeface="Calibri"/>
                <a:cs typeface="Calibri"/>
                <a:sym typeface="Calibri"/>
              </a:rPr>
              <a:t>Suggested slide pacing: 5</a:t>
            </a:r>
            <a:r>
              <a:rPr lang="en-US" sz="1200" b="1" dirty="0">
                <a:solidFill>
                  <a:schemeClr val="dk1"/>
                </a:solidFill>
                <a:latin typeface="Calibri"/>
                <a:ea typeface="Calibri"/>
                <a:cs typeface="Calibri"/>
                <a:sym typeface="Calibri"/>
              </a:rPr>
              <a:t>-6</a:t>
            </a:r>
            <a:r>
              <a:rPr lang="en" sz="1200" b="1" dirty="0">
                <a:solidFill>
                  <a:schemeClr val="dk1"/>
                </a:solidFill>
                <a:latin typeface="Calibri"/>
                <a:ea typeface="Calibri"/>
                <a:cs typeface="Calibri"/>
                <a:sym typeface="Calibri"/>
              </a:rPr>
              <a:t> minutes for slides 8 and 9 </a:t>
            </a: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b="1" dirty="0">
                <a:solidFill>
                  <a:schemeClr val="dk1"/>
                </a:solidFill>
                <a:latin typeface="Calibri"/>
                <a:ea typeface="Calibri"/>
                <a:cs typeface="Calibri"/>
                <a:sym typeface="Calibri"/>
              </a:rPr>
              <a:t>Grouping: whole class</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b="1"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Teaching Notes: </a:t>
            </a:r>
            <a:endParaRPr dirty="0">
              <a:solidFill>
                <a:schemeClr val="dk1"/>
              </a:solidFill>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2 slides will move quickly as they are quick reviews and reminders of what students already know from Unit One.  </a:t>
            </a:r>
            <a:endParaRPr sz="1200" dirty="0">
              <a:solidFill>
                <a:schemeClr val="dk1"/>
              </a:solidFill>
              <a:latin typeface="Calibri"/>
              <a:ea typeface="Calibri"/>
              <a:cs typeface="Calibri"/>
              <a:sym typeface="Calibri"/>
            </a:endParaRPr>
          </a:p>
          <a:p>
            <a:pPr marL="45720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Teacher Actions:</a:t>
            </a:r>
            <a:r>
              <a:rPr lang="en" sz="700" dirty="0">
                <a:solidFill>
                  <a:schemeClr val="dk1"/>
                </a:solidFill>
              </a:rPr>
              <a:t> </a:t>
            </a:r>
            <a:endParaRPr sz="700" dirty="0">
              <a:solidFill>
                <a:schemeClr val="dk1"/>
              </a:solidFill>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the </a:t>
            </a:r>
            <a:r>
              <a:rPr lang="en" sz="1200" b="1" dirty="0">
                <a:solidFill>
                  <a:schemeClr val="dk1"/>
                </a:solidFill>
                <a:latin typeface="Calibri"/>
                <a:ea typeface="Calibri"/>
                <a:cs typeface="Calibri"/>
                <a:sym typeface="Calibri"/>
              </a:rPr>
              <a:t>Things Close Readers Do anchor chart </a:t>
            </a:r>
            <a:r>
              <a:rPr lang="en" sz="1200" dirty="0">
                <a:solidFill>
                  <a:schemeClr val="dk1"/>
                </a:solidFill>
                <a:latin typeface="Calibri"/>
                <a:ea typeface="Calibri"/>
                <a:cs typeface="Calibri"/>
                <a:sym typeface="Calibri"/>
              </a:rPr>
              <a:t>(from Unit 1).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choose one item on the list that they think is very important. </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Select three students to read their choices out loud.</a:t>
            </a:r>
            <a:endParaRPr sz="700" dirty="0">
              <a:solidFill>
                <a:schemeClr val="dk1"/>
              </a:solidFill>
              <a:latin typeface="Calibri"/>
              <a:ea typeface="Calibri"/>
              <a:cs typeface="Calibri"/>
              <a:sym typeface="Calibri"/>
            </a:endParaRPr>
          </a:p>
          <a:p>
            <a:pPr marL="228600" lvl="0" indent="-15240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name a close reading behavior</a:t>
            </a:r>
            <a:r>
              <a:rPr lang="en-US"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rtl="0">
              <a:spcBef>
                <a:spcPts val="0"/>
              </a:spcBef>
              <a:spcAft>
                <a:spcPts val="0"/>
              </a:spcAft>
              <a:buNone/>
            </a:pPr>
            <a:endParaRPr sz="1200" dirty="0">
              <a:solidFill>
                <a:schemeClr val="dk1"/>
              </a:solidFill>
              <a:latin typeface="Calibri"/>
              <a:ea typeface="Calibri"/>
              <a:cs typeface="Calibri"/>
              <a:sym typeface="Calibri"/>
            </a:endParaRPr>
          </a:p>
          <a:p>
            <a:pPr marL="0" lvl="0" indent="0" rtl="0">
              <a:spcBef>
                <a:spcPts val="0"/>
              </a:spcBef>
              <a:spcAft>
                <a:spcPts val="0"/>
              </a:spcAft>
              <a:buNone/>
            </a:pPr>
            <a:r>
              <a:rPr lang="en" sz="1200" dirty="0">
                <a:solidFill>
                  <a:schemeClr val="dk1"/>
                </a:solidFill>
                <a:latin typeface="Calibri"/>
                <a:ea typeface="Calibri"/>
                <a:cs typeface="Calibri"/>
                <a:sym typeface="Calibri"/>
              </a:rPr>
              <a:t>Support for Any Students Who Need It: None</a:t>
            </a:r>
            <a:endParaRPr dirty="0"/>
          </a:p>
        </p:txBody>
      </p:sp>
    </p:spTree>
    <p:extLst>
      <p:ext uri="{BB962C8B-B14F-4D97-AF65-F5344CB8AC3E}">
        <p14:creationId xmlns:p14="http://schemas.microsoft.com/office/powerpoint/2010/main" val="427571851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2.jpg"/><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Section Header" type="secHead">
  <p:cSld name="1_Section 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629434767"/>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Title and Content">
    <p:spTree>
      <p:nvGrpSpPr>
        <p:cNvPr id="1" name="Shape 56"/>
        <p:cNvGrpSpPr/>
        <p:nvPr/>
      </p:nvGrpSpPr>
      <p:grpSpPr>
        <a:xfrm>
          <a:off x="0" y="0"/>
          <a:ext cx="0" cy="0"/>
          <a:chOff x="0" y="0"/>
          <a:chExt cx="0" cy="0"/>
        </a:xfrm>
      </p:grpSpPr>
      <p:sp>
        <p:nvSpPr>
          <p:cNvPr id="57" name="Google Shape;57;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8" name="Google Shape;58;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9" name="Google Shape;59;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0" name="Google Shape;60;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1" name="Google Shape;61;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879532023"/>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62"/>
        <p:cNvGrpSpPr/>
        <p:nvPr/>
      </p:nvGrpSpPr>
      <p:grpSpPr>
        <a:xfrm>
          <a:off x="0" y="0"/>
          <a:ext cx="0" cy="0"/>
          <a:chOff x="0" y="0"/>
          <a:chExt cx="0" cy="0"/>
        </a:xfrm>
      </p:grpSpPr>
      <p:sp>
        <p:nvSpPr>
          <p:cNvPr id="63" name="Google Shape;63;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64" name="Google Shape;64;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5" name="Google Shape;65;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67" name="Google Shape;67;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68"/>
        <p:cNvGrpSpPr/>
        <p:nvPr/>
      </p:nvGrpSpPr>
      <p:grpSpPr>
        <a:xfrm>
          <a:off x="0" y="0"/>
          <a:ext cx="0" cy="0"/>
          <a:chOff x="0" y="0"/>
          <a:chExt cx="0" cy="0"/>
        </a:xfrm>
      </p:grpSpPr>
      <p:sp>
        <p:nvSpPr>
          <p:cNvPr id="69" name="Google Shape;69;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Overlock"/>
              <a:buNone/>
              <a:defRPr sz="45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0" name="Google Shape;70;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1" name="Google Shape;7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74"/>
        <p:cNvGrpSpPr/>
        <p:nvPr/>
      </p:nvGrpSpPr>
      <p:grpSpPr>
        <a:xfrm>
          <a:off x="0" y="0"/>
          <a:ext cx="0" cy="0"/>
          <a:chOff x="0" y="0"/>
          <a:chExt cx="0" cy="0"/>
        </a:xfrm>
      </p:grpSpPr>
      <p:sp>
        <p:nvSpPr>
          <p:cNvPr id="75" name="Google Shape;75;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76" name="Google Shape;76;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8" name="Google Shape;78;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0" name="Google Shape;80;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1"/>
        <p:cNvGrpSpPr/>
        <p:nvPr/>
      </p:nvGrpSpPr>
      <p:grpSpPr>
        <a:xfrm>
          <a:off x="0" y="0"/>
          <a:ext cx="0" cy="0"/>
          <a:chOff x="0" y="0"/>
          <a:chExt cx="0" cy="0"/>
        </a:xfrm>
      </p:grpSpPr>
      <p:sp>
        <p:nvSpPr>
          <p:cNvPr id="82" name="Google Shape;82;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83" name="Google Shape;83;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4" name="Google Shape;84;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5" name="Google Shape;85;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86" name="Google Shape;86;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7" name="Google Shape;87;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8" name="Google Shape;88;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89" name="Google Shape;89;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0"/>
        <p:cNvGrpSpPr/>
        <p:nvPr/>
      </p:nvGrpSpPr>
      <p:grpSpPr>
        <a:xfrm>
          <a:off x="0" y="0"/>
          <a:ext cx="0" cy="0"/>
          <a:chOff x="0" y="0"/>
          <a:chExt cx="0" cy="0"/>
        </a:xfrm>
      </p:grpSpPr>
      <p:sp>
        <p:nvSpPr>
          <p:cNvPr id="91" name="Google Shape;91;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92" name="Google Shape;92;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3" name="Google Shape;93;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95"/>
        <p:cNvGrpSpPr/>
        <p:nvPr/>
      </p:nvGrpSpPr>
      <p:grpSpPr>
        <a:xfrm>
          <a:off x="0" y="0"/>
          <a:ext cx="0" cy="0"/>
          <a:chOff x="0" y="0"/>
          <a:chExt cx="0" cy="0"/>
        </a:xfrm>
      </p:grpSpPr>
      <p:sp>
        <p:nvSpPr>
          <p:cNvPr id="96" name="Google Shape;96;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7" name="Google Shape;97;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98" name="Google Shape;98;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99"/>
        <p:cNvGrpSpPr/>
        <p:nvPr/>
      </p:nvGrpSpPr>
      <p:grpSpPr>
        <a:xfrm>
          <a:off x="0" y="0"/>
          <a:ext cx="0" cy="0"/>
          <a:chOff x="0" y="0"/>
          <a:chExt cx="0" cy="0"/>
        </a:xfrm>
      </p:grpSpPr>
      <p:sp>
        <p:nvSpPr>
          <p:cNvPr id="100" name="Google Shape;100;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1" name="Google Shape;101;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2" name="Google Shape;102;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3" name="Google Shape;103;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05" name="Google Shape;105;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06"/>
        <p:cNvGrpSpPr/>
        <p:nvPr/>
      </p:nvGrpSpPr>
      <p:grpSpPr>
        <a:xfrm>
          <a:off x="0" y="0"/>
          <a:ext cx="0" cy="0"/>
          <a:chOff x="0" y="0"/>
          <a:chExt cx="0" cy="0"/>
        </a:xfrm>
      </p:grpSpPr>
      <p:sp>
        <p:nvSpPr>
          <p:cNvPr id="107" name="Google Shape;107;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Overlock"/>
              <a:buNone/>
              <a:defRPr sz="2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08" name="Google Shape;108;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Overlock"/>
                <a:ea typeface="Overlock"/>
                <a:cs typeface="Overlock"/>
                <a:sym typeface="Overlock"/>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Overlock"/>
                <a:ea typeface="Overlock"/>
                <a:cs typeface="Overlock"/>
                <a:sym typeface="Overlock"/>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09" name="Google Shape;109;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0" name="Google Shape;110;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3"/>
        <p:cNvGrpSpPr/>
        <p:nvPr/>
      </p:nvGrpSpPr>
      <p:grpSpPr>
        <a:xfrm>
          <a:off x="0" y="0"/>
          <a:ext cx="0" cy="0"/>
          <a:chOff x="0" y="0"/>
          <a:chExt cx="0" cy="0"/>
        </a:xfrm>
      </p:grpSpPr>
      <p:sp>
        <p:nvSpPr>
          <p:cNvPr id="114" name="Google Shape;114;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15" name="Google Shape;115;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16" name="Google Shape;11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19"/>
        <p:cNvGrpSpPr/>
        <p:nvPr/>
      </p:nvGrpSpPr>
      <p:grpSpPr>
        <a:xfrm>
          <a:off x="0" y="0"/>
          <a:ext cx="0" cy="0"/>
          <a:chOff x="0" y="0"/>
          <a:chExt cx="0" cy="0"/>
        </a:xfrm>
      </p:grpSpPr>
      <p:sp>
        <p:nvSpPr>
          <p:cNvPr id="120" name="Google Shape;120;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121" name="Google Shape;121;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29"/>
        <p:cNvGrpSpPr/>
        <p:nvPr/>
      </p:nvGrpSpPr>
      <p:grpSpPr>
        <a:xfrm>
          <a:off x="0" y="0"/>
          <a:ext cx="0" cy="0"/>
          <a:chOff x="0" y="0"/>
          <a:chExt cx="0" cy="0"/>
        </a:xfrm>
      </p:grpSpPr>
      <p:sp>
        <p:nvSpPr>
          <p:cNvPr id="130" name="Google Shape;130;p26"/>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400"/>
              <a:buFont typeface="Century Gothic"/>
              <a:buNone/>
              <a:defRPr sz="3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31" name="Google Shape;131;p26"/>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00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00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32" name="Google Shape;132;p2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33"/>
        <p:cNvGrpSpPr/>
        <p:nvPr/>
      </p:nvGrpSpPr>
      <p:grpSpPr>
        <a:xfrm>
          <a:off x="0" y="0"/>
          <a:ext cx="0" cy="0"/>
          <a:chOff x="0" y="0"/>
          <a:chExt cx="0" cy="0"/>
        </a:xfrm>
      </p:grpSpPr>
      <p:sp>
        <p:nvSpPr>
          <p:cNvPr id="134" name="Google Shape;134;p27"/>
          <p:cNvSpPr txBox="1">
            <a:spLocks noGrp="1"/>
          </p:cNvSpPr>
          <p:nvPr>
            <p:ph type="ctrTitle"/>
          </p:nvPr>
        </p:nvSpPr>
        <p:spPr>
          <a:xfrm>
            <a:off x="311708" y="744575"/>
            <a:ext cx="8520600" cy="20526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5200"/>
              <a:buFont typeface="Century Gothic"/>
              <a:buNone/>
              <a:defRPr sz="5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5200"/>
              <a:buFont typeface="Arial"/>
              <a:buNone/>
              <a:defRPr sz="5200" b="0" i="0" u="none" strike="noStrike" cap="none">
                <a:solidFill>
                  <a:schemeClr val="dk1"/>
                </a:solidFill>
                <a:latin typeface="Arial"/>
                <a:ea typeface="Arial"/>
                <a:cs typeface="Arial"/>
                <a:sym typeface="Arial"/>
              </a:defRPr>
            </a:lvl9pPr>
          </a:lstStyle>
          <a:p>
            <a:endParaRPr/>
          </a:p>
        </p:txBody>
      </p:sp>
      <p:sp>
        <p:nvSpPr>
          <p:cNvPr id="135" name="Google Shape;135;p27"/>
          <p:cNvSpPr txBox="1">
            <a:spLocks noGrp="1"/>
          </p:cNvSpPr>
          <p:nvPr>
            <p:ph type="subTitle" idx="1"/>
          </p:nvPr>
        </p:nvSpPr>
        <p:spPr>
          <a:xfrm>
            <a:off x="311700" y="2834125"/>
            <a:ext cx="8520600" cy="7926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800"/>
              <a:buFont typeface="Century Gothic"/>
              <a:buNone/>
              <a:defRPr sz="2800" b="0" i="0" u="none" strike="noStrike" cap="none">
                <a:solidFill>
                  <a:srgbClr val="000000"/>
                </a:solidFill>
                <a:latin typeface="Century Gothic"/>
                <a:ea typeface="Century Gothic"/>
                <a:cs typeface="Century Gothic"/>
                <a:sym typeface="Century Gothic"/>
              </a:defRPr>
            </a:lvl9pPr>
          </a:lstStyle>
          <a:p>
            <a:endParaRPr/>
          </a:p>
        </p:txBody>
      </p:sp>
      <p:sp>
        <p:nvSpPr>
          <p:cNvPr id="136" name="Google Shape;136;p27"/>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7"/>
        <p:cNvGrpSpPr/>
        <p:nvPr/>
      </p:nvGrpSpPr>
      <p:grpSpPr>
        <a:xfrm>
          <a:off x="0" y="0"/>
          <a:ext cx="0" cy="0"/>
          <a:chOff x="0" y="0"/>
          <a:chExt cx="0" cy="0"/>
        </a:xfrm>
      </p:grpSpPr>
      <p:sp>
        <p:nvSpPr>
          <p:cNvPr id="138" name="Google Shape;138;p28"/>
          <p:cNvSpPr txBox="1">
            <a:spLocks noGrp="1"/>
          </p:cNvSpPr>
          <p:nvPr>
            <p:ph type="title"/>
          </p:nvPr>
        </p:nvSpPr>
        <p:spPr>
          <a:xfrm>
            <a:off x="311700" y="2150850"/>
            <a:ext cx="8520600" cy="841800"/>
          </a:xfrm>
          <a:prstGeom prst="rect">
            <a:avLst/>
          </a:prstGeom>
          <a:noFill/>
          <a:ln>
            <a:noFill/>
          </a:ln>
        </p:spPr>
        <p:txBody>
          <a:bodyPr spcFirstLastPara="1" wrap="square" lIns="91425" tIns="91425" rIns="91425" bIns="91425" anchor="ctr" anchorCtr="0"/>
          <a:lstStyle>
            <a:lvl1pPr marR="0" lvl="0" algn="ctr"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3600"/>
              <a:buFont typeface="Arial"/>
              <a:buNone/>
              <a:defRPr sz="3600" b="0" i="0" u="none" strike="noStrike" cap="none">
                <a:solidFill>
                  <a:schemeClr val="dk1"/>
                </a:solidFill>
                <a:latin typeface="Arial"/>
                <a:ea typeface="Arial"/>
                <a:cs typeface="Arial"/>
                <a:sym typeface="Arial"/>
              </a:defRPr>
            </a:lvl9pPr>
          </a:lstStyle>
          <a:p>
            <a:endParaRPr/>
          </a:p>
        </p:txBody>
      </p:sp>
      <p:sp>
        <p:nvSpPr>
          <p:cNvPr id="139" name="Google Shape;139;p28"/>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40"/>
        <p:cNvGrpSpPr/>
        <p:nvPr/>
      </p:nvGrpSpPr>
      <p:grpSpPr>
        <a:xfrm>
          <a:off x="0" y="0"/>
          <a:ext cx="0" cy="0"/>
          <a:chOff x="0" y="0"/>
          <a:chExt cx="0" cy="0"/>
        </a:xfrm>
      </p:grpSpPr>
      <p:sp>
        <p:nvSpPr>
          <p:cNvPr id="141" name="Google Shape;141;p29"/>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42" name="Google Shape;142;p29"/>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43" name="Google Shape;143;p29"/>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44" name="Google Shape;144;p29"/>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45"/>
        <p:cNvGrpSpPr/>
        <p:nvPr/>
      </p:nvGrpSpPr>
      <p:grpSpPr>
        <a:xfrm>
          <a:off x="0" y="0"/>
          <a:ext cx="0" cy="0"/>
          <a:chOff x="0" y="0"/>
          <a:chExt cx="0" cy="0"/>
        </a:xfrm>
      </p:grpSpPr>
      <p:sp>
        <p:nvSpPr>
          <p:cNvPr id="146" name="Google Shape;146;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47" name="Google Shape;147;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148"/>
        <p:cNvGrpSpPr/>
        <p:nvPr/>
      </p:nvGrpSpPr>
      <p:grpSpPr>
        <a:xfrm>
          <a:off x="0" y="0"/>
          <a:ext cx="0" cy="0"/>
          <a:chOff x="0" y="0"/>
          <a:chExt cx="0" cy="0"/>
        </a:xfrm>
      </p:grpSpPr>
      <p:sp>
        <p:nvSpPr>
          <p:cNvPr id="149" name="Google Shape;149;p31"/>
          <p:cNvSpPr txBox="1">
            <a:spLocks noGrp="1"/>
          </p:cNvSpPr>
          <p:nvPr>
            <p:ph type="title"/>
          </p:nvPr>
        </p:nvSpPr>
        <p:spPr>
          <a:xfrm>
            <a:off x="311700" y="555600"/>
            <a:ext cx="2808000" cy="755700"/>
          </a:xfrm>
          <a:prstGeom prst="rect">
            <a:avLst/>
          </a:prstGeom>
          <a:noFill/>
          <a:ln>
            <a:noFill/>
          </a:ln>
        </p:spPr>
        <p:txBody>
          <a:bodyPr spcFirstLastPara="1" wrap="square" lIns="91425" tIns="91425" rIns="91425" bIns="91425" anchor="b" anchorCtr="0"/>
          <a:lstStyle>
            <a:lvl1pPr marR="0" lvl="0" algn="l" rtl="0">
              <a:lnSpc>
                <a:spcPct val="10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400"/>
              <a:buFont typeface="Arial"/>
              <a:buNone/>
              <a:defRPr sz="2400" b="0" i="0" u="none" strike="noStrike" cap="none">
                <a:solidFill>
                  <a:schemeClr val="dk1"/>
                </a:solidFill>
                <a:latin typeface="Arial"/>
                <a:ea typeface="Arial"/>
                <a:cs typeface="Arial"/>
                <a:sym typeface="Arial"/>
              </a:defRPr>
            </a:lvl9pPr>
          </a:lstStyle>
          <a:p>
            <a:endParaRPr/>
          </a:p>
        </p:txBody>
      </p:sp>
      <p:sp>
        <p:nvSpPr>
          <p:cNvPr id="150" name="Google Shape;150;p31"/>
          <p:cNvSpPr txBox="1">
            <a:spLocks noGrp="1"/>
          </p:cNvSpPr>
          <p:nvPr>
            <p:ph type="body" idx="1"/>
          </p:nvPr>
        </p:nvSpPr>
        <p:spPr>
          <a:xfrm>
            <a:off x="311700" y="1389600"/>
            <a:ext cx="2808000" cy="3179400"/>
          </a:xfrm>
          <a:prstGeom prst="rect">
            <a:avLst/>
          </a:prstGeom>
          <a:noFill/>
          <a:ln>
            <a:noFill/>
          </a:ln>
        </p:spPr>
        <p:txBody>
          <a:bodyPr spcFirstLastPara="1" wrap="square" lIns="91425" tIns="91425" rIns="91425" bIns="91425" anchor="t" anchorCtr="0"/>
          <a:lstStyle>
            <a:lvl1pPr marL="457200" marR="0" lvl="0" indent="-304800" algn="l" rtl="0">
              <a:lnSpc>
                <a:spcPct val="115000"/>
              </a:lnSpc>
              <a:spcBef>
                <a:spcPts val="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151" name="Google Shape;151;p3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dirty="0"/>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D7F8CC47-995E-41B8-B44E-D33680C77E23}"/>
              </a:ext>
            </a:extLst>
          </p:cNvPr>
          <p:cNvPicPr>
            <a:picLocks noChangeAspect="1"/>
          </p:cNvPicPr>
          <p:nvPr userDrawn="1"/>
        </p:nvPicPr>
        <p:blipFill>
          <a:blip r:embed="rId2"/>
          <a:stretch>
            <a:fillRect/>
          </a:stretch>
        </p:blipFill>
        <p:spPr>
          <a:xfrm>
            <a:off x="8312063" y="4913942"/>
            <a:ext cx="762000" cy="142875"/>
          </a:xfrm>
          <a:prstGeom prst="rect">
            <a:avLst/>
          </a:prstGeom>
        </p:spPr>
      </p:pic>
      <p:pic>
        <p:nvPicPr>
          <p:cNvPr id="5" name="Picture 4">
            <a:extLst>
              <a:ext uri="{FF2B5EF4-FFF2-40B4-BE49-F238E27FC236}">
                <a16:creationId xmlns:a16="http://schemas.microsoft.com/office/drawing/2014/main" id="{5EECF4DD-F283-4637-A563-3CBF26CE402F}"/>
              </a:ext>
            </a:extLst>
          </p:cNvPr>
          <p:cNvPicPr>
            <a:picLocks noChangeAspect="1"/>
          </p:cNvPicPr>
          <p:nvPr userDrawn="1"/>
        </p:nvPicPr>
        <p:blipFill>
          <a:blip r:embed="rId3"/>
          <a:stretch>
            <a:fillRect/>
          </a:stretch>
        </p:blipFill>
        <p:spPr>
          <a:xfrm>
            <a:off x="4223933" y="4563388"/>
            <a:ext cx="696134" cy="580112"/>
          </a:xfrm>
          <a:prstGeom prst="rect">
            <a:avLst/>
          </a:prstGeom>
        </p:spPr>
      </p:pic>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152"/>
        <p:cNvGrpSpPr/>
        <p:nvPr/>
      </p:nvGrpSpPr>
      <p:grpSpPr>
        <a:xfrm>
          <a:off x="0" y="0"/>
          <a:ext cx="0" cy="0"/>
          <a:chOff x="0" y="0"/>
          <a:chExt cx="0" cy="0"/>
        </a:xfrm>
      </p:grpSpPr>
      <p:sp>
        <p:nvSpPr>
          <p:cNvPr id="153" name="Google Shape;153;p32"/>
          <p:cNvSpPr txBox="1">
            <a:spLocks noGrp="1"/>
          </p:cNvSpPr>
          <p:nvPr>
            <p:ph type="title"/>
          </p:nvPr>
        </p:nvSpPr>
        <p:spPr>
          <a:xfrm>
            <a:off x="490250" y="450150"/>
            <a:ext cx="6367800" cy="4090800"/>
          </a:xfrm>
          <a:prstGeom prst="rect">
            <a:avLst/>
          </a:prstGeom>
          <a:noFill/>
          <a:ln>
            <a:noFill/>
          </a:ln>
        </p:spPr>
        <p:txBody>
          <a:bodyPr spcFirstLastPara="1" wrap="square" lIns="91425" tIns="91425" rIns="91425" bIns="91425" anchor="ctr"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4800"/>
              <a:buFont typeface="Arial"/>
              <a:buNone/>
              <a:defRPr sz="4800" b="0" i="0" u="none" strike="noStrike" cap="none">
                <a:solidFill>
                  <a:schemeClr val="dk1"/>
                </a:solidFill>
                <a:latin typeface="Arial"/>
                <a:ea typeface="Arial"/>
                <a:cs typeface="Arial"/>
                <a:sym typeface="Arial"/>
              </a:defRPr>
            </a:lvl9pPr>
          </a:lstStyle>
          <a:p>
            <a:endParaRPr/>
          </a:p>
        </p:txBody>
      </p:sp>
      <p:sp>
        <p:nvSpPr>
          <p:cNvPr id="154" name="Google Shape;154;p3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155"/>
        <p:cNvGrpSpPr/>
        <p:nvPr/>
      </p:nvGrpSpPr>
      <p:grpSpPr>
        <a:xfrm>
          <a:off x="0" y="0"/>
          <a:ext cx="0" cy="0"/>
          <a:chOff x="0" y="0"/>
          <a:chExt cx="0" cy="0"/>
        </a:xfrm>
      </p:grpSpPr>
      <p:sp>
        <p:nvSpPr>
          <p:cNvPr id="156" name="Google Shape;156;p33"/>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Clr>
                <a:srgbClr val="000000"/>
              </a:buClr>
              <a:buSzPts val="1400"/>
              <a:buFont typeface="Arial"/>
              <a:buNone/>
            </a:pPr>
            <a:endParaRPr sz="1400" b="0" i="0" u="none" strike="noStrike" cap="none">
              <a:solidFill>
                <a:srgbClr val="000000"/>
              </a:solidFill>
              <a:latin typeface="Arial"/>
              <a:ea typeface="Arial"/>
              <a:cs typeface="Arial"/>
              <a:sym typeface="Arial"/>
            </a:endParaRPr>
          </a:p>
        </p:txBody>
      </p:sp>
      <p:sp>
        <p:nvSpPr>
          <p:cNvPr id="157" name="Google Shape;157;p33"/>
          <p:cNvSpPr txBox="1">
            <a:spLocks noGrp="1"/>
          </p:cNvSpPr>
          <p:nvPr>
            <p:ph type="title"/>
          </p:nvPr>
        </p:nvSpPr>
        <p:spPr>
          <a:xfrm>
            <a:off x="265500" y="1233175"/>
            <a:ext cx="4045200" cy="14823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4200"/>
              <a:buFont typeface="Century Gothic"/>
              <a:buNone/>
              <a:defRPr sz="42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4200"/>
              <a:buFont typeface="Arial"/>
              <a:buNone/>
              <a:defRPr sz="4200" b="0" i="0" u="none" strike="noStrike" cap="none">
                <a:solidFill>
                  <a:schemeClr val="dk1"/>
                </a:solidFill>
                <a:latin typeface="Arial"/>
                <a:ea typeface="Arial"/>
                <a:cs typeface="Arial"/>
                <a:sym typeface="Arial"/>
              </a:defRPr>
            </a:lvl9pPr>
          </a:lstStyle>
          <a:p>
            <a:endParaRPr/>
          </a:p>
        </p:txBody>
      </p:sp>
      <p:sp>
        <p:nvSpPr>
          <p:cNvPr id="158" name="Google Shape;158;p33"/>
          <p:cNvSpPr txBox="1">
            <a:spLocks noGrp="1"/>
          </p:cNvSpPr>
          <p:nvPr>
            <p:ph type="subTitle" idx="1"/>
          </p:nvPr>
        </p:nvSpPr>
        <p:spPr>
          <a:xfrm>
            <a:off x="265500" y="2803075"/>
            <a:ext cx="4045200" cy="1235100"/>
          </a:xfrm>
          <a:prstGeom prst="rect">
            <a:avLst/>
          </a:prstGeom>
          <a:noFill/>
          <a:ln>
            <a:noFill/>
          </a:ln>
        </p:spPr>
        <p:txBody>
          <a:bodyPr spcFirstLastPara="1" wrap="square" lIns="91425" tIns="91425" rIns="91425" bIns="91425" anchor="t" anchorCtr="0"/>
          <a:lstStyle>
            <a:lvl1pPr marR="0" lvl="0"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1pPr>
            <a:lvl2pPr marR="0" lvl="1"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2pPr>
            <a:lvl3pPr marR="0" lvl="2"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3pPr>
            <a:lvl4pPr marR="0" lvl="3"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4pPr>
            <a:lvl5pPr marR="0" lvl="4"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5pPr>
            <a:lvl6pPr marR="0" lvl="5"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6pPr>
            <a:lvl7pPr marR="0" lvl="6"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7pPr>
            <a:lvl8pPr marR="0" lvl="7"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8pPr>
            <a:lvl9pPr marR="0" lvl="8" algn="ctr" rtl="0">
              <a:lnSpc>
                <a:spcPct val="100000"/>
              </a:lnSpc>
              <a:spcBef>
                <a:spcPts val="0"/>
              </a:spcBef>
              <a:spcAft>
                <a:spcPts val="0"/>
              </a:spcAft>
              <a:buClr>
                <a:srgbClr val="000000"/>
              </a:buClr>
              <a:buSzPts val="2100"/>
              <a:buFont typeface="Century Gothic"/>
              <a:buNone/>
              <a:defRPr sz="2100" b="0" i="0" u="none" strike="noStrike" cap="none">
                <a:solidFill>
                  <a:srgbClr val="000000"/>
                </a:solidFill>
                <a:latin typeface="Century Gothic"/>
                <a:ea typeface="Century Gothic"/>
                <a:cs typeface="Century Gothic"/>
                <a:sym typeface="Century Gothic"/>
              </a:defRPr>
            </a:lvl9pPr>
          </a:lstStyle>
          <a:p>
            <a:endParaRPr/>
          </a:p>
        </p:txBody>
      </p:sp>
      <p:sp>
        <p:nvSpPr>
          <p:cNvPr id="159" name="Google Shape;159;p33"/>
          <p:cNvSpPr txBox="1">
            <a:spLocks noGrp="1"/>
          </p:cNvSpPr>
          <p:nvPr>
            <p:ph type="body" idx="2"/>
          </p:nvPr>
        </p:nvSpPr>
        <p:spPr>
          <a:xfrm>
            <a:off x="4939500" y="724075"/>
            <a:ext cx="3837000" cy="3695100"/>
          </a:xfrm>
          <a:prstGeom prst="rect">
            <a:avLst/>
          </a:prstGeom>
          <a:noFill/>
          <a:ln>
            <a:noFill/>
          </a:ln>
        </p:spPr>
        <p:txBody>
          <a:bodyPr spcFirstLastPara="1" wrap="square" lIns="91425" tIns="91425" rIns="91425" bIns="91425" anchor="ctr"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60" name="Google Shape;160;p3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161"/>
        <p:cNvGrpSpPr/>
        <p:nvPr/>
      </p:nvGrpSpPr>
      <p:grpSpPr>
        <a:xfrm>
          <a:off x="0" y="0"/>
          <a:ext cx="0" cy="0"/>
          <a:chOff x="0" y="0"/>
          <a:chExt cx="0" cy="0"/>
        </a:xfrm>
      </p:grpSpPr>
      <p:sp>
        <p:nvSpPr>
          <p:cNvPr id="162" name="Google Shape;162;p34"/>
          <p:cNvSpPr txBox="1">
            <a:spLocks noGrp="1"/>
          </p:cNvSpPr>
          <p:nvPr>
            <p:ph type="body" idx="1"/>
          </p:nvPr>
        </p:nvSpPr>
        <p:spPr>
          <a:xfrm>
            <a:off x="311700" y="4230575"/>
            <a:ext cx="5998800" cy="605100"/>
          </a:xfrm>
          <a:prstGeom prst="rect">
            <a:avLst/>
          </a:prstGeom>
          <a:noFill/>
          <a:ln>
            <a:noFill/>
          </a:ln>
        </p:spPr>
        <p:txBody>
          <a:bodyPr spcFirstLastPara="1" wrap="square" lIns="91425" tIns="91425" rIns="91425" bIns="91425" anchor="ctr" anchorCtr="0"/>
          <a:lstStyle>
            <a:lvl1pPr marL="457200" marR="0" lvl="0" indent="-228600" algn="l" rtl="0">
              <a:lnSpc>
                <a:spcPct val="100000"/>
              </a:lnSpc>
              <a:spcBef>
                <a:spcPts val="0"/>
              </a:spcBef>
              <a:spcAft>
                <a:spcPts val="0"/>
              </a:spcAft>
              <a:buClr>
                <a:srgbClr val="000000"/>
              </a:buClr>
              <a:buSzPts val="1800"/>
              <a:buFont typeface="Century Gothic"/>
              <a:buNone/>
              <a:defRPr sz="1800" b="0" i="0" u="none" strike="noStrike" cap="none">
                <a:solidFill>
                  <a:srgbClr val="000000"/>
                </a:solidFill>
                <a:latin typeface="Century Gothic"/>
                <a:ea typeface="Century Gothic"/>
                <a:cs typeface="Century Gothic"/>
                <a:sym typeface="Century Gothic"/>
              </a:defRPr>
            </a:lvl1pPr>
          </a:lstStyle>
          <a:p>
            <a:endParaRPr/>
          </a:p>
        </p:txBody>
      </p:sp>
      <p:sp>
        <p:nvSpPr>
          <p:cNvPr id="163" name="Google Shape;163;p34"/>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164"/>
        <p:cNvGrpSpPr/>
        <p:nvPr/>
      </p:nvGrpSpPr>
      <p:grpSpPr>
        <a:xfrm>
          <a:off x="0" y="0"/>
          <a:ext cx="0" cy="0"/>
          <a:chOff x="0" y="0"/>
          <a:chExt cx="0" cy="0"/>
        </a:xfrm>
      </p:grpSpPr>
      <p:sp>
        <p:nvSpPr>
          <p:cNvPr id="165" name="Google Shape;165;p35"/>
          <p:cNvSpPr txBox="1">
            <a:spLocks noGrp="1"/>
          </p:cNvSpPr>
          <p:nvPr>
            <p:ph type="title" hasCustomPrompt="1"/>
          </p:nvPr>
        </p:nvSpPr>
        <p:spPr>
          <a:xfrm>
            <a:off x="311700" y="1106125"/>
            <a:ext cx="8520600" cy="1963500"/>
          </a:xfrm>
          <a:prstGeom prst="rect">
            <a:avLst/>
          </a:prstGeom>
          <a:noFill/>
          <a:ln>
            <a:noFill/>
          </a:ln>
        </p:spPr>
        <p:txBody>
          <a:bodyPr spcFirstLastPara="1" wrap="square" lIns="91425" tIns="91425" rIns="91425" bIns="91425" anchor="b" anchorCtr="0"/>
          <a:lstStyle>
            <a:lvl1pPr marR="0" lvl="0" algn="ctr" rtl="0">
              <a:lnSpc>
                <a:spcPct val="100000"/>
              </a:lnSpc>
              <a:spcBef>
                <a:spcPts val="0"/>
              </a:spcBef>
              <a:spcAft>
                <a:spcPts val="0"/>
              </a:spcAft>
              <a:buClr>
                <a:schemeClr val="dk1"/>
              </a:buClr>
              <a:buSzPts val="12000"/>
              <a:buFont typeface="Century Gothic"/>
              <a:buNone/>
              <a:defRPr sz="12000" b="0" i="0" u="none" strike="noStrike" cap="none">
                <a:solidFill>
                  <a:schemeClr val="dk1"/>
                </a:solidFill>
                <a:latin typeface="Century Gothic"/>
                <a:ea typeface="Century Gothic"/>
                <a:cs typeface="Century Gothic"/>
                <a:sym typeface="Century Gothic"/>
              </a:defRPr>
            </a:lvl1pPr>
            <a:lvl2pPr marR="0" lvl="1"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2pPr>
            <a:lvl3pPr marR="0" lvl="2"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3pPr>
            <a:lvl4pPr marR="0" lvl="3"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4pPr>
            <a:lvl5pPr marR="0" lvl="4"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5pPr>
            <a:lvl6pPr marR="0" lvl="5"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6pPr>
            <a:lvl7pPr marR="0" lvl="6"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7pPr>
            <a:lvl8pPr marR="0" lvl="7"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8pPr>
            <a:lvl9pPr marR="0" lvl="8" algn="ctr" rtl="0">
              <a:lnSpc>
                <a:spcPct val="100000"/>
              </a:lnSpc>
              <a:spcBef>
                <a:spcPts val="0"/>
              </a:spcBef>
              <a:spcAft>
                <a:spcPts val="0"/>
              </a:spcAft>
              <a:buClr>
                <a:schemeClr val="dk1"/>
              </a:buClr>
              <a:buSzPts val="12000"/>
              <a:buFont typeface="Arial"/>
              <a:buNone/>
              <a:defRPr sz="12000" b="0" i="0" u="none" strike="noStrike" cap="none">
                <a:solidFill>
                  <a:schemeClr val="dk1"/>
                </a:solidFill>
                <a:latin typeface="Arial"/>
                <a:ea typeface="Arial"/>
                <a:cs typeface="Arial"/>
                <a:sym typeface="Arial"/>
              </a:defRPr>
            </a:lvl9pPr>
          </a:lstStyle>
          <a:p>
            <a:r>
              <a:t>xx%</a:t>
            </a:r>
          </a:p>
        </p:txBody>
      </p:sp>
      <p:sp>
        <p:nvSpPr>
          <p:cNvPr id="166" name="Google Shape;166;p35"/>
          <p:cNvSpPr txBox="1">
            <a:spLocks noGrp="1"/>
          </p:cNvSpPr>
          <p:nvPr>
            <p:ph type="body" idx="1"/>
          </p:nvPr>
        </p:nvSpPr>
        <p:spPr>
          <a:xfrm>
            <a:off x="311700" y="3152225"/>
            <a:ext cx="8520600" cy="1300800"/>
          </a:xfrm>
          <a:prstGeom prst="rect">
            <a:avLst/>
          </a:prstGeom>
          <a:noFill/>
          <a:ln>
            <a:noFill/>
          </a:ln>
        </p:spPr>
        <p:txBody>
          <a:bodyPr spcFirstLastPara="1" wrap="square" lIns="91425" tIns="91425" rIns="91425" bIns="91425" anchor="t" anchorCtr="0"/>
          <a:lstStyle>
            <a:lvl1pPr marL="457200" marR="0" lvl="0" indent="-342900" algn="ctr"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ctr"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ctr"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67" name="Google Shape;167;p3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68"/>
        <p:cNvGrpSpPr/>
        <p:nvPr/>
      </p:nvGrpSpPr>
      <p:grpSpPr>
        <a:xfrm>
          <a:off x="0" y="0"/>
          <a:ext cx="0" cy="0"/>
          <a:chOff x="0" y="0"/>
          <a:chExt cx="0" cy="0"/>
        </a:xfrm>
      </p:grpSpPr>
      <p:sp>
        <p:nvSpPr>
          <p:cNvPr id="169" name="Google Shape;169;p36"/>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3.png"/><Relationship Id="rId2" Type="http://schemas.openxmlformats.org/officeDocument/2006/relationships/slideLayout" Target="../slideLayouts/slideLayout2.xml"/><Relationship Id="rId16" Type="http://schemas.openxmlformats.org/officeDocument/2006/relationships/image" Target="../media/image2.jp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1.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1.xml"/><Relationship Id="rId3" Type="http://schemas.openxmlformats.org/officeDocument/2006/relationships/slideLayout" Target="../slideLayouts/slideLayout16.xml"/><Relationship Id="rId7" Type="http://schemas.openxmlformats.org/officeDocument/2006/relationships/slideLayout" Target="../slideLayouts/slideLayout20.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theme" Target="../theme/theme2.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dirty="0"/>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spcBef>
                <a:spcPts val="0"/>
              </a:spcBef>
              <a:spcAft>
                <a:spcPts val="0"/>
              </a:spcAft>
              <a:buNone/>
            </a:pPr>
            <a:fld id="{00000000-1234-1234-1234-123412341234}" type="slidenum">
              <a:rPr lang="en"/>
              <a:t>‹#›</a:t>
            </a:fld>
            <a:endParaRPr/>
          </a:p>
        </p:txBody>
      </p:sp>
      <p:pic>
        <p:nvPicPr>
          <p:cNvPr id="3" name="Picture 2">
            <a:extLst>
              <a:ext uri="{FF2B5EF4-FFF2-40B4-BE49-F238E27FC236}">
                <a16:creationId xmlns:a16="http://schemas.microsoft.com/office/drawing/2014/main" id="{F7210569-F264-471B-B98D-2199B36F3C00}"/>
              </a:ext>
            </a:extLst>
          </p:cNvPr>
          <p:cNvPicPr>
            <a:picLocks noChangeAspect="1"/>
          </p:cNvPicPr>
          <p:nvPr userDrawn="1"/>
        </p:nvPicPr>
        <p:blipFill>
          <a:blip r:embed="rId15"/>
          <a:stretch>
            <a:fillRect/>
          </a:stretch>
        </p:blipFill>
        <p:spPr>
          <a:xfrm>
            <a:off x="8365808" y="4973224"/>
            <a:ext cx="762000" cy="142875"/>
          </a:xfrm>
          <a:prstGeom prst="rect">
            <a:avLst/>
          </a:prstGeom>
        </p:spPr>
      </p:pic>
      <p:pic>
        <p:nvPicPr>
          <p:cNvPr id="5" name="Picture 4">
            <a:extLst>
              <a:ext uri="{FF2B5EF4-FFF2-40B4-BE49-F238E27FC236}">
                <a16:creationId xmlns:a16="http://schemas.microsoft.com/office/drawing/2014/main" id="{550A1D03-CDAD-4CFB-A8B5-E692BE9C9DB1}"/>
              </a:ext>
            </a:extLst>
          </p:cNvPr>
          <p:cNvPicPr>
            <a:picLocks noChangeAspect="1"/>
          </p:cNvPicPr>
          <p:nvPr userDrawn="1"/>
        </p:nvPicPr>
        <p:blipFill>
          <a:blip r:embed="rId16"/>
          <a:stretch>
            <a:fillRect/>
          </a:stretch>
        </p:blipFill>
        <p:spPr>
          <a:xfrm>
            <a:off x="4265269" y="4632282"/>
            <a:ext cx="613462" cy="511218"/>
          </a:xfrm>
          <a:prstGeom prst="rect">
            <a:avLst/>
          </a:prstGeom>
        </p:spPr>
      </p:pic>
      <p:pic>
        <p:nvPicPr>
          <p:cNvPr id="10" name="Picture 9">
            <a:extLst>
              <a:ext uri="{FF2B5EF4-FFF2-40B4-BE49-F238E27FC236}">
                <a16:creationId xmlns:a16="http://schemas.microsoft.com/office/drawing/2014/main" id="{4226BBEA-0D92-4502-9958-1527FAE6E212}"/>
              </a:ext>
            </a:extLst>
          </p:cNvPr>
          <p:cNvPicPr>
            <a:picLocks noChangeAspect="1"/>
          </p:cNvPicPr>
          <p:nvPr userDrawn="1"/>
        </p:nvPicPr>
        <p:blipFill>
          <a:blip r:embed="rId17"/>
          <a:stretch>
            <a:fillRect/>
          </a:stretch>
        </p:blipFill>
        <p:spPr>
          <a:xfrm>
            <a:off x="0" y="4531933"/>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84" r:id="rId12"/>
    <p:sldLayoutId id="2147483685"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Overlock"/>
              <a:buNone/>
              <a:defRPr sz="33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rgbClr val="000000"/>
                </a:solidFill>
                <a:latin typeface="Arial"/>
                <a:ea typeface="Arial"/>
                <a:cs typeface="Arial"/>
                <a:sym typeface="Arial"/>
              </a:defRPr>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Overlock"/>
                <a:ea typeface="Overlock"/>
                <a:cs typeface="Overlock"/>
                <a:sym typeface="Overlock"/>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Overlock"/>
                <a:ea typeface="Overlock"/>
                <a:cs typeface="Overlock"/>
                <a:sym typeface="Overlock"/>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Overlock"/>
                <a:ea typeface="Overlock"/>
                <a:cs typeface="Overlock"/>
                <a:sym typeface="Overlock"/>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lnSpc>
                <a:spcPct val="100000"/>
              </a:lnSpc>
              <a:spcBef>
                <a:spcPts val="0"/>
              </a:spcBef>
              <a:spcAft>
                <a:spcPts val="0"/>
              </a:spcAft>
              <a:buClr>
                <a:srgbClr val="000000"/>
              </a:buClr>
              <a:buSzPts val="1100"/>
              <a:buFont typeface="Arial"/>
              <a:buNone/>
              <a:defRPr sz="9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100"/>
              <a:buFont typeface="Arial"/>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900"/>
              <a:buFont typeface="Arial"/>
              <a:buNone/>
              <a:defRPr sz="9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25"/>
        <p:cNvGrpSpPr/>
        <p:nvPr/>
      </p:nvGrpSpPr>
      <p:grpSpPr>
        <a:xfrm>
          <a:off x="0" y="0"/>
          <a:ext cx="0" cy="0"/>
          <a:chOff x="0" y="0"/>
          <a:chExt cx="0" cy="0"/>
        </a:xfrm>
      </p:grpSpPr>
      <p:sp>
        <p:nvSpPr>
          <p:cNvPr id="126" name="Google Shape;126;p25"/>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127" name="Google Shape;127;p25"/>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marR="0" lvl="0" indent="-342900" algn="l" rtl="0">
              <a:lnSpc>
                <a:spcPct val="115000"/>
              </a:lnSpc>
              <a:spcBef>
                <a:spcPts val="0"/>
              </a:spcBef>
              <a:spcAft>
                <a:spcPts val="0"/>
              </a:spcAft>
              <a:buClr>
                <a:srgbClr val="000000"/>
              </a:buClr>
              <a:buSzPts val="1800"/>
              <a:buFont typeface="Century Gothic"/>
              <a:buChar char="●"/>
              <a:defRPr sz="1800" b="0" i="0" u="none" strike="noStrike" cap="none">
                <a:solidFill>
                  <a:srgbClr val="000000"/>
                </a:solidFill>
                <a:latin typeface="Century Gothic"/>
                <a:ea typeface="Century Gothic"/>
                <a:cs typeface="Century Gothic"/>
                <a:sym typeface="Century Gothic"/>
              </a:defRPr>
            </a:lvl1pPr>
            <a:lvl2pPr marL="914400" marR="0" lvl="1"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2pPr>
            <a:lvl3pPr marL="1371600" marR="0" lvl="2"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3pPr>
            <a:lvl4pPr marL="1828800" marR="0" lvl="3"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4pPr>
            <a:lvl5pPr marL="2286000" marR="0" lvl="4"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5pPr>
            <a:lvl6pPr marL="2743200" marR="0" lvl="5"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6pPr>
            <a:lvl7pPr marL="3200400" marR="0" lvl="6"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7pPr>
            <a:lvl8pPr marL="3657600" marR="0" lvl="7" indent="-317500" algn="l" rtl="0">
              <a:lnSpc>
                <a:spcPct val="115000"/>
              </a:lnSpc>
              <a:spcBef>
                <a:spcPts val="160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8pPr>
            <a:lvl9pPr marL="4114800" marR="0" lvl="8" indent="-317500" algn="l" rtl="0">
              <a:lnSpc>
                <a:spcPct val="115000"/>
              </a:lnSpc>
              <a:spcBef>
                <a:spcPts val="1600"/>
              </a:spcBef>
              <a:spcAft>
                <a:spcPts val="160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9pPr>
          </a:lstStyle>
          <a:p>
            <a:endParaRPr/>
          </a:p>
        </p:txBody>
      </p:sp>
      <p:sp>
        <p:nvSpPr>
          <p:cNvPr id="128" name="Google Shape;128;p25"/>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0" r:id="rId1"/>
    <p:sldLayoutId id="2147483671" r:id="rId2"/>
    <p:sldLayoutId id="2147483672" r:id="rId3"/>
    <p:sldLayoutId id="2147483673" r:id="rId4"/>
    <p:sldLayoutId id="2147483674" r:id="rId5"/>
    <p:sldLayoutId id="2147483675" r:id="rId6"/>
    <p:sldLayoutId id="2147483676" r:id="rId7"/>
    <p:sldLayoutId id="2147483677" r:id="rId8"/>
    <p:sldLayoutId id="2147483678" r:id="rId9"/>
    <p:sldLayoutId id="2147483679" r:id="rId10"/>
    <p:sldLayoutId id="2147483680"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10.xml"/><Relationship Id="rId1" Type="http://schemas.openxmlformats.org/officeDocument/2006/relationships/slideLayout" Target="../slideLayouts/slideLayout3.xml"/><Relationship Id="rId4" Type="http://schemas.openxmlformats.org/officeDocument/2006/relationships/image" Target="../media/image4.jpg"/></Relationships>
</file>

<file path=ppt/slides/_rels/slide11.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5.xml"/><Relationship Id="rId1" Type="http://schemas.openxmlformats.org/officeDocument/2006/relationships/slideLayout" Target="../slideLayouts/slideLayout24.xml"/><Relationship Id="rId6" Type="http://schemas.openxmlformats.org/officeDocument/2006/relationships/image" Target="../media/image8.png"/><Relationship Id="rId5" Type="http://schemas.openxmlformats.org/officeDocument/2006/relationships/image" Target="../media/image5.pn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7.xml"/><Relationship Id="rId1" Type="http://schemas.openxmlformats.org/officeDocument/2006/relationships/slideLayout" Target="../slideLayouts/slideLayout1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3.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3.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13.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13.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13.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3.xml"/><Relationship Id="rId4" Type="http://schemas.openxmlformats.org/officeDocument/2006/relationships/image" Target="../media/image5.png"/></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73"/>
        <p:cNvGrpSpPr/>
        <p:nvPr/>
      </p:nvGrpSpPr>
      <p:grpSpPr>
        <a:xfrm>
          <a:off x="0" y="0"/>
          <a:ext cx="0" cy="0"/>
          <a:chOff x="0" y="0"/>
          <a:chExt cx="0" cy="0"/>
        </a:xfrm>
      </p:grpSpPr>
      <p:sp>
        <p:nvSpPr>
          <p:cNvPr id="174" name="Google Shape;174;p37"/>
          <p:cNvSpPr txBox="1">
            <a:spLocks noGrp="1"/>
          </p:cNvSpPr>
          <p:nvPr>
            <p:ph type="title"/>
          </p:nvPr>
        </p:nvSpPr>
        <p:spPr>
          <a:xfrm>
            <a:off x="311700" y="303352"/>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1100"/>
              <a:buFont typeface="Arial"/>
              <a:buNone/>
            </a:pPr>
            <a:r>
              <a:rPr lang="en" sz="3400" dirty="0"/>
              <a:t>Grade </a:t>
            </a:r>
            <a:r>
              <a:rPr lang="en" dirty="0"/>
              <a:t>7:</a:t>
            </a:r>
            <a:r>
              <a:rPr lang="en" sz="3400" dirty="0"/>
              <a:t> Module </a:t>
            </a:r>
            <a:r>
              <a:rPr lang="en" dirty="0"/>
              <a:t>1:</a:t>
            </a:r>
            <a:r>
              <a:rPr lang="en" sz="3400" dirty="0"/>
              <a:t> Unit </a:t>
            </a:r>
            <a:r>
              <a:rPr lang="en" dirty="0"/>
              <a:t>2</a:t>
            </a:r>
            <a:r>
              <a:rPr lang="en" sz="3400" dirty="0"/>
              <a:t>: Lesso</a:t>
            </a:r>
            <a:r>
              <a:rPr lang="en" dirty="0"/>
              <a:t>n 2</a:t>
            </a:r>
            <a:r>
              <a:rPr lang="en" sz="3400" dirty="0"/>
              <a:t>	</a:t>
            </a:r>
            <a:endParaRPr dirty="0"/>
          </a:p>
          <a:p>
            <a:pPr marL="0" lvl="0" indent="0"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175" name="Google Shape;175;p37"/>
          <p:cNvSpPr txBox="1">
            <a:spLocks noGrp="1"/>
          </p:cNvSpPr>
          <p:nvPr>
            <p:ph type="body" idx="1"/>
          </p:nvPr>
        </p:nvSpPr>
        <p:spPr>
          <a:xfrm>
            <a:off x="311700" y="1239750"/>
            <a:ext cx="8520600" cy="3832500"/>
          </a:xfrm>
          <a:prstGeom prst="rect">
            <a:avLst/>
          </a:prstGeom>
        </p:spPr>
        <p:txBody>
          <a:bodyPr spcFirstLastPara="1" wrap="square" lIns="91425" tIns="91425" rIns="91425" bIns="91425" anchor="t" anchorCtr="0">
            <a:noAutofit/>
          </a:bodyPr>
          <a:lstStyle/>
          <a:p>
            <a:pPr marL="457200" lvl="0" indent="-317500" rtl="0">
              <a:lnSpc>
                <a:spcPct val="90000"/>
              </a:lnSpc>
              <a:spcBef>
                <a:spcPts val="0"/>
              </a:spcBef>
              <a:spcAft>
                <a:spcPts val="0"/>
              </a:spcAft>
              <a:buClr>
                <a:schemeClr val="dk1"/>
              </a:buClr>
              <a:buSzPts val="1400"/>
              <a:buFont typeface="Century Gothic"/>
              <a:buChar char="•"/>
            </a:pPr>
            <a:r>
              <a:rPr lang="en" sz="1600" dirty="0">
                <a:solidFill>
                  <a:schemeClr val="dk1"/>
                </a:solidFill>
              </a:rPr>
              <a:t>This lesson will take approximately 50 -65 minutes to complete. </a:t>
            </a:r>
            <a:endParaRPr sz="1600" dirty="0">
              <a:solidFill>
                <a:schemeClr val="dk1"/>
              </a:solidFill>
            </a:endParaRPr>
          </a:p>
          <a:p>
            <a:pPr marL="457200" lvl="0" indent="-317500" rtl="0">
              <a:lnSpc>
                <a:spcPct val="90000"/>
              </a:lnSpc>
              <a:spcBef>
                <a:spcPts val="1000"/>
              </a:spcBef>
              <a:spcAft>
                <a:spcPts val="0"/>
              </a:spcAft>
              <a:buClr>
                <a:schemeClr val="dk1"/>
              </a:buClr>
              <a:buSzPts val="1400"/>
              <a:buFont typeface="Century Gothic"/>
              <a:buChar char="•"/>
            </a:pPr>
            <a:r>
              <a:rPr lang="en" sz="1600" dirty="0">
                <a:solidFill>
                  <a:schemeClr val="dk1"/>
                </a:solidFill>
              </a:rPr>
              <a:t>The purpose of today’s lesson is to  establish the classwork and homework routines that will guide students’ reading, note-taking, and discussion of </a:t>
            </a:r>
            <a:r>
              <a:rPr lang="en" sz="1600" i="1" dirty="0">
                <a:solidFill>
                  <a:schemeClr val="dk1"/>
                </a:solidFill>
              </a:rPr>
              <a:t>A Long Walk to Water</a:t>
            </a:r>
            <a:r>
              <a:rPr lang="en" sz="1600" dirty="0">
                <a:solidFill>
                  <a:schemeClr val="dk1"/>
                </a:solidFill>
              </a:rPr>
              <a:t> throughout Unit 2, including a vocabulary entry task.</a:t>
            </a:r>
            <a:endParaRPr sz="1600" dirty="0">
              <a:solidFill>
                <a:schemeClr val="dk1"/>
              </a:solidFill>
            </a:endParaRPr>
          </a:p>
          <a:p>
            <a:pPr marL="457200" lvl="0" indent="-317500" rtl="0">
              <a:lnSpc>
                <a:spcPct val="90000"/>
              </a:lnSpc>
              <a:spcBef>
                <a:spcPts val="1000"/>
              </a:spcBef>
              <a:spcAft>
                <a:spcPts val="0"/>
              </a:spcAft>
              <a:buClr>
                <a:schemeClr val="dk1"/>
              </a:buClr>
              <a:buSzPts val="1400"/>
              <a:buFont typeface="Century Gothic"/>
              <a:buChar char="•"/>
            </a:pPr>
            <a:r>
              <a:rPr lang="en" sz="1600" dirty="0">
                <a:solidFill>
                  <a:schemeClr val="dk1"/>
                </a:solidFill>
              </a:rPr>
              <a:t>This lesson also introduces the Odell Education resource called </a:t>
            </a:r>
            <a:r>
              <a:rPr lang="en" sz="1600" b="1" dirty="0">
                <a:solidFill>
                  <a:schemeClr val="dk1"/>
                </a:solidFill>
              </a:rPr>
              <a:t>Reading Closely: Guiding Questions Handout </a:t>
            </a:r>
          </a:p>
          <a:p>
            <a:pPr marL="457200" lvl="0" indent="-317500" rtl="0">
              <a:lnSpc>
                <a:spcPct val="90000"/>
              </a:lnSpc>
              <a:spcBef>
                <a:spcPts val="1000"/>
              </a:spcBef>
              <a:spcAft>
                <a:spcPts val="0"/>
              </a:spcAft>
              <a:buClr>
                <a:schemeClr val="dk1"/>
              </a:buClr>
              <a:buSzPts val="1400"/>
              <a:buFont typeface="Century Gothic"/>
              <a:buChar char="•"/>
            </a:pPr>
            <a:endParaRPr lang="en" sz="1600" b="1" dirty="0">
              <a:solidFill>
                <a:schemeClr val="dk1"/>
              </a:solidFill>
            </a:endParaRPr>
          </a:p>
          <a:p>
            <a:pPr marL="139700" lvl="0" indent="0" rtl="0">
              <a:lnSpc>
                <a:spcPct val="90000"/>
              </a:lnSpc>
              <a:spcBef>
                <a:spcPts val="1000"/>
              </a:spcBef>
              <a:spcAft>
                <a:spcPts val="0"/>
              </a:spcAft>
              <a:buClr>
                <a:schemeClr val="dk1"/>
              </a:buClr>
              <a:buSzPts val="1400"/>
              <a:buNone/>
            </a:pPr>
            <a:r>
              <a:rPr lang="en" sz="1600" b="1" dirty="0">
                <a:solidFill>
                  <a:schemeClr val="dk1"/>
                </a:solidFill>
              </a:rPr>
              <a:t>The Learning Targets for students today are:</a:t>
            </a:r>
            <a:endParaRPr sz="1600" b="1" dirty="0">
              <a:solidFill>
                <a:schemeClr val="dk1"/>
              </a:solidFill>
            </a:endParaRPr>
          </a:p>
          <a:p>
            <a:pPr marL="457200" marR="88900" lvl="0" indent="-317500" rtl="0">
              <a:lnSpc>
                <a:spcPct val="115000"/>
              </a:lnSpc>
              <a:spcBef>
                <a:spcPts val="1000"/>
              </a:spcBef>
              <a:spcAft>
                <a:spcPts val="0"/>
              </a:spcAft>
              <a:buClr>
                <a:schemeClr val="dk1"/>
              </a:buClr>
              <a:buSzPts val="1400"/>
              <a:buAutoNum type="arabicPeriod"/>
            </a:pPr>
            <a:r>
              <a:rPr lang="en" sz="1600" b="1" dirty="0">
                <a:solidFill>
                  <a:schemeClr val="dk1"/>
                </a:solidFill>
              </a:rPr>
              <a:t>I can use context clues (in the sentence or on the page) to determine the meaning of words in </a:t>
            </a:r>
            <a:r>
              <a:rPr lang="en" sz="1600" b="1" i="1" dirty="0">
                <a:solidFill>
                  <a:schemeClr val="dk1"/>
                </a:solidFill>
              </a:rPr>
              <a:t>A Long Walk to Water.</a:t>
            </a:r>
            <a:endParaRPr sz="1600" b="1" i="1" dirty="0">
              <a:solidFill>
                <a:schemeClr val="dk1"/>
              </a:solidFill>
            </a:endParaRPr>
          </a:p>
          <a:p>
            <a:pPr marL="457200" marR="88900" lvl="0" indent="-317500" rtl="0">
              <a:lnSpc>
                <a:spcPct val="115000"/>
              </a:lnSpc>
              <a:spcBef>
                <a:spcPts val="0"/>
              </a:spcBef>
              <a:spcAft>
                <a:spcPts val="0"/>
              </a:spcAft>
              <a:buClr>
                <a:schemeClr val="dk1"/>
              </a:buClr>
              <a:buSzPts val="1400"/>
              <a:buAutoNum type="arabicPeriod"/>
            </a:pPr>
            <a:r>
              <a:rPr lang="en" sz="1600" b="1" dirty="0">
                <a:solidFill>
                  <a:schemeClr val="dk1"/>
                </a:solidFill>
              </a:rPr>
              <a:t>I can analyze the development of a theme in a novel by identifying challenges to and factors in survival for Salva and Nya in </a:t>
            </a:r>
            <a:r>
              <a:rPr lang="en" sz="1600" b="1" i="1" dirty="0">
                <a:solidFill>
                  <a:schemeClr val="dk1"/>
                </a:solidFill>
              </a:rPr>
              <a:t>A Long Walk to Water</a:t>
            </a:r>
            <a:r>
              <a:rPr lang="en" sz="1600" b="1" dirty="0">
                <a:solidFill>
                  <a:schemeClr val="dk1"/>
                </a:solidFill>
              </a:rPr>
              <a:t>. </a:t>
            </a:r>
            <a:endParaRPr sz="1600" b="1" dirty="0">
              <a:solidFill>
                <a:schemeClr val="dk1"/>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46"/>
          <p:cNvSpPr txBox="1">
            <a:spLocks noGrp="1"/>
          </p:cNvSpPr>
          <p:nvPr>
            <p:ph type="title"/>
          </p:nvPr>
        </p:nvSpPr>
        <p:spPr>
          <a:xfrm>
            <a:off x="211163" y="-15867"/>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800" dirty="0"/>
              <a:t>Let’s look at reading closely!</a:t>
            </a:r>
            <a:endParaRPr sz="2800" dirty="0"/>
          </a:p>
        </p:txBody>
      </p:sp>
      <p:pic>
        <p:nvPicPr>
          <p:cNvPr id="235" name="Google Shape;235;p46"/>
          <p:cNvPicPr preferRelativeResize="0"/>
          <p:nvPr/>
        </p:nvPicPr>
        <p:blipFill>
          <a:blip r:embed="rId3">
            <a:alphaModFix/>
          </a:blip>
          <a:stretch>
            <a:fillRect/>
          </a:stretch>
        </p:blipFill>
        <p:spPr>
          <a:xfrm>
            <a:off x="311700" y="556834"/>
            <a:ext cx="8398802" cy="4499780"/>
          </a:xfrm>
          <a:prstGeom prst="rect">
            <a:avLst/>
          </a:prstGeom>
          <a:noFill/>
          <a:ln>
            <a:noFill/>
          </a:ln>
        </p:spPr>
      </p:pic>
      <p:pic>
        <p:nvPicPr>
          <p:cNvPr id="5" name="Google Shape;200;p41">
            <a:extLst>
              <a:ext uri="{FF2B5EF4-FFF2-40B4-BE49-F238E27FC236}">
                <a16:creationId xmlns:a16="http://schemas.microsoft.com/office/drawing/2014/main" id="{2F38193B-9F4E-486A-A35E-51B1D9A5113E}"/>
              </a:ext>
            </a:extLst>
          </p:cNvPr>
          <p:cNvPicPr preferRelativeResize="0"/>
          <p:nvPr/>
        </p:nvPicPr>
        <p:blipFill rotWithShape="1">
          <a:blip r:embed="rId4">
            <a:alphaModFix/>
          </a:blip>
          <a:srcRect/>
          <a:stretch/>
        </p:blipFill>
        <p:spPr>
          <a:xfrm>
            <a:off x="7999050" y="194023"/>
            <a:ext cx="833250" cy="10672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graphicFrame>
        <p:nvGraphicFramePr>
          <p:cNvPr id="240" name="Google Shape;240;p47"/>
          <p:cNvGraphicFramePr/>
          <p:nvPr>
            <p:extLst>
              <p:ext uri="{D42A27DB-BD31-4B8C-83A1-F6EECF244321}">
                <p14:modId xmlns:p14="http://schemas.microsoft.com/office/powerpoint/2010/main" val="178865668"/>
              </p:ext>
            </p:extLst>
          </p:nvPr>
        </p:nvGraphicFramePr>
        <p:xfrm>
          <a:off x="311700" y="796952"/>
          <a:ext cx="8704050" cy="4363059"/>
        </p:xfrm>
        <a:graphic>
          <a:graphicData uri="http://schemas.openxmlformats.org/drawingml/2006/table">
            <a:tbl>
              <a:tblPr>
                <a:noFill/>
                <a:tableStyleId>{9CC85901-40E1-418A-B2D3-9EF38B551E4D}</a:tableStyleId>
              </a:tblPr>
              <a:tblGrid>
                <a:gridCol w="1785324">
                  <a:extLst>
                    <a:ext uri="{9D8B030D-6E8A-4147-A177-3AD203B41FA5}">
                      <a16:colId xmlns:a16="http://schemas.microsoft.com/office/drawing/2014/main" val="20000"/>
                    </a:ext>
                  </a:extLst>
                </a:gridCol>
                <a:gridCol w="731520">
                  <a:extLst>
                    <a:ext uri="{9D8B030D-6E8A-4147-A177-3AD203B41FA5}">
                      <a16:colId xmlns:a16="http://schemas.microsoft.com/office/drawing/2014/main" val="20001"/>
                    </a:ext>
                  </a:extLst>
                </a:gridCol>
                <a:gridCol w="6187206">
                  <a:extLst>
                    <a:ext uri="{9D8B030D-6E8A-4147-A177-3AD203B41FA5}">
                      <a16:colId xmlns:a16="http://schemas.microsoft.com/office/drawing/2014/main" val="20002"/>
                    </a:ext>
                  </a:extLst>
                </a:gridCol>
              </a:tblGrid>
              <a:tr h="376862">
                <a:tc>
                  <a:txBody>
                    <a:bodyPr/>
                    <a:lstStyle/>
                    <a:p>
                      <a:pPr marL="0" lvl="0" indent="0" rtl="0">
                        <a:lnSpc>
                          <a:spcPct val="145454"/>
                        </a:lnSpc>
                        <a:spcBef>
                          <a:spcPts val="0"/>
                        </a:spcBef>
                        <a:spcAft>
                          <a:spcPts val="0"/>
                        </a:spcAft>
                        <a:buNone/>
                      </a:pPr>
                      <a:r>
                        <a:rPr lang="en" sz="1100" dirty="0">
                          <a:latin typeface="Century Gothic" panose="020B0502020202020204" pitchFamily="34" charset="0"/>
                        </a:rPr>
                        <a:t>Word/Phrase</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rtl="0">
                        <a:lnSpc>
                          <a:spcPct val="145454"/>
                        </a:lnSpc>
                        <a:spcBef>
                          <a:spcPts val="0"/>
                        </a:spcBef>
                        <a:spcAft>
                          <a:spcPts val="0"/>
                        </a:spcAft>
                        <a:buNone/>
                      </a:pPr>
                      <a:r>
                        <a:rPr lang="en" sz="1100">
                          <a:latin typeface="Century Gothic" panose="020B0502020202020204" pitchFamily="34" charset="0"/>
                        </a:rPr>
                        <a:t>Page</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tc>
                  <a:txBody>
                    <a:bodyPr/>
                    <a:lstStyle/>
                    <a:p>
                      <a:pPr marL="0" lvl="0" indent="0" rtl="0">
                        <a:lnSpc>
                          <a:spcPct val="145454"/>
                        </a:lnSpc>
                        <a:spcBef>
                          <a:spcPts val="0"/>
                        </a:spcBef>
                        <a:spcAft>
                          <a:spcPts val="0"/>
                        </a:spcAft>
                        <a:buNone/>
                      </a:pPr>
                      <a:r>
                        <a:rPr lang="en" sz="1100">
                          <a:latin typeface="Century Gothic" panose="020B0502020202020204" pitchFamily="34" charset="0"/>
                        </a:rPr>
                        <a:t>Definition</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solidFill>
                      <a:srgbClr val="D9D9D9"/>
                    </a:solidFill>
                  </a:tcPr>
                </a:tc>
                <a:extLst>
                  <a:ext uri="{0D108BD9-81ED-4DB2-BD59-A6C34878D82A}">
                    <a16:rowId xmlns:a16="http://schemas.microsoft.com/office/drawing/2014/main" val="10000"/>
                  </a:ext>
                </a:extLst>
              </a:tr>
              <a:tr h="541025">
                <a:tc>
                  <a:txBody>
                    <a:bodyPr/>
                    <a:lstStyle/>
                    <a:p>
                      <a:pPr marL="0" lvl="0" indent="0" rtl="0">
                        <a:lnSpc>
                          <a:spcPct val="145454"/>
                        </a:lnSpc>
                        <a:spcBef>
                          <a:spcPts val="0"/>
                        </a:spcBef>
                        <a:spcAft>
                          <a:spcPts val="0"/>
                        </a:spcAft>
                        <a:buNone/>
                      </a:pPr>
                      <a:r>
                        <a:rPr lang="en" sz="1100" b="1" dirty="0">
                          <a:latin typeface="Century Gothic" panose="020B0502020202020204" pitchFamily="34" charset="0"/>
                        </a:rPr>
                        <a:t>generation</a:t>
                      </a:r>
                      <a:endParaRPr sz="1100" b="1"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 sz="1100" dirty="0">
                          <a:latin typeface="Century Gothic" panose="020B0502020202020204" pitchFamily="34" charset="0"/>
                        </a:rPr>
                        <a:t>33</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spcBef>
                          <a:spcPts val="0"/>
                        </a:spcBef>
                        <a:spcAft>
                          <a:spcPts val="0"/>
                        </a:spcAft>
                        <a:buNone/>
                      </a:pPr>
                      <a:r>
                        <a:rPr lang="en" sz="1100" dirty="0">
                          <a:latin typeface="Century Gothic" panose="020B0502020202020204" pitchFamily="34" charset="0"/>
                        </a:rPr>
                        <a:t>The average amount of time between the birth of a person </a:t>
                      </a:r>
                    </a:p>
                    <a:p>
                      <a:pPr marL="0" lvl="0" indent="0" rtl="0">
                        <a:spcBef>
                          <a:spcPts val="0"/>
                        </a:spcBef>
                        <a:spcAft>
                          <a:spcPts val="0"/>
                        </a:spcAft>
                        <a:buNone/>
                      </a:pPr>
                      <a:r>
                        <a:rPr lang="en" sz="1100" dirty="0">
                          <a:latin typeface="Century Gothic" panose="020B0502020202020204" pitchFamily="34" charset="0"/>
                        </a:rPr>
                        <a:t>and the birth of their children</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1"/>
                  </a:ext>
                </a:extLst>
              </a:tr>
              <a:tr h="357785">
                <a:tc>
                  <a:txBody>
                    <a:bodyPr/>
                    <a:lstStyle/>
                    <a:p>
                      <a:pPr marL="0" lvl="0" indent="0" rtl="0">
                        <a:lnSpc>
                          <a:spcPct val="145454"/>
                        </a:lnSpc>
                        <a:spcBef>
                          <a:spcPts val="0"/>
                        </a:spcBef>
                        <a:spcAft>
                          <a:spcPts val="0"/>
                        </a:spcAft>
                        <a:buNone/>
                      </a:pPr>
                      <a:r>
                        <a:rPr lang="en" sz="1100">
                          <a:latin typeface="Century Gothic" panose="020B0502020202020204" pitchFamily="34" charset="0"/>
                        </a:rPr>
                        <a:t>makeshift</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 sz="1100">
                          <a:latin typeface="Century Gothic" panose="020B0502020202020204" pitchFamily="34" charset="0"/>
                        </a:rPr>
                        <a:t>33</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2"/>
                  </a:ext>
                </a:extLst>
              </a:tr>
              <a:tr h="608263">
                <a:tc>
                  <a:txBody>
                    <a:bodyPr/>
                    <a:lstStyle/>
                    <a:p>
                      <a:pPr marL="0" lvl="0" indent="0" rtl="0">
                        <a:lnSpc>
                          <a:spcPct val="145454"/>
                        </a:lnSpc>
                        <a:spcBef>
                          <a:spcPts val="0"/>
                        </a:spcBef>
                        <a:spcAft>
                          <a:spcPts val="0"/>
                        </a:spcAft>
                        <a:buNone/>
                      </a:pPr>
                      <a:r>
                        <a:rPr lang="en" sz="1100">
                          <a:latin typeface="Century Gothic" panose="020B0502020202020204" pitchFamily="34" charset="0"/>
                        </a:rPr>
                        <a:t>hopes were dashed</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 sz="1100">
                          <a:latin typeface="Century Gothic" panose="020B0502020202020204" pitchFamily="34" charset="0"/>
                        </a:rPr>
                        <a:t>34</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3"/>
                  </a:ext>
                </a:extLst>
              </a:tr>
              <a:tr h="357785">
                <a:tc>
                  <a:txBody>
                    <a:bodyPr/>
                    <a:lstStyle/>
                    <a:p>
                      <a:pPr marL="0" lvl="0" indent="0" rtl="0">
                        <a:lnSpc>
                          <a:spcPct val="145454"/>
                        </a:lnSpc>
                        <a:spcBef>
                          <a:spcPts val="0"/>
                        </a:spcBef>
                        <a:spcAft>
                          <a:spcPts val="0"/>
                        </a:spcAft>
                        <a:buNone/>
                      </a:pPr>
                      <a:r>
                        <a:rPr lang="en" sz="1100">
                          <a:latin typeface="Century Gothic" panose="020B0502020202020204" pitchFamily="34" charset="0"/>
                        </a:rPr>
                        <a:t>solemn</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 sz="1100">
                          <a:latin typeface="Century Gothic" panose="020B0502020202020204" pitchFamily="34" charset="0"/>
                        </a:rPr>
                        <a:t>35, 37</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4"/>
                  </a:ext>
                </a:extLst>
              </a:tr>
              <a:tr h="392847">
                <a:tc>
                  <a:txBody>
                    <a:bodyPr/>
                    <a:lstStyle/>
                    <a:p>
                      <a:pPr marL="0" lvl="0" indent="0" rtl="0">
                        <a:lnSpc>
                          <a:spcPct val="145454"/>
                        </a:lnSpc>
                        <a:spcBef>
                          <a:spcPts val="0"/>
                        </a:spcBef>
                        <a:spcAft>
                          <a:spcPts val="0"/>
                        </a:spcAft>
                        <a:buNone/>
                      </a:pPr>
                      <a:r>
                        <a:rPr lang="en" sz="1100">
                          <a:latin typeface="Century Gothic" panose="020B0502020202020204" pitchFamily="34" charset="0"/>
                        </a:rPr>
                        <a:t>topi</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 sz="1100">
                          <a:latin typeface="Century Gothic" panose="020B0502020202020204" pitchFamily="34" charset="0"/>
                        </a:rPr>
                        <a:t>36</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5"/>
                  </a:ext>
                </a:extLst>
              </a:tr>
              <a:tr h="357785">
                <a:tc>
                  <a:txBody>
                    <a:bodyPr/>
                    <a:lstStyle/>
                    <a:p>
                      <a:pPr marL="0" lvl="0" indent="0" rtl="0">
                        <a:lnSpc>
                          <a:spcPct val="145454"/>
                        </a:lnSpc>
                        <a:spcBef>
                          <a:spcPts val="0"/>
                        </a:spcBef>
                        <a:spcAft>
                          <a:spcPts val="0"/>
                        </a:spcAft>
                        <a:buNone/>
                      </a:pPr>
                      <a:r>
                        <a:rPr lang="en" sz="1100">
                          <a:latin typeface="Century Gothic" panose="020B0502020202020204" pitchFamily="34" charset="0"/>
                        </a:rPr>
                        <a:t>aroma</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 sz="1100">
                          <a:latin typeface="Century Gothic" panose="020B0502020202020204" pitchFamily="34" charset="0"/>
                        </a:rPr>
                        <a:t>36</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6"/>
                  </a:ext>
                </a:extLst>
              </a:tr>
              <a:tr h="620397">
                <a:tc>
                  <a:txBody>
                    <a:bodyPr/>
                    <a:lstStyle/>
                    <a:p>
                      <a:pPr marL="0" lvl="0" indent="0" rtl="0">
                        <a:lnSpc>
                          <a:spcPct val="145454"/>
                        </a:lnSpc>
                        <a:spcBef>
                          <a:spcPts val="0"/>
                        </a:spcBef>
                        <a:spcAft>
                          <a:spcPts val="0"/>
                        </a:spcAft>
                        <a:buNone/>
                      </a:pPr>
                      <a:r>
                        <a:rPr lang="en" sz="1100">
                          <a:latin typeface="Century Gothic" panose="020B0502020202020204" pitchFamily="34" charset="0"/>
                        </a:rPr>
                        <a:t>cold fist gripped his heart</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 sz="1100">
                          <a:latin typeface="Century Gothic" panose="020B0502020202020204" pitchFamily="34" charset="0"/>
                        </a:rPr>
                        <a:t>38</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 sz="1100" dirty="0">
                          <a:latin typeface="Century Gothic" panose="020B0502020202020204" pitchFamily="34" charset="0"/>
                        </a:rPr>
                        <a:t> </a:t>
                      </a:r>
                      <a:endParaRPr sz="1100" dirty="0">
                        <a:latin typeface="Century Gothic" panose="020B0502020202020204" pitchFamily="34" charset="0"/>
                      </a:endParaRPr>
                    </a:p>
                    <a:p>
                      <a:pPr marL="0" lvl="0" indent="0" rtl="0">
                        <a:lnSpc>
                          <a:spcPct val="145454"/>
                        </a:lnSpc>
                        <a:spcBef>
                          <a:spcPts val="0"/>
                        </a:spcBef>
                        <a:spcAft>
                          <a:spcPts val="0"/>
                        </a:spcAft>
                        <a:buNone/>
                      </a:pP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7"/>
                  </a:ext>
                </a:extLst>
              </a:tr>
              <a:tr h="620397">
                <a:tc>
                  <a:txBody>
                    <a:bodyPr/>
                    <a:lstStyle/>
                    <a:p>
                      <a:pPr marL="0" lvl="0" indent="0" rtl="0">
                        <a:lnSpc>
                          <a:spcPct val="145454"/>
                        </a:lnSpc>
                        <a:spcBef>
                          <a:spcPts val="0"/>
                        </a:spcBef>
                        <a:spcAft>
                          <a:spcPts val="0"/>
                        </a:spcAft>
                        <a:buNone/>
                      </a:pPr>
                      <a:r>
                        <a:rPr lang="en" sz="1100" b="1">
                          <a:latin typeface="Century Gothic" panose="020B0502020202020204" pitchFamily="34" charset="0"/>
                        </a:rPr>
                        <a:t>Other new words you encountered:</a:t>
                      </a:r>
                      <a:endParaRPr sz="1100" b="1">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r>
                        <a:rPr lang="en" sz="1100">
                          <a:latin typeface="Century Gothic" panose="020B0502020202020204" pitchFamily="34" charset="0"/>
                        </a:rPr>
                        <a:t>47</a:t>
                      </a:r>
                      <a:endParaRPr sz="110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tc>
                  <a:txBody>
                    <a:bodyPr/>
                    <a:lstStyle/>
                    <a:p>
                      <a:pPr marL="0" lvl="0" indent="0" rtl="0">
                        <a:lnSpc>
                          <a:spcPct val="145454"/>
                        </a:lnSpc>
                        <a:spcBef>
                          <a:spcPts val="0"/>
                        </a:spcBef>
                        <a:spcAft>
                          <a:spcPts val="0"/>
                        </a:spcAft>
                        <a:buNone/>
                      </a:pPr>
                      <a:endParaRPr sz="1100" dirty="0">
                        <a:latin typeface="Century Gothic" panose="020B0502020202020204" pitchFamily="34" charset="0"/>
                      </a:endParaRPr>
                    </a:p>
                  </a:txBody>
                  <a:tcPr marL="73025" marR="73025" marT="73025" marB="73025">
                    <a:lnL w="12700" cap="flat" cmpd="sng">
                      <a:solidFill>
                        <a:srgbClr val="000000"/>
                      </a:solidFill>
                      <a:prstDash val="solid"/>
                      <a:round/>
                      <a:headEnd type="none" w="sm" len="sm"/>
                      <a:tailEnd type="none" w="sm" len="sm"/>
                    </a:lnL>
                    <a:lnR w="12700" cap="flat" cmpd="sng">
                      <a:solidFill>
                        <a:srgbClr val="000000"/>
                      </a:solidFill>
                      <a:prstDash val="solid"/>
                      <a:round/>
                      <a:headEnd type="none" w="sm" len="sm"/>
                      <a:tailEnd type="none" w="sm" len="sm"/>
                    </a:lnR>
                    <a:lnT w="12700" cap="flat" cmpd="sng">
                      <a:solidFill>
                        <a:srgbClr val="000000"/>
                      </a:solidFill>
                      <a:prstDash val="solid"/>
                      <a:round/>
                      <a:headEnd type="none" w="sm" len="sm"/>
                      <a:tailEnd type="none" w="sm" len="sm"/>
                    </a:lnT>
                    <a:lnB w="12700" cap="flat" cmpd="sng">
                      <a:solidFill>
                        <a:srgbClr val="000000"/>
                      </a:solidFill>
                      <a:prstDash val="solid"/>
                      <a:round/>
                      <a:headEnd type="none" w="sm" len="sm"/>
                      <a:tailEnd type="none" w="sm" len="sm"/>
                    </a:lnB>
                  </a:tcPr>
                </a:tc>
                <a:extLst>
                  <a:ext uri="{0D108BD9-81ED-4DB2-BD59-A6C34878D82A}">
                    <a16:rowId xmlns:a16="http://schemas.microsoft.com/office/drawing/2014/main" val="10008"/>
                  </a:ext>
                </a:extLst>
              </a:tr>
            </a:tbl>
          </a:graphicData>
        </a:graphic>
      </p:graphicFrame>
      <p:sp>
        <p:nvSpPr>
          <p:cNvPr id="241" name="Google Shape;241;p47"/>
          <p:cNvSpPr txBox="1"/>
          <p:nvPr/>
        </p:nvSpPr>
        <p:spPr>
          <a:xfrm>
            <a:off x="219232" y="194023"/>
            <a:ext cx="8087100" cy="9138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3000" dirty="0">
                <a:latin typeface="Century Gothic"/>
                <a:ea typeface="Century Gothic"/>
                <a:cs typeface="Century Gothic"/>
                <a:sym typeface="Century Gothic"/>
              </a:rPr>
              <a:t>Let’s  look at your Reader’s Dictionary</a:t>
            </a:r>
            <a:endParaRPr sz="3000" dirty="0">
              <a:latin typeface="Century Gothic"/>
              <a:ea typeface="Century Gothic"/>
              <a:cs typeface="Century Gothic"/>
              <a:sym typeface="Century Gothic"/>
            </a:endParaRPr>
          </a:p>
        </p:txBody>
      </p:sp>
      <p:pic>
        <p:nvPicPr>
          <p:cNvPr id="6" name="Google Shape;200;p41">
            <a:extLst>
              <a:ext uri="{FF2B5EF4-FFF2-40B4-BE49-F238E27FC236}">
                <a16:creationId xmlns:a16="http://schemas.microsoft.com/office/drawing/2014/main" id="{F5D77826-4438-436C-B89D-4AD248C909BA}"/>
              </a:ext>
            </a:extLst>
          </p:cNvPr>
          <p:cNvPicPr preferRelativeResize="0"/>
          <p:nvPr/>
        </p:nvPicPr>
        <p:blipFill rotWithShape="1">
          <a:blip r:embed="rId3">
            <a:alphaModFix/>
          </a:blip>
          <a:srcRect/>
          <a:stretch/>
        </p:blipFill>
        <p:spPr>
          <a:xfrm>
            <a:off x="7999050" y="194023"/>
            <a:ext cx="833250" cy="1067275"/>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46"/>
        <p:cNvGrpSpPr/>
        <p:nvPr/>
      </p:nvGrpSpPr>
      <p:grpSpPr>
        <a:xfrm>
          <a:off x="0" y="0"/>
          <a:ext cx="0" cy="0"/>
          <a:chOff x="0" y="0"/>
          <a:chExt cx="0" cy="0"/>
        </a:xfrm>
      </p:grpSpPr>
      <p:sp>
        <p:nvSpPr>
          <p:cNvPr id="247" name="Google Shape;247;p4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Work Time! </a:t>
            </a:r>
            <a:endParaRPr dirty="0"/>
          </a:p>
        </p:txBody>
      </p:sp>
      <p:sp>
        <p:nvSpPr>
          <p:cNvPr id="248" name="Google Shape;248;p48"/>
          <p:cNvSpPr txBox="1">
            <a:spLocks noGrp="1"/>
          </p:cNvSpPr>
          <p:nvPr>
            <p:ph type="body" idx="1"/>
          </p:nvPr>
        </p:nvSpPr>
        <p:spPr>
          <a:xfrm>
            <a:off x="311700" y="1401450"/>
            <a:ext cx="8520600" cy="3153000"/>
          </a:xfrm>
          <a:prstGeom prst="rect">
            <a:avLst/>
          </a:prstGeom>
        </p:spPr>
        <p:txBody>
          <a:bodyPr spcFirstLastPara="1" wrap="square" lIns="91425" tIns="91425" rIns="91425" bIns="91425" anchor="t" anchorCtr="0">
            <a:noAutofit/>
          </a:bodyPr>
          <a:lstStyle/>
          <a:p>
            <a:pPr marL="457200" lvl="0" indent="-342900" rtl="0">
              <a:spcBef>
                <a:spcPts val="0"/>
              </a:spcBef>
              <a:spcAft>
                <a:spcPts val="0"/>
              </a:spcAft>
              <a:buSzPts val="1800"/>
              <a:buAutoNum type="arabicPeriod"/>
            </a:pPr>
            <a:r>
              <a:rPr lang="en" sz="2000" dirty="0"/>
              <a:t>Find in your packets, </a:t>
            </a:r>
            <a:r>
              <a:rPr lang="en" sz="2000" b="1" dirty="0"/>
              <a:t>Chapters 7 &amp; 8 Reader’s Dictionary.</a:t>
            </a:r>
          </a:p>
          <a:p>
            <a:pPr marL="457200" lvl="0" indent="-342900" rtl="0">
              <a:spcBef>
                <a:spcPts val="0"/>
              </a:spcBef>
              <a:spcAft>
                <a:spcPts val="0"/>
              </a:spcAft>
              <a:buSzPts val="1800"/>
              <a:buAutoNum type="arabicPeriod"/>
            </a:pPr>
            <a:endParaRPr lang="en" sz="2000" b="1" dirty="0"/>
          </a:p>
          <a:p>
            <a:pPr marL="457200" lvl="0" indent="-342900" rtl="0">
              <a:spcBef>
                <a:spcPts val="0"/>
              </a:spcBef>
              <a:spcAft>
                <a:spcPts val="0"/>
              </a:spcAft>
              <a:buSzPts val="1800"/>
              <a:buAutoNum type="arabicPeriod"/>
            </a:pPr>
            <a:r>
              <a:rPr lang="en" sz="2000" dirty="0"/>
              <a:t>Let’s review the words and directions aloud. This will be part of your homework.</a:t>
            </a:r>
          </a:p>
          <a:p>
            <a:pPr marL="457200" lvl="0" indent="-342900" rtl="0">
              <a:spcBef>
                <a:spcPts val="0"/>
              </a:spcBef>
              <a:spcAft>
                <a:spcPts val="0"/>
              </a:spcAft>
              <a:buSzPts val="1800"/>
              <a:buAutoNum type="arabicPeriod"/>
            </a:pPr>
            <a:endParaRPr lang="en" sz="2000" dirty="0"/>
          </a:p>
          <a:p>
            <a:pPr marL="457200" lvl="0" indent="-342900" rtl="0">
              <a:spcBef>
                <a:spcPts val="0"/>
              </a:spcBef>
              <a:spcAft>
                <a:spcPts val="0"/>
              </a:spcAft>
              <a:buSzPts val="1800"/>
              <a:buAutoNum type="arabicPeriod"/>
            </a:pPr>
            <a:r>
              <a:rPr lang="en" sz="2000" dirty="0"/>
              <a:t>Now, turn to your Gist notes for Chapter 6. </a:t>
            </a:r>
          </a:p>
          <a:p>
            <a:pPr marL="457200" lvl="0" indent="-342900" rtl="0">
              <a:spcBef>
                <a:spcPts val="0"/>
              </a:spcBef>
              <a:spcAft>
                <a:spcPts val="0"/>
              </a:spcAft>
              <a:buSzPts val="1800"/>
              <a:buAutoNum type="arabicPeriod"/>
            </a:pPr>
            <a:endParaRPr lang="en" sz="2000" dirty="0"/>
          </a:p>
          <a:p>
            <a:pPr marL="457200" lvl="0" indent="-342900" rtl="0">
              <a:spcBef>
                <a:spcPts val="0"/>
              </a:spcBef>
              <a:spcAft>
                <a:spcPts val="0"/>
              </a:spcAft>
              <a:buSzPts val="1800"/>
              <a:buAutoNum type="arabicPeriod"/>
            </a:pPr>
            <a:r>
              <a:rPr lang="en" sz="2000" dirty="0"/>
              <a:t>Discuss your notes with your seat partner and add new notes that you learn from your discussion to your own  </a:t>
            </a:r>
            <a:endParaRPr sz="2000" dirty="0"/>
          </a:p>
          <a:p>
            <a:pPr marL="0" lvl="0" indent="0" rtl="0">
              <a:spcBef>
                <a:spcPts val="0"/>
              </a:spcBef>
              <a:spcAft>
                <a:spcPts val="0"/>
              </a:spcAft>
              <a:buNone/>
            </a:pPr>
            <a:endParaRPr dirty="0"/>
          </a:p>
          <a:p>
            <a:pPr marL="0" lvl="0" indent="0" rtl="0">
              <a:spcBef>
                <a:spcPts val="0"/>
              </a:spcBef>
              <a:spcAft>
                <a:spcPts val="0"/>
              </a:spcAft>
              <a:buNone/>
            </a:pPr>
            <a:endParaRPr sz="2400" dirty="0"/>
          </a:p>
        </p:txBody>
      </p:sp>
      <p:pic>
        <p:nvPicPr>
          <p:cNvPr id="5" name="Google Shape;200;p41">
            <a:extLst>
              <a:ext uri="{FF2B5EF4-FFF2-40B4-BE49-F238E27FC236}">
                <a16:creationId xmlns:a16="http://schemas.microsoft.com/office/drawing/2014/main" id="{E7D2951C-9C1E-406B-B244-94B584760FC3}"/>
              </a:ext>
            </a:extLst>
          </p:cNvPr>
          <p:cNvPicPr preferRelativeResize="0"/>
          <p:nvPr/>
        </p:nvPicPr>
        <p:blipFill rotWithShape="1">
          <a:blip r:embed="rId3">
            <a:alphaModFix/>
          </a:blip>
          <a:srcRect/>
          <a:stretch/>
        </p:blipFill>
        <p:spPr>
          <a:xfrm>
            <a:off x="7999050" y="194023"/>
            <a:ext cx="833250" cy="1067275"/>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4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3000" dirty="0"/>
              <a:t>What’s happening to Salva and Nya? </a:t>
            </a:r>
            <a:endParaRPr sz="3000" dirty="0"/>
          </a:p>
        </p:txBody>
      </p:sp>
      <p:sp>
        <p:nvSpPr>
          <p:cNvPr id="255" name="Google Shape;255;p49"/>
          <p:cNvSpPr txBox="1">
            <a:spLocks noGrp="1"/>
          </p:cNvSpPr>
          <p:nvPr>
            <p:ph type="body" idx="1"/>
          </p:nvPr>
        </p:nvSpPr>
        <p:spPr>
          <a:xfrm>
            <a:off x="311700" y="1138050"/>
            <a:ext cx="8520600" cy="34164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endParaRPr sz="2400" dirty="0"/>
          </a:p>
          <a:p>
            <a:pPr marL="0" lvl="0" indent="0" rtl="0">
              <a:spcBef>
                <a:spcPts val="0"/>
              </a:spcBef>
              <a:spcAft>
                <a:spcPts val="0"/>
              </a:spcAft>
              <a:buNone/>
            </a:pPr>
            <a:r>
              <a:rPr lang="en" sz="2400" dirty="0"/>
              <a:t>With your seat partner, choose Salva or Nya.</a:t>
            </a:r>
            <a:endParaRPr sz="2400" dirty="0"/>
          </a:p>
          <a:p>
            <a:pPr marL="0" lvl="0" indent="0" rtl="0">
              <a:spcBef>
                <a:spcPts val="0"/>
              </a:spcBef>
              <a:spcAft>
                <a:spcPts val="0"/>
              </a:spcAft>
              <a:buNone/>
            </a:pPr>
            <a:endParaRPr sz="2400" dirty="0"/>
          </a:p>
          <a:p>
            <a:pPr marL="0" lvl="0" indent="0" rtl="0">
              <a:spcBef>
                <a:spcPts val="0"/>
              </a:spcBef>
              <a:spcAft>
                <a:spcPts val="0"/>
              </a:spcAft>
              <a:buNone/>
            </a:pPr>
            <a:r>
              <a:rPr lang="en" sz="2400" dirty="0"/>
              <a:t>Now, make a  one- to two-sentence gist statement about  what happened to that character in Chapter 6 (based on your homework).</a:t>
            </a:r>
            <a:endParaRPr sz="2400" dirty="0"/>
          </a:p>
          <a:p>
            <a:pPr marL="457200" lvl="0" indent="0" rtl="0">
              <a:spcBef>
                <a:spcPts val="0"/>
              </a:spcBef>
              <a:spcAft>
                <a:spcPts val="0"/>
              </a:spcAft>
              <a:buNone/>
            </a:pPr>
            <a:endParaRPr sz="3000" dirty="0"/>
          </a:p>
          <a:p>
            <a:pPr marL="0" lvl="0" indent="0" rtl="0">
              <a:spcBef>
                <a:spcPts val="0"/>
              </a:spcBef>
              <a:spcAft>
                <a:spcPts val="0"/>
              </a:spcAft>
              <a:buNone/>
            </a:pPr>
            <a:endParaRPr sz="3000" dirty="0"/>
          </a:p>
          <a:p>
            <a:pPr marL="0" lvl="0" indent="0" rtl="0">
              <a:spcBef>
                <a:spcPts val="0"/>
              </a:spcBef>
              <a:spcAft>
                <a:spcPts val="0"/>
              </a:spcAft>
              <a:buNone/>
            </a:pPr>
            <a:endParaRPr sz="3000" dirty="0"/>
          </a:p>
        </p:txBody>
      </p:sp>
      <p:pic>
        <p:nvPicPr>
          <p:cNvPr id="5" name="Google Shape;200;p41">
            <a:extLst>
              <a:ext uri="{FF2B5EF4-FFF2-40B4-BE49-F238E27FC236}">
                <a16:creationId xmlns:a16="http://schemas.microsoft.com/office/drawing/2014/main" id="{0DE6D8F7-5DE3-40E9-A664-8A7E55D0A3B5}"/>
              </a:ext>
            </a:extLst>
          </p:cNvPr>
          <p:cNvPicPr preferRelativeResize="0"/>
          <p:nvPr/>
        </p:nvPicPr>
        <p:blipFill rotWithShape="1">
          <a:blip r:embed="rId3">
            <a:alphaModFix/>
          </a:blip>
          <a:srcRect/>
          <a:stretch/>
        </p:blipFill>
        <p:spPr>
          <a:xfrm>
            <a:off x="7999050" y="194023"/>
            <a:ext cx="833250" cy="106727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50"/>
          <p:cNvSpPr txBox="1">
            <a:spLocks noGrp="1"/>
          </p:cNvSpPr>
          <p:nvPr>
            <p:ph type="body" idx="1"/>
          </p:nvPr>
        </p:nvSpPr>
        <p:spPr>
          <a:xfrm>
            <a:off x="311700" y="1489753"/>
            <a:ext cx="8520600" cy="3079122"/>
          </a:xfrm>
          <a:prstGeom prst="rect">
            <a:avLst/>
          </a:prstGeom>
        </p:spPr>
        <p:txBody>
          <a:bodyPr spcFirstLastPara="1" wrap="square" lIns="91425" tIns="91425" rIns="91425" bIns="91425" anchor="t" anchorCtr="0">
            <a:noAutofit/>
          </a:bodyPr>
          <a:lstStyle/>
          <a:p>
            <a:pPr marL="457200" lvl="0" indent="-381000" rtl="0">
              <a:spcBef>
                <a:spcPts val="0"/>
              </a:spcBef>
              <a:spcAft>
                <a:spcPts val="0"/>
              </a:spcAft>
              <a:buClr>
                <a:schemeClr val="dk1"/>
              </a:buClr>
              <a:buSzPts val="2400"/>
              <a:buAutoNum type="arabicPeriod"/>
            </a:pPr>
            <a:r>
              <a:rPr lang="en" sz="2400" dirty="0">
                <a:solidFill>
                  <a:schemeClr val="dk1"/>
                </a:solidFill>
              </a:rPr>
              <a:t>Find at least one challenge to survival and at least one factor in survival for Salva and Nya from Chapter 6, which you read for homework last night. Please be ready to share your ideas.</a:t>
            </a:r>
          </a:p>
          <a:p>
            <a:pPr marL="457200" lvl="0" indent="-381000" rtl="0">
              <a:spcBef>
                <a:spcPts val="0"/>
              </a:spcBef>
              <a:spcAft>
                <a:spcPts val="0"/>
              </a:spcAft>
              <a:buClr>
                <a:schemeClr val="dk1"/>
              </a:buClr>
              <a:buSzPts val="2400"/>
              <a:buAutoNum type="arabicPeriod"/>
            </a:pPr>
            <a:endParaRPr lang="en" sz="2400" dirty="0">
              <a:solidFill>
                <a:schemeClr val="dk1"/>
              </a:solidFill>
            </a:endParaRPr>
          </a:p>
          <a:p>
            <a:pPr marL="457200" lvl="0" indent="-381000" rtl="0">
              <a:spcBef>
                <a:spcPts val="0"/>
              </a:spcBef>
              <a:spcAft>
                <a:spcPts val="0"/>
              </a:spcAft>
              <a:buClr>
                <a:schemeClr val="dk1"/>
              </a:buClr>
              <a:buSzPts val="2400"/>
              <a:buAutoNum type="arabicPeriod"/>
            </a:pPr>
            <a:r>
              <a:rPr lang="en" sz="2400" dirty="0">
                <a:solidFill>
                  <a:schemeClr val="dk1"/>
                </a:solidFill>
              </a:rPr>
              <a:t>Add these factors to your </a:t>
            </a:r>
            <a:r>
              <a:rPr lang="en" sz="2400" b="1" dirty="0">
                <a:solidFill>
                  <a:schemeClr val="dk1"/>
                </a:solidFill>
              </a:rPr>
              <a:t>Survival Anchor Chart</a:t>
            </a:r>
            <a:r>
              <a:rPr lang="en" sz="2400" dirty="0">
                <a:solidFill>
                  <a:schemeClr val="dk1"/>
                </a:solidFill>
              </a:rPr>
              <a:t> from yesterday’s lesson.</a:t>
            </a:r>
            <a:endParaRPr sz="2400" dirty="0">
              <a:solidFill>
                <a:schemeClr val="dk1"/>
              </a:solidFill>
            </a:endParaRPr>
          </a:p>
          <a:p>
            <a:pPr marL="0" lvl="0" indent="0">
              <a:spcBef>
                <a:spcPts val="0"/>
              </a:spcBef>
              <a:spcAft>
                <a:spcPts val="0"/>
              </a:spcAft>
              <a:buNone/>
            </a:pPr>
            <a:endParaRPr sz="2400" dirty="0"/>
          </a:p>
        </p:txBody>
      </p:sp>
      <p:sp>
        <p:nvSpPr>
          <p:cNvPr id="262" name="Google Shape;262;p50"/>
          <p:cNvSpPr txBox="1"/>
          <p:nvPr/>
        </p:nvSpPr>
        <p:spPr>
          <a:xfrm>
            <a:off x="370175" y="326675"/>
            <a:ext cx="8124300" cy="701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3000" dirty="0">
                <a:latin typeface="Century Gothic"/>
                <a:ea typeface="Century Gothic"/>
                <a:cs typeface="Century Gothic"/>
                <a:sym typeface="Century Gothic"/>
              </a:rPr>
              <a:t>Let’s add to our </a:t>
            </a:r>
            <a:r>
              <a:rPr lang="en" sz="3000" b="1" dirty="0">
                <a:latin typeface="Century Gothic"/>
                <a:ea typeface="Century Gothic"/>
                <a:cs typeface="Century Gothic"/>
                <a:sym typeface="Century Gothic"/>
              </a:rPr>
              <a:t>Survival Anchor Chart</a:t>
            </a:r>
            <a:endParaRPr sz="3000" b="1" dirty="0">
              <a:latin typeface="Century Gothic"/>
              <a:ea typeface="Century Gothic"/>
              <a:cs typeface="Century Gothic"/>
              <a:sym typeface="Century Gothic"/>
            </a:endParaRPr>
          </a:p>
        </p:txBody>
      </p:sp>
      <p:pic>
        <p:nvPicPr>
          <p:cNvPr id="5" name="Google Shape;200;p41">
            <a:extLst>
              <a:ext uri="{FF2B5EF4-FFF2-40B4-BE49-F238E27FC236}">
                <a16:creationId xmlns:a16="http://schemas.microsoft.com/office/drawing/2014/main" id="{F1FC097B-3A40-4D01-A08F-9474B53581FE}"/>
              </a:ext>
            </a:extLst>
          </p:cNvPr>
          <p:cNvPicPr preferRelativeResize="0"/>
          <p:nvPr/>
        </p:nvPicPr>
        <p:blipFill rotWithShape="1">
          <a:blip r:embed="rId3">
            <a:alphaModFix/>
          </a:blip>
          <a:srcRect/>
          <a:stretch/>
        </p:blipFill>
        <p:spPr>
          <a:xfrm>
            <a:off x="7999050" y="194023"/>
            <a:ext cx="833250" cy="106727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67"/>
        <p:cNvGrpSpPr/>
        <p:nvPr/>
      </p:nvGrpSpPr>
      <p:grpSpPr>
        <a:xfrm>
          <a:off x="0" y="0"/>
          <a:ext cx="0" cy="0"/>
          <a:chOff x="0" y="0"/>
          <a:chExt cx="0" cy="0"/>
        </a:xfrm>
      </p:grpSpPr>
      <p:sp>
        <p:nvSpPr>
          <p:cNvPr id="268" name="Google Shape;268;p5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400"/>
              <a:buFont typeface="Century Gothic"/>
              <a:buNone/>
            </a:pPr>
            <a:r>
              <a:rPr lang="en" dirty="0"/>
              <a:t>Let’s revisit our learning target</a:t>
            </a:r>
            <a:endParaRPr sz="3400" b="0" i="0" u="none" strike="noStrike" cap="none" dirty="0">
              <a:solidFill>
                <a:schemeClr val="dk1"/>
              </a:solidFill>
              <a:latin typeface="Century Gothic"/>
              <a:ea typeface="Century Gothic"/>
              <a:cs typeface="Century Gothic"/>
              <a:sym typeface="Century Gothic"/>
            </a:endParaRPr>
          </a:p>
        </p:txBody>
      </p:sp>
      <p:sp>
        <p:nvSpPr>
          <p:cNvPr id="269" name="Google Shape;269;p51"/>
          <p:cNvSpPr txBox="1"/>
          <p:nvPr/>
        </p:nvSpPr>
        <p:spPr>
          <a:xfrm>
            <a:off x="311700" y="1554174"/>
            <a:ext cx="8520600" cy="33306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100000"/>
              </a:lnSpc>
              <a:spcBef>
                <a:spcPts val="0"/>
              </a:spcBef>
              <a:spcAft>
                <a:spcPts val="0"/>
              </a:spcAft>
              <a:buClr>
                <a:schemeClr val="dk1"/>
              </a:buClr>
              <a:buSzPts val="2400"/>
              <a:buFont typeface="Century Gothic"/>
              <a:buAutoNum type="arabicPeriod"/>
            </a:pPr>
            <a:r>
              <a:rPr lang="en" sz="2400" b="1" dirty="0">
                <a:solidFill>
                  <a:schemeClr val="dk1"/>
                </a:solidFill>
                <a:latin typeface="Century Gothic"/>
                <a:ea typeface="Century Gothic"/>
                <a:cs typeface="Century Gothic"/>
                <a:sym typeface="Century Gothic"/>
              </a:rPr>
              <a:t>Turn and talk to your partner </a:t>
            </a:r>
            <a:endParaRPr lang="en-US" sz="2400" b="1" dirty="0">
              <a:solidFill>
                <a:schemeClr val="dk1"/>
              </a:solidFill>
              <a:latin typeface="Century Gothic"/>
              <a:ea typeface="Century Gothic"/>
              <a:cs typeface="Century Gothic"/>
              <a:sym typeface="Century Gothic"/>
            </a:endParaRPr>
          </a:p>
          <a:p>
            <a:pPr marL="76200" lvl="2">
              <a:buClr>
                <a:schemeClr val="dk1"/>
              </a:buClr>
              <a:buSzPts val="2400"/>
            </a:pPr>
            <a:r>
              <a:rPr lang="en-US" sz="2400" b="1" dirty="0">
                <a:solidFill>
                  <a:schemeClr val="dk1"/>
                </a:solidFill>
                <a:latin typeface="Century Gothic"/>
                <a:ea typeface="Century Gothic"/>
                <a:cs typeface="Century Gothic"/>
                <a:sym typeface="Century Gothic"/>
              </a:rPr>
              <a:t>	</a:t>
            </a:r>
            <a:r>
              <a:rPr lang="en-US" sz="2400" dirty="0">
                <a:solidFill>
                  <a:schemeClr val="dk1"/>
                </a:solidFill>
                <a:latin typeface="Century Gothic"/>
                <a:ea typeface="Century Gothic"/>
                <a:cs typeface="Century Gothic"/>
                <a:sym typeface="Century Gothic"/>
              </a:rPr>
              <a:t>What do you think will happen to Salva in the next 	two chapters? Why do you think that?</a:t>
            </a:r>
          </a:p>
          <a:p>
            <a:pPr marL="76200" marR="0" lvl="0" algn="l" rtl="0">
              <a:lnSpc>
                <a:spcPct val="100000"/>
              </a:lnSpc>
              <a:spcBef>
                <a:spcPts val="0"/>
              </a:spcBef>
              <a:spcAft>
                <a:spcPts val="0"/>
              </a:spcAft>
              <a:buClr>
                <a:schemeClr val="dk1"/>
              </a:buClr>
              <a:buSzPts val="2400"/>
            </a:pPr>
            <a:endParaRPr lang="en" sz="2400" b="1" dirty="0">
              <a:solidFill>
                <a:schemeClr val="dk1"/>
              </a:solidFill>
              <a:latin typeface="Century Gothic"/>
              <a:ea typeface="Century Gothic"/>
              <a:cs typeface="Century Gothic"/>
              <a:sym typeface="Century Gothic"/>
            </a:endParaRPr>
          </a:p>
          <a:p>
            <a:pPr marL="533400" indent="-457200">
              <a:buClr>
                <a:schemeClr val="dk1"/>
              </a:buClr>
              <a:buSzPts val="2400"/>
              <a:buFont typeface="+mj-lt"/>
              <a:buAutoNum type="arabicPeriod" startAt="2"/>
            </a:pPr>
            <a:r>
              <a:rPr lang="en-US" sz="2400" b="1" dirty="0">
                <a:solidFill>
                  <a:schemeClr val="dk1"/>
                </a:solidFill>
                <a:latin typeface="Century Gothic"/>
                <a:ea typeface="Century Gothic"/>
                <a:cs typeface="Century Gothic"/>
                <a:sym typeface="Century Gothic"/>
              </a:rPr>
              <a:t>Think about our learning target</a:t>
            </a:r>
            <a:endParaRPr lang="en" sz="2400" b="1" dirty="0">
              <a:solidFill>
                <a:schemeClr val="dk1"/>
              </a:solidFill>
              <a:latin typeface="Century Gothic"/>
              <a:ea typeface="Century Gothic"/>
              <a:cs typeface="Century Gothic"/>
              <a:sym typeface="Century Gothic"/>
            </a:endParaRPr>
          </a:p>
          <a:p>
            <a:pPr marL="76200" lvl="7">
              <a:buClr>
                <a:schemeClr val="dk1"/>
              </a:buClr>
              <a:buSzPts val="2400"/>
            </a:pPr>
            <a:r>
              <a:rPr lang="en" sz="2400" dirty="0">
                <a:solidFill>
                  <a:schemeClr val="dk1"/>
                </a:solidFill>
                <a:latin typeface="Century Gothic"/>
                <a:ea typeface="Century Gothic"/>
                <a:cs typeface="Century Gothic"/>
                <a:sym typeface="Century Gothic"/>
              </a:rPr>
              <a:t>	I can use context clues (in the sentence or on the 	page) to determine the meaning of words in </a:t>
            </a:r>
            <a:r>
              <a:rPr lang="en" sz="2400" i="1" dirty="0">
                <a:solidFill>
                  <a:schemeClr val="dk1"/>
                </a:solidFill>
                <a:latin typeface="Century Gothic"/>
                <a:ea typeface="Century Gothic"/>
                <a:cs typeface="Century Gothic"/>
                <a:sym typeface="Century Gothic"/>
              </a:rPr>
              <a:t>A 	Long Walk to Water</a:t>
            </a:r>
            <a:r>
              <a:rPr lang="en" sz="2400" dirty="0">
                <a:solidFill>
                  <a:schemeClr val="dk1"/>
                </a:solidFill>
                <a:latin typeface="Century Gothic"/>
                <a:ea typeface="Century Gothic"/>
                <a:cs typeface="Century Gothic"/>
                <a:sym typeface="Century Gothic"/>
              </a:rPr>
              <a:t>.</a:t>
            </a:r>
            <a:endParaRPr sz="2400"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2400" dirty="0">
              <a:solidFill>
                <a:schemeClr val="dk1"/>
              </a:solidFill>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2000" dirty="0"/>
          </a:p>
        </p:txBody>
      </p:sp>
      <p:pic>
        <p:nvPicPr>
          <p:cNvPr id="5" name="Google Shape;200;p41">
            <a:extLst>
              <a:ext uri="{FF2B5EF4-FFF2-40B4-BE49-F238E27FC236}">
                <a16:creationId xmlns:a16="http://schemas.microsoft.com/office/drawing/2014/main" id="{BF7C4999-BF13-4DC8-A988-A4E3930AC278}"/>
              </a:ext>
            </a:extLst>
          </p:cNvPr>
          <p:cNvPicPr preferRelativeResize="0"/>
          <p:nvPr/>
        </p:nvPicPr>
        <p:blipFill rotWithShape="1">
          <a:blip r:embed="rId3">
            <a:alphaModFix/>
          </a:blip>
          <a:srcRect/>
          <a:stretch/>
        </p:blipFill>
        <p:spPr>
          <a:xfrm>
            <a:off x="7999050" y="194023"/>
            <a:ext cx="833250" cy="1067275"/>
          </a:xfrm>
          <a:prstGeom prst="rect">
            <a:avLst/>
          </a:prstGeom>
          <a:noFill/>
          <a:ln>
            <a:noFill/>
          </a:ln>
        </p:spPr>
      </p:pic>
      <p:pic>
        <p:nvPicPr>
          <p:cNvPr id="2" name="Picture 2" descr="A close up of a logo&#10;&#10;Description generated with very high confidence">
            <a:extLst>
              <a:ext uri="{FF2B5EF4-FFF2-40B4-BE49-F238E27FC236}">
                <a16:creationId xmlns:a16="http://schemas.microsoft.com/office/drawing/2014/main" id="{662BEC9C-0352-4EA5-8180-5CBE57735157}"/>
              </a:ext>
            </a:extLst>
          </p:cNvPr>
          <p:cNvPicPr>
            <a:picLocks noChangeAspect="1"/>
          </p:cNvPicPr>
          <p:nvPr/>
        </p:nvPicPr>
        <p:blipFill>
          <a:blip r:embed="rId4"/>
          <a:stretch>
            <a:fillRect/>
          </a:stretch>
        </p:blipFill>
        <p:spPr>
          <a:xfrm>
            <a:off x="7645132" y="4407070"/>
            <a:ext cx="632513" cy="625112"/>
          </a:xfrm>
          <a:prstGeom prst="rect">
            <a:avLst/>
          </a:prstGeom>
        </p:spPr>
      </p:pic>
      <p:pic>
        <p:nvPicPr>
          <p:cNvPr id="4" name="Picture 5">
            <a:extLst>
              <a:ext uri="{FF2B5EF4-FFF2-40B4-BE49-F238E27FC236}">
                <a16:creationId xmlns:a16="http://schemas.microsoft.com/office/drawing/2014/main" id="{EF9E4AE6-837E-4907-A9D7-23CA0801A12C}"/>
              </a:ext>
            </a:extLst>
          </p:cNvPr>
          <p:cNvPicPr>
            <a:picLocks noChangeAspect="1"/>
          </p:cNvPicPr>
          <p:nvPr/>
        </p:nvPicPr>
        <p:blipFill>
          <a:blip r:embed="rId5"/>
          <a:stretch>
            <a:fillRect/>
          </a:stretch>
        </p:blipFill>
        <p:spPr>
          <a:xfrm>
            <a:off x="8277645" y="4456206"/>
            <a:ext cx="671355" cy="526840"/>
          </a:xfrm>
          <a:prstGeom prst="rect">
            <a:avLst/>
          </a:prstGeom>
        </p:spPr>
      </p:pic>
      <p:pic>
        <p:nvPicPr>
          <p:cNvPr id="1026" name="Picture 2" descr="https://lh4.googleusercontent.com/18oqRELKtNKGQ2ConcSnowPRWOr5juh-f-7EdDuhVIbAJbJi2o1dJXFtKJMpUs8Q9mEQI3EOuR152o6ATPyWXwmqdv6u6NJ0dwoTAXLziUUefSuN6zatgDmp_mLZGI1FTmgBhnxa"/>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7104139" y="4407070"/>
            <a:ext cx="571500" cy="571501"/>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74"/>
        <p:cNvGrpSpPr/>
        <p:nvPr/>
      </p:nvGrpSpPr>
      <p:grpSpPr>
        <a:xfrm>
          <a:off x="0" y="0"/>
          <a:ext cx="0" cy="0"/>
          <a:chOff x="0" y="0"/>
          <a:chExt cx="0" cy="0"/>
        </a:xfrm>
      </p:grpSpPr>
      <p:sp>
        <p:nvSpPr>
          <p:cNvPr id="275" name="Google Shape;275;p5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Homework</a:t>
            </a:r>
            <a:endParaRPr dirty="0"/>
          </a:p>
        </p:txBody>
      </p:sp>
      <p:sp>
        <p:nvSpPr>
          <p:cNvPr id="276" name="Google Shape;276;p52"/>
          <p:cNvSpPr txBox="1">
            <a:spLocks noGrp="1"/>
          </p:cNvSpPr>
          <p:nvPr>
            <p:ph type="body" idx="1"/>
          </p:nvPr>
        </p:nvSpPr>
        <p:spPr>
          <a:xfrm>
            <a:off x="311700" y="1623317"/>
            <a:ext cx="8520600" cy="2945558"/>
          </a:xfrm>
          <a:prstGeom prst="rect">
            <a:avLst/>
          </a:prstGeom>
        </p:spPr>
        <p:txBody>
          <a:bodyPr spcFirstLastPara="1" wrap="square" lIns="91425" tIns="91425" rIns="91425" bIns="91425" anchor="t" anchorCtr="0">
            <a:noAutofit/>
          </a:bodyPr>
          <a:lstStyle/>
          <a:p>
            <a:pPr marL="457200" lvl="0" indent="-381000" rtl="0">
              <a:lnSpc>
                <a:spcPct val="115000"/>
              </a:lnSpc>
              <a:spcBef>
                <a:spcPts val="0"/>
              </a:spcBef>
              <a:spcAft>
                <a:spcPts val="0"/>
              </a:spcAft>
              <a:buClr>
                <a:schemeClr val="dk1"/>
              </a:buClr>
              <a:buSzPts val="2400"/>
              <a:buChar char="●"/>
            </a:pPr>
            <a:r>
              <a:rPr lang="en" sz="1200" dirty="0">
                <a:solidFill>
                  <a:schemeClr val="dk1"/>
                </a:solidFill>
                <a:latin typeface="Times New Roman"/>
                <a:ea typeface="Times New Roman"/>
                <a:cs typeface="Times New Roman"/>
                <a:sym typeface="Times New Roman"/>
              </a:rPr>
              <a:t>  </a:t>
            </a:r>
            <a:r>
              <a:rPr lang="en" sz="2400" dirty="0">
                <a:solidFill>
                  <a:schemeClr val="dk1"/>
                </a:solidFill>
              </a:rPr>
              <a:t>Read Chapters 7 and 8 in </a:t>
            </a:r>
            <a:r>
              <a:rPr lang="en" sz="2400" i="1" dirty="0">
                <a:solidFill>
                  <a:schemeClr val="dk1"/>
                </a:solidFill>
              </a:rPr>
              <a:t>A Long Walk to Water</a:t>
            </a:r>
            <a:r>
              <a:rPr lang="en" sz="2400" dirty="0">
                <a:solidFill>
                  <a:schemeClr val="dk1"/>
                </a:solidFill>
              </a:rPr>
              <a:t>. </a:t>
            </a:r>
            <a:endParaRPr sz="2400" dirty="0">
              <a:solidFill>
                <a:schemeClr val="dk1"/>
              </a:solidFill>
            </a:endParaRPr>
          </a:p>
          <a:p>
            <a:pPr marL="457200" lvl="0" indent="0" rtl="0">
              <a:lnSpc>
                <a:spcPct val="115000"/>
              </a:lnSpc>
              <a:spcBef>
                <a:spcPts val="0"/>
              </a:spcBef>
              <a:spcAft>
                <a:spcPts val="0"/>
              </a:spcAft>
              <a:buNone/>
            </a:pPr>
            <a:endParaRPr sz="2400" dirty="0">
              <a:solidFill>
                <a:schemeClr val="dk1"/>
              </a:solidFill>
            </a:endParaRPr>
          </a:p>
          <a:p>
            <a:pPr marL="457200" lvl="0" indent="-381000" rtl="0">
              <a:lnSpc>
                <a:spcPct val="115000"/>
              </a:lnSpc>
              <a:spcBef>
                <a:spcPts val="0"/>
              </a:spcBef>
              <a:spcAft>
                <a:spcPts val="0"/>
              </a:spcAft>
              <a:buClr>
                <a:schemeClr val="dk1"/>
              </a:buClr>
              <a:buSzPts val="2400"/>
              <a:buChar char="●"/>
            </a:pPr>
            <a:r>
              <a:rPr lang="en" sz="2400" dirty="0">
                <a:solidFill>
                  <a:schemeClr val="dk1"/>
                </a:solidFill>
              </a:rPr>
              <a:t> Complete Reader’s Notes, Parts 1 (Gist Notes) and 2 (Reader’s Dictionary),  for these chapters.</a:t>
            </a:r>
            <a:endParaRPr sz="2400" dirty="0"/>
          </a:p>
        </p:txBody>
      </p:sp>
      <p:pic>
        <p:nvPicPr>
          <p:cNvPr id="6" name="Google Shape;200;p41">
            <a:extLst>
              <a:ext uri="{FF2B5EF4-FFF2-40B4-BE49-F238E27FC236}">
                <a16:creationId xmlns:a16="http://schemas.microsoft.com/office/drawing/2014/main" id="{9B5BB80A-C349-436C-8143-7E6DEF8B642F}"/>
              </a:ext>
            </a:extLst>
          </p:cNvPr>
          <p:cNvPicPr preferRelativeResize="0"/>
          <p:nvPr/>
        </p:nvPicPr>
        <p:blipFill rotWithShape="1">
          <a:blip r:embed="rId3">
            <a:alphaModFix/>
          </a:blip>
          <a:srcRect/>
          <a:stretch/>
        </p:blipFill>
        <p:spPr>
          <a:xfrm>
            <a:off x="7999050" y="194023"/>
            <a:ext cx="833250" cy="1067275"/>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129"/>
        <p:cNvGrpSpPr/>
        <p:nvPr/>
      </p:nvGrpSpPr>
      <p:grpSpPr>
        <a:xfrm>
          <a:off x="0" y="0"/>
          <a:ext cx="0" cy="0"/>
          <a:chOff x="0" y="0"/>
          <a:chExt cx="0" cy="0"/>
        </a:xfrm>
      </p:grpSpPr>
      <p:sp>
        <p:nvSpPr>
          <p:cNvPr id="130" name="Google Shape;130;p25"/>
          <p:cNvSpPr txBox="1">
            <a:spLocks noGrp="1"/>
          </p:cNvSpPr>
          <p:nvPr>
            <p:ph type="title"/>
          </p:nvPr>
        </p:nvSpPr>
        <p:spPr>
          <a:xfrm>
            <a:off x="623888" y="1354149"/>
            <a:ext cx="7886700" cy="684055"/>
          </a:xfrm>
          <a:prstGeom prst="rect">
            <a:avLst/>
          </a:prstGeom>
          <a:noFill/>
          <a:ln>
            <a:noFill/>
          </a:ln>
        </p:spPr>
        <p:txBody>
          <a:bodyPr spcFirstLastPara="1" wrap="square" lIns="68575" tIns="34275" rIns="68575" bIns="34275" anchor="b" anchorCtr="0">
            <a:noAutofit/>
          </a:bodyPr>
          <a:lstStyle/>
          <a:p>
            <a:pPr marL="0" marR="0" lvl="0" indent="0" algn="ctr" rtl="0">
              <a:lnSpc>
                <a:spcPct val="90000"/>
              </a:lnSpc>
              <a:spcBef>
                <a:spcPts val="0"/>
              </a:spcBef>
              <a:spcAft>
                <a:spcPts val="0"/>
              </a:spcAft>
              <a:buClr>
                <a:schemeClr val="dk1"/>
              </a:buClr>
              <a:buSzPts val="4500"/>
              <a:buFont typeface="Overlock"/>
              <a:buNone/>
            </a:pPr>
            <a:r>
              <a:rPr lang="en" sz="3800" dirty="0">
                <a:latin typeface="Century Gothic"/>
                <a:ea typeface="Century Gothic"/>
                <a:cs typeface="Century Gothic"/>
                <a:sym typeface="Century Gothic"/>
              </a:rPr>
              <a:t>Small Group Block</a:t>
            </a:r>
            <a:endParaRPr sz="3800" i="0" u="none" strike="noStrike" cap="none" dirty="0">
              <a:solidFill>
                <a:schemeClr val="dk1"/>
              </a:solidFill>
              <a:latin typeface="Century Gothic"/>
              <a:ea typeface="Century Gothic"/>
              <a:cs typeface="Century Gothic"/>
              <a:sym typeface="Century Gothic"/>
            </a:endParaRPr>
          </a:p>
        </p:txBody>
      </p:sp>
      <p:sp>
        <p:nvSpPr>
          <p:cNvPr id="131" name="Google Shape;131;p25"/>
          <p:cNvSpPr txBox="1">
            <a:spLocks noGrp="1"/>
          </p:cNvSpPr>
          <p:nvPr>
            <p:ph type="body" idx="1"/>
          </p:nvPr>
        </p:nvSpPr>
        <p:spPr>
          <a:xfrm>
            <a:off x="623888" y="2571750"/>
            <a:ext cx="7886700" cy="611200"/>
          </a:xfrm>
          <a:prstGeom prst="rect">
            <a:avLst/>
          </a:prstGeom>
          <a:noFill/>
          <a:ln>
            <a:noFill/>
          </a:ln>
        </p:spPr>
        <p:txBody>
          <a:bodyPr spcFirstLastPara="1" wrap="square" lIns="68575" tIns="34275" rIns="68575" bIns="34275" anchor="t" anchorCtr="0">
            <a:noAutofit/>
          </a:bodyPr>
          <a:lstStyle/>
          <a:p>
            <a:pPr marL="0" marR="0" lvl="0" indent="0" algn="ctr" rtl="0">
              <a:lnSpc>
                <a:spcPct val="90000"/>
              </a:lnSpc>
              <a:spcBef>
                <a:spcPts val="0"/>
              </a:spcBef>
              <a:spcAft>
                <a:spcPts val="0"/>
              </a:spcAft>
              <a:buClr>
                <a:schemeClr val="dk1"/>
              </a:buClr>
              <a:buSzPts val="2700"/>
              <a:buFont typeface="Arial"/>
              <a:buNone/>
            </a:pPr>
            <a:r>
              <a:rPr lang="en" sz="3200" b="1" dirty="0">
                <a:solidFill>
                  <a:schemeClr val="dk1"/>
                </a:solidFill>
                <a:latin typeface="Century Gothic"/>
                <a:ea typeface="Century Gothic"/>
                <a:cs typeface="Century Gothic"/>
                <a:sym typeface="Century Gothic"/>
              </a:rPr>
              <a:t>Fluency and Reading Ahead</a:t>
            </a:r>
            <a:endParaRPr sz="3200" b="1" i="0" u="none" strike="noStrike" cap="none" dirty="0">
              <a:solidFill>
                <a:schemeClr val="dk1"/>
              </a:solidFill>
              <a:latin typeface="Century Gothic"/>
              <a:ea typeface="Century Gothic"/>
              <a:cs typeface="Century Gothic"/>
              <a:sym typeface="Century Gothic"/>
            </a:endParaRPr>
          </a:p>
        </p:txBody>
      </p:sp>
      <p:pic>
        <p:nvPicPr>
          <p:cNvPr id="3" name="Picture 2">
            <a:extLst>
              <a:ext uri="{FF2B5EF4-FFF2-40B4-BE49-F238E27FC236}">
                <a16:creationId xmlns:a16="http://schemas.microsoft.com/office/drawing/2014/main" id="{FA2BC854-914A-4B33-B306-D787E831ABF7}"/>
              </a:ext>
            </a:extLst>
          </p:cNvPr>
          <p:cNvPicPr>
            <a:picLocks noChangeAspect="1"/>
          </p:cNvPicPr>
          <p:nvPr/>
        </p:nvPicPr>
        <p:blipFill>
          <a:blip r:embed="rId3"/>
          <a:stretch>
            <a:fillRect/>
          </a:stretch>
        </p:blipFill>
        <p:spPr>
          <a:xfrm>
            <a:off x="3736240" y="300980"/>
            <a:ext cx="1671520" cy="768223"/>
          </a:xfrm>
          <a:prstGeom prst="rect">
            <a:avLst/>
          </a:prstGeom>
        </p:spPr>
      </p:pic>
    </p:spTree>
    <p:extLst>
      <p:ext uri="{BB962C8B-B14F-4D97-AF65-F5344CB8AC3E}">
        <p14:creationId xmlns:p14="http://schemas.microsoft.com/office/powerpoint/2010/main" val="3473901918"/>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136"/>
        <p:cNvGrpSpPr/>
        <p:nvPr/>
      </p:nvGrpSpPr>
      <p:grpSpPr>
        <a:xfrm>
          <a:off x="0" y="0"/>
          <a:ext cx="0" cy="0"/>
          <a:chOff x="0" y="0"/>
          <a:chExt cx="0" cy="0"/>
        </a:xfrm>
      </p:grpSpPr>
      <p:sp>
        <p:nvSpPr>
          <p:cNvPr id="137" name="Google Shape;137;p26"/>
          <p:cNvSpPr txBox="1">
            <a:spLocks noGrp="1"/>
          </p:cNvSpPr>
          <p:nvPr>
            <p:ph type="body" idx="1"/>
          </p:nvPr>
        </p:nvSpPr>
        <p:spPr>
          <a:xfrm>
            <a:off x="628650" y="1357950"/>
            <a:ext cx="8124300" cy="3263400"/>
          </a:xfrm>
          <a:prstGeom prst="rect">
            <a:avLst/>
          </a:prstGeom>
          <a:noFill/>
          <a:ln>
            <a:noFill/>
          </a:ln>
        </p:spPr>
        <p:txBody>
          <a:bodyPr spcFirstLastPara="1" wrap="square" lIns="68575" tIns="34275" rIns="68575" bIns="34275" anchor="t" anchorCtr="0">
            <a:noAutofit/>
          </a:bodyPr>
          <a:lstStyle/>
          <a:p>
            <a:pPr marL="0" marR="0" lvl="0" indent="0" rtl="0">
              <a:lnSpc>
                <a:spcPct val="90000"/>
              </a:lnSpc>
              <a:spcBef>
                <a:spcPts val="0"/>
              </a:spcBef>
              <a:spcAft>
                <a:spcPts val="0"/>
              </a:spcAft>
              <a:buClr>
                <a:schemeClr val="dk1"/>
              </a:buClr>
              <a:buSzPts val="2200"/>
              <a:buFont typeface="Arial"/>
              <a:buNone/>
            </a:pPr>
            <a:r>
              <a:rPr lang="en" sz="1900" i="0" u="none" strike="noStrike" cap="none">
                <a:solidFill>
                  <a:schemeClr val="dk1"/>
                </a:solidFill>
                <a:latin typeface="Century Gothic"/>
                <a:ea typeface="Century Gothic"/>
                <a:cs typeface="Century Gothic"/>
                <a:sym typeface="Century Gothic"/>
              </a:rPr>
              <a:t>Here’s what we’ll do:</a:t>
            </a:r>
            <a:endParaRPr sz="1900" i="0" u="none" strike="noStrike" cap="none">
              <a:solidFill>
                <a:schemeClr val="dk1"/>
              </a:solidFill>
              <a:latin typeface="Century Gothic"/>
              <a:ea typeface="Century Gothic"/>
              <a:cs typeface="Century Gothic"/>
              <a:sym typeface="Century Gothic"/>
            </a:endParaRPr>
          </a:p>
          <a:p>
            <a:pPr marL="0" marR="0" lvl="0" indent="0" rtl="0">
              <a:lnSpc>
                <a:spcPct val="90000"/>
              </a:lnSpc>
              <a:spcBef>
                <a:spcPts val="0"/>
              </a:spcBef>
              <a:spcAft>
                <a:spcPts val="0"/>
              </a:spcAft>
              <a:buClr>
                <a:schemeClr val="dk1"/>
              </a:buClr>
              <a:buSzPts val="2200"/>
              <a:buFont typeface="Arial"/>
              <a:buNone/>
            </a:pPr>
            <a:endParaRPr sz="1900">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I’m going to read aloud </a:t>
            </a:r>
            <a:r>
              <a:rPr lang="en" sz="1900">
                <a:latin typeface="Century Gothic"/>
                <a:ea typeface="Century Gothic"/>
                <a:cs typeface="Century Gothic"/>
                <a:sym typeface="Century Gothic"/>
              </a:rPr>
              <a:t>a section of our text we’ll be reading carefully in our next class.</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You will read in your head while I read, following along with a pencil in your hand.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Every now and then, I’ll say “Put a dot lightly over this word.”</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I’ll continue reading aloud, while you read with me in your head and get ready for the next dot! </a:t>
            </a:r>
            <a:endParaRPr sz="1900" i="0" u="none" strike="noStrike" cap="none">
              <a:solidFill>
                <a:schemeClr val="dk1"/>
              </a:solidFill>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1900"/>
              <a:buFont typeface="Arial"/>
              <a:buNone/>
            </a:pPr>
            <a:endParaRPr sz="1900" i="0" u="none" strike="noStrike" cap="none">
              <a:solidFill>
                <a:schemeClr val="dk1"/>
              </a:solidFill>
              <a:latin typeface="Century Gothic"/>
              <a:ea typeface="Century Gothic"/>
              <a:cs typeface="Century Gothic"/>
              <a:sym typeface="Century Gothic"/>
            </a:endParaRPr>
          </a:p>
        </p:txBody>
      </p:sp>
      <p:sp>
        <p:nvSpPr>
          <p:cNvPr id="138" name="Google Shape;138;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34339138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143"/>
        <p:cNvGrpSpPr/>
        <p:nvPr/>
      </p:nvGrpSpPr>
      <p:grpSpPr>
        <a:xfrm>
          <a:off x="0" y="0"/>
          <a:ext cx="0" cy="0"/>
          <a:chOff x="0" y="0"/>
          <a:chExt cx="0" cy="0"/>
        </a:xfrm>
      </p:grpSpPr>
      <p:sp>
        <p:nvSpPr>
          <p:cNvPr id="144" name="Google Shape;144;p27"/>
          <p:cNvSpPr txBox="1">
            <a:spLocks noGrp="1"/>
          </p:cNvSpPr>
          <p:nvPr>
            <p:ph type="body" idx="1"/>
          </p:nvPr>
        </p:nvSpPr>
        <p:spPr>
          <a:xfrm>
            <a:off x="628650" y="1369219"/>
            <a:ext cx="8135700" cy="28944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dirty="0">
                <a:latin typeface="Century Gothic"/>
                <a:ea typeface="Century Gothic"/>
                <a:cs typeface="Century Gothic"/>
                <a:sym typeface="Century Gothic"/>
              </a:rPr>
              <a:t>Let’s see if you dotted the right words.</a:t>
            </a:r>
            <a:endParaRPr sz="2000" dirty="0">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Now, we’re going to read that passage again…</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BUT this time we’re going to think about what the gist of the passage is.</a:t>
            </a:r>
            <a:endParaRPr sz="2000" i="0" u="none" strike="noStrike" cap="none" dirty="0">
              <a:solidFill>
                <a:schemeClr val="dk1"/>
              </a:solidFill>
              <a:latin typeface="Century Gothic"/>
              <a:ea typeface="Century Gothic"/>
              <a:cs typeface="Century Gothic"/>
              <a:sym typeface="Century Gothic"/>
            </a:endParaRPr>
          </a:p>
        </p:txBody>
      </p:sp>
      <p:sp>
        <p:nvSpPr>
          <p:cNvPr id="145" name="Google Shape;145;p2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403121581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8"/>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7</a:t>
            </a:r>
            <a:r>
              <a:rPr lang="en" sz="3400"/>
              <a:t>: Module </a:t>
            </a:r>
            <a:r>
              <a:rPr lang="en"/>
              <a:t>1</a:t>
            </a:r>
            <a:r>
              <a:rPr lang="en" sz="3400"/>
              <a:t>: Unit </a:t>
            </a:r>
            <a:r>
              <a:rPr lang="en"/>
              <a:t>2</a:t>
            </a:r>
            <a:r>
              <a:rPr lang="en" sz="3400"/>
              <a:t>: Lesson </a:t>
            </a:r>
            <a:r>
              <a:rPr lang="en"/>
              <a:t>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1" name="Google Shape;181;p38"/>
          <p:cNvSpPr txBox="1">
            <a:spLocks noGrp="1"/>
          </p:cNvSpPr>
          <p:nvPr>
            <p:ph type="body" idx="1"/>
          </p:nvPr>
        </p:nvSpPr>
        <p:spPr>
          <a:xfrm>
            <a:off x="311700" y="1276828"/>
            <a:ext cx="8911500" cy="5060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 2</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Materials and classroom preparation:</a:t>
            </a:r>
            <a:endParaRPr dirty="0">
              <a:solidFill>
                <a:schemeClr val="dk1"/>
              </a:solidFill>
            </a:endParaRPr>
          </a:p>
          <a:p>
            <a:pPr marL="171450" indent="-171450">
              <a:lnSpc>
                <a:spcPct val="90000"/>
              </a:lnSpc>
              <a:spcBef>
                <a:spcPts val="1000"/>
              </a:spcBef>
              <a:buClr>
                <a:schemeClr val="dk1"/>
              </a:buClr>
              <a:buSzPct val="100000"/>
            </a:pPr>
            <a:r>
              <a:rPr lang="en" sz="1200" i="1" dirty="0">
                <a:solidFill>
                  <a:schemeClr val="dk1"/>
                </a:solidFill>
              </a:rPr>
              <a:t>A Long Walk to Water</a:t>
            </a:r>
            <a:r>
              <a:rPr lang="en" sz="1200" dirty="0">
                <a:solidFill>
                  <a:schemeClr val="dk1"/>
                </a:solidFill>
              </a:rPr>
              <a:t> (book; one per student)</a:t>
            </a:r>
            <a:endParaRPr sz="1200" dirty="0">
              <a:solidFill>
                <a:schemeClr val="dk1"/>
              </a:solidFill>
            </a:endParaRPr>
          </a:p>
          <a:p>
            <a:pPr marL="171450" indent="-171450">
              <a:lnSpc>
                <a:spcPct val="90000"/>
              </a:lnSpc>
              <a:spcBef>
                <a:spcPts val="1000"/>
              </a:spcBef>
              <a:buClr>
                <a:schemeClr val="dk1"/>
              </a:buClr>
              <a:buSzPct val="100000"/>
            </a:pPr>
            <a:r>
              <a:rPr lang="en" sz="1200" dirty="0">
                <a:solidFill>
                  <a:schemeClr val="dk1"/>
                </a:solidFill>
              </a:rPr>
              <a:t>Vocabulary Entry Task (one per student)</a:t>
            </a:r>
            <a:endParaRPr sz="1200" dirty="0">
              <a:solidFill>
                <a:schemeClr val="dk1"/>
              </a:solidFill>
            </a:endParaRPr>
          </a:p>
          <a:p>
            <a:pPr marL="171450" indent="-171450">
              <a:lnSpc>
                <a:spcPct val="90000"/>
              </a:lnSpc>
              <a:spcBef>
                <a:spcPts val="1000"/>
              </a:spcBef>
              <a:buClr>
                <a:schemeClr val="dk1"/>
              </a:buClr>
              <a:buSzPct val="100000"/>
            </a:pPr>
            <a:r>
              <a:rPr lang="en" sz="1200" b="1" dirty="0">
                <a:solidFill>
                  <a:schemeClr val="dk1"/>
                </a:solidFill>
              </a:rPr>
              <a:t>Things Close Readers Do anchor chart </a:t>
            </a:r>
            <a:r>
              <a:rPr lang="en" sz="1200" dirty="0">
                <a:solidFill>
                  <a:schemeClr val="dk1"/>
                </a:solidFill>
              </a:rPr>
              <a:t>(from Unit 1)</a:t>
            </a:r>
            <a:endParaRPr sz="1200" dirty="0">
              <a:solidFill>
                <a:schemeClr val="dk1"/>
              </a:solidFill>
            </a:endParaRPr>
          </a:p>
          <a:p>
            <a:pPr marL="171450" indent="-171450">
              <a:lnSpc>
                <a:spcPct val="90000"/>
              </a:lnSpc>
              <a:spcBef>
                <a:spcPts val="1000"/>
              </a:spcBef>
              <a:buClr>
                <a:schemeClr val="dk1"/>
              </a:buClr>
              <a:buSzPct val="100000"/>
            </a:pPr>
            <a:r>
              <a:rPr lang="en" sz="1200" b="1" dirty="0">
                <a:solidFill>
                  <a:schemeClr val="dk1"/>
                </a:solidFill>
              </a:rPr>
              <a:t>Reading Closely: Guiding Questions </a:t>
            </a:r>
            <a:r>
              <a:rPr lang="en" sz="1200" dirty="0">
                <a:solidFill>
                  <a:schemeClr val="dk1"/>
                </a:solidFill>
              </a:rPr>
              <a:t>(from Odell Education; also see stand-alone document on EngageNY.org and odelleducation.com/resources) (one per student)</a:t>
            </a:r>
            <a:endParaRPr sz="1200" dirty="0">
              <a:solidFill>
                <a:schemeClr val="dk1"/>
              </a:solidFill>
            </a:endParaRPr>
          </a:p>
          <a:p>
            <a:pPr marL="171450" indent="-171450">
              <a:lnSpc>
                <a:spcPct val="90000"/>
              </a:lnSpc>
              <a:spcBef>
                <a:spcPts val="1000"/>
              </a:spcBef>
              <a:buClr>
                <a:schemeClr val="dk1"/>
              </a:buClr>
              <a:buSzPct val="100000"/>
            </a:pPr>
            <a:r>
              <a:rPr lang="en" sz="1200" b="1" dirty="0">
                <a:solidFill>
                  <a:schemeClr val="dk1"/>
                </a:solidFill>
              </a:rPr>
              <a:t>Reader’s Dictionary Teacher’s Edition </a:t>
            </a:r>
            <a:r>
              <a:rPr lang="en" sz="1200" dirty="0">
                <a:solidFill>
                  <a:schemeClr val="dk1"/>
                </a:solidFill>
              </a:rPr>
              <a:t>(one to display)</a:t>
            </a:r>
            <a:endParaRPr sz="1200" dirty="0">
              <a:solidFill>
                <a:schemeClr val="dk1"/>
              </a:solidFill>
            </a:endParaRPr>
          </a:p>
          <a:p>
            <a:pPr marL="171450" indent="-171450">
              <a:lnSpc>
                <a:spcPct val="90000"/>
              </a:lnSpc>
              <a:spcBef>
                <a:spcPts val="1000"/>
              </a:spcBef>
              <a:buClr>
                <a:schemeClr val="dk1"/>
              </a:buClr>
              <a:buSzPct val="100000"/>
            </a:pPr>
            <a:r>
              <a:rPr lang="en" sz="1200" b="1" dirty="0">
                <a:solidFill>
                  <a:schemeClr val="dk1"/>
                </a:solidFill>
              </a:rPr>
              <a:t>Reader’s Notes for Chapter 6-10 </a:t>
            </a:r>
            <a:r>
              <a:rPr lang="en" sz="1200" dirty="0">
                <a:solidFill>
                  <a:schemeClr val="dk1"/>
                </a:solidFill>
              </a:rPr>
              <a:t>(students have from Lesson 1)</a:t>
            </a:r>
            <a:endParaRPr sz="1200" dirty="0">
              <a:solidFill>
                <a:schemeClr val="dk1"/>
              </a:solidFill>
            </a:endParaRPr>
          </a:p>
          <a:p>
            <a:pPr marL="171450" indent="-171450">
              <a:lnSpc>
                <a:spcPct val="90000"/>
              </a:lnSpc>
              <a:spcBef>
                <a:spcPts val="1000"/>
              </a:spcBef>
              <a:buClr>
                <a:schemeClr val="dk1"/>
              </a:buClr>
              <a:buSzPct val="100000"/>
            </a:pPr>
            <a:r>
              <a:rPr lang="en" sz="1200" b="1" dirty="0">
                <a:solidFill>
                  <a:schemeClr val="dk1"/>
                </a:solidFill>
              </a:rPr>
              <a:t>Salva/Nya anchor chart </a:t>
            </a:r>
            <a:r>
              <a:rPr lang="en" sz="1200" dirty="0">
                <a:solidFill>
                  <a:schemeClr val="dk1"/>
                </a:solidFill>
              </a:rPr>
              <a:t>(new; teacher-created)</a:t>
            </a:r>
            <a:endParaRPr sz="1200" dirty="0">
              <a:solidFill>
                <a:schemeClr val="dk1"/>
              </a:solidFill>
            </a:endParaRPr>
          </a:p>
          <a:p>
            <a:pPr marL="171450" indent="-171450">
              <a:lnSpc>
                <a:spcPct val="90000"/>
              </a:lnSpc>
              <a:spcBef>
                <a:spcPts val="1000"/>
              </a:spcBef>
              <a:buSzPct val="100000"/>
            </a:pPr>
            <a:r>
              <a:rPr lang="en" sz="1200" b="1" dirty="0">
                <a:solidFill>
                  <a:schemeClr val="dk1"/>
                </a:solidFill>
              </a:rPr>
              <a:t>Survival anchor chart </a:t>
            </a:r>
            <a:r>
              <a:rPr lang="en" sz="1200" dirty="0">
                <a:solidFill>
                  <a:schemeClr val="dk1"/>
                </a:solidFill>
              </a:rPr>
              <a:t>(begun in Lesson 1; see Supporting Materials)</a:t>
            </a:r>
            <a:endParaRPr sz="1200" dirty="0">
              <a:solidFill>
                <a:schemeClr val="dk1"/>
              </a:solidFill>
            </a:endParaRPr>
          </a:p>
          <a:p>
            <a:pPr marL="171450" indent="-171450">
              <a:lnSpc>
                <a:spcPct val="90000"/>
              </a:lnSpc>
              <a:spcBef>
                <a:spcPts val="1000"/>
              </a:spcBef>
              <a:buSzPct val="100000"/>
            </a:pPr>
            <a:r>
              <a:rPr lang="en" sz="1200" b="1" dirty="0">
                <a:solidFill>
                  <a:schemeClr val="dk1"/>
                </a:solidFill>
              </a:rPr>
              <a:t>Survival anchor chart </a:t>
            </a:r>
            <a:r>
              <a:rPr lang="en" sz="1200" dirty="0">
                <a:solidFill>
                  <a:schemeClr val="dk1"/>
                </a:solidFill>
              </a:rPr>
              <a:t>(Student’s Notes; from Lesson 1; one per student)</a:t>
            </a:r>
            <a:endParaRPr sz="1200" dirty="0">
              <a:solidFill>
                <a:schemeClr val="dk1"/>
              </a:solidFill>
            </a:endParaRPr>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8"/>
          <p:cNvSpPr txBox="1">
            <a:spLocks noGrp="1"/>
          </p:cNvSpPr>
          <p:nvPr>
            <p:ph type="body" idx="1"/>
          </p:nvPr>
        </p:nvSpPr>
        <p:spPr>
          <a:xfrm>
            <a:off x="628650" y="1369219"/>
            <a:ext cx="7886700" cy="2736600"/>
          </a:xfrm>
          <a:prstGeom prst="rect">
            <a:avLst/>
          </a:prstGeom>
          <a:noFill/>
          <a:ln>
            <a:noFill/>
          </a:ln>
        </p:spPr>
        <p:txBody>
          <a:bodyPr spcFirstLastPara="1" wrap="square" lIns="68575" tIns="34275" rIns="68575" bIns="34275" anchor="t" anchorCtr="0">
            <a:noAutofit/>
          </a:bodyPr>
          <a:lstStyle/>
          <a:p>
            <a:pPr marL="342900" lvl="0" indent="-355600" rtl="0">
              <a:spcBef>
                <a:spcPts val="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What’s the gist?</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Turn and talk with your partner</a:t>
            </a:r>
            <a:r>
              <a:rPr lang="en" sz="2000" dirty="0">
                <a:latin typeface="Century Gothic"/>
                <a:ea typeface="Century Gothic"/>
                <a:cs typeface="Century Gothic"/>
                <a:sym typeface="Century Gothic"/>
              </a:rPr>
              <a:t> about </a:t>
            </a:r>
            <a:r>
              <a:rPr lang="en" sz="2000" i="0" u="none" strike="noStrike" cap="none" dirty="0">
                <a:solidFill>
                  <a:schemeClr val="dk1"/>
                </a:solidFill>
                <a:latin typeface="Century Gothic"/>
                <a:ea typeface="Century Gothic"/>
                <a:cs typeface="Century Gothic"/>
                <a:sym typeface="Century Gothic"/>
              </a:rPr>
              <a:t>what the gist of this </a:t>
            </a:r>
            <a:r>
              <a:rPr lang="en" sz="2000" dirty="0">
                <a:latin typeface="Century Gothic"/>
                <a:ea typeface="Century Gothic"/>
                <a:cs typeface="Century Gothic"/>
                <a:sym typeface="Century Gothic"/>
              </a:rPr>
              <a:t>section</a:t>
            </a:r>
            <a:r>
              <a:rPr lang="en" sz="2000" i="0" u="none" strike="noStrike" cap="none" dirty="0">
                <a:solidFill>
                  <a:schemeClr val="dk1"/>
                </a:solidFill>
                <a:latin typeface="Century Gothic"/>
                <a:ea typeface="Century Gothic"/>
                <a:cs typeface="Century Gothic"/>
                <a:sym typeface="Century Gothic"/>
              </a:rPr>
              <a:t> seems to be.</a:t>
            </a:r>
            <a:endParaRPr sz="2000" i="0" u="none" strike="noStrike" cap="none" dirty="0">
              <a:solidFill>
                <a:schemeClr val="dk1"/>
              </a:solidFill>
              <a:latin typeface="Century Gothic"/>
              <a:ea typeface="Century Gothic"/>
              <a:cs typeface="Century Gothic"/>
              <a:sym typeface="Century Gothic"/>
            </a:endParaRPr>
          </a:p>
          <a:p>
            <a:pPr marL="342900" lvl="0" indent="0" rtl="0">
              <a:spcBef>
                <a:spcPts val="1000"/>
              </a:spcBef>
              <a:spcAft>
                <a:spcPts val="0"/>
              </a:spcAft>
              <a:buNone/>
            </a:pPr>
            <a:endParaRPr sz="2000" dirty="0">
              <a:latin typeface="Century Gothic"/>
              <a:ea typeface="Century Gothic"/>
              <a:cs typeface="Century Gothic"/>
              <a:sym typeface="Century Gothic"/>
            </a:endParaRPr>
          </a:p>
          <a:p>
            <a:pPr marL="342900" lvl="0" indent="-355600" rtl="0">
              <a:spcBef>
                <a:spcPts val="1000"/>
              </a:spcBef>
              <a:spcAft>
                <a:spcPts val="1000"/>
              </a:spcAft>
              <a:buSzPts val="2000"/>
              <a:buFont typeface="Century Gothic"/>
              <a:buChar char="●"/>
            </a:pPr>
            <a:r>
              <a:rPr lang="en" sz="2000" i="0" u="none" strike="noStrike" cap="none" dirty="0">
                <a:solidFill>
                  <a:schemeClr val="dk1"/>
                </a:solidFill>
                <a:latin typeface="Century Gothic"/>
                <a:ea typeface="Century Gothic"/>
                <a:cs typeface="Century Gothic"/>
                <a:sym typeface="Century Gothic"/>
              </a:rPr>
              <a:t>Finally, let’s talk as a class about that gist of the passage.</a:t>
            </a:r>
            <a:endParaRPr sz="2000" i="0" u="none" strike="noStrike" cap="none" dirty="0">
              <a:solidFill>
                <a:schemeClr val="dk1"/>
              </a:solidFill>
              <a:latin typeface="Century Gothic"/>
              <a:ea typeface="Century Gothic"/>
              <a:cs typeface="Century Gothic"/>
              <a:sym typeface="Century Gothic"/>
            </a:endParaRPr>
          </a:p>
        </p:txBody>
      </p:sp>
      <p:sp>
        <p:nvSpPr>
          <p:cNvPr id="152" name="Google Shape;152;p2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pic>
        <p:nvPicPr>
          <p:cNvPr id="2" name="Picture 2" descr="A close up of a logo&#10;&#10;Description generated with very high confidence">
            <a:extLst>
              <a:ext uri="{FF2B5EF4-FFF2-40B4-BE49-F238E27FC236}">
                <a16:creationId xmlns:a16="http://schemas.microsoft.com/office/drawing/2014/main" id="{6614E9A7-001B-4200-9D01-8A3314EC9B78}"/>
              </a:ext>
            </a:extLst>
          </p:cNvPr>
          <p:cNvPicPr>
            <a:picLocks noChangeAspect="1"/>
          </p:cNvPicPr>
          <p:nvPr/>
        </p:nvPicPr>
        <p:blipFill>
          <a:blip r:embed="rId3"/>
          <a:stretch>
            <a:fillRect/>
          </a:stretch>
        </p:blipFill>
        <p:spPr>
          <a:xfrm>
            <a:off x="8283287" y="4381500"/>
            <a:ext cx="631394" cy="624337"/>
          </a:xfrm>
          <a:prstGeom prst="rect">
            <a:avLst/>
          </a:prstGeom>
        </p:spPr>
      </p:pic>
    </p:spTree>
    <p:extLst>
      <p:ext uri="{BB962C8B-B14F-4D97-AF65-F5344CB8AC3E}">
        <p14:creationId xmlns:p14="http://schemas.microsoft.com/office/powerpoint/2010/main" val="2535039888"/>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157"/>
        <p:cNvGrpSpPr/>
        <p:nvPr/>
      </p:nvGrpSpPr>
      <p:grpSpPr>
        <a:xfrm>
          <a:off x="0" y="0"/>
          <a:ext cx="0" cy="0"/>
          <a:chOff x="0" y="0"/>
          <a:chExt cx="0" cy="0"/>
        </a:xfrm>
      </p:grpSpPr>
      <p:sp>
        <p:nvSpPr>
          <p:cNvPr id="158" name="Google Shape;158;p29"/>
          <p:cNvSpPr txBox="1">
            <a:spLocks noGrp="1"/>
          </p:cNvSpPr>
          <p:nvPr>
            <p:ph type="body" idx="1"/>
          </p:nvPr>
        </p:nvSpPr>
        <p:spPr>
          <a:xfrm>
            <a:off x="628650" y="1268125"/>
            <a:ext cx="8027400" cy="3263400"/>
          </a:xfrm>
          <a:prstGeom prst="rect">
            <a:avLst/>
          </a:prstGeom>
          <a:noFill/>
          <a:ln>
            <a:noFill/>
          </a:ln>
        </p:spPr>
        <p:txBody>
          <a:bodyPr spcFirstLastPara="1" wrap="square" lIns="68575" tIns="34275" rIns="68575" bIns="34275" anchor="t" anchorCtr="0">
            <a:noAutofit/>
          </a:bodyPr>
          <a:lstStyle/>
          <a:p>
            <a:pPr marL="12700" marR="0" lvl="0" indent="0" algn="l" rtl="0">
              <a:lnSpc>
                <a:spcPct val="90000"/>
              </a:lnSpc>
              <a:spcBef>
                <a:spcPts val="0"/>
              </a:spcBef>
              <a:spcAft>
                <a:spcPts val="0"/>
              </a:spcAft>
              <a:buClr>
                <a:schemeClr val="dk1"/>
              </a:buClr>
              <a:buSzPts val="2100"/>
              <a:buFont typeface="Arial"/>
              <a:buNone/>
            </a:pPr>
            <a:r>
              <a:rPr lang="en" sz="1900" b="1" i="0" u="none" strike="noStrike" cap="none">
                <a:solidFill>
                  <a:schemeClr val="dk1"/>
                </a:solidFill>
                <a:latin typeface="Century Gothic"/>
                <a:ea typeface="Century Gothic"/>
                <a:cs typeface="Century Gothic"/>
                <a:sym typeface="Century Gothic"/>
              </a:rPr>
              <a:t>Now it’s your turn to read this same passage</a:t>
            </a:r>
            <a:r>
              <a:rPr lang="en" sz="1900" i="0" u="none" strike="noStrike" cap="none">
                <a:solidFill>
                  <a:schemeClr val="dk1"/>
                </a:solidFill>
                <a:latin typeface="Century Gothic"/>
                <a:ea typeface="Century Gothic"/>
                <a:cs typeface="Century Gothic"/>
                <a:sym typeface="Century Gothic"/>
              </a:rPr>
              <a:t>. </a:t>
            </a:r>
            <a:r>
              <a:rPr lang="en" sz="1900" b="1" i="0" u="none" strike="noStrike" cap="none">
                <a:solidFill>
                  <a:schemeClr val="dk1"/>
                </a:solidFill>
                <a:latin typeface="Century Gothic"/>
                <a:ea typeface="Century Gothic"/>
                <a:cs typeface="Century Gothic"/>
                <a:sym typeface="Century Gothic"/>
              </a:rPr>
              <a:t>Here’s what you’ll do:</a:t>
            </a:r>
            <a:endParaRPr sz="1900" b="1" i="0" u="none" strike="noStrike" cap="none">
              <a:solidFill>
                <a:schemeClr val="dk1"/>
              </a:solidFill>
              <a:latin typeface="Century Gothic"/>
              <a:ea typeface="Century Gothic"/>
              <a:cs typeface="Century Gothic"/>
              <a:sym typeface="Century Gothic"/>
            </a:endParaRPr>
          </a:p>
          <a:p>
            <a:pPr marL="12700" marR="0" lvl="0" indent="0" algn="l" rtl="0">
              <a:lnSpc>
                <a:spcPct val="90000"/>
              </a:lnSpc>
              <a:spcBef>
                <a:spcPts val="0"/>
              </a:spcBef>
              <a:spcAft>
                <a:spcPts val="0"/>
              </a:spcAft>
              <a:buClr>
                <a:schemeClr val="dk1"/>
              </a:buClr>
              <a:buSzPts val="2100"/>
              <a:buFont typeface="Arial"/>
              <a:buNone/>
            </a:pPr>
            <a:endParaRPr sz="1900" b="1">
              <a:latin typeface="Century Gothic"/>
              <a:ea typeface="Century Gothic"/>
              <a:cs typeface="Century Gothic"/>
              <a:sym typeface="Century Gothic"/>
            </a:endParaRPr>
          </a:p>
          <a:p>
            <a:pPr marL="342900" lvl="0" indent="-349250" rtl="0">
              <a:spcBef>
                <a:spcPts val="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Read the passage to yourself in a whisper. </a:t>
            </a:r>
            <a:endParaRPr sz="1900">
              <a:latin typeface="Century Gothic"/>
              <a:ea typeface="Century Gothic"/>
              <a:cs typeface="Century Gothic"/>
              <a:sym typeface="Century Gothic"/>
            </a:endParaRPr>
          </a:p>
          <a:p>
            <a:pPr marL="342900" lvl="0" indent="-349250" rtl="0">
              <a:spcBef>
                <a:spcPts val="1000"/>
              </a:spcBef>
              <a:spcAft>
                <a:spcPts val="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Now, read the same passage out loud to your partner – while your partner reads in their head. (Read </a:t>
            </a:r>
            <a:r>
              <a:rPr lang="en" sz="1900" b="1" i="1" u="none" strike="noStrike" cap="none">
                <a:solidFill>
                  <a:schemeClr val="dk1"/>
                </a:solidFill>
                <a:latin typeface="Century Gothic"/>
                <a:ea typeface="Century Gothic"/>
                <a:cs typeface="Century Gothic"/>
                <a:sym typeface="Century Gothic"/>
              </a:rPr>
              <a:t>softly</a:t>
            </a:r>
            <a:r>
              <a:rPr lang="en" sz="1900" i="0" u="none" strike="noStrike" cap="none">
                <a:solidFill>
                  <a:schemeClr val="dk1"/>
                </a:solidFill>
                <a:latin typeface="Century Gothic"/>
                <a:ea typeface="Century Gothic"/>
                <a:cs typeface="Century Gothic"/>
                <a:sym typeface="Century Gothic"/>
              </a:rPr>
              <a:t> – lots of people will be talking!)</a:t>
            </a:r>
            <a:endParaRPr sz="1900">
              <a:latin typeface="Century Gothic"/>
              <a:ea typeface="Century Gothic"/>
              <a:cs typeface="Century Gothic"/>
              <a:sym typeface="Century Gothic"/>
            </a:endParaRPr>
          </a:p>
          <a:p>
            <a:pPr marL="342900" lvl="0" indent="-349250" rtl="0">
              <a:spcBef>
                <a:spcPts val="1000"/>
              </a:spcBef>
              <a:spcAft>
                <a:spcPts val="1000"/>
              </a:spcAft>
              <a:buSzPts val="1900"/>
              <a:buFont typeface="Century Gothic"/>
              <a:buChar char="●"/>
            </a:pPr>
            <a:r>
              <a:rPr lang="en" sz="1900" i="0" u="none" strike="noStrike" cap="none">
                <a:solidFill>
                  <a:schemeClr val="dk1"/>
                </a:solidFill>
                <a:latin typeface="Century Gothic"/>
                <a:ea typeface="Century Gothic"/>
                <a:cs typeface="Century Gothic"/>
                <a:sym typeface="Century Gothic"/>
              </a:rPr>
              <a:t>Switch – this time, your partner reads aloud while you read in your head.</a:t>
            </a:r>
            <a:endParaRPr sz="1900" i="0" u="none" strike="noStrike" cap="none">
              <a:solidFill>
                <a:schemeClr val="dk1"/>
              </a:solidFill>
              <a:latin typeface="Century Gothic"/>
              <a:ea typeface="Century Gothic"/>
              <a:cs typeface="Century Gothic"/>
              <a:sym typeface="Century Gothic"/>
            </a:endParaRPr>
          </a:p>
        </p:txBody>
      </p:sp>
      <p:sp>
        <p:nvSpPr>
          <p:cNvPr id="159" name="Google Shape;159;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rtl="0">
              <a:lnSpc>
                <a:spcPct val="90000"/>
              </a:lnSpc>
              <a:spcBef>
                <a:spcPts val="0"/>
              </a:spcBef>
              <a:spcAft>
                <a:spcPts val="0"/>
              </a:spcAft>
              <a:buClr>
                <a:schemeClr val="dk1"/>
              </a:buClr>
              <a:buSzPts val="3300"/>
              <a:buFont typeface="Overlock"/>
              <a:buNone/>
            </a:pPr>
            <a:r>
              <a:rPr lang="en" sz="3200" i="0" u="none" strike="noStrike" cap="none">
                <a:solidFill>
                  <a:schemeClr val="dk1"/>
                </a:solidFill>
                <a:latin typeface="Century Gothic"/>
                <a:ea typeface="Century Gothic"/>
                <a:cs typeface="Century Gothic"/>
                <a:sym typeface="Century Gothic"/>
              </a:rPr>
              <a:t>Fluent Reading Work</a:t>
            </a:r>
            <a:endParaRPr sz="3200" i="0" u="none" strike="noStrike" cap="none">
              <a:solidFill>
                <a:schemeClr val="dk1"/>
              </a:solidFill>
              <a:latin typeface="Century Gothic"/>
              <a:ea typeface="Century Gothic"/>
              <a:cs typeface="Century Gothic"/>
              <a:sym typeface="Century Gothic"/>
            </a:endParaRPr>
          </a:p>
        </p:txBody>
      </p:sp>
    </p:spTree>
    <p:extLst>
      <p:ext uri="{BB962C8B-B14F-4D97-AF65-F5344CB8AC3E}">
        <p14:creationId xmlns:p14="http://schemas.microsoft.com/office/powerpoint/2010/main" val="825844939"/>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30"/>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spcBef>
                <a:spcPts val="0"/>
              </a:spcBef>
              <a:spcAft>
                <a:spcPts val="0"/>
              </a:spcAft>
              <a:buNone/>
            </a:pPr>
            <a:endParaRPr sz="3200">
              <a:latin typeface="Century Gothic"/>
              <a:ea typeface="Century Gothic"/>
              <a:cs typeface="Century Gothic"/>
              <a:sym typeface="Century Gothic"/>
            </a:endParaRPr>
          </a:p>
          <a:p>
            <a:pPr marL="0" lvl="0" indent="0">
              <a:spcBef>
                <a:spcPts val="0"/>
              </a:spcBef>
              <a:spcAft>
                <a:spcPts val="0"/>
              </a:spcAft>
              <a:buClr>
                <a:schemeClr val="dk1"/>
              </a:buClr>
              <a:buSzPts val="3300"/>
              <a:buFont typeface="Overlock"/>
              <a:buNone/>
            </a:pPr>
            <a:r>
              <a:rPr lang="en" sz="3200">
                <a:latin typeface="Century Gothic"/>
                <a:ea typeface="Century Gothic"/>
                <a:cs typeface="Century Gothic"/>
                <a:sym typeface="Century Gothic"/>
              </a:rPr>
              <a:t>When you finish the fluency practice...	</a:t>
            </a:r>
            <a:endParaRPr/>
          </a:p>
        </p:txBody>
      </p:sp>
      <p:sp>
        <p:nvSpPr>
          <p:cNvPr id="165" name="Google Shape;165;p30"/>
          <p:cNvSpPr txBox="1">
            <a:spLocks noGrp="1"/>
          </p:cNvSpPr>
          <p:nvPr>
            <p:ph type="body" idx="1"/>
          </p:nvPr>
        </p:nvSpPr>
        <p:spPr>
          <a:xfrm>
            <a:off x="628650" y="1369219"/>
            <a:ext cx="7886700" cy="3263400"/>
          </a:xfrm>
          <a:prstGeom prst="rect">
            <a:avLst/>
          </a:prstGeom>
        </p:spPr>
        <p:txBody>
          <a:bodyPr spcFirstLastPara="1" wrap="square" lIns="68575" tIns="34275" rIns="68575" bIns="34275" anchor="t" anchorCtr="0">
            <a:noAutofit/>
          </a:bodyPr>
          <a:lstStyle/>
          <a:p>
            <a:pPr marL="0" lvl="0" indent="0" rtl="0">
              <a:spcBef>
                <a:spcPts val="800"/>
              </a:spcBef>
              <a:spcAft>
                <a:spcPts val="0"/>
              </a:spcAft>
              <a:buNone/>
            </a:pPr>
            <a:r>
              <a:rPr lang="en" dirty="0">
                <a:latin typeface="Century Gothic"/>
                <a:ea typeface="Century Gothic"/>
                <a:cs typeface="Century Gothic"/>
                <a:sym typeface="Century Gothic"/>
              </a:rPr>
              <a:t>You can do one of two things with the rest of the time:</a:t>
            </a:r>
            <a:endParaRPr dirty="0">
              <a:latin typeface="Century Gothic"/>
              <a:ea typeface="Century Gothic"/>
              <a:cs typeface="Century Gothic"/>
              <a:sym typeface="Century Gothic"/>
            </a:endParaRPr>
          </a:p>
          <a:p>
            <a:pPr marL="914400" lvl="0" indent="0" rtl="0">
              <a:spcBef>
                <a:spcPts val="800"/>
              </a:spcBef>
              <a:spcAft>
                <a:spcPts val="0"/>
              </a:spcAft>
              <a:buNone/>
            </a:pPr>
            <a:endParaRPr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Follow along while your teacher keeps reading the selection you’ll be reading closely during the next class.</a:t>
            </a:r>
          </a:p>
          <a:p>
            <a:pPr marL="457200" lvl="0" indent="-361950" rtl="0">
              <a:spcBef>
                <a:spcPts val="800"/>
              </a:spcBef>
              <a:spcAft>
                <a:spcPts val="0"/>
              </a:spcAft>
              <a:buSzPts val="2100"/>
              <a:buFont typeface="Century Gothic"/>
              <a:buAutoNum type="arabicPeriod"/>
            </a:pPr>
            <a:endParaRPr lang="en" dirty="0">
              <a:latin typeface="Century Gothic"/>
              <a:ea typeface="Century Gothic"/>
              <a:cs typeface="Century Gothic"/>
              <a:sym typeface="Century Gothic"/>
            </a:endParaRPr>
          </a:p>
          <a:p>
            <a:pPr marL="457200" lvl="0" indent="-361950" rtl="0">
              <a:spcBef>
                <a:spcPts val="800"/>
              </a:spcBef>
              <a:spcAft>
                <a:spcPts val="0"/>
              </a:spcAft>
              <a:buSzPts val="2100"/>
              <a:buFont typeface="Century Gothic"/>
              <a:buAutoNum type="arabicPeriod"/>
            </a:pPr>
            <a:r>
              <a:rPr lang="en" dirty="0">
                <a:latin typeface="Century Gothic"/>
                <a:ea typeface="Century Gothic"/>
                <a:cs typeface="Century Gothic"/>
                <a:sym typeface="Century Gothic"/>
              </a:rPr>
              <a:t>Read the selection for the next class to yourself.</a:t>
            </a:r>
            <a:endParaRPr dirty="0">
              <a:latin typeface="Century Gothic"/>
              <a:ea typeface="Century Gothic"/>
              <a:cs typeface="Century Gothic"/>
              <a:sym typeface="Century Gothic"/>
            </a:endParaRPr>
          </a:p>
        </p:txBody>
      </p:sp>
    </p:spTree>
    <p:extLst>
      <p:ext uri="{BB962C8B-B14F-4D97-AF65-F5344CB8AC3E}">
        <p14:creationId xmlns:p14="http://schemas.microsoft.com/office/powerpoint/2010/main" val="33071873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050" b="0" i="0" u="none" strike="noStrike" cap="none">
                <a:solidFill>
                  <a:srgbClr val="000000"/>
                </a:solidFill>
                <a:latin typeface="Arial"/>
                <a:ea typeface="Arial"/>
                <a:cs typeface="Arial"/>
                <a:sym typeface="Arial"/>
              </a:defRPr>
            </a:lvl9p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67408909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85"/>
        <p:cNvGrpSpPr/>
        <p:nvPr/>
      </p:nvGrpSpPr>
      <p:grpSpPr>
        <a:xfrm>
          <a:off x="0" y="0"/>
          <a:ext cx="0" cy="0"/>
          <a:chOff x="0" y="0"/>
          <a:chExt cx="0" cy="0"/>
        </a:xfrm>
      </p:grpSpPr>
      <p:sp>
        <p:nvSpPr>
          <p:cNvPr id="186" name="Google Shape;186;p39"/>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None/>
            </a:pPr>
            <a:r>
              <a:rPr lang="en" sz="3400"/>
              <a:t>Grade </a:t>
            </a:r>
            <a:r>
              <a:rPr lang="en"/>
              <a:t>7</a:t>
            </a:r>
            <a:r>
              <a:rPr lang="en" sz="3400"/>
              <a:t>: Module </a:t>
            </a:r>
            <a:r>
              <a:rPr lang="en"/>
              <a:t>1</a:t>
            </a:r>
            <a:r>
              <a:rPr lang="en" sz="3400"/>
              <a:t>: Unit </a:t>
            </a:r>
            <a:r>
              <a:rPr lang="en"/>
              <a:t>2</a:t>
            </a:r>
            <a:r>
              <a:rPr lang="en" sz="3400"/>
              <a:t>: Lesson </a:t>
            </a:r>
            <a:r>
              <a:rPr lang="en"/>
              <a:t>2</a:t>
            </a:r>
            <a:endParaRPr sz="3400"/>
          </a:p>
          <a:p>
            <a:pPr marL="0" lvl="0" indent="0" rtl="0">
              <a:lnSpc>
                <a:spcPct val="90000"/>
              </a:lnSpc>
              <a:spcBef>
                <a:spcPts val="0"/>
              </a:spcBef>
              <a:spcAft>
                <a:spcPts val="0"/>
              </a:spcAft>
              <a:buNone/>
            </a:pPr>
            <a:r>
              <a:rPr lang="en" sz="1800" b="1"/>
              <a:t>Teacher slide, before teaching.</a:t>
            </a:r>
            <a:endParaRPr sz="1800"/>
          </a:p>
        </p:txBody>
      </p:sp>
      <p:sp>
        <p:nvSpPr>
          <p:cNvPr id="187" name="Google Shape;187;p39"/>
          <p:cNvSpPr txBox="1">
            <a:spLocks noGrp="1"/>
          </p:cNvSpPr>
          <p:nvPr>
            <p:ph type="body" idx="1"/>
          </p:nvPr>
        </p:nvSpPr>
        <p:spPr>
          <a:xfrm>
            <a:off x="311700" y="1582789"/>
            <a:ext cx="8520600" cy="3416400"/>
          </a:xfrm>
          <a:prstGeom prst="rect">
            <a:avLst/>
          </a:prstGeom>
        </p:spPr>
        <p:txBody>
          <a:bodyPr spcFirstLastPara="1" wrap="square" lIns="91425" tIns="91425" rIns="91425" bIns="91425" anchor="t" anchorCtr="0">
            <a:noAutofit/>
          </a:bodyPr>
          <a:lstStyle/>
          <a:p>
            <a:pPr marL="0" lvl="0" indent="0" rtl="0">
              <a:lnSpc>
                <a:spcPct val="90000"/>
              </a:lnSpc>
              <a:spcBef>
                <a:spcPts val="0"/>
              </a:spcBef>
              <a:spcAft>
                <a:spcPts val="0"/>
              </a:spcAft>
              <a:buClr>
                <a:schemeClr val="dk1"/>
              </a:buClr>
              <a:buSzPts val="2500"/>
              <a:buFont typeface="Arial"/>
              <a:buNone/>
            </a:pPr>
            <a:r>
              <a:rPr lang="en" b="1" dirty="0">
                <a:solidFill>
                  <a:schemeClr val="dk1"/>
                </a:solidFill>
              </a:rPr>
              <a:t>Preparing for Lesson # 2</a:t>
            </a:r>
            <a:endParaRPr i="1" dirty="0">
              <a:solidFill>
                <a:schemeClr val="dk1"/>
              </a:solidFill>
            </a:endParaRPr>
          </a:p>
          <a:p>
            <a:pPr marL="0" lvl="0" indent="0" rtl="0">
              <a:lnSpc>
                <a:spcPct val="90000"/>
              </a:lnSpc>
              <a:spcBef>
                <a:spcPts val="1000"/>
              </a:spcBef>
              <a:spcAft>
                <a:spcPts val="0"/>
              </a:spcAft>
              <a:buNone/>
            </a:pPr>
            <a:r>
              <a:rPr lang="en" dirty="0">
                <a:solidFill>
                  <a:schemeClr val="dk1"/>
                </a:solidFill>
              </a:rPr>
              <a:t>Reading and protocols to read in preparation: Appendix 1</a:t>
            </a:r>
            <a:endParaRPr dirty="0">
              <a:solidFill>
                <a:schemeClr val="dk1"/>
              </a:solidFill>
            </a:endParaRPr>
          </a:p>
          <a:p>
            <a:pPr marL="457200" lvl="0" indent="-342900" rtl="0">
              <a:lnSpc>
                <a:spcPct val="90000"/>
              </a:lnSpc>
              <a:spcBef>
                <a:spcPts val="1000"/>
              </a:spcBef>
              <a:spcAft>
                <a:spcPts val="0"/>
              </a:spcAft>
              <a:buClr>
                <a:schemeClr val="dk1"/>
              </a:buClr>
              <a:buSzPts val="1800"/>
              <a:buAutoNum type="arabicPeriod"/>
            </a:pPr>
            <a:r>
              <a:rPr lang="en" dirty="0">
                <a:solidFill>
                  <a:schemeClr val="dk1"/>
                </a:solidFill>
              </a:rPr>
              <a:t>Fist to Five strategy</a:t>
            </a:r>
            <a:endParaRPr dirty="0">
              <a:solidFill>
                <a:schemeClr val="dk1"/>
              </a:solidFill>
            </a:endParaRPr>
          </a:p>
          <a:p>
            <a:pPr marL="457200" lvl="0" indent="-342900" rtl="0">
              <a:lnSpc>
                <a:spcPct val="90000"/>
              </a:lnSpc>
              <a:spcBef>
                <a:spcPts val="0"/>
              </a:spcBef>
              <a:spcAft>
                <a:spcPts val="0"/>
              </a:spcAft>
              <a:buClr>
                <a:schemeClr val="dk1"/>
              </a:buClr>
              <a:buSzPts val="1800"/>
              <a:buAutoNum type="arabicPeriod"/>
            </a:pPr>
            <a:r>
              <a:rPr lang="en" dirty="0">
                <a:solidFill>
                  <a:schemeClr val="dk1"/>
                </a:solidFill>
              </a:rPr>
              <a:t>Reading Closely for Details</a:t>
            </a:r>
            <a:endParaRPr dirty="0">
              <a:solidFill>
                <a:schemeClr val="dk1"/>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92"/>
        <p:cNvGrpSpPr/>
        <p:nvPr/>
      </p:nvGrpSpPr>
      <p:grpSpPr>
        <a:xfrm>
          <a:off x="0" y="0"/>
          <a:ext cx="0" cy="0"/>
          <a:chOff x="0" y="0"/>
          <a:chExt cx="0" cy="0"/>
        </a:xfrm>
      </p:grpSpPr>
      <p:sp>
        <p:nvSpPr>
          <p:cNvPr id="193" name="Google Shape;193;p40"/>
          <p:cNvSpPr txBox="1">
            <a:spLocks noGrp="1"/>
          </p:cNvSpPr>
          <p:nvPr>
            <p:ph type="ctrTitle"/>
          </p:nvPr>
        </p:nvSpPr>
        <p:spPr>
          <a:xfrm>
            <a:off x="1143000" y="1813949"/>
            <a:ext cx="6858000" cy="1515600"/>
          </a:xfrm>
          <a:prstGeom prst="rect">
            <a:avLst/>
          </a:prstGeom>
        </p:spPr>
        <p:txBody>
          <a:bodyPr spcFirstLastPara="1" wrap="square" lIns="68575" tIns="34275" rIns="68575" bIns="34275" anchor="t" anchorCtr="0">
            <a:noAutofit/>
          </a:bodyPr>
          <a:lstStyle/>
          <a:p>
            <a:pPr marL="0" lvl="0" indent="0" rtl="0">
              <a:spcBef>
                <a:spcPts val="0"/>
              </a:spcBef>
              <a:spcAft>
                <a:spcPts val="0"/>
              </a:spcAft>
              <a:buNone/>
            </a:pPr>
            <a:r>
              <a:rPr lang="en" sz="4200" b="1">
                <a:latin typeface="Century Gothic"/>
                <a:ea typeface="Century Gothic"/>
                <a:cs typeface="Century Gothic"/>
                <a:sym typeface="Century Gothic"/>
              </a:rPr>
              <a:t>Grade 7: Module 1: </a:t>
            </a:r>
            <a:endParaRPr sz="4200" b="1">
              <a:latin typeface="Century Gothic"/>
              <a:ea typeface="Century Gothic"/>
              <a:cs typeface="Century Gothic"/>
              <a:sym typeface="Century Gothic"/>
            </a:endParaRPr>
          </a:p>
          <a:p>
            <a:pPr marL="0" lvl="0" indent="0" rtl="0">
              <a:spcBef>
                <a:spcPts val="0"/>
              </a:spcBef>
              <a:spcAft>
                <a:spcPts val="0"/>
              </a:spcAft>
              <a:buClr>
                <a:schemeClr val="dk1"/>
              </a:buClr>
              <a:buSzPts val="3400"/>
              <a:buFont typeface="Overlock"/>
              <a:buNone/>
            </a:pPr>
            <a:r>
              <a:rPr lang="en" sz="4200" b="1">
                <a:latin typeface="Century Gothic"/>
                <a:ea typeface="Century Gothic"/>
                <a:cs typeface="Century Gothic"/>
                <a:sym typeface="Century Gothic"/>
              </a:rPr>
              <a:t>Unit 2: Lesson 2</a:t>
            </a:r>
            <a:endParaRPr sz="4200" b="1"/>
          </a:p>
        </p:txBody>
      </p:sp>
      <p:pic>
        <p:nvPicPr>
          <p:cNvPr id="3" name="Picture 2">
            <a:extLst>
              <a:ext uri="{FF2B5EF4-FFF2-40B4-BE49-F238E27FC236}">
                <a16:creationId xmlns:a16="http://schemas.microsoft.com/office/drawing/2014/main" id="{1B341318-E4EE-4CFD-83D4-B1384D372735}"/>
              </a:ext>
            </a:extLst>
          </p:cNvPr>
          <p:cNvPicPr>
            <a:picLocks noChangeAspect="1"/>
          </p:cNvPicPr>
          <p:nvPr/>
        </p:nvPicPr>
        <p:blipFill>
          <a:blip r:embed="rId3"/>
          <a:stretch>
            <a:fillRect/>
          </a:stretch>
        </p:blipFill>
        <p:spPr>
          <a:xfrm>
            <a:off x="3718789" y="331926"/>
            <a:ext cx="1706421" cy="784264"/>
          </a:xfrm>
          <a:prstGeom prst="rect">
            <a:avLst/>
          </a:prstGeom>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41"/>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algn="ctr">
              <a:spcBef>
                <a:spcPts val="0"/>
              </a:spcBef>
              <a:spcAft>
                <a:spcPts val="0"/>
              </a:spcAft>
              <a:buNone/>
            </a:pPr>
            <a:r>
              <a:rPr lang="en" b="1" dirty="0"/>
              <a:t>Hello, Students!</a:t>
            </a:r>
            <a:endParaRPr b="1" dirty="0"/>
          </a:p>
        </p:txBody>
      </p:sp>
      <p:sp>
        <p:nvSpPr>
          <p:cNvPr id="199" name="Google Shape;199;p41"/>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noAutofit/>
          </a:bodyPr>
          <a:lstStyle/>
          <a:p>
            <a:pPr marL="0" lvl="0" indent="0" rtl="0">
              <a:lnSpc>
                <a:spcPct val="100000"/>
              </a:lnSpc>
              <a:spcBef>
                <a:spcPts val="0"/>
              </a:spcBef>
              <a:spcAft>
                <a:spcPts val="0"/>
              </a:spcAft>
              <a:buNone/>
            </a:pPr>
            <a:r>
              <a:rPr lang="en" dirty="0"/>
              <a:t>What are we learning and doing today?</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You have read chapter 6 for homework and have taken Reader’s Notes. Today we will establish some routines for our reading, vocabulary building and looking for more details for our </a:t>
            </a:r>
            <a:r>
              <a:rPr lang="en" b="1" dirty="0"/>
              <a:t>survival anchor chart</a:t>
            </a:r>
            <a:r>
              <a:rPr lang="en" dirty="0"/>
              <a:t>.</a:t>
            </a:r>
            <a:endParaRPr dirty="0"/>
          </a:p>
          <a:p>
            <a:pPr marL="0" lvl="0" indent="0" rtl="0">
              <a:lnSpc>
                <a:spcPct val="100000"/>
              </a:lnSpc>
              <a:spcBef>
                <a:spcPts val="0"/>
              </a:spcBef>
              <a:spcAft>
                <a:spcPts val="0"/>
              </a:spcAft>
              <a:buNone/>
            </a:pPr>
            <a:endParaRPr dirty="0"/>
          </a:p>
          <a:p>
            <a:pPr marL="0" lvl="0" indent="0" rtl="0">
              <a:lnSpc>
                <a:spcPct val="100000"/>
              </a:lnSpc>
              <a:spcBef>
                <a:spcPts val="0"/>
              </a:spcBef>
              <a:spcAft>
                <a:spcPts val="0"/>
              </a:spcAft>
              <a:buNone/>
            </a:pPr>
            <a:r>
              <a:rPr lang="en" dirty="0"/>
              <a:t>Here’s what you’ll do today:</a:t>
            </a:r>
            <a:endParaRPr dirty="0"/>
          </a:p>
          <a:p>
            <a:pPr marL="0" lvl="0" indent="0" rtl="0">
              <a:lnSpc>
                <a:spcPct val="100000"/>
              </a:lnSpc>
              <a:spcBef>
                <a:spcPts val="0"/>
              </a:spcBef>
              <a:spcAft>
                <a:spcPts val="0"/>
              </a:spcAft>
              <a:buNone/>
            </a:pPr>
            <a:endParaRPr dirty="0"/>
          </a:p>
          <a:p>
            <a:pPr marL="457200" lvl="0" indent="-342900" rtl="0">
              <a:lnSpc>
                <a:spcPct val="100000"/>
              </a:lnSpc>
              <a:spcBef>
                <a:spcPts val="0"/>
              </a:spcBef>
              <a:spcAft>
                <a:spcPts val="0"/>
              </a:spcAft>
              <a:buSzPts val="1800"/>
              <a:buChar char="●"/>
            </a:pPr>
            <a:r>
              <a:rPr lang="en" dirty="0"/>
              <a:t>Vocabulary entry task</a:t>
            </a:r>
            <a:endParaRPr dirty="0"/>
          </a:p>
          <a:p>
            <a:pPr marL="457200" lvl="0" indent="-342900" rtl="0">
              <a:lnSpc>
                <a:spcPct val="100000"/>
              </a:lnSpc>
              <a:spcBef>
                <a:spcPts val="0"/>
              </a:spcBef>
              <a:spcAft>
                <a:spcPts val="0"/>
              </a:spcAft>
              <a:buSzPts val="1800"/>
              <a:buChar char="●"/>
            </a:pPr>
            <a:r>
              <a:rPr lang="en" dirty="0"/>
              <a:t>Review learning targets </a:t>
            </a:r>
            <a:endParaRPr dirty="0"/>
          </a:p>
          <a:p>
            <a:pPr marL="457200" lvl="0" indent="-342900" rtl="0">
              <a:lnSpc>
                <a:spcPct val="100000"/>
              </a:lnSpc>
              <a:spcBef>
                <a:spcPts val="0"/>
              </a:spcBef>
              <a:spcAft>
                <a:spcPts val="0"/>
              </a:spcAft>
              <a:buSzPts val="1800"/>
              <a:buChar char="●"/>
            </a:pPr>
            <a:r>
              <a:rPr lang="en" dirty="0"/>
              <a:t>Reading closely: Guiding Questions resource</a:t>
            </a:r>
            <a:endParaRPr dirty="0"/>
          </a:p>
          <a:p>
            <a:pPr marL="457200" lvl="0" indent="-342900" rtl="0">
              <a:lnSpc>
                <a:spcPct val="100000"/>
              </a:lnSpc>
              <a:spcBef>
                <a:spcPts val="0"/>
              </a:spcBef>
              <a:spcAft>
                <a:spcPts val="0"/>
              </a:spcAft>
              <a:buSzPts val="1800"/>
              <a:buChar char="●"/>
            </a:pPr>
            <a:r>
              <a:rPr lang="en" dirty="0"/>
              <a:t>Continue adding to </a:t>
            </a:r>
            <a:r>
              <a:rPr lang="en" b="1" dirty="0"/>
              <a:t>survival anchor chart</a:t>
            </a:r>
            <a:endParaRPr b="1" dirty="0"/>
          </a:p>
          <a:p>
            <a:pPr marL="457200" lvl="0" indent="0" rtl="0">
              <a:lnSpc>
                <a:spcPct val="100000"/>
              </a:lnSpc>
              <a:spcBef>
                <a:spcPts val="0"/>
              </a:spcBef>
              <a:spcAft>
                <a:spcPts val="0"/>
              </a:spcAft>
              <a:buNone/>
            </a:pPr>
            <a:endParaRPr dirty="0"/>
          </a:p>
          <a:p>
            <a:pPr marL="0" lvl="0" indent="0">
              <a:lnSpc>
                <a:spcPct val="100000"/>
              </a:lnSpc>
              <a:spcBef>
                <a:spcPts val="0"/>
              </a:spcBef>
              <a:spcAft>
                <a:spcPts val="0"/>
              </a:spcAft>
              <a:buNone/>
            </a:pPr>
            <a:endParaRPr dirty="0"/>
          </a:p>
        </p:txBody>
      </p:sp>
      <p:pic>
        <p:nvPicPr>
          <p:cNvPr id="200" name="Google Shape;200;p41"/>
          <p:cNvPicPr preferRelativeResize="0"/>
          <p:nvPr/>
        </p:nvPicPr>
        <p:blipFill rotWithShape="1">
          <a:blip r:embed="rId3">
            <a:alphaModFix/>
          </a:blip>
          <a:srcRect/>
          <a:stretch/>
        </p:blipFill>
        <p:spPr>
          <a:xfrm>
            <a:off x="7999050" y="194023"/>
            <a:ext cx="833250" cy="1067275"/>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04"/>
        <p:cNvGrpSpPr/>
        <p:nvPr/>
      </p:nvGrpSpPr>
      <p:grpSpPr>
        <a:xfrm>
          <a:off x="0" y="0"/>
          <a:ext cx="0" cy="0"/>
          <a:chOff x="0" y="0"/>
          <a:chExt cx="0" cy="0"/>
        </a:xfrm>
      </p:grpSpPr>
      <p:sp>
        <p:nvSpPr>
          <p:cNvPr id="205" name="Google Shape;205;p42"/>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do our vocabulary entry task</a:t>
            </a:r>
            <a:endParaRPr dirty="0"/>
          </a:p>
        </p:txBody>
      </p:sp>
      <p:sp>
        <p:nvSpPr>
          <p:cNvPr id="206" name="Google Shape;206;p42"/>
          <p:cNvSpPr txBox="1">
            <a:spLocks noGrp="1"/>
          </p:cNvSpPr>
          <p:nvPr>
            <p:ph type="body" idx="1"/>
          </p:nvPr>
        </p:nvSpPr>
        <p:spPr>
          <a:xfrm>
            <a:off x="311700" y="1510301"/>
            <a:ext cx="8520600" cy="3058574"/>
          </a:xfrm>
          <a:prstGeom prst="rect">
            <a:avLst/>
          </a:prstGeom>
        </p:spPr>
        <p:txBody>
          <a:bodyPr spcFirstLastPara="1" wrap="square" lIns="91425" tIns="91425" rIns="91425" bIns="91425" anchor="t" anchorCtr="0">
            <a:noAutofit/>
          </a:bodyPr>
          <a:lstStyle/>
          <a:p>
            <a:pPr marL="457200" lvl="0" indent="-419100" rtl="0">
              <a:spcBef>
                <a:spcPts val="0"/>
              </a:spcBef>
              <a:spcAft>
                <a:spcPts val="0"/>
              </a:spcAft>
              <a:buClr>
                <a:schemeClr val="dk1"/>
              </a:buClr>
              <a:buSzPts val="3000"/>
              <a:buAutoNum type="arabicPeriod"/>
            </a:pPr>
            <a:r>
              <a:rPr lang="en" sz="3000" dirty="0"/>
              <a:t>Have out your Reader’s Notes for your teacher to check.</a:t>
            </a:r>
          </a:p>
          <a:p>
            <a:pPr marL="457200" lvl="0" indent="-419100" rtl="0">
              <a:spcBef>
                <a:spcPts val="0"/>
              </a:spcBef>
              <a:spcAft>
                <a:spcPts val="0"/>
              </a:spcAft>
              <a:buClr>
                <a:schemeClr val="dk1"/>
              </a:buClr>
              <a:buSzPts val="3000"/>
              <a:buAutoNum type="arabicPeriod"/>
            </a:pPr>
            <a:endParaRPr lang="en" sz="3000" dirty="0"/>
          </a:p>
          <a:p>
            <a:pPr marL="457200" lvl="0" indent="-419100" rtl="0">
              <a:spcBef>
                <a:spcPts val="0"/>
              </a:spcBef>
              <a:spcAft>
                <a:spcPts val="0"/>
              </a:spcAft>
              <a:buClr>
                <a:schemeClr val="dk1"/>
              </a:buClr>
              <a:buSzPts val="3000"/>
              <a:buAutoNum type="arabicPeriod"/>
            </a:pPr>
            <a:r>
              <a:rPr lang="en" sz="3000" dirty="0">
                <a:solidFill>
                  <a:schemeClr val="dk1"/>
                </a:solidFill>
              </a:rPr>
              <a:t>Complete Vocabulary entry task on next slide.</a:t>
            </a:r>
            <a:endParaRPr sz="3000" dirty="0"/>
          </a:p>
        </p:txBody>
      </p:sp>
      <p:pic>
        <p:nvPicPr>
          <p:cNvPr id="5" name="Google Shape;200;p41">
            <a:extLst>
              <a:ext uri="{FF2B5EF4-FFF2-40B4-BE49-F238E27FC236}">
                <a16:creationId xmlns:a16="http://schemas.microsoft.com/office/drawing/2014/main" id="{5F132A91-488F-4212-A765-1EF8A6541CDC}"/>
              </a:ext>
            </a:extLst>
          </p:cNvPr>
          <p:cNvPicPr preferRelativeResize="0"/>
          <p:nvPr/>
        </p:nvPicPr>
        <p:blipFill rotWithShape="1">
          <a:blip r:embed="rId3">
            <a:alphaModFix/>
          </a:blip>
          <a:srcRect/>
          <a:stretch/>
        </p:blipFill>
        <p:spPr>
          <a:xfrm>
            <a:off x="7999050" y="194023"/>
            <a:ext cx="833250" cy="106727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43"/>
          <p:cNvSpPr txBox="1">
            <a:spLocks noGrp="1"/>
          </p:cNvSpPr>
          <p:nvPr>
            <p:ph type="body" idx="1"/>
          </p:nvPr>
        </p:nvSpPr>
        <p:spPr>
          <a:xfrm>
            <a:off x="311700" y="1397285"/>
            <a:ext cx="8520600" cy="3171590"/>
          </a:xfrm>
          <a:prstGeom prst="rect">
            <a:avLst/>
          </a:prstGeom>
        </p:spPr>
        <p:txBody>
          <a:bodyPr spcFirstLastPara="1" wrap="square" lIns="91425" tIns="91425" rIns="91425" bIns="91425" anchor="t" anchorCtr="0">
            <a:noAutofit/>
          </a:bodyPr>
          <a:lstStyle/>
          <a:p>
            <a:pPr marL="0" lvl="0" indent="0" rtl="0">
              <a:lnSpc>
                <a:spcPct val="145454"/>
              </a:lnSpc>
              <a:spcBef>
                <a:spcPts val="0"/>
              </a:spcBef>
              <a:spcAft>
                <a:spcPts val="0"/>
              </a:spcAft>
              <a:buClr>
                <a:schemeClr val="dk1"/>
              </a:buClr>
              <a:buSzPts val="1100"/>
              <a:buFont typeface="Arial"/>
              <a:buNone/>
            </a:pPr>
            <a:r>
              <a:rPr lang="en" dirty="0">
                <a:solidFill>
                  <a:schemeClr val="dk1"/>
                </a:solidFill>
              </a:rPr>
              <a:t>Please complete this task individually. Please refer to the pages you read last night for homework and to your </a:t>
            </a:r>
            <a:r>
              <a:rPr lang="en" b="1" dirty="0">
                <a:solidFill>
                  <a:schemeClr val="dk1"/>
                </a:solidFill>
              </a:rPr>
              <a:t>Reader’s Dictionary</a:t>
            </a:r>
            <a:r>
              <a:rPr lang="en" dirty="0">
                <a:solidFill>
                  <a:schemeClr val="dk1"/>
                </a:solidFill>
              </a:rPr>
              <a:t>.</a:t>
            </a:r>
            <a:endParaRPr dirty="0">
              <a:solidFill>
                <a:schemeClr val="dk1"/>
              </a:solidFill>
            </a:endParaRPr>
          </a:p>
          <a:p>
            <a:pPr marL="0" lvl="0" indent="0" rtl="0">
              <a:lnSpc>
                <a:spcPct val="145454"/>
              </a:lnSpc>
              <a:spcBef>
                <a:spcPts val="0"/>
              </a:spcBef>
              <a:spcAft>
                <a:spcPts val="0"/>
              </a:spcAft>
              <a:buClr>
                <a:schemeClr val="dk1"/>
              </a:buClr>
              <a:buSzPts val="1100"/>
              <a:buFont typeface="Arial"/>
              <a:buNone/>
            </a:pPr>
            <a:r>
              <a:rPr lang="en" dirty="0">
                <a:solidFill>
                  <a:schemeClr val="dk1"/>
                </a:solidFill>
              </a:rPr>
              <a:t> </a:t>
            </a:r>
            <a:endParaRPr dirty="0">
              <a:solidFill>
                <a:schemeClr val="dk1"/>
              </a:solidFill>
            </a:endParaRPr>
          </a:p>
          <a:p>
            <a:pPr marL="0" lvl="0" indent="0" rtl="0">
              <a:lnSpc>
                <a:spcPct val="145454"/>
              </a:lnSpc>
              <a:spcBef>
                <a:spcPts val="0"/>
              </a:spcBef>
              <a:spcAft>
                <a:spcPts val="0"/>
              </a:spcAft>
              <a:buClr>
                <a:schemeClr val="dk1"/>
              </a:buClr>
              <a:buSzPts val="1100"/>
              <a:buFont typeface="Arial"/>
              <a:buNone/>
            </a:pPr>
            <a:r>
              <a:rPr lang="en" dirty="0">
                <a:solidFill>
                  <a:schemeClr val="dk1"/>
                </a:solidFill>
              </a:rPr>
              <a:t>1. </a:t>
            </a:r>
            <a:r>
              <a:rPr lang="en" i="1" dirty="0">
                <a:solidFill>
                  <a:schemeClr val="dk1"/>
                </a:solidFill>
              </a:rPr>
              <a:t>That very day he shot a young antelope, the kind called a topi</a:t>
            </a:r>
            <a:r>
              <a:rPr lang="en" dirty="0">
                <a:solidFill>
                  <a:schemeClr val="dk1"/>
                </a:solidFill>
              </a:rPr>
              <a:t>.</a:t>
            </a:r>
            <a:endParaRPr dirty="0">
              <a:solidFill>
                <a:schemeClr val="dk1"/>
              </a:solidFill>
            </a:endParaRPr>
          </a:p>
          <a:p>
            <a:pPr marL="457200" lvl="1" indent="0">
              <a:lnSpc>
                <a:spcPct val="145454"/>
              </a:lnSpc>
              <a:buClr>
                <a:schemeClr val="dk1"/>
              </a:buClr>
              <a:buSzPts val="1100"/>
              <a:buNone/>
            </a:pPr>
            <a:r>
              <a:rPr lang="en" sz="2000" dirty="0">
                <a:solidFill>
                  <a:schemeClr val="dk1"/>
                </a:solidFill>
              </a:rPr>
              <a:t>What does</a:t>
            </a:r>
            <a:r>
              <a:rPr lang="en" sz="2000" i="1" dirty="0">
                <a:solidFill>
                  <a:schemeClr val="dk1"/>
                </a:solidFill>
              </a:rPr>
              <a:t> topi </a:t>
            </a:r>
            <a:r>
              <a:rPr lang="en" sz="2000" dirty="0">
                <a:solidFill>
                  <a:schemeClr val="dk1"/>
                </a:solidFill>
              </a:rPr>
              <a:t>(page 33) mean? Underline the phrase in the sentence that helped you figure that out.</a:t>
            </a:r>
            <a:endParaRPr sz="2000" dirty="0">
              <a:solidFill>
                <a:schemeClr val="dk1"/>
              </a:solidFill>
            </a:endParaRPr>
          </a:p>
          <a:p>
            <a:pPr marL="0" lvl="0" indent="0" rtl="0">
              <a:lnSpc>
                <a:spcPct val="145454"/>
              </a:lnSpc>
              <a:spcBef>
                <a:spcPts val="0"/>
              </a:spcBef>
              <a:spcAft>
                <a:spcPts val="0"/>
              </a:spcAft>
              <a:buClr>
                <a:schemeClr val="dk1"/>
              </a:buClr>
              <a:buSzPts val="1100"/>
              <a:buFont typeface="Arial"/>
              <a:buNone/>
            </a:pPr>
            <a:r>
              <a:rPr lang="en" dirty="0">
                <a:solidFill>
                  <a:schemeClr val="dk1"/>
                </a:solidFill>
              </a:rPr>
              <a:t> 2 . What does </a:t>
            </a:r>
            <a:r>
              <a:rPr lang="en" i="1" dirty="0">
                <a:solidFill>
                  <a:schemeClr val="dk1"/>
                </a:solidFill>
              </a:rPr>
              <a:t>solemn</a:t>
            </a:r>
            <a:r>
              <a:rPr lang="en" dirty="0">
                <a:solidFill>
                  <a:schemeClr val="dk1"/>
                </a:solidFill>
              </a:rPr>
              <a:t> (page 35) mean? What on the page tells you that?</a:t>
            </a:r>
            <a:endParaRPr dirty="0">
              <a:solidFill>
                <a:schemeClr val="dk1"/>
              </a:solidFill>
            </a:endParaRPr>
          </a:p>
          <a:p>
            <a:pPr marL="0" lvl="0" indent="0" rtl="0">
              <a:lnSpc>
                <a:spcPct val="145454"/>
              </a:lnSpc>
              <a:spcBef>
                <a:spcPts val="0"/>
              </a:spcBef>
              <a:spcAft>
                <a:spcPts val="0"/>
              </a:spcAft>
              <a:buClr>
                <a:schemeClr val="dk1"/>
              </a:buClr>
              <a:buSzPts val="1100"/>
              <a:buFont typeface="Arial"/>
              <a:buNone/>
            </a:pPr>
            <a:r>
              <a:rPr lang="en" dirty="0">
                <a:solidFill>
                  <a:schemeClr val="dk1"/>
                </a:solidFill>
              </a:rPr>
              <a:t> </a:t>
            </a:r>
            <a:endParaRPr dirty="0">
              <a:solidFill>
                <a:schemeClr val="dk1"/>
              </a:solidFill>
            </a:endParaRPr>
          </a:p>
          <a:p>
            <a:pPr marL="0" lvl="0" indent="0" rtl="0">
              <a:lnSpc>
                <a:spcPct val="115000"/>
              </a:lnSpc>
              <a:spcBef>
                <a:spcPts val="0"/>
              </a:spcBef>
              <a:spcAft>
                <a:spcPts val="0"/>
              </a:spcAft>
              <a:buClr>
                <a:schemeClr val="dk1"/>
              </a:buClr>
              <a:buSzPts val="1100"/>
              <a:buFont typeface="Arial"/>
              <a:buNone/>
            </a:pPr>
            <a:endParaRPr dirty="0">
              <a:solidFill>
                <a:schemeClr val="dk1"/>
              </a:solidFill>
            </a:endParaRPr>
          </a:p>
          <a:p>
            <a:pPr marL="0" lvl="0" indent="0">
              <a:spcBef>
                <a:spcPts val="0"/>
              </a:spcBef>
              <a:spcAft>
                <a:spcPts val="0"/>
              </a:spcAft>
              <a:buNone/>
            </a:pPr>
            <a:endParaRPr dirty="0"/>
          </a:p>
        </p:txBody>
      </p:sp>
      <p:sp>
        <p:nvSpPr>
          <p:cNvPr id="213" name="Google Shape;213;p43"/>
          <p:cNvSpPr txBox="1"/>
          <p:nvPr/>
        </p:nvSpPr>
        <p:spPr>
          <a:xfrm>
            <a:off x="311700" y="403898"/>
            <a:ext cx="7350300" cy="857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 sz="3400" dirty="0">
                <a:latin typeface="Century Gothic"/>
                <a:ea typeface="Century Gothic"/>
                <a:cs typeface="Century Gothic"/>
                <a:sym typeface="Century Gothic"/>
              </a:rPr>
              <a:t>Vocabulary Entry Task 2</a:t>
            </a:r>
            <a:endParaRPr sz="3400" dirty="0">
              <a:latin typeface="Century Gothic"/>
              <a:ea typeface="Century Gothic"/>
              <a:cs typeface="Century Gothic"/>
              <a:sym typeface="Century Gothic"/>
            </a:endParaRPr>
          </a:p>
        </p:txBody>
      </p:sp>
      <p:pic>
        <p:nvPicPr>
          <p:cNvPr id="5" name="Google Shape;200;p41">
            <a:extLst>
              <a:ext uri="{FF2B5EF4-FFF2-40B4-BE49-F238E27FC236}">
                <a16:creationId xmlns:a16="http://schemas.microsoft.com/office/drawing/2014/main" id="{B7B99DDF-FFCC-4891-8D93-84439051CA66}"/>
              </a:ext>
            </a:extLst>
          </p:cNvPr>
          <p:cNvPicPr preferRelativeResize="0"/>
          <p:nvPr/>
        </p:nvPicPr>
        <p:blipFill rotWithShape="1">
          <a:blip r:embed="rId3">
            <a:alphaModFix/>
          </a:blip>
          <a:srcRect/>
          <a:stretch/>
        </p:blipFill>
        <p:spPr>
          <a:xfrm>
            <a:off x="7999050" y="194023"/>
            <a:ext cx="833250" cy="1067275"/>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18"/>
        <p:cNvGrpSpPr/>
        <p:nvPr/>
      </p:nvGrpSpPr>
      <p:grpSpPr>
        <a:xfrm>
          <a:off x="0" y="0"/>
          <a:ext cx="0" cy="0"/>
          <a:chOff x="0" y="0"/>
          <a:chExt cx="0" cy="0"/>
        </a:xfrm>
      </p:grpSpPr>
      <p:sp>
        <p:nvSpPr>
          <p:cNvPr id="219" name="Google Shape;219;p44"/>
          <p:cNvSpPr txBox="1">
            <a:spLocks noGrp="1"/>
          </p:cNvSpPr>
          <p:nvPr>
            <p:ph type="title"/>
          </p:nvPr>
        </p:nvSpPr>
        <p:spPr>
          <a:xfrm>
            <a:off x="311700" y="376625"/>
            <a:ext cx="8520600" cy="5727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dirty="0"/>
              <a:t>Let’s look at our targets for today:</a:t>
            </a:r>
            <a:endParaRPr dirty="0"/>
          </a:p>
        </p:txBody>
      </p:sp>
      <p:sp>
        <p:nvSpPr>
          <p:cNvPr id="220" name="Google Shape;220;p44"/>
          <p:cNvSpPr txBox="1">
            <a:spLocks noGrp="1"/>
          </p:cNvSpPr>
          <p:nvPr>
            <p:ph type="body" idx="1"/>
          </p:nvPr>
        </p:nvSpPr>
        <p:spPr>
          <a:xfrm>
            <a:off x="311700" y="1443899"/>
            <a:ext cx="8520600" cy="3124975"/>
          </a:xfrm>
          <a:prstGeom prst="rect">
            <a:avLst/>
          </a:prstGeom>
        </p:spPr>
        <p:txBody>
          <a:bodyPr spcFirstLastPara="1" wrap="square" lIns="91425" tIns="91425" rIns="91425" bIns="91425" anchor="t" anchorCtr="0">
            <a:noAutofit/>
          </a:bodyPr>
          <a:lstStyle/>
          <a:p>
            <a:pPr marL="457200" marR="88900" lvl="0" indent="-381000" rtl="0">
              <a:lnSpc>
                <a:spcPct val="115000"/>
              </a:lnSpc>
              <a:spcBef>
                <a:spcPts val="0"/>
              </a:spcBef>
              <a:spcAft>
                <a:spcPts val="0"/>
              </a:spcAft>
              <a:buClr>
                <a:schemeClr val="dk1"/>
              </a:buClr>
              <a:buSzPts val="2400"/>
              <a:buAutoNum type="arabicPeriod"/>
            </a:pPr>
            <a:r>
              <a:rPr lang="en" sz="2400" b="1" dirty="0">
                <a:solidFill>
                  <a:schemeClr val="dk1"/>
                </a:solidFill>
              </a:rPr>
              <a:t>I can use context clues (in the sentence or on the page) to determine the meaning of words in </a:t>
            </a:r>
            <a:r>
              <a:rPr lang="en" sz="2400" b="1" i="1" dirty="0">
                <a:solidFill>
                  <a:schemeClr val="dk1"/>
                </a:solidFill>
              </a:rPr>
              <a:t>A Long Walk to Water.</a:t>
            </a:r>
            <a:endParaRPr sz="2400" b="1" i="1" dirty="0">
              <a:solidFill>
                <a:schemeClr val="dk1"/>
              </a:solidFill>
            </a:endParaRPr>
          </a:p>
          <a:p>
            <a:pPr marL="457200" marR="88900" lvl="0" indent="0" rtl="0">
              <a:lnSpc>
                <a:spcPct val="115000"/>
              </a:lnSpc>
              <a:spcBef>
                <a:spcPts val="0"/>
              </a:spcBef>
              <a:spcAft>
                <a:spcPts val="0"/>
              </a:spcAft>
              <a:buNone/>
            </a:pPr>
            <a:endParaRPr sz="2400" b="1" i="1" dirty="0">
              <a:solidFill>
                <a:schemeClr val="dk1"/>
              </a:solidFill>
            </a:endParaRPr>
          </a:p>
          <a:p>
            <a:pPr marL="533400" marR="88900" lvl="0" indent="-457200" rtl="0">
              <a:lnSpc>
                <a:spcPct val="115000"/>
              </a:lnSpc>
              <a:spcBef>
                <a:spcPts val="0"/>
              </a:spcBef>
              <a:spcAft>
                <a:spcPts val="0"/>
              </a:spcAft>
              <a:buClr>
                <a:schemeClr val="dk1"/>
              </a:buClr>
              <a:buSzPts val="2400"/>
              <a:buFont typeface="+mj-lt"/>
              <a:buAutoNum type="arabicPeriod" startAt="2"/>
            </a:pPr>
            <a:r>
              <a:rPr lang="en" sz="2400" b="1" dirty="0">
                <a:solidFill>
                  <a:schemeClr val="dk1"/>
                </a:solidFill>
              </a:rPr>
              <a:t>I can analyze the development of a theme in a novel by identifying challenges to and factors in survival for Salva and Nya in </a:t>
            </a:r>
            <a:r>
              <a:rPr lang="en" sz="2400" b="1" i="1" dirty="0">
                <a:solidFill>
                  <a:schemeClr val="dk1"/>
                </a:solidFill>
              </a:rPr>
              <a:t>A Long Walk to Water</a:t>
            </a:r>
            <a:r>
              <a:rPr lang="en" sz="2400" b="1" dirty="0">
                <a:solidFill>
                  <a:schemeClr val="dk1"/>
                </a:solidFill>
              </a:rPr>
              <a:t>. </a:t>
            </a:r>
            <a:endParaRPr sz="2400" b="1" dirty="0"/>
          </a:p>
        </p:txBody>
      </p:sp>
      <p:pic>
        <p:nvPicPr>
          <p:cNvPr id="5" name="Google Shape;200;p41">
            <a:extLst>
              <a:ext uri="{FF2B5EF4-FFF2-40B4-BE49-F238E27FC236}">
                <a16:creationId xmlns:a16="http://schemas.microsoft.com/office/drawing/2014/main" id="{E19DA242-63C5-45ED-A7DF-E470AC05A3C8}"/>
              </a:ext>
            </a:extLst>
          </p:cNvPr>
          <p:cNvPicPr preferRelativeResize="0"/>
          <p:nvPr/>
        </p:nvPicPr>
        <p:blipFill rotWithShape="1">
          <a:blip r:embed="rId3">
            <a:alphaModFix/>
          </a:blip>
          <a:srcRect/>
          <a:stretch/>
        </p:blipFill>
        <p:spPr>
          <a:xfrm>
            <a:off x="7999050" y="194023"/>
            <a:ext cx="833250" cy="1067275"/>
          </a:xfrm>
          <a:prstGeom prst="rect">
            <a:avLst/>
          </a:prstGeom>
          <a:noFill/>
          <a:ln>
            <a:noFill/>
          </a:ln>
        </p:spPr>
      </p:pic>
      <p:pic>
        <p:nvPicPr>
          <p:cNvPr id="2" name="Picture 2">
            <a:extLst>
              <a:ext uri="{FF2B5EF4-FFF2-40B4-BE49-F238E27FC236}">
                <a16:creationId xmlns:a16="http://schemas.microsoft.com/office/drawing/2014/main" id="{D3CE154A-64E9-4A26-924C-8C0DF3D16EFE}"/>
              </a:ext>
            </a:extLst>
          </p:cNvPr>
          <p:cNvPicPr>
            <a:picLocks noChangeAspect="1"/>
          </p:cNvPicPr>
          <p:nvPr/>
        </p:nvPicPr>
        <p:blipFill>
          <a:blip r:embed="rId4"/>
          <a:stretch>
            <a:fillRect/>
          </a:stretch>
        </p:blipFill>
        <p:spPr>
          <a:xfrm>
            <a:off x="8248381" y="4375120"/>
            <a:ext cx="809984" cy="641769"/>
          </a:xfrm>
          <a:prstGeom prst="rect">
            <a:avLst/>
          </a:prstGeom>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45"/>
          <p:cNvSpPr txBox="1">
            <a:spLocks noGrp="1"/>
          </p:cNvSpPr>
          <p:nvPr>
            <p:ph type="title"/>
          </p:nvPr>
        </p:nvSpPr>
        <p:spPr>
          <a:xfrm>
            <a:off x="311700" y="334175"/>
            <a:ext cx="8520600" cy="1179300"/>
          </a:xfrm>
          <a:prstGeom prst="rect">
            <a:avLst/>
          </a:prstGeom>
        </p:spPr>
        <p:txBody>
          <a:bodyPr spcFirstLastPara="1" wrap="square" lIns="91425" tIns="91425" rIns="91425" bIns="91425" anchor="t" anchorCtr="0">
            <a:noAutofit/>
          </a:bodyPr>
          <a:lstStyle/>
          <a:p>
            <a:pPr marL="0" lvl="0" indent="0" rtl="0">
              <a:spcBef>
                <a:spcPts val="0"/>
              </a:spcBef>
              <a:spcAft>
                <a:spcPts val="0"/>
              </a:spcAft>
              <a:buNone/>
            </a:pPr>
            <a:r>
              <a:rPr lang="en" sz="2600" dirty="0"/>
              <a:t>Let’s review what things close readers do!</a:t>
            </a:r>
            <a:endParaRPr sz="2600" dirty="0"/>
          </a:p>
        </p:txBody>
      </p:sp>
      <p:sp>
        <p:nvSpPr>
          <p:cNvPr id="227" name="Google Shape;227;p45"/>
          <p:cNvSpPr txBox="1">
            <a:spLocks noGrp="1"/>
          </p:cNvSpPr>
          <p:nvPr>
            <p:ph type="body" idx="1"/>
          </p:nvPr>
        </p:nvSpPr>
        <p:spPr>
          <a:xfrm>
            <a:off x="439950" y="1401449"/>
            <a:ext cx="8520600" cy="3653075"/>
          </a:xfrm>
          <a:prstGeom prst="rect">
            <a:avLst/>
          </a:prstGeom>
        </p:spPr>
        <p:txBody>
          <a:bodyPr spcFirstLastPara="1" wrap="square" lIns="91425" tIns="91425" rIns="91425" bIns="91425" anchor="t" anchorCtr="0">
            <a:noAutofit/>
          </a:bodyPr>
          <a:lstStyle/>
          <a:p>
            <a:pPr marL="0" lvl="0" indent="0" algn="ctr" rtl="0">
              <a:spcBef>
                <a:spcPts val="0"/>
              </a:spcBef>
              <a:spcAft>
                <a:spcPts val="0"/>
              </a:spcAft>
              <a:buNone/>
            </a:pPr>
            <a:r>
              <a:rPr lang="en" sz="2400" b="1" dirty="0">
                <a:solidFill>
                  <a:schemeClr val="dk1"/>
                </a:solidFill>
              </a:rPr>
              <a:t>“Close Readers Do These Things” </a:t>
            </a:r>
            <a:endParaRPr sz="2400" b="1" dirty="0">
              <a:solidFill>
                <a:schemeClr val="dk1"/>
              </a:solidFill>
            </a:endParaRPr>
          </a:p>
          <a:p>
            <a:pPr marL="0" lvl="0" indent="0" rtl="0">
              <a:spcBef>
                <a:spcPts val="0"/>
              </a:spcBef>
              <a:spcAft>
                <a:spcPts val="0"/>
              </a:spcAft>
              <a:buNone/>
            </a:pPr>
            <a:r>
              <a:rPr lang="en" sz="2200" dirty="0">
                <a:solidFill>
                  <a:schemeClr val="dk1"/>
                </a:solidFill>
              </a:rPr>
              <a:t>• Read the text slowly at least twice</a:t>
            </a:r>
            <a:endParaRPr sz="2200" dirty="0">
              <a:solidFill>
                <a:schemeClr val="dk1"/>
              </a:solidFill>
            </a:endParaRPr>
          </a:p>
          <a:p>
            <a:pPr marL="0" lvl="0" indent="0" rtl="0">
              <a:spcBef>
                <a:spcPts val="0"/>
              </a:spcBef>
              <a:spcAft>
                <a:spcPts val="0"/>
              </a:spcAft>
              <a:buNone/>
            </a:pPr>
            <a:r>
              <a:rPr lang="en" sz="2200" dirty="0">
                <a:solidFill>
                  <a:schemeClr val="dk1"/>
                </a:solidFill>
              </a:rPr>
              <a:t>• Get the gist of what a text is about</a:t>
            </a:r>
            <a:endParaRPr sz="2200" dirty="0">
              <a:solidFill>
                <a:schemeClr val="dk1"/>
              </a:solidFill>
            </a:endParaRPr>
          </a:p>
          <a:p>
            <a:pPr marL="0" lvl="0" indent="0" rtl="0">
              <a:spcBef>
                <a:spcPts val="0"/>
              </a:spcBef>
              <a:spcAft>
                <a:spcPts val="0"/>
              </a:spcAft>
              <a:buNone/>
            </a:pPr>
            <a:r>
              <a:rPr lang="en" sz="2200" dirty="0">
                <a:solidFill>
                  <a:schemeClr val="dk1"/>
                </a:solidFill>
              </a:rPr>
              <a:t>• Circle words </a:t>
            </a:r>
            <a:r>
              <a:rPr lang="en-US" sz="2200" dirty="0">
                <a:solidFill>
                  <a:schemeClr val="dk1"/>
                </a:solidFill>
              </a:rPr>
              <a:t>they </a:t>
            </a:r>
            <a:r>
              <a:rPr lang="en" sz="2200" dirty="0">
                <a:solidFill>
                  <a:schemeClr val="dk1"/>
                </a:solidFill>
              </a:rPr>
              <a:t>aren’t sure of and try to figure them out</a:t>
            </a:r>
            <a:endParaRPr sz="2200" dirty="0">
              <a:solidFill>
                <a:schemeClr val="dk1"/>
              </a:solidFill>
            </a:endParaRPr>
          </a:p>
          <a:p>
            <a:pPr marL="0" lvl="0" indent="0" rtl="0">
              <a:spcBef>
                <a:spcPts val="0"/>
              </a:spcBef>
              <a:spcAft>
                <a:spcPts val="0"/>
              </a:spcAft>
              <a:buNone/>
            </a:pPr>
            <a:r>
              <a:rPr lang="en" sz="2200" dirty="0">
                <a:solidFill>
                  <a:schemeClr val="dk1"/>
                </a:solidFill>
              </a:rPr>
              <a:t>• Reread, annotate, and underline key vocabulary</a:t>
            </a:r>
            <a:endParaRPr sz="2200" dirty="0">
              <a:solidFill>
                <a:schemeClr val="dk1"/>
              </a:solidFill>
            </a:endParaRPr>
          </a:p>
          <a:p>
            <a:pPr marL="0" lvl="0" indent="0" rtl="0">
              <a:spcBef>
                <a:spcPts val="0"/>
              </a:spcBef>
              <a:spcAft>
                <a:spcPts val="0"/>
              </a:spcAft>
              <a:buNone/>
            </a:pPr>
            <a:r>
              <a:rPr lang="en" sz="2200" dirty="0">
                <a:solidFill>
                  <a:schemeClr val="dk1"/>
                </a:solidFill>
              </a:rPr>
              <a:t>• Use the text to answer questions</a:t>
            </a:r>
            <a:endParaRPr sz="2200" dirty="0">
              <a:solidFill>
                <a:schemeClr val="dk1"/>
              </a:solidFill>
            </a:endParaRPr>
          </a:p>
          <a:p>
            <a:pPr marL="0" lvl="0" indent="0" rtl="0">
              <a:spcBef>
                <a:spcPts val="0"/>
              </a:spcBef>
              <a:spcAft>
                <a:spcPts val="0"/>
              </a:spcAft>
              <a:buNone/>
            </a:pPr>
            <a:r>
              <a:rPr lang="en" sz="2200" dirty="0">
                <a:solidFill>
                  <a:schemeClr val="dk1"/>
                </a:solidFill>
              </a:rPr>
              <a:t>• Gather evidence (quotes) from the text </a:t>
            </a:r>
            <a:endParaRPr sz="2200" dirty="0">
              <a:solidFill>
                <a:schemeClr val="dk1"/>
              </a:solidFill>
            </a:endParaRPr>
          </a:p>
          <a:p>
            <a:pPr marL="0" lvl="0" indent="0" rtl="0">
              <a:spcBef>
                <a:spcPts val="0"/>
              </a:spcBef>
              <a:spcAft>
                <a:spcPts val="0"/>
              </a:spcAft>
              <a:buNone/>
            </a:pPr>
            <a:r>
              <a:rPr lang="en" sz="2200" dirty="0">
                <a:solidFill>
                  <a:schemeClr val="dk1"/>
                </a:solidFill>
              </a:rPr>
              <a:t>• Talk with each other about what </a:t>
            </a:r>
            <a:r>
              <a:rPr lang="en-US" sz="2200" dirty="0">
                <a:solidFill>
                  <a:schemeClr val="dk1"/>
                </a:solidFill>
              </a:rPr>
              <a:t>they </a:t>
            </a:r>
            <a:r>
              <a:rPr lang="en" sz="2200" dirty="0">
                <a:solidFill>
                  <a:schemeClr val="dk1"/>
                </a:solidFill>
              </a:rPr>
              <a:t>think it means</a:t>
            </a:r>
            <a:endParaRPr sz="2200" dirty="0">
              <a:solidFill>
                <a:schemeClr val="dk1"/>
              </a:solidFill>
            </a:endParaRPr>
          </a:p>
          <a:p>
            <a:pPr marL="0" lvl="0" indent="0" rtl="0">
              <a:spcBef>
                <a:spcPts val="0"/>
              </a:spcBef>
              <a:spcAft>
                <a:spcPts val="0"/>
              </a:spcAft>
              <a:buNone/>
            </a:pPr>
            <a:r>
              <a:rPr lang="en" sz="2200" dirty="0">
                <a:solidFill>
                  <a:schemeClr val="dk1"/>
                </a:solidFill>
              </a:rPr>
              <a:t>• Read again to summarize or answer specific questions</a:t>
            </a:r>
            <a:endParaRPr sz="2200" dirty="0"/>
          </a:p>
        </p:txBody>
      </p:sp>
      <p:pic>
        <p:nvPicPr>
          <p:cNvPr id="5" name="Google Shape;200;p41">
            <a:extLst>
              <a:ext uri="{FF2B5EF4-FFF2-40B4-BE49-F238E27FC236}">
                <a16:creationId xmlns:a16="http://schemas.microsoft.com/office/drawing/2014/main" id="{65573BA7-3BF2-4845-8CDB-67587FA3582C}"/>
              </a:ext>
            </a:extLst>
          </p:cNvPr>
          <p:cNvPicPr preferRelativeResize="0"/>
          <p:nvPr/>
        </p:nvPicPr>
        <p:blipFill rotWithShape="1">
          <a:blip r:embed="rId3">
            <a:alphaModFix/>
          </a:blip>
          <a:srcRect/>
          <a:stretch/>
        </p:blipFill>
        <p:spPr>
          <a:xfrm>
            <a:off x="7999050" y="194023"/>
            <a:ext cx="833250" cy="1067275"/>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EB00E25-1A0C-4596-A08D-D0807D4B3E5C}"/>
</file>

<file path=customXml/itemProps2.xml><?xml version="1.0" encoding="utf-8"?>
<ds:datastoreItem xmlns:ds="http://schemas.openxmlformats.org/officeDocument/2006/customXml" ds:itemID="{2EEA69D8-1FBB-40A6-91CA-84A506DFB78E}">
  <ds:schemaRefs>
    <ds:schemaRef ds:uri="http://schemas.microsoft.com/sharepoint/v3/contenttype/forms"/>
  </ds:schemaRefs>
</ds:datastoreItem>
</file>

<file path=customXml/itemProps3.xml><?xml version="1.0" encoding="utf-8"?>
<ds:datastoreItem xmlns:ds="http://schemas.openxmlformats.org/officeDocument/2006/customXml" ds:itemID="{D2F64D97-84EC-40C6-8DC8-F159E067DFE2}">
  <ds:schemaRefs>
    <ds:schemaRef ds:uri="http://schemas.openxmlformats.org/package/2006/metadata/core-propertie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http://purl.org/dc/term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152</TotalTime>
  <Words>5012</Words>
  <Application>Microsoft Office PowerPoint</Application>
  <PresentationFormat>On-screen Show (16:9)</PresentationFormat>
  <Paragraphs>447</Paragraphs>
  <Slides>23</Slides>
  <Notes>22</Notes>
  <HiddenSlides>0</HiddenSlides>
  <MMClips>0</MMClips>
  <ScaleCrop>false</ScaleCrop>
  <HeadingPairs>
    <vt:vector size="4" baseType="variant">
      <vt:variant>
        <vt:lpstr>Theme</vt:lpstr>
      </vt:variant>
      <vt:variant>
        <vt:i4>3</vt:i4>
      </vt:variant>
      <vt:variant>
        <vt:lpstr>Slide Titles</vt:lpstr>
      </vt:variant>
      <vt:variant>
        <vt:i4>23</vt:i4>
      </vt:variant>
    </vt:vector>
  </HeadingPairs>
  <TitlesOfParts>
    <vt:vector size="26" baseType="lpstr">
      <vt:lpstr>Simple Light</vt:lpstr>
      <vt:lpstr>Office Theme</vt:lpstr>
      <vt:lpstr>Simple Light</vt:lpstr>
      <vt:lpstr>Grade 7: Module 1: Unit 2: Lesson 2  Teacher slide, before teaching.</vt:lpstr>
      <vt:lpstr>Grade 7: Module 1: Unit 2: Lesson 2 Teacher slide, before teaching.</vt:lpstr>
      <vt:lpstr>Grade 7: Module 1: Unit 2: Lesson 2 Teacher slide, before teaching.</vt:lpstr>
      <vt:lpstr>Grade 7: Module 1:  Unit 2: Lesson 2</vt:lpstr>
      <vt:lpstr>Hello, Students!</vt:lpstr>
      <vt:lpstr>Let’s do our vocabulary entry task</vt:lpstr>
      <vt:lpstr>PowerPoint Presentation</vt:lpstr>
      <vt:lpstr>Let’s look at our targets for today:</vt:lpstr>
      <vt:lpstr>Let’s review what things close readers do!</vt:lpstr>
      <vt:lpstr>Let’s look at reading closely!</vt:lpstr>
      <vt:lpstr>PowerPoint Presentation</vt:lpstr>
      <vt:lpstr>Work Time! </vt:lpstr>
      <vt:lpstr>What’s happening to Salva and Nya? </vt:lpstr>
      <vt:lpstr>PowerPoint Presentation</vt:lpstr>
      <vt:lpstr>Let’s revisit our learning target</vt:lpstr>
      <vt:lpstr>Homework</vt:lpstr>
      <vt:lpstr>Small Group Block</vt:lpstr>
      <vt:lpstr>Fluent Reading Work</vt:lpstr>
      <vt:lpstr>Fluent Reading Work</vt:lpstr>
      <vt:lpstr>Fluent Reading Work</vt:lpstr>
      <vt:lpstr>Fluent Reading Work</vt:lpstr>
      <vt:lpstr> When you finish the fluency practice... </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2  Teacher slide, before teaching.</dc:title>
  <dc:creator>tfiller</dc:creator>
  <cp:lastModifiedBy>Natalie Ivey</cp:lastModifiedBy>
  <cp:revision>16</cp:revision>
  <dcterms:modified xsi:type="dcterms:W3CDTF">2019-03-26T00:38:06Z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2560">
    <vt:lpwstr>14</vt:lpwstr>
  </property>
</Properties>
</file>