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Lst>
  <p:notesMasterIdLst>
    <p:notesMasterId r:id="rId26"/>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x="9144000" cy="5143500" type="screen16x9"/>
  <p:notesSz cx="6858000" cy="1190625"/>
  <p:embeddedFontLst>
    <p:embeddedFont>
      <p:font typeface="Calibri" panose="020F0502020204030204" pitchFamily="34" charset="0"/>
      <p:regular r:id="rId27"/>
      <p:bold r:id="rId28"/>
      <p:italic r:id="rId29"/>
      <p:boldItalic r:id="rId30"/>
    </p:embeddedFont>
    <p:embeddedFont>
      <p:font typeface="Century Gothic" panose="020B0502020202020204" pitchFamily="34" charset="0"/>
      <p:regular r:id="rId31"/>
      <p:bold r:id="rId32"/>
      <p:italic r:id="rId33"/>
      <p:boldItalic r:id="rId34"/>
    </p:embeddedFont>
    <p:embeddedFont>
      <p:font typeface="Overlock" panose="020B060402020202020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B1FDEA-276E-447F-B41F-467E5F8134E4}" v="24" dt="2018-09-07T15:32:58.3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072" autoAdjust="0"/>
  </p:normalViewPr>
  <p:slideViewPr>
    <p:cSldViewPr snapToGrid="0">
      <p:cViewPr varScale="1">
        <p:scale>
          <a:sx n="135" d="100"/>
          <a:sy n="135" d="100"/>
        </p:scale>
        <p:origin x="924" y="10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font" Target="fonts/font8.fntdata"/><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7.fntdata"/><Relationship Id="rId38" Type="http://schemas.openxmlformats.org/officeDocument/2006/relationships/font" Target="fonts/font12.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3.fntdata"/><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5.fntdata"/><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68B1FDEA-276E-447F-B41F-467E5F8134E4}"/>
    <pc:docChg chg="modSld modMainMaster">
      <pc:chgData name="Natalie Ivey" userId="2c81a4b0-7596-4a42-b4da-e7aac4dfeff9" providerId="ADAL" clId="{68B1FDEA-276E-447F-B41F-467E5F8134E4}" dt="2018-09-07T15:32:58.372" v="23" actId="14100"/>
      <pc:docMkLst>
        <pc:docMk/>
      </pc:docMkLst>
      <pc:sldChg chg="addSp modSp">
        <pc:chgData name="Natalie Ivey" userId="2c81a4b0-7596-4a42-b4da-e7aac4dfeff9" providerId="ADAL" clId="{68B1FDEA-276E-447F-B41F-467E5F8134E4}" dt="2018-09-07T15:31:15.715" v="3" actId="1076"/>
        <pc:sldMkLst>
          <pc:docMk/>
          <pc:sldMk cId="0" sldId="259"/>
        </pc:sldMkLst>
        <pc:picChg chg="add mod">
          <ac:chgData name="Natalie Ivey" userId="2c81a4b0-7596-4a42-b4da-e7aac4dfeff9" providerId="ADAL" clId="{68B1FDEA-276E-447F-B41F-467E5F8134E4}" dt="2018-09-07T15:31:15.715" v="3" actId="1076"/>
          <ac:picMkLst>
            <pc:docMk/>
            <pc:sldMk cId="0" sldId="259"/>
            <ac:picMk id="3" creationId="{9A54121B-2669-4E7C-872F-60F602E92987}"/>
          </ac:picMkLst>
        </pc:picChg>
      </pc:sldChg>
      <pc:sldChg chg="modSp">
        <pc:chgData name="Natalie Ivey" userId="2c81a4b0-7596-4a42-b4da-e7aac4dfeff9" providerId="ADAL" clId="{68B1FDEA-276E-447F-B41F-467E5F8134E4}" dt="2018-09-07T15:32:47.556" v="21" actId="14100"/>
        <pc:sldMkLst>
          <pc:docMk/>
          <pc:sldMk cId="0" sldId="263"/>
        </pc:sldMkLst>
        <pc:picChg chg="mod">
          <ac:chgData name="Natalie Ivey" userId="2c81a4b0-7596-4a42-b4da-e7aac4dfeff9" providerId="ADAL" clId="{68B1FDEA-276E-447F-B41F-467E5F8134E4}" dt="2018-09-07T15:32:47.556" v="21" actId="14100"/>
          <ac:picMkLst>
            <pc:docMk/>
            <pc:sldMk cId="0" sldId="263"/>
            <ac:picMk id="177" creationId="{00000000-0000-0000-0000-000000000000}"/>
          </ac:picMkLst>
        </pc:picChg>
      </pc:sldChg>
      <pc:sldChg chg="modSp">
        <pc:chgData name="Natalie Ivey" userId="2c81a4b0-7596-4a42-b4da-e7aac4dfeff9" providerId="ADAL" clId="{68B1FDEA-276E-447F-B41F-467E5F8134E4}" dt="2018-09-07T15:32:58.372" v="23" actId="14100"/>
        <pc:sldMkLst>
          <pc:docMk/>
          <pc:sldMk cId="0" sldId="267"/>
        </pc:sldMkLst>
        <pc:picChg chg="mod">
          <ac:chgData name="Natalie Ivey" userId="2c81a4b0-7596-4a42-b4da-e7aac4dfeff9" providerId="ADAL" clId="{68B1FDEA-276E-447F-B41F-467E5F8134E4}" dt="2018-09-07T15:32:58.372" v="23" actId="14100"/>
          <ac:picMkLst>
            <pc:docMk/>
            <pc:sldMk cId="0" sldId="267"/>
            <ac:picMk id="204" creationId="{00000000-0000-0000-0000-000000000000}"/>
          </ac:picMkLst>
        </pc:picChg>
      </pc:sldChg>
      <pc:sldChg chg="addSp modSp">
        <pc:chgData name="Natalie Ivey" userId="2c81a4b0-7596-4a42-b4da-e7aac4dfeff9" providerId="ADAL" clId="{68B1FDEA-276E-447F-B41F-467E5F8134E4}" dt="2018-09-07T15:31:42.747" v="11" actId="1076"/>
        <pc:sldMkLst>
          <pc:docMk/>
          <pc:sldMk cId="3830099917" sldId="271"/>
        </pc:sldMkLst>
        <pc:spChg chg="mod">
          <ac:chgData name="Natalie Ivey" userId="2c81a4b0-7596-4a42-b4da-e7aac4dfeff9" providerId="ADAL" clId="{68B1FDEA-276E-447F-B41F-467E5F8134E4}" dt="2018-09-07T15:31:28.895" v="7" actId="14100"/>
          <ac:spMkLst>
            <pc:docMk/>
            <pc:sldMk cId="3830099917" sldId="271"/>
            <ac:spMk id="130" creationId="{00000000-0000-0000-0000-000000000000}"/>
          </ac:spMkLst>
        </pc:spChg>
        <pc:spChg chg="mod">
          <ac:chgData name="Natalie Ivey" userId="2c81a4b0-7596-4a42-b4da-e7aac4dfeff9" providerId="ADAL" clId="{68B1FDEA-276E-447F-B41F-467E5F8134E4}" dt="2018-09-07T15:31:24.891" v="5" actId="14100"/>
          <ac:spMkLst>
            <pc:docMk/>
            <pc:sldMk cId="3830099917" sldId="271"/>
            <ac:spMk id="131" creationId="{00000000-0000-0000-0000-000000000000}"/>
          </ac:spMkLst>
        </pc:spChg>
        <pc:picChg chg="add mod">
          <ac:chgData name="Natalie Ivey" userId="2c81a4b0-7596-4a42-b4da-e7aac4dfeff9" providerId="ADAL" clId="{68B1FDEA-276E-447F-B41F-467E5F8134E4}" dt="2018-09-07T15:31:42.747" v="11" actId="1076"/>
          <ac:picMkLst>
            <pc:docMk/>
            <pc:sldMk cId="3830099917" sldId="271"/>
            <ac:picMk id="3" creationId="{22D12518-BF84-4BB2-AC95-AE8AE7FE78A0}"/>
          </ac:picMkLst>
        </pc:picChg>
      </pc:sldChg>
      <pc:sldMasterChg chg="addSp modSp">
        <pc:chgData name="Natalie Ivey" userId="2c81a4b0-7596-4a42-b4da-e7aac4dfeff9" providerId="ADAL" clId="{68B1FDEA-276E-447F-B41F-467E5F8134E4}" dt="2018-09-07T15:32:29.556" v="18" actId="1076"/>
        <pc:sldMasterMkLst>
          <pc:docMk/>
          <pc:sldMasterMk cId="0" sldId="2147483670"/>
        </pc:sldMasterMkLst>
        <pc:picChg chg="add mod">
          <ac:chgData name="Natalie Ivey" userId="2c81a4b0-7596-4a42-b4da-e7aac4dfeff9" providerId="ADAL" clId="{68B1FDEA-276E-447F-B41F-467E5F8134E4}" dt="2018-09-07T15:32:02.885" v="13" actId="1076"/>
          <ac:picMkLst>
            <pc:docMk/>
            <pc:sldMasterMk cId="0" sldId="2147483670"/>
            <ac:picMk id="3" creationId="{30E4F285-F32D-4228-A7AE-EF56C751AD49}"/>
          </ac:picMkLst>
        </pc:picChg>
        <pc:picChg chg="add mod">
          <ac:chgData name="Natalie Ivey" userId="2c81a4b0-7596-4a42-b4da-e7aac4dfeff9" providerId="ADAL" clId="{68B1FDEA-276E-447F-B41F-467E5F8134E4}" dt="2018-09-07T15:32:13.324" v="15" actId="1076"/>
          <ac:picMkLst>
            <pc:docMk/>
            <pc:sldMasterMk cId="0" sldId="2147483670"/>
            <ac:picMk id="5" creationId="{67870685-D4D6-4F50-9438-85863125DD2D}"/>
          </ac:picMkLst>
        </pc:picChg>
        <pc:picChg chg="add mod">
          <ac:chgData name="Natalie Ivey" userId="2c81a4b0-7596-4a42-b4da-e7aac4dfeff9" providerId="ADAL" clId="{68B1FDEA-276E-447F-B41F-467E5F8134E4}" dt="2018-09-07T15:32:29.556" v="18" actId="1076"/>
          <ac:picMkLst>
            <pc:docMk/>
            <pc:sldMasterMk cId="0" sldId="2147483670"/>
            <ac:picMk id="10" creationId="{194FF34F-6C68-434D-8CDF-138880D59B13}"/>
          </ac:picMkLst>
        </pc:picChg>
      </pc:sldMasterChg>
    </pc:docChg>
  </pc:docChgLst>
  <pc:docChgLst>
    <pc:chgData clId="Web-{B3172424-A071-43F1-9E29-DDA897FBFDF1}"/>
    <pc:docChg chg="modSld">
      <pc:chgData name="" userId="" providerId="" clId="Web-{B3172424-A071-43F1-9E29-DDA897FBFDF1}" dt="2018-08-11T22:10:32.738" v="6"/>
      <pc:docMkLst>
        <pc:docMk/>
      </pc:docMkLst>
      <pc:sldChg chg="modSp">
        <pc:chgData name="" userId="" providerId="" clId="Web-{B3172424-A071-43F1-9E29-DDA897FBFDF1}" dt="2018-08-11T22:10:26.972" v="5" actId="14100"/>
        <pc:sldMkLst>
          <pc:docMk/>
          <pc:sldMk cId="0" sldId="261"/>
        </pc:sldMkLst>
        <pc:picChg chg="mod">
          <ac:chgData name="" userId="" providerId="" clId="Web-{B3172424-A071-43F1-9E29-DDA897FBFDF1}" dt="2018-08-11T22:10:26.972" v="5" actId="14100"/>
          <ac:picMkLst>
            <pc:docMk/>
            <pc:sldMk cId="0" sldId="261"/>
            <ac:picMk id="163" creationId="{00000000-0000-0000-0000-000000000000}"/>
          </ac:picMkLst>
        </pc:picChg>
      </pc:sldChg>
      <pc:sldChg chg="addSp delSp">
        <pc:chgData name="" userId="" providerId="" clId="Web-{B3172424-A071-43F1-9E29-DDA897FBFDF1}" dt="2018-08-11T22:10:32.738" v="6"/>
        <pc:sldMkLst>
          <pc:docMk/>
          <pc:sldMk cId="0" sldId="262"/>
        </pc:sldMkLst>
        <pc:picChg chg="add">
          <ac:chgData name="" userId="" providerId="" clId="Web-{B3172424-A071-43F1-9E29-DDA897FBFDF1}" dt="2018-08-11T22:10:32.738" v="6"/>
          <ac:picMkLst>
            <pc:docMk/>
            <pc:sldMk cId="0" sldId="262"/>
            <ac:picMk id="2" creationId="{7A727F06-5537-4F1B-B86C-20B4504425F6}"/>
          </ac:picMkLst>
        </pc:picChg>
        <pc:picChg chg="del">
          <ac:chgData name="" userId="" providerId="" clId="Web-{B3172424-A071-43F1-9E29-DDA897FBFDF1}" dt="2018-08-11T22:09:09.925" v="0"/>
          <ac:picMkLst>
            <pc:docMk/>
            <pc:sldMk cId="0" sldId="262"/>
            <ac:picMk id="6" creationId="{00000000-0000-0000-0000-000000000000}"/>
          </ac:picMkLst>
        </pc:picChg>
      </pc:sldChg>
      <pc:sldChg chg="modSp">
        <pc:chgData name="" userId="" providerId="" clId="Web-{B3172424-A071-43F1-9E29-DDA897FBFDF1}" dt="2018-08-11T22:09:55.113" v="1" actId="14100"/>
        <pc:sldMkLst>
          <pc:docMk/>
          <pc:sldMk cId="0" sldId="269"/>
        </pc:sldMkLst>
        <pc:picChg chg="mod">
          <ac:chgData name="" userId="" providerId="" clId="Web-{B3172424-A071-43F1-9E29-DDA897FBFDF1}" dt="2018-08-11T22:09:55.113" v="1" actId="14100"/>
          <ac:picMkLst>
            <pc:docMk/>
            <pc:sldMk cId="0" sldId="269"/>
            <ac:picMk id="5" creationId="{00000000-0000-0000-0000-000000000000}"/>
          </ac:picMkLst>
        </pc:picChg>
      </pc:sldChg>
      <pc:sldChg chg="addSp modSp">
        <pc:chgData name="" userId="" providerId="" clId="Web-{B3172424-A071-43F1-9E29-DDA897FBFDF1}" dt="2018-08-11T22:10:10.894" v="4" actId="14100"/>
        <pc:sldMkLst>
          <pc:docMk/>
          <pc:sldMk cId="1416837383" sldId="274"/>
        </pc:sldMkLst>
        <pc:picChg chg="add mod">
          <ac:chgData name="" userId="" providerId="" clId="Web-{B3172424-A071-43F1-9E29-DDA897FBFDF1}" dt="2018-08-11T22:10:10.894" v="4" actId="14100"/>
          <ac:picMkLst>
            <pc:docMk/>
            <pc:sldMk cId="1416837383" sldId="274"/>
            <ac:picMk id="2" creationId="{7CDED0E4-BB51-4802-9DD0-44867956251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01896146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latin typeface="Calibri"/>
                <a:ea typeface="Calibri"/>
                <a:cs typeface="Calibri"/>
                <a:sym typeface="Calibri"/>
              </a:rPr>
              <a:t>Lesson Agenda</a:t>
            </a:r>
            <a:endParaRPr sz="1200" b="1" dirty="0">
              <a:latin typeface="Calibri"/>
              <a:ea typeface="Calibri"/>
              <a:cs typeface="Calibri"/>
              <a:sym typeface="Calibri"/>
            </a:endParaRPr>
          </a:p>
          <a:p>
            <a:pPr marL="0" lvl="0" indent="0">
              <a:spcBef>
                <a:spcPts val="0"/>
              </a:spcBef>
              <a:spcAft>
                <a:spcPts val="0"/>
              </a:spcAft>
              <a:buNone/>
            </a:pPr>
            <a:r>
              <a:rPr lang="en" sz="1200" b="1" dirty="0">
                <a:latin typeface="Calibri"/>
                <a:ea typeface="Calibri"/>
                <a:cs typeface="Calibri"/>
                <a:sym typeface="Calibri"/>
              </a:rPr>
              <a:t>50-60 Minutes</a:t>
            </a:r>
            <a:endParaRPr sz="1200" b="1"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latin typeface="Calibri"/>
                <a:ea typeface="Calibri"/>
                <a:cs typeface="Calibri"/>
                <a:sym typeface="Calibri"/>
              </a:rPr>
              <a:t>1.    Opening</a:t>
            </a:r>
            <a:endParaRPr sz="1200" dirty="0">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latin typeface="Calibri"/>
                <a:ea typeface="Calibri"/>
                <a:cs typeface="Calibri"/>
                <a:sym typeface="Calibri"/>
              </a:rPr>
              <a:t>A.   Engaging the Reader: What Challenges Did Ha’s Family Face? (12-15 minutes)</a:t>
            </a:r>
            <a:endParaRPr sz="1200" dirty="0">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latin typeface="Calibri"/>
                <a:ea typeface="Calibri"/>
                <a:cs typeface="Calibri"/>
                <a:sym typeface="Calibri"/>
              </a:rPr>
              <a:t>B.   Review Learning Targets (2-3 minutes)</a:t>
            </a:r>
            <a:endParaRPr sz="1200" dirty="0">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latin typeface="Calibri"/>
                <a:ea typeface="Calibri"/>
                <a:cs typeface="Calibri"/>
                <a:sym typeface="Calibri"/>
              </a:rPr>
              <a:t>2.    Work Time</a:t>
            </a:r>
            <a:endParaRPr sz="1200" dirty="0">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latin typeface="Calibri"/>
                <a:ea typeface="Calibri"/>
                <a:cs typeface="Calibri"/>
                <a:sym typeface="Calibri"/>
              </a:rPr>
              <a:t>A.   Teacher Read-aloud: “Panic Rises in Saigon, but the Exits Are Few” (5-8 minutes)</a:t>
            </a:r>
            <a:endParaRPr sz="1200" dirty="0">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latin typeface="Calibri"/>
                <a:ea typeface="Calibri"/>
                <a:cs typeface="Calibri"/>
                <a:sym typeface="Calibri"/>
              </a:rPr>
              <a:t>B.   Answering Text-Dependent Questions for “Panic Rises in Saigon, but the Exits Are Few” (15-18 minutes)</a:t>
            </a:r>
            <a:endParaRPr sz="1200" dirty="0">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latin typeface="Calibri"/>
                <a:ea typeface="Calibri"/>
                <a:cs typeface="Calibri"/>
                <a:sym typeface="Calibri"/>
              </a:rPr>
              <a:t>C.    Guided Practice: Vocabulary to Deepen Understanding (12-15 minutes)</a:t>
            </a:r>
            <a:endParaRPr sz="1200" dirty="0">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latin typeface="Calibri"/>
                <a:ea typeface="Calibri"/>
                <a:cs typeface="Calibri"/>
                <a:sym typeface="Calibri"/>
              </a:rPr>
              <a:t>3.    Closing and Assessment</a:t>
            </a:r>
            <a:endParaRPr sz="1200" dirty="0">
              <a:latin typeface="Calibri"/>
              <a:ea typeface="Calibri"/>
              <a:cs typeface="Calibri"/>
              <a:sym typeface="Calibri"/>
            </a:endParaRPr>
          </a:p>
          <a:p>
            <a:pPr marL="0" lvl="0" indent="457200">
              <a:spcBef>
                <a:spcPts val="0"/>
              </a:spcBef>
              <a:spcAft>
                <a:spcPts val="0"/>
              </a:spcAft>
              <a:buClr>
                <a:schemeClr val="dk1"/>
              </a:buClr>
              <a:buSzPts val="1100"/>
              <a:buFont typeface="Arial"/>
              <a:buNone/>
            </a:pPr>
            <a:r>
              <a:rPr lang="en" sz="1200" dirty="0">
                <a:latin typeface="Calibri"/>
                <a:ea typeface="Calibri"/>
                <a:cs typeface="Calibri"/>
                <a:sym typeface="Calibri"/>
              </a:rPr>
              <a:t>A.   Debrief Learning Targets (2-3 minutes)</a:t>
            </a:r>
            <a:endParaRPr sz="1200" dirty="0">
              <a:latin typeface="Calibri"/>
              <a:ea typeface="Calibri"/>
              <a:cs typeface="Calibri"/>
              <a:sym typeface="Calibri"/>
            </a:endParaRPr>
          </a:p>
          <a:p>
            <a:pPr marL="228600" lvl="0" indent="-228600">
              <a:spcBef>
                <a:spcPts val="0"/>
              </a:spcBef>
              <a:spcAft>
                <a:spcPts val="0"/>
              </a:spcAft>
              <a:buAutoNum type="arabicPeriod" startAt="4"/>
            </a:pPr>
            <a:r>
              <a:rPr lang="en" sz="1200" dirty="0">
                <a:latin typeface="Calibri"/>
                <a:ea typeface="Calibri"/>
                <a:cs typeface="Calibri"/>
                <a:sym typeface="Calibri"/>
              </a:rPr>
              <a:t>Homework: (1-3 minutes)  Finish your answers to the text-dependent questions if you did not do so in class. Complete a first read of pages 115–134. Take notes (in</a:t>
            </a:r>
            <a:r>
              <a:rPr lang="en" sz="1200" baseline="0" dirty="0">
                <a:latin typeface="Calibri"/>
                <a:ea typeface="Calibri"/>
                <a:cs typeface="Calibri"/>
                <a:sym typeface="Calibri"/>
              </a:rPr>
              <a:t>   </a:t>
            </a:r>
          </a:p>
          <a:p>
            <a:pPr marL="0" lvl="0" indent="0">
              <a:spcBef>
                <a:spcPts val="0"/>
              </a:spcBef>
              <a:spcAft>
                <a:spcPts val="0"/>
              </a:spcAft>
              <a:buNone/>
            </a:pPr>
            <a:r>
              <a:rPr lang="en" sz="1200" baseline="0" dirty="0">
                <a:latin typeface="Calibri"/>
                <a:ea typeface="Calibri"/>
                <a:cs typeface="Calibri"/>
                <a:sym typeface="Calibri"/>
              </a:rPr>
              <a:t>       </a:t>
            </a:r>
            <a:r>
              <a:rPr lang="en" sz="1200" dirty="0">
                <a:latin typeface="Calibri"/>
                <a:ea typeface="Calibri"/>
                <a:cs typeface="Calibri"/>
                <a:sym typeface="Calibri"/>
              </a:rPr>
              <a:t>your journal) using the Stru</a:t>
            </a:r>
            <a:r>
              <a:rPr lang="en" sz="1200" b="1" dirty="0">
                <a:latin typeface="Calibri"/>
                <a:ea typeface="Calibri"/>
                <a:cs typeface="Calibri"/>
                <a:sym typeface="Calibri"/>
              </a:rPr>
              <a:t>ctured Notes graphic organizer</a:t>
            </a:r>
            <a:r>
              <a:rPr lang="en" sz="1200" dirty="0">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26289512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7" name="Google Shape;187;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Teacher Read-Aloud: “Panic Rises in Saigon, but the Exits are Few”</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Prior to this lesson, practice reading the article fluently, naturally, and with feeling.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Hearing a complex text read slowly, fluently, and without interruption or explanation promotes fluency for students. They are hearing a strong reader read the text aloud with accuracy and expression and are simultaneously looking at and thinking about the words on the printed page.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guiding question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Set clear expectations that students read along silently as you read the text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have an opportunity to read this article on their own, too.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Conduct a true read-aloud—read fluently, naturally, and with feeling, but do not pause to explain or go over vocabulary. Remind students to follow along while you read aloud.</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following along during the read aloud.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1423225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3" name="Google Shape;193;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15-18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 (Heterogeneous)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Answering Text Dependent Questions for “Panic Rises in Saigon, but the Exits are Few”</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Mixed-ability grouping of students for regular discussion and close-reading exercises will provide a collaborative and supportive structure for reading complex text. Determine these groups ahead of time.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only by referring back to the text being read. This encourages students to reread the text for further analysis and allows for a deeper understanding.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Pair students of mixed abilities together.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Text-Dependent Questions for “Panic Rises in Saigon, but the Exits Are Few”</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handout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look at the graphic organizer on the page and point out that it is very similar to the one they completed about Ha.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silently read the next two text-dependent questions on the handout before they begin rereading to look for evidence.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are working, circulate looking for details listed below.</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about 10 minutes to work. Ask for a thumbs-up when groups are ready to share their answers.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few students to share their responses to the questions. Clarify as needed.</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read, post these words on the board for reference: inexorable, stringent, emigration, evacuees.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Take note of students who have answered the questions with strong evidence from the text(s).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and look for details such as: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“The South Vietnamese couldn’t get visas to get out,”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“The South Vietnamese feared for their lives because three civilians had already been killed by a grenade in the food market,” and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“They were afraid of the advancing North Vietnamese.”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access to “hint cards”: small slips of paper or index cards that they turn over for hints about how/where to find the answers to text-dependent questions. For example, a hint card might say: “Check back in the third paragraph.”</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835620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3a2ea51330_1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0" name="Google Shape;200;g3a2ea51330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6-8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C. (Slide 1) Vocabulary to Deepen Understanding</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includes explicit instruction related to CCSS L.8.4. Remind students of the work they have been doing with prefixes and breaking words into parts to understand meaning. Emphasize with students the value of learning prefixes, suffixes, and word roots/families as a powerful strategy to build their vocabulary as they read increasingly complex texts.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through embedded vocabulary instruction, students learn new prefixes (uni-, in-, and e-) and two new roots: migrare (Latin for “to move from one place to another”) and vac (Latin for “to empty”).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next two slides are a series of questions and responses that guide students to understand the meaning of important words using prefixes. To better guide this section, the teacher actions are set up as: the word to focus on, the question, followed by how to call on students and then possible responses or “look fors” in parentheses.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whole group.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Prefixes Note-catcher. Question students whole group, as follows: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 first prefix comes from the word </a:t>
            </a:r>
            <a:r>
              <a:rPr lang="en" sz="1200" b="0" i="1" dirty="0">
                <a:solidFill>
                  <a:schemeClr val="dk1"/>
                </a:solidFill>
                <a:latin typeface="Calibri"/>
                <a:ea typeface="Calibri"/>
                <a:cs typeface="Calibri"/>
                <a:sym typeface="Calibri"/>
              </a:rPr>
              <a:t>universal</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which was discussed as part of the third learning target.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a:t>
            </a:r>
            <a:r>
              <a:rPr lang="en-US"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“Who remembers what the prefix uni- means?” </a:t>
            </a:r>
            <a:r>
              <a:rPr lang="en" sz="1200" dirty="0">
                <a:solidFill>
                  <a:schemeClr val="dk1"/>
                </a:solidFill>
                <a:latin typeface="Calibri"/>
                <a:ea typeface="Calibri"/>
                <a:cs typeface="Calibri"/>
                <a:sym typeface="Calibri"/>
              </a:rPr>
              <a:t>Cold call a student to give the definition. (Listen for: single or one).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a:t>
            </a:r>
            <a:r>
              <a:rPr lang="en-US"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“Who can give us a word that you know that starts with uni?”</a:t>
            </a:r>
            <a:r>
              <a:rPr lang="en-US"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their ideas. (Expect students to mention “universal,” but also possible answers such as “university,” “unique,” “uniform,” etc.)</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write these word on the note-catcher.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students to the board and ask them to circle the four words in their text: </a:t>
            </a:r>
            <a:r>
              <a:rPr lang="en" sz="1200" i="1" dirty="0">
                <a:solidFill>
                  <a:schemeClr val="dk1"/>
                </a:solidFill>
                <a:latin typeface="Calibri"/>
                <a:ea typeface="Calibri"/>
                <a:cs typeface="Calibri"/>
                <a:sym typeface="Calibri"/>
              </a:rPr>
              <a:t>inexorable, stringent, emigration, evacuees. </a:t>
            </a:r>
            <a:r>
              <a:rPr lang="en" sz="1200" dirty="0">
                <a:solidFill>
                  <a:schemeClr val="dk1"/>
                </a:solidFill>
                <a:latin typeface="Calibri"/>
                <a:ea typeface="Calibri"/>
                <a:cs typeface="Calibri"/>
                <a:sym typeface="Calibri"/>
              </a:rPr>
              <a:t>Focus them on the word </a:t>
            </a:r>
            <a:r>
              <a:rPr lang="en" sz="1200" b="0" i="1" dirty="0">
                <a:solidFill>
                  <a:schemeClr val="dk1"/>
                </a:solidFill>
                <a:latin typeface="Calibri"/>
                <a:ea typeface="Calibri"/>
                <a:cs typeface="Calibri"/>
                <a:sym typeface="Calibri"/>
              </a:rPr>
              <a:t>inexorable</a:t>
            </a:r>
            <a:r>
              <a:rPr lang="en" sz="1200" b="1" i="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for a student volunteer to read the sentence.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“After reading the sentence, what do you think the word inexorable means?” </a:t>
            </a:r>
            <a:r>
              <a:rPr lang="en" sz="1200" dirty="0">
                <a:solidFill>
                  <a:schemeClr val="dk1"/>
                </a:solidFill>
                <a:latin typeface="Calibri"/>
                <a:ea typeface="Calibri"/>
                <a:cs typeface="Calibri"/>
                <a:sym typeface="Calibri"/>
              </a:rPr>
              <a:t>Give students a moment to think, then talk with a partner. Call on student volunteers. (Listen for answers such as “unstoppable.” Students may get close and say “inevitable.” Tell them it means “impossible to stop or relentless.” Point out the prefix </a:t>
            </a:r>
            <a:r>
              <a:rPr lang="en" sz="1200" i="1" dirty="0">
                <a:solidFill>
                  <a:schemeClr val="dk1"/>
                </a:solidFill>
                <a:latin typeface="Calibri"/>
                <a:ea typeface="Calibri"/>
                <a:cs typeface="Calibri"/>
                <a:sym typeface="Calibri"/>
              </a:rPr>
              <a:t>in-</a:t>
            </a:r>
            <a:r>
              <a:rPr lang="en" sz="1200" dirty="0">
                <a:solidFill>
                  <a:schemeClr val="dk1"/>
                </a:solidFill>
                <a:latin typeface="Calibri"/>
                <a:ea typeface="Calibri"/>
                <a:cs typeface="Calibri"/>
                <a:sym typeface="Calibri"/>
              </a:rPr>
              <a:t>, which means “not.”)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Tell students to put the meaning of the prefix on their note-catcher. Students may recognize that </a:t>
            </a:r>
            <a:r>
              <a:rPr lang="en" sz="1200" i="1" dirty="0">
                <a:solidFill>
                  <a:schemeClr val="dk1"/>
                </a:solidFill>
                <a:latin typeface="Calibri"/>
                <a:ea typeface="Calibri"/>
                <a:cs typeface="Calibri"/>
                <a:sym typeface="Calibri"/>
              </a:rPr>
              <a:t>ex-</a:t>
            </a:r>
            <a:r>
              <a:rPr lang="en" sz="1200" dirty="0">
                <a:solidFill>
                  <a:schemeClr val="dk1"/>
                </a:solidFill>
                <a:latin typeface="Calibri"/>
                <a:ea typeface="Calibri"/>
                <a:cs typeface="Calibri"/>
                <a:sym typeface="Calibri"/>
              </a:rPr>
              <a:t> has something to do with leaving, “out of,” or “from.”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does an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inexorable advance</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of communists add to the feeling of panic?”</a:t>
            </a:r>
            <a:r>
              <a:rPr lang="en-US"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Call on student volunteers. (Listen for answers such as: “They can’t stop the communists, so now they have to get out of the country,” or “The communists can’t be stopped, so they have to flee.”)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Pause to give students time to write the meaning of the word </a:t>
            </a:r>
            <a:r>
              <a:rPr lang="en" sz="1200" i="1" dirty="0">
                <a:solidFill>
                  <a:schemeClr val="dk1"/>
                </a:solidFill>
                <a:latin typeface="Calibri"/>
                <a:ea typeface="Calibri"/>
                <a:cs typeface="Calibri"/>
                <a:sym typeface="Calibri"/>
              </a:rPr>
              <a:t>inexorable</a:t>
            </a:r>
            <a:r>
              <a:rPr lang="en" sz="1200" dirty="0">
                <a:solidFill>
                  <a:schemeClr val="dk1"/>
                </a:solidFill>
                <a:latin typeface="Calibri"/>
                <a:ea typeface="Calibri"/>
                <a:cs typeface="Calibri"/>
                <a:sym typeface="Calibri"/>
              </a:rPr>
              <a:t> on their note-catcher.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phrase </a:t>
            </a:r>
            <a:r>
              <a:rPr lang="en" sz="1200" b="0" i="1" dirty="0">
                <a:solidFill>
                  <a:schemeClr val="dk1"/>
                </a:solidFill>
                <a:latin typeface="Calibri"/>
                <a:ea typeface="Calibri"/>
                <a:cs typeface="Calibri"/>
                <a:sym typeface="Calibri"/>
              </a:rPr>
              <a:t>stringent emigration </a:t>
            </a:r>
            <a:r>
              <a:rPr lang="en" sz="1200" i="1" dirty="0">
                <a:solidFill>
                  <a:schemeClr val="dk1"/>
                </a:solidFill>
                <a:latin typeface="Calibri"/>
                <a:ea typeface="Calibri"/>
                <a:cs typeface="Calibri"/>
                <a:sym typeface="Calibri"/>
              </a:rPr>
              <a:t>laws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“Based on context clues, what you think stringent means?” </a:t>
            </a:r>
            <a:r>
              <a:rPr lang="en" sz="1200" dirty="0">
                <a:solidFill>
                  <a:schemeClr val="dk1"/>
                </a:solidFill>
                <a:latin typeface="Calibri"/>
                <a:ea typeface="Calibri"/>
                <a:cs typeface="Calibri"/>
                <a:sym typeface="Calibri"/>
              </a:rPr>
              <a:t>Give students a moment to think, then talk with their partner. Call on a new voice in the room. (Listen for “strict.” Give students that synonym if they cannot come up with it themselves.)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Next focus students on the word </a:t>
            </a:r>
            <a:r>
              <a:rPr lang="en" sz="1200" b="0" i="1" dirty="0">
                <a:solidFill>
                  <a:schemeClr val="dk1"/>
                </a:solidFill>
                <a:latin typeface="Calibri"/>
                <a:ea typeface="Calibri"/>
                <a:cs typeface="Calibri"/>
                <a:sym typeface="Calibri"/>
              </a:rPr>
              <a:t>emigration</a:t>
            </a:r>
            <a:r>
              <a:rPr lang="en" sz="1200" dirty="0">
                <a:solidFill>
                  <a:schemeClr val="dk1"/>
                </a:solidFill>
                <a:latin typeface="Calibri"/>
                <a:ea typeface="Calibri"/>
                <a:cs typeface="Calibri"/>
                <a:sym typeface="Calibri"/>
              </a:rPr>
              <a:t>. Ask: </a:t>
            </a:r>
            <a:r>
              <a:rPr lang="en" sz="1200" i="1" dirty="0">
                <a:solidFill>
                  <a:schemeClr val="dk1"/>
                </a:solidFill>
                <a:latin typeface="Calibri"/>
                <a:ea typeface="Calibri"/>
                <a:cs typeface="Calibri"/>
                <a:sym typeface="Calibri"/>
              </a:rPr>
              <a:t>“How many of you actually read this as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stringent </a:t>
            </a:r>
            <a:r>
              <a:rPr lang="en" sz="1200" i="1" u="sng" dirty="0">
                <a:solidFill>
                  <a:schemeClr val="dk1"/>
                </a:solidFill>
                <a:latin typeface="Calibri"/>
                <a:ea typeface="Calibri"/>
                <a:cs typeface="Calibri"/>
                <a:sym typeface="Calibri"/>
              </a:rPr>
              <a:t>im</a:t>
            </a:r>
            <a:r>
              <a:rPr lang="en" sz="1200" i="1" dirty="0">
                <a:solidFill>
                  <a:schemeClr val="dk1"/>
                </a:solidFill>
                <a:latin typeface="Calibri"/>
                <a:ea typeface="Calibri"/>
                <a:cs typeface="Calibri"/>
                <a:sym typeface="Calibri"/>
              </a:rPr>
              <a:t>migration laws?</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Pause for show of hands.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word can be found in the word emigration?” </a:t>
            </a:r>
            <a:r>
              <a:rPr lang="en" sz="1200" dirty="0">
                <a:solidFill>
                  <a:schemeClr val="dk1"/>
                </a:solidFill>
                <a:latin typeface="Calibri"/>
                <a:ea typeface="Calibri"/>
                <a:cs typeface="Calibri"/>
                <a:sym typeface="Calibri"/>
              </a:rPr>
              <a:t>Cold call a student to answer. (Listen for the response “migration” and guide students as needed.)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“So what does migration or to migrate mean?” </a:t>
            </a:r>
            <a:r>
              <a:rPr lang="en" sz="1200" dirty="0">
                <a:solidFill>
                  <a:schemeClr val="dk1"/>
                </a:solidFill>
                <a:latin typeface="Calibri"/>
                <a:ea typeface="Calibri"/>
                <a:cs typeface="Calibri"/>
                <a:sym typeface="Calibri"/>
              </a:rPr>
              <a:t>Cold call a student to answer. (Students should answer “to move” or something similar.)</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“So, what is the prefix added to that word?” </a:t>
            </a:r>
            <a:r>
              <a:rPr lang="en" sz="1200" dirty="0">
                <a:solidFill>
                  <a:schemeClr val="dk1"/>
                </a:solidFill>
                <a:latin typeface="Calibri"/>
                <a:ea typeface="Calibri"/>
                <a:cs typeface="Calibri"/>
                <a:sym typeface="Calibri"/>
              </a:rPr>
              <a:t>Cold call a student to answer “e-.”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necessary, remind students that pre means before (like “pre-game show”): a prefix is something that goes in front of a word root to signal meaning.</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think that prefix e- might mean?” </a:t>
            </a:r>
            <a:r>
              <a:rPr lang="en" sz="1200" dirty="0">
                <a:solidFill>
                  <a:schemeClr val="dk1"/>
                </a:solidFill>
                <a:latin typeface="Calibri"/>
                <a:ea typeface="Calibri"/>
                <a:cs typeface="Calibri"/>
                <a:sym typeface="Calibri"/>
              </a:rPr>
              <a:t>Ask for student volunteers to answer. (Students should answer “out.” If no student provides the answer, give them the definition. Say: “</a:t>
            </a:r>
            <a:r>
              <a:rPr lang="en" sz="1200" i="1" dirty="0">
                <a:solidFill>
                  <a:schemeClr val="dk1"/>
                </a:solidFill>
                <a:latin typeface="Calibri"/>
                <a:ea typeface="Calibri"/>
                <a:cs typeface="Calibri"/>
                <a:sym typeface="Calibri"/>
              </a:rPr>
              <a:t>That means, when we put that prefix e-, which means ‘out,’ with that root, migrate, we come up with a word that specifically means ‘moving out.’ People were moving out. And, when we look at the phrase, it turns out that South Vietnam had strict laws about ‘moving out.’</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complete their note-catcher for the prefix and the word emigration.</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clarity of this question-response series, the look-fors for each question can be found in parentheses after the question.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word attack strategies: prefixes, root words, suffixes, cognates, and context.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further support ELLs, consider providing definitions of challenging vocabulary in students’ home language. Resources such as Google Translate and bilingual translation dictionaries can assist with one-word translation.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ELLs may be unfamiliar with more vocabulary words than are mentioned in this lesson. Check for comprehension of general words that most students would know.</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734187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cf849ca23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7" name="Google Shape;207;g3cf849ca23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latin typeface="Calibri"/>
                <a:ea typeface="Calibri"/>
                <a:cs typeface="Calibri"/>
                <a:sym typeface="Calibri"/>
              </a:rPr>
              <a:t>Suggested slide pacing: 6-7 minutes </a:t>
            </a:r>
            <a:endParaRPr sz="1200"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Work Time C. (Slide 2) Vocabulary to Deepen Understanding</a:t>
            </a:r>
            <a:endParaRPr sz="1200" b="1" dirty="0">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In Lessons 3 and 4, students complete a note-catcher on some common prefixes from readings.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will be helpful to keep track of prefixes and suffixes learned, both for students and the teacher. For more information on working with affixes, consider sites such as: Online Etymology Dictionary, etymonline.com; and American Heritage Dictionary, ahdictionary.com.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Revisit the phrase </a:t>
            </a:r>
            <a:r>
              <a:rPr lang="en" sz="1200" b="0" i="1" dirty="0">
                <a:latin typeface="Calibri"/>
                <a:ea typeface="Calibri"/>
                <a:cs typeface="Calibri"/>
                <a:sym typeface="Calibri"/>
              </a:rPr>
              <a:t>stringent emigration </a:t>
            </a:r>
            <a:r>
              <a:rPr lang="en" sz="1200" i="1" dirty="0">
                <a:latin typeface="Calibri"/>
                <a:ea typeface="Calibri"/>
                <a:cs typeface="Calibri"/>
                <a:sym typeface="Calibri"/>
              </a:rPr>
              <a:t>laws</a:t>
            </a:r>
            <a:r>
              <a:rPr lang="en" sz="1200" dirty="0">
                <a:latin typeface="Calibri"/>
                <a:ea typeface="Calibri"/>
                <a:cs typeface="Calibri"/>
                <a:sym typeface="Calibri"/>
              </a:rPr>
              <a:t>. </a:t>
            </a:r>
            <a:endParaRPr sz="1200" dirty="0">
              <a:latin typeface="Calibri"/>
              <a:ea typeface="Calibri"/>
              <a:cs typeface="Calibri"/>
              <a:sym typeface="Calibri"/>
            </a:endParaRPr>
          </a:p>
          <a:p>
            <a:pPr marL="914400" lvl="1"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Ask: </a:t>
            </a:r>
            <a:r>
              <a:rPr lang="en" sz="1200" i="1" dirty="0">
                <a:latin typeface="Calibri"/>
                <a:ea typeface="Calibri"/>
                <a:cs typeface="Calibri"/>
                <a:sym typeface="Calibri"/>
              </a:rPr>
              <a:t>“Why might Vietnam have had strict rules about people leaving the country?” </a:t>
            </a:r>
            <a:r>
              <a:rPr lang="en" sz="1200" dirty="0">
                <a:latin typeface="Calibri"/>
                <a:ea typeface="Calibri"/>
                <a:cs typeface="Calibri"/>
                <a:sym typeface="Calibri"/>
              </a:rPr>
              <a:t>Note for students that the answer to this question is not directly in the text, but that they may be able to make an inference. Give students time to think and then talk with a partner. Cold call a student to share out. (Listen for, or guide the class to understand that, the communist government may not have wanted to lose citizens who had valuable skills. This relates to the totalitarian nature of communism: the government wanted “total” control.)</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 attention to another word near the end of the article, </a:t>
            </a:r>
            <a:r>
              <a:rPr lang="en" sz="1200" b="0" i="1" dirty="0">
                <a:latin typeface="Calibri"/>
                <a:ea typeface="Calibri"/>
                <a:cs typeface="Calibri"/>
                <a:sym typeface="Calibri"/>
              </a:rPr>
              <a:t>evacuees</a:t>
            </a:r>
            <a:r>
              <a:rPr lang="en" sz="1200" b="1" i="1" dirty="0">
                <a:latin typeface="Calibri"/>
                <a:ea typeface="Calibri"/>
                <a:cs typeface="Calibri"/>
                <a:sym typeface="Calibri"/>
              </a:rPr>
              <a:t>. </a:t>
            </a:r>
            <a:endParaRPr sz="1200" b="1" i="1" dirty="0">
              <a:latin typeface="Calibri"/>
              <a:ea typeface="Calibri"/>
              <a:cs typeface="Calibri"/>
              <a:sym typeface="Calibri"/>
            </a:endParaRPr>
          </a:p>
          <a:p>
            <a:pPr marL="914400" lvl="1"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Ask: “</a:t>
            </a:r>
            <a:r>
              <a:rPr lang="en" sz="1200" i="1" dirty="0">
                <a:latin typeface="Calibri"/>
                <a:ea typeface="Calibri"/>
                <a:cs typeface="Calibri"/>
                <a:sym typeface="Calibri"/>
              </a:rPr>
              <a:t>What part of speech is this word? A verb, or noun, or what?” </a:t>
            </a:r>
            <a:r>
              <a:rPr lang="en" sz="1200" dirty="0">
                <a:latin typeface="Calibri"/>
                <a:ea typeface="Calibri"/>
                <a:cs typeface="Calibri"/>
                <a:sym typeface="Calibri"/>
              </a:rPr>
              <a:t>Call on a student volunteer who should be able to tell you it’s a noun. (Confirm that evacuee is a noun.) </a:t>
            </a:r>
            <a:endParaRPr sz="1200" dirty="0">
              <a:latin typeface="Calibri"/>
              <a:ea typeface="Calibri"/>
              <a:cs typeface="Calibri"/>
              <a:sym typeface="Calibri"/>
            </a:endParaRPr>
          </a:p>
          <a:p>
            <a:pPr marL="914400" lvl="1"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Point out that this word also has the prefix e-. Ask: </a:t>
            </a:r>
            <a:r>
              <a:rPr lang="en" sz="1200" i="1" dirty="0">
                <a:latin typeface="Calibri"/>
                <a:ea typeface="Calibri"/>
                <a:cs typeface="Calibri"/>
                <a:sym typeface="Calibri"/>
              </a:rPr>
              <a:t>“We’ve just talked about this prefix e-, which means ‘out.’ But now we have a different root. What is the root you can find in the word evacuees?</a:t>
            </a:r>
            <a:r>
              <a:rPr lang="en-US" sz="1200" i="1" dirty="0">
                <a:latin typeface="Calibri"/>
                <a:ea typeface="Calibri"/>
                <a:cs typeface="Calibri"/>
                <a:sym typeface="Calibri"/>
              </a:rPr>
              <a:t>”</a:t>
            </a:r>
            <a:r>
              <a:rPr lang="en" sz="1200" i="1" dirty="0">
                <a:latin typeface="Calibri"/>
                <a:ea typeface="Calibri"/>
                <a:cs typeface="Calibri"/>
                <a:sym typeface="Calibri"/>
              </a:rPr>
              <a:t> </a:t>
            </a:r>
            <a:r>
              <a:rPr lang="en" sz="1200" dirty="0">
                <a:latin typeface="Calibri"/>
                <a:ea typeface="Calibri"/>
                <a:cs typeface="Calibri"/>
                <a:sym typeface="Calibri"/>
              </a:rPr>
              <a:t>Cold call students. (Listen for the answer “vac.”) </a:t>
            </a:r>
            <a:endParaRPr sz="1200" dirty="0">
              <a:latin typeface="Calibri"/>
              <a:ea typeface="Calibri"/>
              <a:cs typeface="Calibri"/>
              <a:sym typeface="Calibri"/>
            </a:endParaRPr>
          </a:p>
          <a:p>
            <a:pPr marL="914400" lvl="1"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Ask: </a:t>
            </a:r>
            <a:r>
              <a:rPr lang="en" sz="1200" i="1" dirty="0">
                <a:latin typeface="Calibri"/>
                <a:ea typeface="Calibri"/>
                <a:cs typeface="Calibri"/>
                <a:sym typeface="Calibri"/>
              </a:rPr>
              <a:t>“Where have you seen that before? What other words contain vac as a root?” </a:t>
            </a:r>
            <a:r>
              <a:rPr lang="en" sz="1200" dirty="0">
                <a:latin typeface="Calibri"/>
                <a:ea typeface="Calibri"/>
                <a:cs typeface="Calibri"/>
                <a:sym typeface="Calibri"/>
              </a:rPr>
              <a:t>Have students think, then talk with a partner. Cold call students. (Listen for a variety of words such as “vacation,” “vacuum,” and “vacate.”)</a:t>
            </a:r>
            <a:endParaRPr sz="1200" dirty="0">
              <a:latin typeface="Calibri"/>
              <a:ea typeface="Calibri"/>
              <a:cs typeface="Calibri"/>
              <a:sym typeface="Calibri"/>
            </a:endParaRPr>
          </a:p>
          <a:p>
            <a:pPr marL="914400" lvl="1"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Ask</a:t>
            </a:r>
            <a:r>
              <a:rPr lang="en" sz="1200" i="1" dirty="0">
                <a:latin typeface="Calibri"/>
                <a:ea typeface="Calibri"/>
                <a:cs typeface="Calibri"/>
                <a:sym typeface="Calibri"/>
              </a:rPr>
              <a:t>:  “What do you think the root vac might mean?” </a:t>
            </a:r>
            <a:r>
              <a:rPr lang="en" sz="1200" dirty="0">
                <a:latin typeface="Calibri"/>
                <a:ea typeface="Calibri"/>
                <a:cs typeface="Calibri"/>
                <a:sym typeface="Calibri"/>
              </a:rPr>
              <a:t>Call on student volunteers. (Listen for answers similar to “empty.” If no student volunteers the correct meaning, tell them.) </a:t>
            </a:r>
            <a:endParaRPr sz="1200" dirty="0">
              <a:latin typeface="Calibri"/>
              <a:ea typeface="Calibri"/>
              <a:cs typeface="Calibri"/>
              <a:sym typeface="Calibri"/>
            </a:endParaRPr>
          </a:p>
          <a:p>
            <a:pPr marL="914400" lvl="1"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Say: </a:t>
            </a:r>
            <a:r>
              <a:rPr lang="en" sz="1200" i="1" dirty="0">
                <a:latin typeface="Calibri"/>
                <a:ea typeface="Calibri"/>
                <a:cs typeface="Calibri"/>
                <a:sym typeface="Calibri"/>
              </a:rPr>
              <a:t>“Now we have this prefix e-, which means ‘out,’ and this root vac, which means ‘empty.’ What do you think evacuees are doing?” </a:t>
            </a:r>
            <a:r>
              <a:rPr lang="en" sz="1200" dirty="0">
                <a:latin typeface="Calibri"/>
                <a:ea typeface="Calibri"/>
                <a:cs typeface="Calibri"/>
                <a:sym typeface="Calibri"/>
              </a:rPr>
              <a:t>Cold call students.(Listen for responses such as: “They are emptying out.” Ask for a student to further clarify—as a noun, is this a person, place, or thing that is “emptying out?</a:t>
            </a:r>
            <a:r>
              <a:rPr lang="en-US" sz="1200" dirty="0">
                <a:latin typeface="Calibri"/>
                <a:ea typeface="Calibri"/>
                <a:cs typeface="Calibri"/>
                <a:sym typeface="Calibri"/>
              </a:rPr>
              <a:t>”</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 Briefly explain that </a:t>
            </a:r>
            <a:r>
              <a:rPr lang="en" sz="1200" i="1" dirty="0">
                <a:latin typeface="Calibri"/>
                <a:ea typeface="Calibri"/>
                <a:cs typeface="Calibri"/>
                <a:sym typeface="Calibri"/>
              </a:rPr>
              <a:t>evacuees</a:t>
            </a:r>
            <a:r>
              <a:rPr lang="en" sz="1200" dirty="0">
                <a:latin typeface="Calibri"/>
                <a:ea typeface="Calibri"/>
                <a:cs typeface="Calibri"/>
                <a:sym typeface="Calibri"/>
              </a:rPr>
              <a:t> in this case are “emptying out” of Vietnam. This is a word that is sometimes used as refugees escape dangerous areas. Have students complete the definition of </a:t>
            </a:r>
            <a:r>
              <a:rPr lang="en" sz="1200" i="1" dirty="0">
                <a:latin typeface="Calibri"/>
                <a:ea typeface="Calibri"/>
                <a:cs typeface="Calibri"/>
                <a:sym typeface="Calibri"/>
              </a:rPr>
              <a:t>evacuees.</a:t>
            </a:r>
            <a:endParaRPr sz="1200" i="1" dirty="0">
              <a:latin typeface="Calibri"/>
              <a:ea typeface="Calibri"/>
              <a:cs typeface="Calibri"/>
              <a:sym typeface="Calibri"/>
            </a:endParaRPr>
          </a:p>
          <a:p>
            <a:pPr marL="457200" lvl="0" indent="-304800" rtl="0">
              <a:spcBef>
                <a:spcPts val="0"/>
              </a:spcBef>
              <a:spcAft>
                <a:spcPts val="0"/>
              </a:spcAft>
              <a:buClr>
                <a:srgbClr val="000000"/>
              </a:buClr>
              <a:buSzPts val="1200"/>
              <a:buFont typeface="Times New Roman"/>
              <a:buAutoNum type="arabicPeriod"/>
            </a:pPr>
            <a:r>
              <a:rPr lang="en" sz="1200" dirty="0">
                <a:latin typeface="Calibri"/>
                <a:ea typeface="Calibri"/>
                <a:cs typeface="Calibri"/>
                <a:sym typeface="Calibri"/>
              </a:rPr>
              <a:t> Ask: </a:t>
            </a:r>
            <a:r>
              <a:rPr lang="en" sz="1200" i="1" dirty="0">
                <a:latin typeface="Calibri"/>
                <a:ea typeface="Calibri"/>
                <a:cs typeface="Calibri"/>
                <a:sym typeface="Calibri"/>
              </a:rPr>
              <a:t>“Who can give us a word that you know that starts with in-?” </a:t>
            </a:r>
            <a:r>
              <a:rPr lang="en" sz="1200" dirty="0">
                <a:latin typeface="Calibri"/>
                <a:ea typeface="Calibri"/>
                <a:cs typeface="Calibri"/>
                <a:sym typeface="Calibri"/>
              </a:rPr>
              <a:t>Cold call students to share their ideas and invite the class to write those words on the note-catcher. (Possible answers include “indivisible” (from the Pledge of Allegiance), “invisible,” “indecisive,” etc.)</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Times New Roman"/>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“Who can give us a word that you know that starts with the prefix e-?</a:t>
            </a:r>
            <a:r>
              <a:rPr lang="en-US" sz="1200" i="1" dirty="0">
                <a:latin typeface="Calibri"/>
                <a:ea typeface="Calibri"/>
                <a:cs typeface="Calibri"/>
                <a:sym typeface="Calibri"/>
              </a:rPr>
              <a:t>”</a:t>
            </a:r>
            <a:r>
              <a:rPr lang="en" sz="1200" b="1" i="1" dirty="0">
                <a:latin typeface="Calibri"/>
                <a:ea typeface="Calibri"/>
                <a:cs typeface="Calibri"/>
                <a:sym typeface="Calibri"/>
              </a:rPr>
              <a:t> </a:t>
            </a:r>
            <a:r>
              <a:rPr lang="en" sz="1200" dirty="0">
                <a:latin typeface="Calibri"/>
                <a:ea typeface="Calibri"/>
                <a:cs typeface="Calibri"/>
                <a:sym typeface="Calibri"/>
              </a:rPr>
              <a:t>Cold call students to share their ideas and invite the class to write those words on the note-catcher. (Possible answers include “evaporate,” “evade,” “elevate,” etc).</a:t>
            </a:r>
            <a:endParaRPr sz="1200" dirty="0">
              <a:latin typeface="Calibri"/>
              <a:ea typeface="Calibri"/>
              <a:cs typeface="Calibri"/>
              <a:sym typeface="Calibri"/>
            </a:endParaRPr>
          </a:p>
          <a:p>
            <a:pPr marL="228600" lvl="0" indent="-15240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For clarity of this question-response series, the look-fors for each question can be found in parentheses after the question.</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struggle to read complex texts, consider previewing the following vocabulary words from this text: inexorable, stringent, emigration, immigration, migrate, migration, and evacuees. If you choose to select additional words to preview, focus on words whose meaning may be difficult to determine using context clues from the text. It is important for students to practice using context clues to determine word meaning so that they become more proficient readers.</a:t>
            </a:r>
            <a:endParaRPr sz="1200" dirty="0">
              <a:latin typeface="Calibri"/>
              <a:ea typeface="Calibri"/>
              <a:cs typeface="Calibri"/>
              <a:sym typeface="Calibri"/>
            </a:endParaRPr>
          </a:p>
        </p:txBody>
      </p:sp>
    </p:spTree>
    <p:extLst>
      <p:ext uri="{BB962C8B-B14F-4D97-AF65-F5344CB8AC3E}">
        <p14:creationId xmlns:p14="http://schemas.microsoft.com/office/powerpoint/2010/main" val="32426140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a2ea51330_1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4" name="Google Shape;214;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latin typeface="Calibri"/>
                <a:ea typeface="Calibri"/>
                <a:cs typeface="Calibri"/>
                <a:sym typeface="Calibri"/>
              </a:rPr>
              <a:t>Suggested slide pacing: 2-3 minutes </a:t>
            </a:r>
            <a:endParaRPr sz="1200"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Closing and Assessment A. Debrief Learning Targets</a:t>
            </a:r>
            <a:endParaRPr sz="1200" b="1" dirty="0">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students on the last two learning targets.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Think-Pair-Share using the question on the slide.</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share out as time permits. </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Continue to emphasize that using word roots is a powerful strategy to figure out words in a particular text and also to learn words they may encounter in many other texts.</a:t>
            </a:r>
            <a:endParaRPr sz="1200" dirty="0">
              <a:latin typeface="Calibri"/>
              <a:ea typeface="Calibri"/>
              <a:cs typeface="Calibri"/>
              <a:sym typeface="Calibri"/>
            </a:endParaRPr>
          </a:p>
          <a:p>
            <a:pPr marL="228600" lvl="0" indent="-15240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Checking in with learning targets helps students self-assess their learning. This research-based strategy supports struggling learners most.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Encourage ELLs to use word attack strategies: prefixes, root words, suffixes, cognates, and context.</a:t>
            </a:r>
            <a:endParaRPr sz="1200" dirty="0">
              <a:latin typeface="Calibri"/>
              <a:ea typeface="Calibri"/>
              <a:cs typeface="Calibri"/>
              <a:sym typeface="Calibri"/>
            </a:endParaRPr>
          </a:p>
        </p:txBody>
      </p:sp>
    </p:spTree>
    <p:extLst>
      <p:ext uri="{BB962C8B-B14F-4D97-AF65-F5344CB8AC3E}">
        <p14:creationId xmlns:p14="http://schemas.microsoft.com/office/powerpoint/2010/main" val="6350916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a2ea51330_1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1" name="Google Shape;221;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Homework: Preview Homework</a:t>
            </a:r>
            <a:endParaRPr sz="1200" b="1"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457200" lvl="0" indent="0" rtl="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Preview the homework assignment and tips with students.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Tell students that </a:t>
            </a:r>
            <a:r>
              <a:rPr lang="en" sz="1200" dirty="0">
                <a:solidFill>
                  <a:schemeClr val="dk1"/>
                </a:solidFill>
                <a:latin typeface="Calibri"/>
                <a:ea typeface="Calibri"/>
                <a:cs typeface="Calibri"/>
                <a:sym typeface="Calibri"/>
              </a:rPr>
              <a:t>Lessons 3–6 focus on informational texts, but they will continue to read the novel for homework.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in this next section of the novel, Ha and her family arrive in the United States.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look for evidence to answer the question: “How is Ha’s life being turned ‘inside out?</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add this question to the third column in structured notes.</a:t>
            </a:r>
            <a:endParaRPr sz="1200" dirty="0">
              <a:solidFill>
                <a:schemeClr val="dk1"/>
              </a:solidFill>
              <a:latin typeface="Calibri"/>
              <a:ea typeface="Calibri"/>
              <a:cs typeface="Calibri"/>
              <a:sym typeface="Calibri"/>
            </a:endParaRPr>
          </a:p>
          <a:p>
            <a:pPr marL="457200" lvl="0" indent="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work time on the text-dependent questions, notice which students did not complete the questions, for possible support in pacing later.</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Vocabulary can be a source of difficulty for struggling readers. Provide a brief list with explanations of the challenging vocabulary words from the reading homework. Do this only for those students who need this support.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Most important is to provide words that cannot be easily determined from context.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are few of these in the novel. On pages 115–134, these words might include: giddy (115); contorted (115); recoils (119); goodwill  (125); lotus-pod (125); monsoon (126); and anchors down (127).</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68065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46137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24683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903988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02039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Fleeing Home: What Challenges Did Ha’s Family Face? graphic organizer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Fleeing Home: What Challenges Did Ha’s Family Face? graphic organizer </a:t>
            </a:r>
            <a:r>
              <a:rPr lang="en" sz="1200" dirty="0">
                <a:solidFill>
                  <a:schemeClr val="dk1"/>
                </a:solidFill>
                <a:latin typeface="Calibri"/>
                <a:ea typeface="Calibri"/>
                <a:cs typeface="Calibri"/>
                <a:sym typeface="Calibri"/>
              </a:rPr>
              <a:t>(one for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“Panic Rises in Saigon, but the Exits Are Few”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for “Panic Rises in Saigon, but Exits Are Few”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Prefixes Note-catcher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where all students can see them.</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52033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606727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692207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Inside Out and Back Again</a:t>
            </a:r>
            <a:r>
              <a:rPr lang="en" sz="1200" dirty="0">
                <a:solidFill>
                  <a:schemeClr val="dk1"/>
                </a:solidFill>
                <a:latin typeface="Calibri"/>
                <a:ea typeface="Calibri"/>
                <a:cs typeface="Calibri"/>
                <a:sym typeface="Calibri"/>
              </a:rPr>
              <a:t>, pages 55-75</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“Panic Rises in Saigon, but the Exits are Few”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Numbered Heads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92163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Building Background Knowledge:</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Fleeing Saigon as Panic Rises</a:t>
            </a:r>
            <a:endParaRPr sz="1200">
              <a:latin typeface="Calibri"/>
              <a:ea typeface="Calibri"/>
              <a:cs typeface="Calibri"/>
              <a:sym typeface="Calibri"/>
            </a:endParaRPr>
          </a:p>
        </p:txBody>
      </p:sp>
    </p:spTree>
    <p:extLst>
      <p:ext uri="{BB962C8B-B14F-4D97-AF65-F5344CB8AC3E}">
        <p14:creationId xmlns:p14="http://schemas.microsoft.com/office/powerpoint/2010/main" val="2456351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Google Shape;151;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Lessons 3–6 focus on informational texts that help students to explore the refugee experience in preparation for the mid-unit assessment. Students are at a logical point in the novel (as Ha travels to America) to read informational texts to build more knowledge about the world—specifically to broaden their understanding of common refugee experiences.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Explain, as needed.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694894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Google Shape;15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7-8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 (Even/Odd Numbered Heads)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(Slide 1) Engaging the Reader: What Challenges Did Ha’s Family Face?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that Opening A has been divided into three slides, for clarity. The next slide will move to whole group discussion about the poems that provide the strongest evidence.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spirit of looking ahead, note that the opening activity in the next few lessons will allow for group discussion, including a focus on key vocabulary or critical passages that help reveal aspects of the challenges Ha faces (the conflict in the novel) and Ha’s character as a sort of case study of the more universal refugee experience.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discuss how Ha’s life is being turned “inside out.” This will help them understand the meaning of the novel’s title, which students write about as part of their end of unit essay. The focus of students’ structured notes (for homework) changes as they begin to find evidence of how Ha’s life is being turned “inside out.”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 not define the phrase “inside out” for students. Let them gradually come to an understanding of this phrase across Lessons 3–6 as they read, think, talk, and write about some common themes in the universal experience of refugees all over the world.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have their text </a:t>
            </a:r>
            <a:r>
              <a:rPr lang="en" sz="1200" i="1" dirty="0">
                <a:solidFill>
                  <a:schemeClr val="dk1"/>
                </a:solidFill>
                <a:latin typeface="Calibri"/>
                <a:ea typeface="Calibri"/>
                <a:cs typeface="Calibri"/>
                <a:sym typeface="Calibri"/>
              </a:rPr>
              <a:t>Inside Out &amp; Back Again.</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students to work with their odd or even partner in their numbered heads small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They are becoming increasingly independent with the novel.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They will spend some time each day sharing with each other about the novel.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next few lessons, they also will have time to read informational texts about other refugee experiences.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will help them put what they are learning about Ha in larger context.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 and then talk with a partner about the title of the novel, </a:t>
            </a: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 Ask question 1 from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keep thinking more about what “inside out” means over the coming lessons. There is no need to clarify at this point.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i="0" dirty="0">
                <a:solidFill>
                  <a:schemeClr val="dk1"/>
                </a:solidFill>
                <a:latin typeface="Calibri"/>
                <a:ea typeface="Calibri"/>
                <a:cs typeface="Calibri"/>
                <a:sym typeface="Calibri"/>
              </a:rPr>
              <a:t>Fleeing Home: What Challenges Did Ha’s Family Face? graphic organizer </a:t>
            </a:r>
            <a:r>
              <a:rPr lang="en" sz="1200" dirty="0">
                <a:solidFill>
                  <a:schemeClr val="dk1"/>
                </a:solidFill>
                <a:latin typeface="Calibri"/>
                <a:ea typeface="Calibri"/>
                <a:cs typeface="Calibri"/>
                <a:sym typeface="Calibri"/>
              </a:rPr>
              <a:t>(on a document camera, chart paper, or whiteboard).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a:t>
            </a:r>
            <a:r>
              <a:rPr lang="en"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help them identify common themes among refugee experiences, they will read several informational texts during the next few lessons and use graphic organizers to take notes.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Today, they will first think about the questions on this graphic organizer as they relate to Ha and her family, based on evidence from the novel.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Then they will complete a similar graphic organizer on Vietnamese refugees based on an informational article.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investigation will give students a better understanding of Ha’s family’s motivation, or reason, for leaving Vietnam.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graphic organizer prompt aloud. Ask question 2.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moment to think, then talk with a partner for a couple of minutes.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volunteers to respond.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flee has the same root as “fly” and “flight.” Flee implies great haste; usually when people flee, it is to escape immediate danger. Escape, by contrast, has a wider variety of meanings and often takes longer (like escaping from prison or escaping from a boring job).</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Think-Pair-Share with their odd or even partner in response to question 3.</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few minutes to go back into the text, skimming for which poems they think are most relevant.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“run away” or “escape.”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344942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cf849ca23_0_1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6" name="Google Shape;166;g3cf849ca23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(Even/Odd pairings)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(Slide 2) Engaging the Reader: What Challenges Did Ha’s Family Face?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this is slide 2 of Opening A which was divided for clarity.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whole group.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and refer to the list on the slide (with poem titles and page numbers) to be sure all students have identified some poems that provide particularly strong evidence to answer the question about challenges they faced. Add any additional poems that students identified to the list.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partners a few minutes to work on question 1. </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whole group and probe with question 2. </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think about the mental and emotional effect of a communist takeover—for example, the fear of Brother Quang being brainwashed and Brother Khoi being interrogated to reveal private family conversations.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Think-Pair-Share about question 3. </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Help them understand the nature of totalitarianism and the government’s desire to have a great deal of control over its citizens. Reinforce with students that this novel is told from Ha’s perspective, so we are seeing the fears of communism through her eyes.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Possible responses for evidence that describes challenges includes: not enough food on the ship, not enough water, going to the bathroom, ship troubles, living in a tent city, etc.</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returning to relevant poems and pulling language directly from the poems as evidence.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420862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e35ee3278_0_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4" name="Google Shape;174;g3e35ee3278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A. (Slide 3) Engaging the Reader: What Challenges Did Ha’s Family Face?</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this is slide 3 of Opening A which was divided for clarity.</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completing the graphic organizer, citing the strongest details from the text that show challenges the family faced as they fled.</a:t>
            </a:r>
            <a:endParaRPr sz="1200" dirty="0">
              <a:solidFill>
                <a:schemeClr val="dk1"/>
              </a:solidFill>
              <a:latin typeface="Calibri"/>
              <a:ea typeface="Calibri"/>
              <a:cs typeface="Calibri"/>
              <a:sym typeface="Calibri"/>
            </a:endParaRPr>
          </a:p>
          <a:p>
            <a:pPr marL="457200" marR="76200" lvl="0" indent="-304800" rtl="0">
              <a:lnSpc>
                <a:spcPct val="100000"/>
              </a:lnSpc>
              <a:spcBef>
                <a:spcPts val="0"/>
              </a:spcBef>
              <a:spcAft>
                <a:spcPts val="0"/>
              </a:spcAft>
              <a:buClr>
                <a:schemeClr val="dk1"/>
              </a:buClr>
              <a:buSzPts val="1200"/>
              <a:buFont typeface="Calibri"/>
              <a:buAutoNum type="arabicPeriod"/>
            </a:pPr>
            <a:r>
              <a:rPr lang="en" sz="1200" dirty="0">
                <a:solidFill>
                  <a:srgbClr val="333333"/>
                </a:solidFill>
                <a:highlight>
                  <a:srgbClr val="FFFFFF"/>
                </a:highlight>
                <a:latin typeface="Calibri"/>
                <a:ea typeface="Calibri"/>
                <a:cs typeface="Calibri"/>
                <a:sym typeface="Calibri"/>
              </a:rPr>
              <a:t>Emphasize to students that they are ready to think about how to identify the best details to support their analysis.</a:t>
            </a:r>
            <a:endParaRPr sz="1200" dirty="0">
              <a:solidFill>
                <a:srgbClr val="333333"/>
              </a:solidFill>
              <a:highlight>
                <a:srgbClr val="FFFFFF"/>
              </a:highlight>
              <a:latin typeface="Calibri"/>
              <a:ea typeface="Calibri"/>
              <a:cs typeface="Calibri"/>
              <a:sym typeface="Calibri"/>
            </a:endParaRPr>
          </a:p>
          <a:p>
            <a:pPr marL="457200" marR="76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an example from a pair that is doing this well, or model as needed. A good example would be: “The refugees do not have enough good food on the ship.” Text-based evidence comes from the poem “S-l-o-w-l-y”: “Hard and moldy, yet chewy and sweet/inside./I chew each grain/slowly” (75).</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time permits, repeat with one more detail and explanation. Another strong example is “having to leave things they love behind, including the papaya tree.” Text-based evidence comes from the poem “Wet and Crying”: “Brother Vu chops/the head falls/a silver blade slices/Black seeds spill like clusters of eyes, wet and crying” (60).</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turn and talk to briefly discuss.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to share his or her thinking.</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9499356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0" name="Google Shape;180;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B. Review Learning Targets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section, students are asked to think about the relationship between informational text and historical fiction, which was emphasized throughout Unit 1. Review Unit 1, Lesson 6 in advance to determine what connections to make for students here.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Throughout this unit, find opportunities to emphasize for students the interplay between the novel and the informational texts (this interplay relates directly to CCSS Shifts 1 and 2). Help them notice how, across the module, their understanding of a topic is growing. Students should be noticing the value of rereading a text once one knows more about a topic.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learning targets posted for review. Read aloud the first two learning targets.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Sometimes informational texts have vocabulary that readers have to figure out to build knowledge on the subject.</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Paying attention to the parts of words (prefixes, roots, and suffixes) is a powerful strategy for figuring out unfamiliar words.</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student volunteers to explain the difference between informational text and fiction (historical fiction in particular). Point out to students that they talked a lot about this difference in Unit 1 (See look for below).</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third learning target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“common themes” to students—ideas or experiences that are universal. Ask: </a:t>
            </a:r>
            <a:r>
              <a:rPr lang="en" sz="1200" i="1" dirty="0">
                <a:solidFill>
                  <a:schemeClr val="dk1"/>
                </a:solidFill>
                <a:latin typeface="Calibri"/>
                <a:ea typeface="Calibri"/>
                <a:cs typeface="Calibri"/>
                <a:sym typeface="Calibri"/>
              </a:rPr>
              <a:t>“Does anyone know what universal means?”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volunteer(s) to help with the definition: “applies to everyone or all members of a group; general.” The prefix uni- comes from the Latin unus and means “one” or “single.”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so far, the informational texts they’ve been reading were meant specifically to build knowledge about Vietnam, but this is the first of several informational texts they will be reading about the refugee experience.</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mention of a purpose to inform, real events, objective, straightforward, and a “just the facts” perspective versus to entertain, written from the perspective of a particular character, etc.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3024496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5868421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122571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30E4F285-F32D-4228-A7AE-EF56C751AD49}"/>
              </a:ext>
            </a:extLst>
          </p:cNvPr>
          <p:cNvPicPr>
            <a:picLocks noChangeAspect="1"/>
          </p:cNvPicPr>
          <p:nvPr userDrawn="1"/>
        </p:nvPicPr>
        <p:blipFill>
          <a:blip r:embed="rId15"/>
          <a:stretch>
            <a:fillRect/>
          </a:stretch>
        </p:blipFill>
        <p:spPr>
          <a:xfrm>
            <a:off x="8312063" y="4913942"/>
            <a:ext cx="762000" cy="142875"/>
          </a:xfrm>
          <a:prstGeom prst="rect">
            <a:avLst/>
          </a:prstGeom>
        </p:spPr>
      </p:pic>
      <p:pic>
        <p:nvPicPr>
          <p:cNvPr id="5" name="Picture 4">
            <a:extLst>
              <a:ext uri="{FF2B5EF4-FFF2-40B4-BE49-F238E27FC236}">
                <a16:creationId xmlns:a16="http://schemas.microsoft.com/office/drawing/2014/main" id="{67870685-D4D6-4F50-9438-85863125DD2D}"/>
              </a:ext>
            </a:extLst>
          </p:cNvPr>
          <p:cNvPicPr>
            <a:picLocks noChangeAspect="1"/>
          </p:cNvPicPr>
          <p:nvPr userDrawn="1"/>
        </p:nvPicPr>
        <p:blipFill>
          <a:blip r:embed="rId16"/>
          <a:stretch>
            <a:fillRect/>
          </a:stretch>
        </p:blipFill>
        <p:spPr>
          <a:xfrm>
            <a:off x="0" y="4531933"/>
            <a:ext cx="1207113" cy="554784"/>
          </a:xfrm>
          <a:prstGeom prst="rect">
            <a:avLst/>
          </a:prstGeom>
        </p:spPr>
      </p:pic>
      <p:pic>
        <p:nvPicPr>
          <p:cNvPr id="10" name="Picture 9">
            <a:extLst>
              <a:ext uri="{FF2B5EF4-FFF2-40B4-BE49-F238E27FC236}">
                <a16:creationId xmlns:a16="http://schemas.microsoft.com/office/drawing/2014/main" id="{194FF34F-6C68-434D-8CDF-138880D59B13}"/>
              </a:ext>
            </a:extLst>
          </p:cNvPr>
          <p:cNvPicPr>
            <a:picLocks noChangeAspect="1"/>
          </p:cNvPicPr>
          <p:nvPr userDrawn="1"/>
        </p:nvPicPr>
        <p:blipFill>
          <a:blip r:embed="rId17"/>
          <a:stretch>
            <a:fillRect/>
          </a:stretch>
        </p:blipFill>
        <p:spPr>
          <a:xfrm>
            <a:off x="4239129" y="4582624"/>
            <a:ext cx="665742" cy="554785"/>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01035"/>
            <a:ext cx="8520600" cy="8541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dirty="0"/>
              <a:t>Grade </a:t>
            </a:r>
            <a:r>
              <a:rPr lang="en" dirty="0"/>
              <a:t>8:</a:t>
            </a:r>
            <a:r>
              <a:rPr lang="en" sz="3400" dirty="0"/>
              <a:t> Module </a:t>
            </a:r>
            <a:r>
              <a:rPr lang="en" dirty="0"/>
              <a:t>1:</a:t>
            </a:r>
            <a:r>
              <a:rPr lang="en" sz="3400" dirty="0"/>
              <a:t> Unit </a:t>
            </a:r>
            <a:r>
              <a:rPr lang="en" dirty="0"/>
              <a:t>2</a:t>
            </a:r>
            <a:r>
              <a:rPr lang="en" sz="3400" dirty="0"/>
              <a:t>: Lesson </a:t>
            </a:r>
            <a:r>
              <a:rPr lang="en" dirty="0"/>
              <a:t>3</a:t>
            </a:r>
            <a:endParaRPr sz="3400" dirty="0"/>
          </a:p>
          <a:p>
            <a:pPr marL="0" lvl="0" indent="0"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30" name="Google Shape;130;p25"/>
          <p:cNvSpPr txBox="1">
            <a:spLocks noGrp="1"/>
          </p:cNvSpPr>
          <p:nvPr>
            <p:ph type="body" idx="1"/>
          </p:nvPr>
        </p:nvSpPr>
        <p:spPr>
          <a:xfrm>
            <a:off x="311700" y="1263993"/>
            <a:ext cx="8520600" cy="3667236"/>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b="1" dirty="0">
                <a:solidFill>
                  <a:schemeClr val="dk1"/>
                </a:solidFill>
              </a:rPr>
              <a:t>This lesson will take 50-60 minutes to complete.</a:t>
            </a:r>
            <a:r>
              <a:rPr lang="en" sz="1600" dirty="0">
                <a:solidFill>
                  <a:schemeClr val="dk1"/>
                </a:solidFill>
              </a:rPr>
              <a:t>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 focus on informational texts that help students to explore the refugee experience in preparation for the mid-unit assessment in Lesson 7.  Students will return to the informational text from Unit 1, Lesson 1: </a:t>
            </a:r>
            <a:r>
              <a:rPr lang="en" sz="1600" i="1" dirty="0">
                <a:solidFill>
                  <a:schemeClr val="dk1"/>
                </a:solidFill>
              </a:rPr>
              <a:t>“Panic Rises in Saigon, but the Exits Are Few”</a:t>
            </a:r>
            <a:r>
              <a:rPr lang="en" sz="1600" dirty="0">
                <a:solidFill>
                  <a:schemeClr val="dk1"/>
                </a:solidFill>
              </a:rPr>
              <a:t> to deepen their understanding of the challenges faced by Vietnamese refugees as Saigon fell.</a:t>
            </a:r>
            <a:endParaRPr sz="1200" dirty="0">
              <a:solidFill>
                <a:schemeClr val="dk1"/>
              </a:solidFill>
              <a:latin typeface="Times New Roman"/>
              <a:ea typeface="Times New Roman"/>
              <a:cs typeface="Times New Roman"/>
              <a:sym typeface="Times New Roman"/>
            </a:endParaRPr>
          </a:p>
          <a:p>
            <a:pPr marL="533400" lvl="1" indent="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b="1" dirty="0">
                <a:solidFill>
                  <a:schemeClr val="dk1"/>
                </a:solidFill>
              </a:rPr>
              <a:t>The Learning Targets for today are:</a:t>
            </a:r>
            <a:endParaRPr sz="1600" b="1"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identify the strongest evidence in the text “Panic Rises in Saigon, but the Exits Are Few” that helps me explain what challenges refugees from South Vietnam faced.</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use common Greek and Latin affixes (prefixes) and roots as clues to help me know what a word means.</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identify common themes that connect the universal refugee experience.</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4"/>
          <p:cNvSpPr txBox="1">
            <a:spLocks noGrp="1"/>
          </p:cNvSpPr>
          <p:nvPr>
            <p:ph type="title"/>
          </p:nvPr>
        </p:nvSpPr>
        <p:spPr>
          <a:xfrm>
            <a:off x="311700" y="334175"/>
            <a:ext cx="8520600" cy="11379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600">
                <a:solidFill>
                  <a:srgbClr val="333333"/>
                </a:solidFill>
                <a:highlight>
                  <a:srgbClr val="FFFFFF"/>
                </a:highlight>
              </a:rPr>
              <a:t>Let's Listen to an </a:t>
            </a:r>
            <a:r>
              <a:rPr lang="en" sz="3600" b="1">
                <a:solidFill>
                  <a:srgbClr val="333333"/>
                </a:solidFill>
                <a:highlight>
                  <a:srgbClr val="FFFFFF"/>
                </a:highlight>
              </a:rPr>
              <a:t>Informational Article.</a:t>
            </a:r>
            <a:endParaRPr sz="3600" b="1"/>
          </a:p>
          <a:p>
            <a:pPr marL="0" lvl="0" indent="0" rtl="0">
              <a:spcBef>
                <a:spcPts val="0"/>
              </a:spcBef>
              <a:spcAft>
                <a:spcPts val="0"/>
              </a:spcAft>
              <a:buNone/>
            </a:pPr>
            <a:endParaRPr/>
          </a:p>
        </p:txBody>
      </p:sp>
      <p:sp>
        <p:nvSpPr>
          <p:cNvPr id="190" name="Google Shape;190;p34"/>
          <p:cNvSpPr txBox="1">
            <a:spLocks noGrp="1"/>
          </p:cNvSpPr>
          <p:nvPr>
            <p:ph type="body" idx="1"/>
          </p:nvPr>
        </p:nvSpPr>
        <p:spPr>
          <a:xfrm>
            <a:off x="311700" y="1319700"/>
            <a:ext cx="8520600" cy="3494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rPr>
              <a:t>Do you remember the sentence strips you read during the first day of the module? Well, now you get to read the full article “Panic Rises in Saigon, but the Exits Are Few” by Fox Butterfield. You will listen to a the article read aloud and will read on your own for two reasons: </a:t>
            </a:r>
            <a:endParaRPr dirty="0">
              <a:solidFill>
                <a:schemeClr val="dk1"/>
              </a:solidFill>
            </a:endParaRPr>
          </a:p>
          <a:p>
            <a:pPr marL="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to connect the events of the article with the novel</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to better understand the refugee experience.</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 dirty="0">
                <a:solidFill>
                  <a:schemeClr val="dk1"/>
                </a:solidFill>
              </a:rPr>
              <a:t>Keep this question in mind while your teacher reads aloud and you follow along:</a:t>
            </a:r>
            <a:endParaRPr dirty="0">
              <a:solidFill>
                <a:schemeClr val="dk1"/>
              </a:solidFill>
            </a:endParaRPr>
          </a:p>
          <a:p>
            <a:pPr marL="0" lvl="0" indent="0" algn="ctr" rtl="0">
              <a:spcBef>
                <a:spcPts val="0"/>
              </a:spcBef>
              <a:spcAft>
                <a:spcPts val="0"/>
              </a:spcAft>
              <a:buNone/>
            </a:pPr>
            <a:r>
              <a:rPr lang="en" b="1" i="1" dirty="0">
                <a:solidFill>
                  <a:schemeClr val="dk1"/>
                </a:solidFill>
              </a:rPr>
              <a:t>“What challenges did the South Vietnamese face?</a:t>
            </a:r>
            <a:r>
              <a:rPr lang="en-US" b="1" i="1" dirty="0">
                <a:solidFill>
                  <a:schemeClr val="dk1"/>
                </a:solidFill>
              </a:rPr>
              <a:t>”</a:t>
            </a:r>
            <a:endParaRPr b="1" i="1" dirty="0">
              <a:solidFill>
                <a:schemeClr val="dk1"/>
              </a:solidFill>
            </a:endParaRPr>
          </a:p>
          <a:p>
            <a:pPr marL="0" lvl="0" indent="0" algn="ctr" rtl="0">
              <a:spcBef>
                <a:spcPts val="0"/>
              </a:spcBef>
              <a:spcAft>
                <a:spcPts val="0"/>
              </a:spcAft>
              <a:buNone/>
            </a:pPr>
            <a:endParaRPr b="1" i="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311700" y="334175"/>
            <a:ext cx="8520600" cy="1132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look for evidence to answer </a:t>
            </a:r>
            <a:r>
              <a:rPr lang="en" b="1" dirty="0"/>
              <a:t>questions </a:t>
            </a:r>
            <a:r>
              <a:rPr lang="en" dirty="0"/>
              <a:t>directly from the text.</a:t>
            </a:r>
            <a:endParaRPr dirty="0"/>
          </a:p>
        </p:txBody>
      </p:sp>
      <p:sp>
        <p:nvSpPr>
          <p:cNvPr id="196" name="Google Shape;196;p35"/>
          <p:cNvSpPr txBox="1">
            <a:spLocks noGrp="1"/>
          </p:cNvSpPr>
          <p:nvPr>
            <p:ph type="body" idx="1"/>
          </p:nvPr>
        </p:nvSpPr>
        <p:spPr>
          <a:xfrm>
            <a:off x="130629" y="1864280"/>
            <a:ext cx="3747000" cy="2928286"/>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AutoNum type="arabicPeriod"/>
            </a:pPr>
            <a:r>
              <a:rPr lang="en" dirty="0">
                <a:solidFill>
                  <a:schemeClr val="dk1"/>
                </a:solidFill>
              </a:rPr>
              <a:t>Read through the article silently.</a:t>
            </a:r>
          </a:p>
          <a:p>
            <a:pPr marL="457200" lvl="0" indent="-342900" rtl="0">
              <a:spcBef>
                <a:spcPts val="0"/>
              </a:spcBef>
              <a:spcAft>
                <a:spcPts val="0"/>
              </a:spcAft>
              <a:buClr>
                <a:schemeClr val="dk1"/>
              </a:buClr>
              <a:buSzPts val="1800"/>
              <a:buAutoNum type="arabicPeriod"/>
            </a:pPr>
            <a:endParaRPr lang="en"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Work with your partner to annotate the text.</a:t>
            </a:r>
          </a:p>
          <a:p>
            <a:pPr marL="457200" lvl="0" indent="-342900" rtl="0">
              <a:spcBef>
                <a:spcPts val="0"/>
              </a:spcBef>
              <a:spcAft>
                <a:spcPts val="0"/>
              </a:spcAft>
              <a:buClr>
                <a:schemeClr val="dk1"/>
              </a:buClr>
              <a:buSzPts val="1800"/>
              <a:buAutoNum type="arabicPeriod"/>
            </a:pPr>
            <a:endParaRPr lang="en"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Annotate by underlining the evidence you find that helps you answer several questions.</a:t>
            </a:r>
            <a:endParaRPr dirty="0"/>
          </a:p>
        </p:txBody>
      </p:sp>
      <p:pic>
        <p:nvPicPr>
          <p:cNvPr id="197" name="Google Shape;197;p35"/>
          <p:cNvPicPr preferRelativeResize="0"/>
          <p:nvPr/>
        </p:nvPicPr>
        <p:blipFill>
          <a:blip r:embed="rId3">
            <a:alphaModFix/>
          </a:blip>
          <a:stretch>
            <a:fillRect/>
          </a:stretch>
        </p:blipFill>
        <p:spPr>
          <a:xfrm>
            <a:off x="3877629" y="2262186"/>
            <a:ext cx="5105376" cy="2132475"/>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6"/>
          <p:cNvSpPr txBox="1">
            <a:spLocks noGrp="1"/>
          </p:cNvSpPr>
          <p:nvPr>
            <p:ph type="title"/>
          </p:nvPr>
        </p:nvSpPr>
        <p:spPr>
          <a:xfrm>
            <a:off x="311700" y="387793"/>
            <a:ext cx="8520600" cy="620486"/>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200" dirty="0"/>
              <a:t>Let’s take a closer look at </a:t>
            </a:r>
            <a:r>
              <a:rPr lang="en" sz="3200" b="1" dirty="0"/>
              <a:t>Vocabulary.</a:t>
            </a:r>
            <a:endParaRPr sz="3200" b="1" dirty="0"/>
          </a:p>
        </p:txBody>
      </p:sp>
      <p:sp>
        <p:nvSpPr>
          <p:cNvPr id="203" name="Google Shape;203;p36"/>
          <p:cNvSpPr txBox="1">
            <a:spLocks noGrp="1"/>
          </p:cNvSpPr>
          <p:nvPr>
            <p:ph type="body" idx="1"/>
          </p:nvPr>
        </p:nvSpPr>
        <p:spPr>
          <a:xfrm>
            <a:off x="311700" y="1008279"/>
            <a:ext cx="8520600" cy="2047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700" dirty="0">
                <a:solidFill>
                  <a:schemeClr val="dk1"/>
                </a:solidFill>
              </a:rPr>
              <a:t>Now, you’re going to focus on several important words in the article, and break these words down into parts to better understand the meaning. This  will help you think about what it was like for real people trying to leave Saigon, just like Ha was. </a:t>
            </a:r>
            <a:endParaRPr sz="1700" dirty="0">
              <a:solidFill>
                <a:schemeClr val="dk1"/>
              </a:solidFill>
            </a:endParaRPr>
          </a:p>
          <a:p>
            <a:pPr marL="0" lvl="0" indent="0" rtl="0">
              <a:spcBef>
                <a:spcPts val="0"/>
              </a:spcBef>
              <a:spcAft>
                <a:spcPts val="0"/>
              </a:spcAft>
              <a:buNone/>
            </a:pPr>
            <a:endParaRPr sz="1700" dirty="0">
              <a:solidFill>
                <a:schemeClr val="dk1"/>
              </a:solidFill>
            </a:endParaRPr>
          </a:p>
          <a:p>
            <a:pPr marL="0" lvl="0" indent="0" rtl="0">
              <a:spcBef>
                <a:spcPts val="0"/>
              </a:spcBef>
              <a:spcAft>
                <a:spcPts val="0"/>
              </a:spcAft>
              <a:buNone/>
            </a:pPr>
            <a:r>
              <a:rPr lang="en" sz="1700" dirty="0">
                <a:solidFill>
                  <a:schemeClr val="dk1"/>
                </a:solidFill>
              </a:rPr>
              <a:t>Complete the note-catcher as we discuss each word. </a:t>
            </a:r>
            <a:endParaRPr sz="1700" dirty="0"/>
          </a:p>
        </p:txBody>
      </p:sp>
      <p:pic>
        <p:nvPicPr>
          <p:cNvPr id="204" name="Google Shape;204;p36"/>
          <p:cNvPicPr preferRelativeResize="0"/>
          <p:nvPr/>
        </p:nvPicPr>
        <p:blipFill>
          <a:blip r:embed="rId3">
            <a:alphaModFix/>
          </a:blip>
          <a:stretch>
            <a:fillRect/>
          </a:stretch>
        </p:blipFill>
        <p:spPr>
          <a:xfrm>
            <a:off x="2449285" y="2729023"/>
            <a:ext cx="4415610" cy="1864242"/>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7"/>
          <p:cNvSpPr txBox="1">
            <a:spLocks noGrp="1"/>
          </p:cNvSpPr>
          <p:nvPr>
            <p:ph type="title"/>
          </p:nvPr>
        </p:nvSpPr>
        <p:spPr>
          <a:xfrm>
            <a:off x="236142" y="334175"/>
            <a:ext cx="8596157"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break down some more words.</a:t>
            </a:r>
            <a:endParaRPr dirty="0"/>
          </a:p>
        </p:txBody>
      </p:sp>
      <p:sp>
        <p:nvSpPr>
          <p:cNvPr id="210" name="Google Shape;210;p37"/>
          <p:cNvSpPr txBox="1">
            <a:spLocks noGrp="1"/>
          </p:cNvSpPr>
          <p:nvPr>
            <p:ph type="body" idx="1"/>
          </p:nvPr>
        </p:nvSpPr>
        <p:spPr>
          <a:xfrm>
            <a:off x="236143" y="1523966"/>
            <a:ext cx="4107600" cy="328752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solidFill>
                  <a:schemeClr val="dk1"/>
                </a:solidFill>
              </a:rPr>
              <a:t>You’re going to continue to focus on important words in the article that will help you think about what it was like for real people trying to leave Saigon, just like Ha was. We are going to break these words down into parts to better understand the meaning.</a:t>
            </a:r>
            <a:endParaRPr dirty="0">
              <a:solidFill>
                <a:schemeClr val="dk1"/>
              </a:solidFill>
            </a:endParaRPr>
          </a:p>
          <a:p>
            <a:pPr marL="0" lvl="0" indent="0">
              <a:spcBef>
                <a:spcPts val="0"/>
              </a:spcBef>
              <a:spcAft>
                <a:spcPts val="0"/>
              </a:spcAft>
              <a:buClr>
                <a:schemeClr val="dk1"/>
              </a:buClr>
              <a:buSzPts val="1100"/>
              <a:buFont typeface="Arial"/>
              <a:buNone/>
            </a:pPr>
            <a:endParaRPr dirty="0">
              <a:solidFill>
                <a:schemeClr val="dk1"/>
              </a:solidFill>
            </a:endParaRPr>
          </a:p>
          <a:p>
            <a:pPr marL="0" lvl="0" indent="0">
              <a:spcBef>
                <a:spcPts val="0"/>
              </a:spcBef>
              <a:spcAft>
                <a:spcPts val="0"/>
              </a:spcAft>
              <a:buClr>
                <a:schemeClr val="dk1"/>
              </a:buClr>
              <a:buSzPts val="1100"/>
              <a:buFont typeface="Arial"/>
              <a:buNone/>
            </a:pPr>
            <a:r>
              <a:rPr lang="en" dirty="0">
                <a:solidFill>
                  <a:schemeClr val="dk1"/>
                </a:solidFill>
              </a:rPr>
              <a:t>Remember to complete the note-catcher as we discuss each word!</a:t>
            </a:r>
            <a:endParaRPr dirty="0">
              <a:solidFill>
                <a:schemeClr val="dk1"/>
              </a:solidFill>
            </a:endParaRPr>
          </a:p>
          <a:p>
            <a:pPr marL="0" lvl="0" indent="0" rtl="0">
              <a:spcBef>
                <a:spcPts val="0"/>
              </a:spcBef>
              <a:spcAft>
                <a:spcPts val="0"/>
              </a:spcAft>
              <a:buNone/>
            </a:pPr>
            <a:endParaRPr dirty="0"/>
          </a:p>
        </p:txBody>
      </p:sp>
      <p:pic>
        <p:nvPicPr>
          <p:cNvPr id="211" name="Google Shape;211;p37"/>
          <p:cNvPicPr preferRelativeResize="0"/>
          <p:nvPr/>
        </p:nvPicPr>
        <p:blipFill>
          <a:blip r:embed="rId3">
            <a:alphaModFix/>
          </a:blip>
          <a:stretch>
            <a:fillRect/>
          </a:stretch>
        </p:blipFill>
        <p:spPr>
          <a:xfrm>
            <a:off x="4441371" y="1796143"/>
            <a:ext cx="4487642" cy="2142384"/>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311700" y="334175"/>
            <a:ext cx="8520600" cy="1297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refocus on the last two </a:t>
            </a:r>
            <a:r>
              <a:rPr lang="en" b="1" dirty="0"/>
              <a:t>Learning Targets!</a:t>
            </a:r>
            <a:endParaRPr b="1" dirty="0"/>
          </a:p>
        </p:txBody>
      </p:sp>
      <p:sp>
        <p:nvSpPr>
          <p:cNvPr id="217" name="Google Shape;217;p38"/>
          <p:cNvSpPr txBox="1">
            <a:spLocks noGrp="1"/>
          </p:cNvSpPr>
          <p:nvPr>
            <p:ph type="body" idx="1"/>
          </p:nvPr>
        </p:nvSpPr>
        <p:spPr>
          <a:xfrm>
            <a:off x="311700" y="1631375"/>
            <a:ext cx="8520600" cy="275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Font typeface="Century Gothic"/>
              <a:buChar char="●"/>
            </a:pPr>
            <a:r>
              <a:rPr lang="en" dirty="0">
                <a:solidFill>
                  <a:schemeClr val="dk1"/>
                </a:solidFill>
              </a:rPr>
              <a:t>I can use common Greek and Latin affixes (prefixes) and roots as clues to help me know what a word means.</a:t>
            </a:r>
            <a:endParaRPr dirty="0">
              <a:solidFill>
                <a:schemeClr val="dk1"/>
              </a:solidFill>
            </a:endParaRPr>
          </a:p>
          <a:p>
            <a:pPr marL="45720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Font typeface="Calibri"/>
              <a:buChar char="●"/>
            </a:pPr>
            <a:r>
              <a:rPr lang="en" dirty="0">
                <a:solidFill>
                  <a:schemeClr val="dk1"/>
                </a:solidFill>
              </a:rPr>
              <a:t>I can identify common themes that connect refugee experiences.</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algn="ctr" rtl="0">
              <a:spcBef>
                <a:spcPts val="0"/>
              </a:spcBef>
              <a:spcAft>
                <a:spcPts val="0"/>
              </a:spcAft>
              <a:buNone/>
            </a:pPr>
            <a:r>
              <a:rPr lang="en" i="1" dirty="0">
                <a:solidFill>
                  <a:schemeClr val="dk1"/>
                </a:solidFill>
              </a:rPr>
              <a:t>“How are these two targets related? In other words, how did figuring out specific words and phrases help you identify common themes that connect refugee experiences?”</a:t>
            </a:r>
            <a:endParaRPr i="1" dirty="0">
              <a:solidFill>
                <a:schemeClr val="dk1"/>
              </a:solidFill>
            </a:endParaRPr>
          </a:p>
          <a:p>
            <a:pPr marL="0" lvl="0" indent="0" algn="ctr" rtl="0">
              <a:spcBef>
                <a:spcPts val="0"/>
              </a:spcBef>
              <a:spcAft>
                <a:spcPts val="0"/>
              </a:spcAft>
              <a:buNone/>
            </a:pPr>
            <a:endParaRPr i="1" dirty="0">
              <a:solidFill>
                <a:schemeClr val="dk1"/>
              </a:solidFill>
            </a:endParaRPr>
          </a:p>
          <a:p>
            <a:pPr marL="0" lvl="0" indent="0" rtl="0">
              <a:spcBef>
                <a:spcPts val="0"/>
              </a:spcBef>
              <a:spcAft>
                <a:spcPts val="0"/>
              </a:spcAft>
              <a:buNone/>
            </a:pPr>
            <a:endParaRPr dirty="0"/>
          </a:p>
        </p:txBody>
      </p:sp>
      <p:pic>
        <p:nvPicPr>
          <p:cNvPr id="6" name="Google Shape;163;p30"/>
          <p:cNvPicPr preferRelativeResize="0"/>
          <p:nvPr/>
        </p:nvPicPr>
        <p:blipFill>
          <a:blip r:embed="rId3">
            <a:alphaModFix/>
          </a:blip>
          <a:stretch>
            <a:fillRect/>
          </a:stretch>
        </p:blipFill>
        <p:spPr>
          <a:xfrm>
            <a:off x="8397024" y="4417454"/>
            <a:ext cx="579703" cy="58189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224" name="Google Shape;224;p3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AutoNum type="arabicPeriod"/>
            </a:pPr>
            <a:r>
              <a:rPr lang="en" dirty="0">
                <a:solidFill>
                  <a:schemeClr val="dk1"/>
                </a:solidFill>
              </a:rPr>
              <a:t>Finish your answers to the text-dependent questions if you did not do so in class.</a:t>
            </a:r>
          </a:p>
          <a:p>
            <a:pPr marL="457200" lvl="0" indent="-342900" rtl="0">
              <a:spcBef>
                <a:spcPts val="0"/>
              </a:spcBef>
              <a:spcAft>
                <a:spcPts val="0"/>
              </a:spcAft>
              <a:buClr>
                <a:schemeClr val="dk1"/>
              </a:buClr>
              <a:buSzPts val="1800"/>
              <a:buAutoNum type="arabicPeriod"/>
            </a:pPr>
            <a:endParaRPr lang="en"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Complete a first read of pages 115–134. Take notes (in your journal) using the </a:t>
            </a:r>
            <a:r>
              <a:rPr lang="en" b="1" dirty="0">
                <a:solidFill>
                  <a:schemeClr val="dk1"/>
                </a:solidFill>
              </a:rPr>
              <a:t>Structured Notes graphic organizer</a:t>
            </a:r>
            <a:r>
              <a:rPr lang="en" dirty="0">
                <a:solidFill>
                  <a:schemeClr val="dk1"/>
                </a:solidFill>
              </a:rPr>
              <a:t>. </a:t>
            </a:r>
          </a:p>
          <a:p>
            <a:pPr marL="457200" lvl="0" indent="-342900" rtl="0">
              <a:spcBef>
                <a:spcPts val="0"/>
              </a:spcBef>
              <a:spcAft>
                <a:spcPts val="0"/>
              </a:spcAft>
              <a:buClr>
                <a:schemeClr val="dk1"/>
              </a:buClr>
              <a:buSzPts val="1800"/>
              <a:buAutoNum type="arabicPeriod"/>
            </a:pPr>
            <a:endParaRPr lang="en"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Focus on the strongest evidence that reveals how Ha is being turned “inside out,” plus vocabulary that helps you understand her challenges and responses.</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334296"/>
            <a:ext cx="7886700" cy="714243"/>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651051"/>
            <a:ext cx="7886700" cy="714243"/>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22D12518-BF84-4BB2-AC95-AE8AE7FE78A0}"/>
              </a:ext>
            </a:extLst>
          </p:cNvPr>
          <p:cNvPicPr>
            <a:picLocks noChangeAspect="1"/>
          </p:cNvPicPr>
          <p:nvPr/>
        </p:nvPicPr>
        <p:blipFill>
          <a:blip r:embed="rId3"/>
          <a:stretch>
            <a:fillRect/>
          </a:stretch>
        </p:blipFill>
        <p:spPr>
          <a:xfrm>
            <a:off x="3725580" y="342773"/>
            <a:ext cx="1692840" cy="778022"/>
          </a:xfrm>
          <a:prstGeom prst="rect">
            <a:avLst/>
          </a:prstGeom>
        </p:spPr>
      </p:pic>
    </p:spTree>
    <p:extLst>
      <p:ext uri="{BB962C8B-B14F-4D97-AF65-F5344CB8AC3E}">
        <p14:creationId xmlns:p14="http://schemas.microsoft.com/office/powerpoint/2010/main" val="38300999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dirty="0">
                <a:solidFill>
                  <a:schemeClr val="dk1"/>
                </a:solidFill>
                <a:latin typeface="Century Gothic"/>
                <a:ea typeface="Century Gothic"/>
                <a:cs typeface="Century Gothic"/>
                <a:sym typeface="Century Gothic"/>
              </a:rPr>
              <a:t>Here’s what we’ll do:</a:t>
            </a:r>
            <a:endParaRPr sz="1900" i="0" u="none" strike="noStrike" cap="none" dirty="0">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dirty="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I’m going to read aloud </a:t>
            </a:r>
            <a:r>
              <a:rPr lang="en" sz="1900" dirty="0">
                <a:latin typeface="Century Gothic"/>
                <a:ea typeface="Century Gothic"/>
                <a:cs typeface="Century Gothic"/>
                <a:sym typeface="Century Gothic"/>
              </a:rPr>
              <a:t>a section of our text we’ll be reading carefully in our next class.</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You will read in your head while I read, following along with a pencil in your hand.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Every now and then, I’ll say “Put a dot lightly over this word.”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dirty="0">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7131825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0204907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What’s the gist?</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Turn and talk with your partner</a:t>
            </a:r>
            <a:r>
              <a:rPr lang="en" sz="2000" dirty="0">
                <a:latin typeface="Century Gothic"/>
                <a:ea typeface="Century Gothic"/>
                <a:cs typeface="Century Gothic"/>
                <a:sym typeface="Century Gothic"/>
              </a:rPr>
              <a:t> about </a:t>
            </a:r>
            <a:r>
              <a:rPr lang="en" sz="2000" i="0" u="none" strike="noStrike" cap="none" dirty="0">
                <a:solidFill>
                  <a:schemeClr val="dk1"/>
                </a:solidFill>
                <a:latin typeface="Century Gothic"/>
                <a:ea typeface="Century Gothic"/>
                <a:cs typeface="Century Gothic"/>
                <a:sym typeface="Century Gothic"/>
              </a:rPr>
              <a:t>what the gist of this </a:t>
            </a:r>
            <a:r>
              <a:rPr lang="en" sz="2000" dirty="0">
                <a:latin typeface="Century Gothic"/>
                <a:ea typeface="Century Gothic"/>
                <a:cs typeface="Century Gothic"/>
                <a:sym typeface="Century Gothic"/>
              </a:rPr>
              <a:t>section</a:t>
            </a:r>
            <a:r>
              <a:rPr lang="en" sz="2000" i="0" u="none" strike="noStrike" cap="none" dirty="0">
                <a:solidFill>
                  <a:schemeClr val="dk1"/>
                </a:solidFill>
                <a:latin typeface="Century Gothic"/>
                <a:ea typeface="Century Gothic"/>
                <a:cs typeface="Century Gothic"/>
                <a:sym typeface="Century Gothic"/>
              </a:rPr>
              <a:t> seems to be.</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Finally, let’s talk as a class about that gist of the passage.</a:t>
            </a:r>
            <a:endParaRPr sz="2000" i="0" u="none" strike="noStrike" cap="none" dirty="0">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5"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2795" y="4443212"/>
            <a:ext cx="641413" cy="641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68373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2</a:t>
            </a:r>
            <a:r>
              <a:rPr lang="en" sz="3400"/>
              <a:t>: Lesson </a:t>
            </a:r>
            <a:r>
              <a:rPr lang="en"/>
              <a:t>3</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183200"/>
            <a:ext cx="8520600" cy="38538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3: </a:t>
            </a:r>
          </a:p>
          <a:p>
            <a:pPr marL="0" lvl="0" indent="0" rtl="0">
              <a:lnSpc>
                <a:spcPct val="90000"/>
              </a:lnSpc>
              <a:spcBef>
                <a:spcPts val="0"/>
              </a:spcBef>
              <a:spcAft>
                <a:spcPts val="0"/>
              </a:spcAft>
              <a:buClr>
                <a:schemeClr val="dk1"/>
              </a:buClr>
              <a:buSzPts val="2500"/>
              <a:buFont typeface="Arial"/>
              <a:buNone/>
            </a:pPr>
            <a:r>
              <a:rPr lang="en" dirty="0">
                <a:solidFill>
                  <a:schemeClr val="dk1"/>
                </a:solidFill>
              </a:rPr>
              <a:t>Materials and classroom preparation</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In advance, create the </a:t>
            </a:r>
            <a:r>
              <a:rPr lang="en" b="1" dirty="0">
                <a:solidFill>
                  <a:schemeClr val="dk1"/>
                </a:solidFill>
              </a:rPr>
              <a:t>model graphic organizer </a:t>
            </a:r>
            <a:r>
              <a:rPr lang="en" b="1" i="1" dirty="0">
                <a:solidFill>
                  <a:schemeClr val="dk1"/>
                </a:solidFill>
              </a:rPr>
              <a:t>Fleeing Home: What Challenges Did Ha’s Family Face?</a:t>
            </a:r>
            <a:r>
              <a:rPr lang="en" b="1" dirty="0">
                <a:solidFill>
                  <a:schemeClr val="dk1"/>
                </a:solidFill>
              </a:rPr>
              <a:t> </a:t>
            </a:r>
            <a:r>
              <a:rPr lang="en" dirty="0">
                <a:solidFill>
                  <a:schemeClr val="dk1"/>
                </a:solidFill>
              </a:rPr>
              <a:t>(see model in supporting materials) on chart paper, document camera, or interactive whiteboard, chart paper.</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Set up Numbered Heads groups. During Opening A, each group will work in even or odd partners (i.e., numbers 1 and 3 work together; numbers 2 and 4 work together).</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Encourage students to hold on to this Prefixes note-catcher, which they can continue to add to throughout the year. Some future lessons in this unit continue to point students to prefixes they might add.</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7599553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41222560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2</a:t>
            </a:r>
            <a:r>
              <a:rPr lang="en" sz="3400"/>
              <a:t>: Lesson </a:t>
            </a:r>
            <a:r>
              <a:rPr lang="en"/>
              <a:t>3</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3: </a:t>
            </a:r>
          </a:p>
          <a:p>
            <a:pPr marL="0" lvl="0" indent="0" rtl="0">
              <a:lnSpc>
                <a:spcPct val="90000"/>
              </a:lnSpc>
              <a:spcBef>
                <a:spcPts val="0"/>
              </a:spcBef>
              <a:spcAft>
                <a:spcPts val="0"/>
              </a:spcAft>
              <a:buClr>
                <a:schemeClr val="dk1"/>
              </a:buClr>
              <a:buSzPts val="2500"/>
              <a:buFont typeface="Arial"/>
              <a:buNone/>
            </a:pPr>
            <a:endParaRPr lang="en" b="1" dirty="0">
              <a:solidFill>
                <a:schemeClr val="dk1"/>
              </a:solidFill>
            </a:endParaRPr>
          </a:p>
          <a:p>
            <a:pPr marL="0" lvl="0" indent="0" rtl="0">
              <a:lnSpc>
                <a:spcPct val="90000"/>
              </a:lnSpc>
              <a:spcBef>
                <a:spcPts val="0"/>
              </a:spcBef>
              <a:spcAft>
                <a:spcPts val="0"/>
              </a:spcAft>
              <a:buClr>
                <a:schemeClr val="dk1"/>
              </a:buClr>
              <a:buSzPts val="2500"/>
              <a:buFont typeface="Arial"/>
              <a:buNone/>
            </a:pPr>
            <a:r>
              <a:rPr lang="en" dirty="0">
                <a:solidFill>
                  <a:schemeClr val="dk1"/>
                </a:solidFill>
              </a:rPr>
              <a:t>Reading and protocols to read in preparation:</a:t>
            </a:r>
            <a:endParaRPr dirty="0">
              <a:solidFill>
                <a:schemeClr val="dk1"/>
              </a:solidFill>
            </a:endParaRPr>
          </a:p>
          <a:p>
            <a:pPr marL="457200" lvl="0" indent="-342900" rtl="0">
              <a:spcBef>
                <a:spcPts val="0"/>
              </a:spcBef>
              <a:spcAft>
                <a:spcPts val="0"/>
              </a:spcAft>
              <a:buSzPts val="1800"/>
              <a:buChar char="●"/>
            </a:pPr>
            <a:r>
              <a:rPr lang="en" dirty="0"/>
              <a:t>If necessary, reread</a:t>
            </a:r>
            <a:r>
              <a:rPr lang="en-US" dirty="0"/>
              <a:t> </a:t>
            </a:r>
            <a:r>
              <a:rPr lang="en" i="1" dirty="0"/>
              <a:t>Inside Out and Back Again</a:t>
            </a:r>
            <a:r>
              <a:rPr lang="en" dirty="0"/>
              <a:t>, pages 55-75 in preparation for use in discussion during Opening A.</a:t>
            </a:r>
            <a:endParaRPr dirty="0"/>
          </a:p>
          <a:p>
            <a:pPr marL="457200" lvl="0" indent="0" rtl="0">
              <a:spcBef>
                <a:spcPts val="0"/>
              </a:spcBef>
              <a:spcAft>
                <a:spcPts val="0"/>
              </a:spcAft>
              <a:buNone/>
            </a:pPr>
            <a:endParaRPr dirty="0"/>
          </a:p>
          <a:p>
            <a:pPr marL="457200" lvl="0" indent="-342900" rtl="0">
              <a:lnSpc>
                <a:spcPct val="90000"/>
              </a:lnSpc>
              <a:spcBef>
                <a:spcPts val="0"/>
              </a:spcBef>
              <a:spcAft>
                <a:spcPts val="0"/>
              </a:spcAft>
              <a:buSzPts val="1800"/>
              <a:buChar char="●"/>
            </a:pPr>
            <a:r>
              <a:rPr lang="en" dirty="0"/>
              <a:t>Reread “Panic Rises in Saigon, but the Exits are Few” in preparation for the teacher read aloud in Work Time A.</a:t>
            </a:r>
            <a:endParaRPr dirty="0"/>
          </a:p>
          <a:p>
            <a:pPr marL="457200" lvl="0" indent="0" rtl="0">
              <a:lnSpc>
                <a:spcPct val="90000"/>
              </a:lnSpc>
              <a:spcBef>
                <a:spcPts val="0"/>
              </a:spcBef>
              <a:spcAft>
                <a:spcPts val="0"/>
              </a:spcAft>
              <a:buNone/>
            </a:pPr>
            <a:endParaRPr dirty="0"/>
          </a:p>
          <a:p>
            <a:pPr marL="457200" lvl="0" indent="-342900" rtl="0">
              <a:lnSpc>
                <a:spcPct val="90000"/>
              </a:lnSpc>
              <a:spcBef>
                <a:spcPts val="0"/>
              </a:spcBef>
              <a:spcAft>
                <a:spcPts val="0"/>
              </a:spcAft>
              <a:buSzPts val="1800"/>
              <a:buChar char="●"/>
            </a:pPr>
            <a:r>
              <a:rPr lang="en" dirty="0"/>
              <a:t>Please review the text-dependent questions for </a:t>
            </a:r>
            <a:r>
              <a:rPr lang="en" dirty="0">
                <a:solidFill>
                  <a:schemeClr val="dk1"/>
                </a:solidFill>
              </a:rPr>
              <a:t>“Panic Rises in Saigon, but the Exits are Few</a:t>
            </a:r>
            <a:r>
              <a:rPr lang="en-US" dirty="0">
                <a:solidFill>
                  <a:schemeClr val="dk1"/>
                </a:solidFill>
              </a:rPr>
              <a:t>.</a:t>
            </a:r>
            <a:r>
              <a:rPr lang="en" dirty="0">
                <a:solidFill>
                  <a:schemeClr val="dk1"/>
                </a:solidFill>
              </a:rPr>
              <a:t>” Annotate the article to identify evidence to support answers to these questions.</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3</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9A54121B-2669-4E7C-872F-60F602E92987}"/>
              </a:ext>
            </a:extLst>
          </p:cNvPr>
          <p:cNvPicPr>
            <a:picLocks noChangeAspect="1"/>
          </p:cNvPicPr>
          <p:nvPr/>
        </p:nvPicPr>
        <p:blipFill>
          <a:blip r:embed="rId3"/>
          <a:stretch>
            <a:fillRect/>
          </a:stretch>
        </p:blipFill>
        <p:spPr>
          <a:xfrm>
            <a:off x="3657077" y="278590"/>
            <a:ext cx="1829845" cy="84098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9"/>
          <p:cNvSpPr txBox="1">
            <a:spLocks noGrp="1"/>
          </p:cNvSpPr>
          <p:nvPr>
            <p:ph type="title"/>
          </p:nvPr>
        </p:nvSpPr>
        <p:spPr>
          <a:xfrm>
            <a:off x="311700" y="26572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4" name="Google Shape;154;p29"/>
          <p:cNvSpPr txBox="1">
            <a:spLocks noGrp="1"/>
          </p:cNvSpPr>
          <p:nvPr>
            <p:ph type="body" idx="1"/>
          </p:nvPr>
        </p:nvSpPr>
        <p:spPr>
          <a:xfrm>
            <a:off x="311700" y="1023482"/>
            <a:ext cx="8520600" cy="3853318"/>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700" dirty="0">
                <a:solidFill>
                  <a:schemeClr val="dk1"/>
                </a:solidFill>
              </a:rPr>
              <a:t>In this lesson, you will return to an informational text from Unit 1, Lesson 1: </a:t>
            </a:r>
            <a:r>
              <a:rPr lang="en" sz="1700" i="1" dirty="0">
                <a:solidFill>
                  <a:schemeClr val="dk1"/>
                </a:solidFill>
              </a:rPr>
              <a:t>“Panic Rises in Saigon, but the Exits Are Few.”</a:t>
            </a:r>
            <a:r>
              <a:rPr lang="en" sz="1700" dirty="0">
                <a:solidFill>
                  <a:schemeClr val="dk1"/>
                </a:solidFill>
              </a:rPr>
              <a:t> </a:t>
            </a:r>
            <a:r>
              <a:rPr lang="en" sz="1700" dirty="0">
                <a:solidFill>
                  <a:srgbClr val="333333"/>
                </a:solidFill>
                <a:highlight>
                  <a:srgbClr val="FFFFFF"/>
                </a:highlight>
              </a:rPr>
              <a:t>You read excerpts from this text in Unit 1, but today you're going to read the whole text. </a:t>
            </a:r>
            <a:r>
              <a:rPr lang="en" sz="1700" dirty="0">
                <a:solidFill>
                  <a:schemeClr val="dk1"/>
                </a:solidFill>
              </a:rPr>
              <a:t>In Unit 1, you read some lines from the text to get basic knowledge to use during the the module. Today you’re going to read the whole text to </a:t>
            </a:r>
            <a:r>
              <a:rPr lang="en" sz="1700" b="1" dirty="0">
                <a:solidFill>
                  <a:schemeClr val="dk1"/>
                </a:solidFill>
              </a:rPr>
              <a:t>better understand the challenges faced by Vietnamese refugees</a:t>
            </a:r>
            <a:r>
              <a:rPr lang="en" sz="1700" dirty="0">
                <a:solidFill>
                  <a:schemeClr val="dk1"/>
                </a:solidFill>
              </a:rPr>
              <a:t>.</a:t>
            </a:r>
            <a:endParaRPr sz="1700" dirty="0"/>
          </a:p>
          <a:p>
            <a:pPr marL="0" lvl="0" indent="0" rtl="0">
              <a:lnSpc>
                <a:spcPct val="100000"/>
              </a:lnSpc>
              <a:spcBef>
                <a:spcPts val="0"/>
              </a:spcBef>
              <a:spcAft>
                <a:spcPts val="0"/>
              </a:spcAft>
              <a:buNone/>
            </a:pPr>
            <a:endParaRPr sz="1700" dirty="0"/>
          </a:p>
          <a:p>
            <a:pPr marL="0" lvl="0" indent="0" rtl="0">
              <a:lnSpc>
                <a:spcPct val="100000"/>
              </a:lnSpc>
              <a:spcBef>
                <a:spcPts val="0"/>
              </a:spcBef>
              <a:spcAft>
                <a:spcPts val="0"/>
              </a:spcAft>
              <a:buNone/>
            </a:pPr>
            <a:r>
              <a:rPr lang="en" sz="1700" b="1" dirty="0"/>
              <a:t>Here’s what you’ll be doing today:</a:t>
            </a:r>
            <a:endParaRPr sz="1700" b="1" dirty="0"/>
          </a:p>
          <a:p>
            <a:pPr marL="457200" lvl="0" indent="-342900" rtl="0">
              <a:lnSpc>
                <a:spcPct val="100000"/>
              </a:lnSpc>
              <a:spcBef>
                <a:spcPts val="0"/>
              </a:spcBef>
              <a:spcAft>
                <a:spcPts val="0"/>
              </a:spcAft>
              <a:buSzPts val="1800"/>
              <a:buChar char="●"/>
            </a:pPr>
            <a:r>
              <a:rPr lang="en" sz="1700" dirty="0"/>
              <a:t>Find details that show challenges the family faced in </a:t>
            </a:r>
            <a:r>
              <a:rPr lang="en" sz="1700" i="1" dirty="0"/>
              <a:t>Inside Out and Back Again</a:t>
            </a:r>
            <a:r>
              <a:rPr lang="en" sz="1700" dirty="0"/>
              <a:t>.</a:t>
            </a:r>
            <a:endParaRPr sz="1700" dirty="0"/>
          </a:p>
          <a:p>
            <a:pPr marL="457200" lvl="0" indent="-342900" rtl="0">
              <a:lnSpc>
                <a:spcPct val="100000"/>
              </a:lnSpc>
              <a:spcBef>
                <a:spcPts val="0"/>
              </a:spcBef>
              <a:spcAft>
                <a:spcPts val="0"/>
              </a:spcAft>
              <a:buSzPts val="1800"/>
              <a:buChar char="●"/>
            </a:pPr>
            <a:r>
              <a:rPr lang="en" sz="1700" dirty="0"/>
              <a:t>Read the informational text </a:t>
            </a:r>
            <a:r>
              <a:rPr lang="en" sz="1700" dirty="0">
                <a:solidFill>
                  <a:schemeClr val="dk1"/>
                </a:solidFill>
              </a:rPr>
              <a:t>“Panic Rises in Saigon, but the Exits are Few</a:t>
            </a:r>
            <a:r>
              <a:rPr lang="en-US" sz="1700" dirty="0">
                <a:solidFill>
                  <a:schemeClr val="dk1"/>
                </a:solidFill>
              </a:rPr>
              <a:t>.</a:t>
            </a:r>
            <a:r>
              <a:rPr lang="en" sz="1700" dirty="0">
                <a:solidFill>
                  <a:schemeClr val="dk1"/>
                </a:solidFill>
              </a:rPr>
              <a:t>”</a:t>
            </a:r>
            <a:endParaRPr sz="1700" dirty="0">
              <a:solidFill>
                <a:schemeClr val="dk1"/>
              </a:solidFill>
            </a:endParaRPr>
          </a:p>
          <a:p>
            <a:pPr marL="457200" lvl="0" indent="-342900" rtl="0">
              <a:lnSpc>
                <a:spcPct val="100000"/>
              </a:lnSpc>
              <a:spcBef>
                <a:spcPts val="0"/>
              </a:spcBef>
              <a:spcAft>
                <a:spcPts val="0"/>
              </a:spcAft>
              <a:buClr>
                <a:schemeClr val="dk1"/>
              </a:buClr>
              <a:buSzPts val="1800"/>
              <a:buChar char="●"/>
            </a:pPr>
            <a:r>
              <a:rPr lang="en" sz="1700" dirty="0">
                <a:solidFill>
                  <a:schemeClr val="dk1"/>
                </a:solidFill>
              </a:rPr>
              <a:t>Work with a partner to answer questions directly from the text “Panic Rises in Saigon, but the Exits are Few</a:t>
            </a:r>
            <a:r>
              <a:rPr lang="en-US" sz="1700" dirty="0">
                <a:solidFill>
                  <a:schemeClr val="dk1"/>
                </a:solidFill>
              </a:rPr>
              <a:t>.</a:t>
            </a:r>
            <a:r>
              <a:rPr lang="en" sz="1700" dirty="0">
                <a:solidFill>
                  <a:schemeClr val="dk1"/>
                </a:solidFill>
              </a:rPr>
              <a:t>”</a:t>
            </a:r>
            <a:endParaRPr sz="1700" dirty="0">
              <a:solidFill>
                <a:schemeClr val="dk1"/>
              </a:solidFill>
            </a:endParaRPr>
          </a:p>
          <a:p>
            <a:pPr marL="457200" lvl="0" indent="-342900" rtl="0">
              <a:lnSpc>
                <a:spcPct val="100000"/>
              </a:lnSpc>
              <a:spcBef>
                <a:spcPts val="0"/>
              </a:spcBef>
              <a:spcAft>
                <a:spcPts val="0"/>
              </a:spcAft>
              <a:buSzPts val="1800"/>
              <a:buChar char="●"/>
            </a:pPr>
            <a:r>
              <a:rPr lang="en" sz="1700" dirty="0"/>
              <a:t>Build your vocabulary by learning new prefixes and root words.</a:t>
            </a:r>
            <a:endParaRPr sz="17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311700" y="218250"/>
            <a:ext cx="8520600" cy="1137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200" dirty="0"/>
              <a:t>Let’s think about the challenges that Ha’s family has faced so far.</a:t>
            </a:r>
            <a:endParaRPr sz="3200" dirty="0"/>
          </a:p>
        </p:txBody>
      </p:sp>
      <p:sp>
        <p:nvSpPr>
          <p:cNvPr id="160" name="Google Shape;160;p30"/>
          <p:cNvSpPr txBox="1">
            <a:spLocks noGrp="1"/>
          </p:cNvSpPr>
          <p:nvPr>
            <p:ph type="body" idx="1"/>
          </p:nvPr>
        </p:nvSpPr>
        <p:spPr>
          <a:xfrm>
            <a:off x="364075" y="1506303"/>
            <a:ext cx="8520600" cy="1215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During the opening activity over the next few lessons, we’ll discuss details of the challenges Ha’s family faces and Ha’s character. </a:t>
            </a:r>
            <a:r>
              <a:rPr lang="en" b="1" dirty="0"/>
              <a:t>Let’s talk with a partner about the questions below:</a:t>
            </a:r>
            <a:endParaRPr b="1" dirty="0"/>
          </a:p>
        </p:txBody>
      </p:sp>
      <p:pic>
        <p:nvPicPr>
          <p:cNvPr id="161" name="Google Shape;161;p30"/>
          <p:cNvPicPr preferRelativeResize="0"/>
          <p:nvPr/>
        </p:nvPicPr>
        <p:blipFill>
          <a:blip r:embed="rId3">
            <a:alphaModFix/>
          </a:blip>
          <a:stretch>
            <a:fillRect/>
          </a:stretch>
        </p:blipFill>
        <p:spPr>
          <a:xfrm>
            <a:off x="364075" y="3127908"/>
            <a:ext cx="4654175" cy="1689575"/>
          </a:xfrm>
          <a:prstGeom prst="rect">
            <a:avLst/>
          </a:prstGeom>
          <a:noFill/>
          <a:ln w="28575" cap="flat" cmpd="sng">
            <a:solidFill>
              <a:schemeClr val="dk2"/>
            </a:solidFill>
            <a:prstDash val="solid"/>
            <a:round/>
            <a:headEnd type="none" w="sm" len="sm"/>
            <a:tailEnd type="none" w="sm" len="sm"/>
          </a:ln>
        </p:spPr>
      </p:pic>
      <p:sp>
        <p:nvSpPr>
          <p:cNvPr id="162" name="Google Shape;162;p30"/>
          <p:cNvSpPr txBox="1"/>
          <p:nvPr/>
        </p:nvSpPr>
        <p:spPr>
          <a:xfrm>
            <a:off x="5018100" y="2365091"/>
            <a:ext cx="4125900" cy="2608500"/>
          </a:xfrm>
          <a:prstGeom prst="rect">
            <a:avLst/>
          </a:prstGeom>
          <a:noFill/>
          <a:ln>
            <a:noFill/>
          </a:ln>
        </p:spPr>
        <p:txBody>
          <a:bodyPr spcFirstLastPara="1" wrap="square" lIns="91425" tIns="91425" rIns="91425" bIns="91425" anchor="t" anchorCtr="0">
            <a:noAutofit/>
          </a:bodyPr>
          <a:lstStyle/>
          <a:p>
            <a:pPr marL="457200" lvl="0" indent="-330200" rtl="0">
              <a:spcBef>
                <a:spcPts val="0"/>
              </a:spcBef>
              <a:spcAft>
                <a:spcPts val="0"/>
              </a:spcAft>
              <a:buClr>
                <a:schemeClr val="dk1"/>
              </a:buClr>
              <a:buSzPts val="1600"/>
              <a:buFont typeface="Century Gothic"/>
              <a:buAutoNum type="arabicPeriod"/>
            </a:pPr>
            <a:r>
              <a:rPr lang="en" sz="1600" dirty="0">
                <a:solidFill>
                  <a:schemeClr val="dk1"/>
                </a:solidFill>
                <a:latin typeface="Century Gothic"/>
                <a:ea typeface="Century Gothic"/>
                <a:cs typeface="Century Gothic"/>
                <a:sym typeface="Century Gothic"/>
              </a:rPr>
              <a:t>How is Ha’s life being turned ‘inside out?</a:t>
            </a:r>
            <a:r>
              <a:rPr lang="en-US" sz="1600" dirty="0">
                <a:solidFill>
                  <a:schemeClr val="dk1"/>
                </a:solidFill>
                <a:latin typeface="Century Gothic"/>
                <a:ea typeface="Century Gothic"/>
                <a:cs typeface="Century Gothic"/>
                <a:sym typeface="Century Gothic"/>
              </a:rPr>
              <a:t>’</a:t>
            </a:r>
            <a:endParaRPr sz="1600" dirty="0">
              <a:solidFill>
                <a:schemeClr val="dk1"/>
              </a:solidFill>
              <a:latin typeface="Century Gothic"/>
              <a:ea typeface="Century Gothic"/>
              <a:cs typeface="Century Gothic"/>
              <a:sym typeface="Century Gothic"/>
            </a:endParaRPr>
          </a:p>
          <a:p>
            <a:pPr marL="457200" lvl="0" indent="-330200" rtl="0">
              <a:spcBef>
                <a:spcPts val="0"/>
              </a:spcBef>
              <a:spcAft>
                <a:spcPts val="0"/>
              </a:spcAft>
              <a:buClr>
                <a:schemeClr val="dk1"/>
              </a:buClr>
              <a:buSzPts val="1600"/>
              <a:buFont typeface="Century Gothic"/>
              <a:buAutoNum type="arabicPeriod"/>
            </a:pPr>
            <a:r>
              <a:rPr lang="en" sz="1600" dirty="0">
                <a:solidFill>
                  <a:schemeClr val="dk1"/>
                </a:solidFill>
                <a:latin typeface="Century Gothic"/>
                <a:ea typeface="Century Gothic"/>
                <a:cs typeface="Century Gothic"/>
                <a:sym typeface="Century Gothic"/>
              </a:rPr>
              <a:t>What do you think the word flee means?</a:t>
            </a:r>
            <a:endParaRPr sz="1600" dirty="0">
              <a:solidFill>
                <a:schemeClr val="dk1"/>
              </a:solidFill>
              <a:latin typeface="Century Gothic"/>
              <a:ea typeface="Century Gothic"/>
              <a:cs typeface="Century Gothic"/>
              <a:sym typeface="Century Gothic"/>
            </a:endParaRPr>
          </a:p>
          <a:p>
            <a:pPr marL="457200" lvl="0" indent="-330200" rtl="0">
              <a:spcBef>
                <a:spcPts val="0"/>
              </a:spcBef>
              <a:spcAft>
                <a:spcPts val="0"/>
              </a:spcAft>
              <a:buClr>
                <a:schemeClr val="dk1"/>
              </a:buClr>
              <a:buSzPts val="1600"/>
              <a:buFont typeface="Century Gothic"/>
              <a:buAutoNum type="arabicPeriod"/>
            </a:pPr>
            <a:r>
              <a:rPr lang="en" sz="1600" dirty="0">
                <a:solidFill>
                  <a:schemeClr val="dk1"/>
                </a:solidFill>
                <a:latin typeface="Century Gothic"/>
                <a:ea typeface="Century Gothic"/>
                <a:cs typeface="Century Gothic"/>
                <a:sym typeface="Century Gothic"/>
              </a:rPr>
              <a:t>Which poems might have the strongest evidence to help you answer the question about the challenges they faced?</a:t>
            </a:r>
            <a:endParaRPr sz="1600" dirty="0">
              <a:solidFill>
                <a:schemeClr val="dk1"/>
              </a:solidFill>
              <a:latin typeface="Century Gothic"/>
              <a:ea typeface="Century Gothic"/>
              <a:cs typeface="Century Gothic"/>
              <a:sym typeface="Century Gothic"/>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pic>
        <p:nvPicPr>
          <p:cNvPr id="163" name="Google Shape;163;p30"/>
          <p:cNvPicPr preferRelativeResize="0"/>
          <p:nvPr/>
        </p:nvPicPr>
        <p:blipFill>
          <a:blip r:embed="rId4">
            <a:alphaModFix/>
          </a:blip>
          <a:stretch>
            <a:fillRect/>
          </a:stretch>
        </p:blipFill>
        <p:spPr>
          <a:xfrm>
            <a:off x="8397024" y="4417454"/>
            <a:ext cx="579703" cy="581895"/>
          </a:xfrm>
          <a:prstGeom prst="rect">
            <a:avLst/>
          </a:prstGeom>
          <a:noFill/>
          <a:ln>
            <a:noFill/>
          </a:ln>
        </p:spPr>
      </p:pic>
      <p:pic>
        <p:nvPicPr>
          <p:cNvPr id="1026"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12198" y="4372427"/>
            <a:ext cx="671947" cy="671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31"/>
          <p:cNvSpPr txBox="1">
            <a:spLocks noGrp="1"/>
          </p:cNvSpPr>
          <p:nvPr>
            <p:ph type="title"/>
          </p:nvPr>
        </p:nvSpPr>
        <p:spPr>
          <a:xfrm>
            <a:off x="311700" y="137275"/>
            <a:ext cx="7391400" cy="11913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Let’s take a closer look at some poems that provide </a:t>
            </a:r>
            <a:r>
              <a:rPr lang="en" sz="3000" b="1"/>
              <a:t>strong evidence! </a:t>
            </a:r>
            <a:endParaRPr sz="3000" b="1"/>
          </a:p>
        </p:txBody>
      </p:sp>
      <p:sp>
        <p:nvSpPr>
          <p:cNvPr id="169" name="Google Shape;169;p31"/>
          <p:cNvSpPr txBox="1">
            <a:spLocks noGrp="1"/>
          </p:cNvSpPr>
          <p:nvPr>
            <p:ph type="body" idx="1"/>
          </p:nvPr>
        </p:nvSpPr>
        <p:spPr>
          <a:xfrm>
            <a:off x="311700" y="1383521"/>
            <a:ext cx="7584000" cy="3500725"/>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700" dirty="0">
                <a:solidFill>
                  <a:srgbClr val="333333"/>
                </a:solidFill>
                <a:highlight>
                  <a:srgbClr val="FFFFFF"/>
                </a:highlight>
              </a:rPr>
              <a:t>Now that we have identified several poems, you will choose one to focus on that provides strong evidence:</a:t>
            </a:r>
            <a:endParaRPr sz="1700" dirty="0">
              <a:solidFill>
                <a:schemeClr val="dk1"/>
              </a:solidFill>
            </a:endParaRPr>
          </a:p>
          <a:p>
            <a:pPr marL="914400" lvl="0" indent="-342900" rtl="0">
              <a:spcBef>
                <a:spcPts val="0"/>
              </a:spcBef>
              <a:spcAft>
                <a:spcPts val="0"/>
              </a:spcAft>
              <a:buClr>
                <a:schemeClr val="dk1"/>
              </a:buClr>
              <a:buSzPts val="1800"/>
              <a:buFont typeface="Century Gothic"/>
              <a:buChar char="●"/>
            </a:pPr>
            <a:r>
              <a:rPr lang="en" sz="1700" dirty="0">
                <a:solidFill>
                  <a:schemeClr val="dk1"/>
                </a:solidFill>
              </a:rPr>
              <a:t>“Choice” (page 55)</a:t>
            </a:r>
            <a:endParaRPr sz="1700" dirty="0">
              <a:solidFill>
                <a:schemeClr val="dk1"/>
              </a:solidFill>
            </a:endParaRPr>
          </a:p>
          <a:p>
            <a:pPr marL="914400" lvl="0" indent="-342900" rtl="0">
              <a:spcBef>
                <a:spcPts val="0"/>
              </a:spcBef>
              <a:spcAft>
                <a:spcPts val="0"/>
              </a:spcAft>
              <a:buClr>
                <a:schemeClr val="dk1"/>
              </a:buClr>
              <a:buSzPts val="1800"/>
              <a:buFont typeface="Century Gothic"/>
              <a:buChar char="●"/>
            </a:pPr>
            <a:r>
              <a:rPr lang="en" sz="1700" dirty="0">
                <a:solidFill>
                  <a:schemeClr val="dk1"/>
                </a:solidFill>
              </a:rPr>
              <a:t>“Wet and Crying” (page 60)</a:t>
            </a:r>
            <a:endParaRPr sz="1700" dirty="0">
              <a:solidFill>
                <a:schemeClr val="dk1"/>
              </a:solidFill>
            </a:endParaRPr>
          </a:p>
          <a:p>
            <a:pPr marL="914400" lvl="0" indent="-342900" rtl="0">
              <a:spcBef>
                <a:spcPts val="0"/>
              </a:spcBef>
              <a:spcAft>
                <a:spcPts val="0"/>
              </a:spcAft>
              <a:buClr>
                <a:schemeClr val="dk1"/>
              </a:buClr>
              <a:buSzPts val="1800"/>
              <a:buFont typeface="Century Gothic"/>
              <a:buChar char="●"/>
            </a:pPr>
            <a:r>
              <a:rPr lang="en" sz="1700" dirty="0">
                <a:solidFill>
                  <a:schemeClr val="dk1"/>
                </a:solidFill>
              </a:rPr>
              <a:t>“One Mat Each” (page 63)</a:t>
            </a:r>
            <a:endParaRPr sz="1700" dirty="0">
              <a:solidFill>
                <a:schemeClr val="dk1"/>
              </a:solidFill>
            </a:endParaRPr>
          </a:p>
          <a:p>
            <a:pPr marL="914400" lvl="0" indent="-342900" rtl="0">
              <a:spcBef>
                <a:spcPts val="0"/>
              </a:spcBef>
              <a:spcAft>
                <a:spcPts val="0"/>
              </a:spcAft>
              <a:buClr>
                <a:schemeClr val="dk1"/>
              </a:buClr>
              <a:buSzPts val="1800"/>
              <a:buFont typeface="Century Gothic"/>
              <a:buChar char="●"/>
            </a:pPr>
            <a:r>
              <a:rPr lang="en" sz="1700" dirty="0">
                <a:solidFill>
                  <a:schemeClr val="dk1"/>
                </a:solidFill>
              </a:rPr>
              <a:t>“Should We” (pages 44 and 45)</a:t>
            </a:r>
            <a:endParaRPr sz="1700" dirty="0">
              <a:solidFill>
                <a:schemeClr val="dk1"/>
              </a:solidFill>
            </a:endParaRPr>
          </a:p>
          <a:p>
            <a:pPr marL="914400" lvl="0" indent="-342900" rtl="0">
              <a:spcBef>
                <a:spcPts val="0"/>
              </a:spcBef>
              <a:spcAft>
                <a:spcPts val="0"/>
              </a:spcAft>
              <a:buClr>
                <a:schemeClr val="dk1"/>
              </a:buClr>
              <a:buSzPts val="1800"/>
              <a:buFont typeface="Century Gothic"/>
              <a:buChar char="●"/>
            </a:pPr>
            <a:r>
              <a:rPr lang="en" sz="1700" dirty="0">
                <a:solidFill>
                  <a:schemeClr val="dk1"/>
                </a:solidFill>
              </a:rPr>
              <a:t>“S-l-o-w-l-y” (page 75)</a:t>
            </a:r>
            <a:endParaRPr sz="1700" dirty="0">
              <a:solidFill>
                <a:schemeClr val="dk1"/>
              </a:solidFill>
            </a:endParaRPr>
          </a:p>
          <a:p>
            <a:pPr marL="914400" lvl="0" indent="0" rtl="0">
              <a:spcBef>
                <a:spcPts val="0"/>
              </a:spcBef>
              <a:spcAft>
                <a:spcPts val="0"/>
              </a:spcAft>
              <a:buNone/>
            </a:pPr>
            <a:endParaRPr sz="1700" dirty="0">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sz="1700" dirty="0">
                <a:solidFill>
                  <a:schemeClr val="dk1"/>
                </a:solidFill>
              </a:rPr>
              <a:t>After the family flees Vietnam, what specific challenges does the family face?</a:t>
            </a:r>
            <a:endParaRPr sz="1700" dirty="0">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sz="1700" dirty="0">
                <a:solidFill>
                  <a:schemeClr val="dk1"/>
                </a:solidFill>
              </a:rPr>
              <a:t>In the poem ‘Should We,’ what does the family fear for Ha’s brothers?</a:t>
            </a:r>
            <a:endParaRPr sz="1700" dirty="0">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sz="1700" dirty="0">
                <a:solidFill>
                  <a:schemeClr val="dk1"/>
                </a:solidFill>
              </a:rPr>
              <a:t>Why might the communists want to probe family secrets?</a:t>
            </a:r>
            <a:endParaRPr sz="1700" dirty="0">
              <a:solidFill>
                <a:schemeClr val="dk1"/>
              </a:solidFill>
            </a:endParaRPr>
          </a:p>
        </p:txBody>
      </p:sp>
      <p:pic>
        <p:nvPicPr>
          <p:cNvPr id="170" name="Google Shape;170;p31"/>
          <p:cNvPicPr preferRelativeResize="0"/>
          <p:nvPr/>
        </p:nvPicPr>
        <p:blipFill>
          <a:blip r:embed="rId3">
            <a:alphaModFix/>
          </a:blip>
          <a:stretch>
            <a:fillRect/>
          </a:stretch>
        </p:blipFill>
        <p:spPr>
          <a:xfrm>
            <a:off x="8209110" y="137275"/>
            <a:ext cx="804140" cy="1191300"/>
          </a:xfrm>
          <a:prstGeom prst="rect">
            <a:avLst/>
          </a:prstGeom>
          <a:noFill/>
          <a:ln>
            <a:noFill/>
          </a:ln>
        </p:spPr>
      </p:pic>
      <p:pic>
        <p:nvPicPr>
          <p:cNvPr id="6" name="Google Shape;163;p30"/>
          <p:cNvPicPr preferRelativeResize="0"/>
          <p:nvPr/>
        </p:nvPicPr>
        <p:blipFill>
          <a:blip r:embed="rId4">
            <a:alphaModFix/>
          </a:blip>
          <a:stretch>
            <a:fillRect/>
          </a:stretch>
        </p:blipFill>
        <p:spPr>
          <a:xfrm>
            <a:off x="8397024" y="4417454"/>
            <a:ext cx="579703" cy="58189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32"/>
          <p:cNvSpPr txBox="1">
            <a:spLocks noGrp="1"/>
          </p:cNvSpPr>
          <p:nvPr>
            <p:ph type="title"/>
          </p:nvPr>
        </p:nvSpPr>
        <p:spPr>
          <a:xfrm>
            <a:off x="311700" y="334175"/>
            <a:ext cx="8520600" cy="11913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Let’s take a closer look at </a:t>
            </a:r>
            <a:r>
              <a:rPr lang="en" sz="3000" b="1"/>
              <a:t>organizing the evidence </a:t>
            </a:r>
            <a:r>
              <a:rPr lang="en" sz="3000"/>
              <a:t>we find</a:t>
            </a:r>
            <a:r>
              <a:rPr lang="en" sz="3000" b="1"/>
              <a:t>. </a:t>
            </a:r>
            <a:endParaRPr sz="3000" b="1"/>
          </a:p>
        </p:txBody>
      </p:sp>
      <p:pic>
        <p:nvPicPr>
          <p:cNvPr id="177" name="Google Shape;177;p32"/>
          <p:cNvPicPr preferRelativeResize="0"/>
          <p:nvPr/>
        </p:nvPicPr>
        <p:blipFill>
          <a:blip r:embed="rId3">
            <a:alphaModFix/>
          </a:blip>
          <a:stretch>
            <a:fillRect/>
          </a:stretch>
        </p:blipFill>
        <p:spPr>
          <a:xfrm>
            <a:off x="1129365" y="1261730"/>
            <a:ext cx="6435699" cy="3437861"/>
          </a:xfrm>
          <a:prstGeom prst="rect">
            <a:avLst/>
          </a:prstGeom>
          <a:noFill/>
          <a:ln>
            <a:noFill/>
          </a:ln>
        </p:spPr>
      </p:pic>
      <p:pic>
        <p:nvPicPr>
          <p:cNvPr id="2050"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2795" y="4443212"/>
            <a:ext cx="641413" cy="6414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33"/>
          <p:cNvSpPr txBox="1">
            <a:spLocks noGrp="1"/>
          </p:cNvSpPr>
          <p:nvPr>
            <p:ph type="title"/>
          </p:nvPr>
        </p:nvSpPr>
        <p:spPr>
          <a:xfrm>
            <a:off x="311700" y="228600"/>
            <a:ext cx="8520600" cy="1279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take a look at today’s </a:t>
            </a:r>
            <a:r>
              <a:rPr lang="en" b="1" dirty="0"/>
              <a:t>Learning Targets!</a:t>
            </a:r>
            <a:endParaRPr b="1" dirty="0"/>
          </a:p>
        </p:txBody>
      </p:sp>
      <p:sp>
        <p:nvSpPr>
          <p:cNvPr id="183" name="Google Shape;183;p33"/>
          <p:cNvSpPr txBox="1">
            <a:spLocks noGrp="1"/>
          </p:cNvSpPr>
          <p:nvPr>
            <p:ph type="body" idx="1"/>
          </p:nvPr>
        </p:nvSpPr>
        <p:spPr>
          <a:xfrm>
            <a:off x="311700" y="1337613"/>
            <a:ext cx="8520600" cy="3644957"/>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700" dirty="0">
                <a:solidFill>
                  <a:schemeClr val="dk1"/>
                </a:solidFill>
              </a:rPr>
              <a:t>Today you will focus on </a:t>
            </a:r>
            <a:r>
              <a:rPr lang="en" sz="1700" b="1" dirty="0">
                <a:solidFill>
                  <a:schemeClr val="dk1"/>
                </a:solidFill>
              </a:rPr>
              <a:t>informational text </a:t>
            </a:r>
            <a:r>
              <a:rPr lang="en" sz="1700" dirty="0">
                <a:solidFill>
                  <a:schemeClr val="dk1"/>
                </a:solidFill>
              </a:rPr>
              <a:t>to help you better understand Ha’s experience leaving Vietnam. </a:t>
            </a:r>
            <a:r>
              <a:rPr lang="en" sz="1700" dirty="0">
                <a:solidFill>
                  <a:srgbClr val="333333"/>
                </a:solidFill>
                <a:highlight>
                  <a:srgbClr val="FFFFFF"/>
                </a:highlight>
              </a:rPr>
              <a:t>So far you have learned information about Vietnam specifically, but now you will read informational texts that help you understand the refugee experience more broadly.</a:t>
            </a:r>
            <a:endParaRPr sz="1700" dirty="0">
              <a:solidFill>
                <a:srgbClr val="333333"/>
              </a:solidFill>
              <a:highlight>
                <a:srgbClr val="FFFFFF"/>
              </a:highlight>
            </a:endParaRPr>
          </a:p>
          <a:p>
            <a:pPr marL="76200" marR="76200" lvl="0" indent="0" rtl="0">
              <a:lnSpc>
                <a:spcPct val="115000"/>
              </a:lnSpc>
              <a:spcBef>
                <a:spcPts val="500"/>
              </a:spcBef>
              <a:spcAft>
                <a:spcPts val="0"/>
              </a:spcAft>
              <a:buNone/>
            </a:pPr>
            <a:endParaRPr sz="1700" dirty="0">
              <a:solidFill>
                <a:srgbClr val="333333"/>
              </a:solidFill>
              <a:highlight>
                <a:srgbClr val="FFFFFF"/>
              </a:highlight>
            </a:endParaRPr>
          </a:p>
          <a:p>
            <a:pPr marL="0" lvl="0" indent="0" rtl="0">
              <a:lnSpc>
                <a:spcPct val="90000"/>
              </a:lnSpc>
              <a:spcBef>
                <a:spcPts val="500"/>
              </a:spcBef>
              <a:spcAft>
                <a:spcPts val="0"/>
              </a:spcAft>
              <a:buClr>
                <a:schemeClr val="dk1"/>
              </a:buClr>
              <a:buSzPts val="3200"/>
              <a:buFont typeface="Arial"/>
              <a:buNone/>
            </a:pPr>
            <a:r>
              <a:rPr lang="en" sz="1700" b="1" dirty="0">
                <a:solidFill>
                  <a:schemeClr val="dk1"/>
                </a:solidFill>
              </a:rPr>
              <a:t>The Learning Targets for today are:</a:t>
            </a:r>
            <a:endParaRPr sz="1700" b="1"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700" dirty="0">
                <a:solidFill>
                  <a:schemeClr val="dk1"/>
                </a:solidFill>
              </a:rPr>
              <a:t>I can identify the strongest evidence in the text “Panic Rises in Saigon, but the Exits Are Few” that helps me explain what challenges refugees from South Vietnam faced.</a:t>
            </a:r>
            <a:endParaRPr sz="17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700" dirty="0">
                <a:solidFill>
                  <a:schemeClr val="dk1"/>
                </a:solidFill>
              </a:rPr>
              <a:t>I can use common Greek and Latin affixes (prefixes) and roots as clues to help me know what a word means.</a:t>
            </a:r>
            <a:endParaRPr sz="1700" dirty="0">
              <a:solidFill>
                <a:schemeClr val="dk1"/>
              </a:solidFill>
            </a:endParaRPr>
          </a:p>
          <a:p>
            <a:pPr marL="457200" lvl="0" indent="-330200" rtl="0">
              <a:lnSpc>
                <a:spcPct val="100000"/>
              </a:lnSpc>
              <a:spcBef>
                <a:spcPts val="0"/>
              </a:spcBef>
              <a:spcAft>
                <a:spcPts val="0"/>
              </a:spcAft>
              <a:buClr>
                <a:schemeClr val="dk1"/>
              </a:buClr>
              <a:buSzPts val="1600"/>
              <a:buAutoNum type="arabicPeriod"/>
            </a:pPr>
            <a:r>
              <a:rPr lang="en" sz="1700" dirty="0">
                <a:solidFill>
                  <a:schemeClr val="dk1"/>
                </a:solidFill>
              </a:rPr>
              <a:t>I can identify common themes that connect the universal refugee experience.</a:t>
            </a:r>
            <a:endParaRPr sz="1700" dirty="0">
              <a:solidFill>
                <a:schemeClr val="dk1"/>
              </a:solidFill>
            </a:endParaRPr>
          </a:p>
        </p:txBody>
      </p:sp>
      <p:pic>
        <p:nvPicPr>
          <p:cNvPr id="184" name="Google Shape;184;p33"/>
          <p:cNvPicPr preferRelativeResize="0"/>
          <p:nvPr/>
        </p:nvPicPr>
        <p:blipFill>
          <a:blip r:embed="rId3">
            <a:alphaModFix/>
          </a:blip>
          <a:stretch>
            <a:fillRect/>
          </a:stretch>
        </p:blipFill>
        <p:spPr>
          <a:xfrm>
            <a:off x="8285564" y="4474027"/>
            <a:ext cx="651607" cy="508543"/>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D56C03B-8A37-45D6-AA86-DDC4FCCF2096}">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4281EB59-930D-44EC-BF83-F3DC04885490}">
  <ds:schemaRefs>
    <ds:schemaRef ds:uri="http://schemas.microsoft.com/sharepoint/v3/contenttype/forms"/>
  </ds:schemaRefs>
</ds:datastoreItem>
</file>

<file path=customXml/itemProps3.xml><?xml version="1.0" encoding="utf-8"?>
<ds:datastoreItem xmlns:ds="http://schemas.openxmlformats.org/officeDocument/2006/customXml" ds:itemID="{21947167-1960-428D-BD94-10FC0B86C5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42</TotalTime>
  <Words>7163</Words>
  <Application>Microsoft Office PowerPoint</Application>
  <PresentationFormat>On-screen Show (16:9)</PresentationFormat>
  <Paragraphs>505</Paragraphs>
  <Slides>21</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Century Gothic</vt:lpstr>
      <vt:lpstr>Overlock</vt:lpstr>
      <vt:lpstr>Calibri</vt:lpstr>
      <vt:lpstr>Times New Roman</vt:lpstr>
      <vt:lpstr>Simple Light</vt:lpstr>
      <vt:lpstr>Grade 8: Module 1: Unit 2: Lesson 3 Teacher slide, before teaching.</vt:lpstr>
      <vt:lpstr>Grade 8: Module 1: Unit 2: Lesson 3 Teacher slide, before teaching.</vt:lpstr>
      <vt:lpstr>Grade 8: Module 1: Unit 2: Lesson 3 Teacher slide, before teaching.</vt:lpstr>
      <vt:lpstr>PowerPoint Presentation</vt:lpstr>
      <vt:lpstr>Hello, Students!</vt:lpstr>
      <vt:lpstr>Let’s think about the challenges that Ha’s family has faced so far.</vt:lpstr>
      <vt:lpstr>Let’s take a closer look at some poems that provide strong evidence! </vt:lpstr>
      <vt:lpstr>Let’s take a closer look at organizing the evidence we find. </vt:lpstr>
      <vt:lpstr>Let’s take a look at today’s Learning Targets!</vt:lpstr>
      <vt:lpstr>Let's Listen to an Informational Article. </vt:lpstr>
      <vt:lpstr>Let’s look for evidence to answer questions directly from the text.</vt:lpstr>
      <vt:lpstr>Let’s take a closer look at Vocabulary.</vt:lpstr>
      <vt:lpstr>Let’s break down some more words.</vt:lpstr>
      <vt:lpstr>Let’s refocus on the last two Learning Targets!</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2: Lesson 3 Teacher slide, before teaching.</dc:title>
  <dc:creator>nbravo</dc:creator>
  <cp:lastModifiedBy>Natalie Ivey</cp:lastModifiedBy>
  <cp:revision>14</cp:revision>
  <dcterms:modified xsi:type="dcterms:W3CDTF">2018-09-07T15:33:06Z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