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comments/comment1.xml" ContentType="application/vnd.openxmlformats-officedocument.presentationml.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50F52D7-EDFA-46B3-B3B9-F57AB7054E29}">
  <a:tblStyle styleId="{150F52D7-EDFA-46B3-B3B9-F57AB7054E2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70"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157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commentAuthors" Target="commentAuthor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11-04T06:55:26.278" idx="1">
    <p:pos x="10" y="10"/>
    <p:text>same teacher actions as previous slide?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478435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4bcbb195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Writer: Language Techniques (17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(2 minutes)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Introducing Thematic Statements (27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Launching the Performance Task (10-12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Previewing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pages 389–398 in </a:t>
            </a:r>
            <a:r>
              <a:rPr lang="en" sz="1200" i="1" dirty="0">
                <a:latin typeface="Calibri"/>
                <a:ea typeface="Calibri"/>
                <a:cs typeface="Calibri"/>
                <a:sym typeface="Calibri"/>
              </a:rPr>
              <a:t>Unbroken</a:t>
            </a:r>
            <a:r>
              <a:rPr lang="en" sz="1200" dirty="0">
                <a:latin typeface="Calibri"/>
                <a:ea typeface="Calibri"/>
                <a:cs typeface="Calibri"/>
                <a:sym typeface="Calibri"/>
              </a:rPr>
              <a:t> and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 </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4bcbb195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077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4bcbb195f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Introducing Thematic Statements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board, write the title “Thematic Statements” above the list of students’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“Although thematic statements are based on the messages in a specific text, they are, ultimately, ‘bigger’ than that text. Thematic statements can apply to many texts and to people’s lives. They are not ‘morals’ telling people what to do; they are big ideas about human behavior and values.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one student example from the board and explain that, often, students can turn a thematic concept into a thematic statement by writing a sentence that describes the author’s message about that concept. For example, from the ideas </a:t>
            </a:r>
            <a:r>
              <a:rPr lang="en" sz="1200" b="0" dirty="0">
                <a:solidFill>
                  <a:schemeClr val="dk1"/>
                </a:solidFill>
                <a:latin typeface="Calibri"/>
                <a:ea typeface="Calibri"/>
                <a:cs typeface="Calibri"/>
                <a:sym typeface="Calibri"/>
              </a:rPr>
              <a:t>students listed, you might choose</a:t>
            </a:r>
            <a:r>
              <a:rPr lang="en" sz="1200" b="0" i="1" dirty="0">
                <a:solidFill>
                  <a:schemeClr val="dk1"/>
                </a:solidFill>
                <a:latin typeface="Calibri"/>
                <a:ea typeface="Calibri"/>
                <a:cs typeface="Calibri"/>
                <a:sym typeface="Calibri"/>
              </a:rPr>
              <a:t> </a:t>
            </a:r>
            <a:r>
              <a:rPr lang="en" sz="1200" b="0" i="0" dirty="0">
                <a:solidFill>
                  <a:schemeClr val="dk1"/>
                </a:solidFill>
                <a:latin typeface="Calibri"/>
                <a:ea typeface="Calibri"/>
                <a:cs typeface="Calibri"/>
                <a:sym typeface="Calibri"/>
              </a:rPr>
              <a:t>“the violence of war.”</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a:t>
            </a:r>
            <a:r>
              <a:rPr lang="en" sz="1200" b="0" i="1" dirty="0">
                <a:solidFill>
                  <a:schemeClr val="dk1"/>
                </a:solidFill>
                <a:latin typeface="Calibri"/>
                <a:ea typeface="Calibri"/>
                <a:cs typeface="Calibri"/>
                <a:sym typeface="Calibri"/>
              </a:rPr>
              <a:t>“What is Hillenbrand’s message about this thematic concept in Unbroken?” </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Call on a volunteer to explain, and write his or her example on the board for students to use as a reference during the next activity.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Point out, </a:t>
            </a:r>
            <a:r>
              <a:rPr lang="en" sz="1200" b="0" i="1" dirty="0">
                <a:solidFill>
                  <a:schemeClr val="dk1"/>
                </a:solidFill>
                <a:latin typeface="Calibri"/>
                <a:ea typeface="Calibri"/>
                <a:cs typeface="Calibri"/>
                <a:sym typeface="Calibri"/>
              </a:rPr>
              <a:t>“Determining thematic statements like these requires making inferences. Hillenbrand never explicitly says this sentence about the violence of war, but readers understand her message through the details she includes in her book.”</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Explain that Hillenbrand gave readers a hint about some of the book’s thematic concepts in its subtitle.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 student to read the full title of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aloud: </a:t>
            </a:r>
            <a:r>
              <a:rPr lang="en" sz="1200" b="1" dirty="0">
                <a:solidFill>
                  <a:schemeClr val="dk1"/>
                </a:solidFill>
                <a:latin typeface="Calibri"/>
                <a:ea typeface="Calibri"/>
                <a:cs typeface="Calibri"/>
                <a:sym typeface="Calibri"/>
              </a:rPr>
              <a:t>“Unbroken: A World War II Story of Survival, Resilience, and Redemption.”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a:t>
            </a:r>
            <a:r>
              <a:rPr lang="en" sz="1200" b="0" i="1" dirty="0">
                <a:solidFill>
                  <a:schemeClr val="dk1"/>
                </a:solidFill>
                <a:latin typeface="Calibri"/>
                <a:ea typeface="Calibri"/>
                <a:cs typeface="Calibri"/>
                <a:sym typeface="Calibri"/>
              </a:rPr>
              <a:t>“What words in the title could also be considered thematic concepts of Unbroken?”</a:t>
            </a: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student might say that the thematic statement about “the violence of war</a:t>
            </a:r>
            <a:r>
              <a:rPr lang="en" sz="1200" b="0" dirty="0">
                <a:solidFill>
                  <a:schemeClr val="dk1"/>
                </a:solidFill>
                <a:latin typeface="Calibri"/>
                <a:ea typeface="Calibri"/>
                <a:cs typeface="Calibri"/>
                <a:sym typeface="Calibri"/>
              </a:rPr>
              <a:t>” in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is: “The violence of war is often overlooked or condoned by governments” or “The violence of war continues to affect people long after the war ends.”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6" name="Google Shape;276;g44bcbb195f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181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568cece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Introducing Thematic Statements</a:t>
            </a:r>
            <a:br>
              <a:rPr lang="en" sz="1200" b="1" dirty="0">
                <a:solidFill>
                  <a:schemeClr val="dk1"/>
                </a:solidFill>
                <a:latin typeface="Calibri"/>
                <a:ea typeface="Calibri"/>
                <a:cs typeface="Calibri"/>
                <a:sym typeface="Calibri"/>
              </a:rPr>
            </a:br>
            <a:endParaRPr lang="en"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a:t>
            </a:r>
            <a:r>
              <a:rPr lang="en" sz="1200" i="1" dirty="0">
                <a:solidFill>
                  <a:schemeClr val="dk1"/>
                </a:solidFill>
                <a:latin typeface="Calibri"/>
                <a:ea typeface="Calibri"/>
                <a:cs typeface="Calibri"/>
                <a:sym typeface="Calibri"/>
              </a:rPr>
              <a:t>“Determining thematic statements like these requires making inferences. Hillenbrand never explicitly says this sentence about the violence of war, but readers understand her message through the details she includes in her book.”</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Hillenbrand gave readers a hint about some of the book’s thematic concepts in its subtitle.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full title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aloud: </a:t>
            </a:r>
            <a:r>
              <a:rPr lang="en" sz="1200" b="1" dirty="0">
                <a:solidFill>
                  <a:schemeClr val="dk1"/>
                </a:solidFill>
                <a:latin typeface="Calibri"/>
                <a:ea typeface="Calibri"/>
                <a:cs typeface="Calibri"/>
                <a:sym typeface="Calibri"/>
              </a:rPr>
              <a:t>“Unbroken: A World War II Story of Survival, Resilience, and Redemption.”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words in the title could also be considered thematic </a:t>
            </a:r>
            <a:r>
              <a:rPr lang="en" sz="1200" b="0" i="1" dirty="0">
                <a:solidFill>
                  <a:schemeClr val="dk1"/>
                </a:solidFill>
                <a:latin typeface="Calibri"/>
                <a:ea typeface="Calibri"/>
                <a:cs typeface="Calibri"/>
                <a:sym typeface="Calibri"/>
              </a:rPr>
              <a:t>concepts of Unbroken?”</a:t>
            </a: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Listen for students to say that “survival,” “resilience,” and “redemption” could also be thematic concepts of Unbroken, and each has different nuances of meaning. (If they say that “World War II” is a thematic concept, explain that World War II is part of this specific book’s setting. Thematic concepts, on the other hand, are big ideas, usually about human behavior or human understanding, that can be applied to different texts, regardless of their settings </a:t>
            </a:r>
            <a:r>
              <a:rPr lang="en" sz="1200" i="0" dirty="0">
                <a:solidFill>
                  <a:schemeClr val="dk1"/>
                </a:solidFill>
                <a:latin typeface="Calibri"/>
                <a:ea typeface="Calibri"/>
                <a:cs typeface="Calibri"/>
                <a:sym typeface="Calibri"/>
              </a:rPr>
              <a:t>or subject matter.)</a:t>
            </a:r>
            <a:r>
              <a:rPr lang="en" sz="1200" b="1" i="0" dirty="0">
                <a:solidFill>
                  <a:schemeClr val="dk1"/>
                </a:solidFill>
                <a:latin typeface="Calibri"/>
                <a:ea typeface="Calibri"/>
                <a:cs typeface="Calibri"/>
                <a:sym typeface="Calibri"/>
              </a:rPr>
              <a:t> </a:t>
            </a:r>
            <a:br>
              <a:rPr lang="en" sz="1200" b="1" i="0" dirty="0">
                <a:solidFill>
                  <a:schemeClr val="dk1"/>
                </a:solidFill>
                <a:latin typeface="Calibri"/>
                <a:ea typeface="Calibri"/>
                <a:cs typeface="Calibri"/>
                <a:sym typeface="Calibri"/>
              </a:rPr>
            </a:br>
            <a:endParaRPr sz="1200" b="1"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r>
              <a:rPr lang="en" dirty="0"/>
              <a:t>.</a:t>
            </a:r>
            <a:endParaRPr dirty="0"/>
          </a:p>
        </p:txBody>
      </p:sp>
      <p:sp>
        <p:nvSpPr>
          <p:cNvPr id="284" name="Google Shape;284;g4568cece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7997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4bcbb195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Introducing Thematic Statements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dictionaries available for each pair to use as they complete the handout.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Thematic Statements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work with their partners to think through the questions on the handout.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reminding them to use the example written on the board for help, providing them with dictionaries if necessary to define redemption, and helping them turn their ideas into full thematic statements.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draw students’ attention back together and cold call several pairs to share their thematic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three minutes remaining, invite students to turn and talk: </a:t>
            </a:r>
            <a:r>
              <a:rPr lang="en" sz="1200" i="1" dirty="0">
                <a:solidFill>
                  <a:schemeClr val="dk1"/>
                </a:solidFill>
                <a:latin typeface="Calibri"/>
                <a:ea typeface="Calibri"/>
                <a:cs typeface="Calibri"/>
                <a:sym typeface="Calibri"/>
              </a:rPr>
              <a:t>“Why do you think Hillenbrand titled this book </a:t>
            </a:r>
            <a:r>
              <a:rPr lang="en" sz="1200" b="0" i="1" dirty="0">
                <a:solidFill>
                  <a:schemeClr val="dk1"/>
                </a:solidFill>
                <a:latin typeface="Calibri"/>
                <a:ea typeface="Calibri"/>
                <a:cs typeface="Calibri"/>
                <a:sym typeface="Calibri"/>
              </a:rPr>
              <a:t>Unbroken</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explain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there is time, push the class to consider why Hillenbrand might have chosen the word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specifically, rather than a word like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or “</a:t>
            </a:r>
            <a:r>
              <a:rPr lang="en" sz="1200" i="1" dirty="0">
                <a:solidFill>
                  <a:schemeClr val="dk1"/>
                </a:solidFill>
                <a:latin typeface="Calibri"/>
                <a:ea typeface="Calibri"/>
                <a:cs typeface="Calibri"/>
                <a:sym typeface="Calibri"/>
              </a:rPr>
              <a:t>whole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“Another way to think about Louie’s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survival</a:t>
            </a:r>
            <a:r>
              <a:rPr lang="en" sz="1200" i="1" dirty="0">
                <a:solidFill>
                  <a:schemeClr val="dk1"/>
                </a:solidFill>
                <a:latin typeface="Calibri"/>
                <a:ea typeface="Calibri"/>
                <a:cs typeface="Calibri"/>
                <a:sym typeface="Calibri"/>
              </a:rPr>
              <a:t>, resilience, and </a:t>
            </a:r>
            <a:r>
              <a:rPr lang="en" sz="1200" i="1" dirty="0" smtClean="0">
                <a:solidFill>
                  <a:schemeClr val="dk1"/>
                </a:solidFill>
                <a:latin typeface="Calibri"/>
                <a:ea typeface="Calibri"/>
                <a:cs typeface="Calibri"/>
                <a:sym typeface="Calibri"/>
              </a:rPr>
              <a:t>redemption</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is to return to the thematic concept of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visibility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students have recently analyzed. Although his captors tried to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break</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him and make him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invisible,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Louie ended up being unbroken and visible.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move back to their own seats for the next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“Even though Louie went through incredibly difficult obstacles in his life, he was mostly strong (or resilient). The violence that he endured did not kill or destroy him.”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“‘Unbroken’ makes the reader think about what was done to Louie; his captors tried to ‘break’ him, but it did not work in the long term.”</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These three thematic concepts (“survival,” “resilience,” and “redemption”) offer a simple way to differentiate this activity; struggling readers might focus only on “survival,” but more advanced readers could tackle “redemption.” Alternatively</a:t>
            </a:r>
            <a:r>
              <a:rPr lang="en" sz="1200" dirty="0">
                <a:solidFill>
                  <a:schemeClr val="dk1"/>
                </a:solidFill>
                <a:latin typeface="Calibri"/>
                <a:ea typeface="Calibri"/>
                <a:cs typeface="Calibri"/>
                <a:sym typeface="Calibri"/>
              </a:rPr>
              <a:t>, consider assigning different thematic concepts to each pair, then giving them additional concepts to work on if they finish faster than other pairs.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1" name="Google Shape;291;g44bcbb195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5254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4bcbb195f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Launching the Performance Task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a:t>
            </a:r>
            <a:r>
              <a:rPr lang="en" sz="1200" b="1" dirty="0">
                <a:solidFill>
                  <a:schemeClr val="dk1"/>
                </a:solidFill>
                <a:latin typeface="Calibri"/>
                <a:ea typeface="Calibri"/>
                <a:cs typeface="Calibri"/>
                <a:sym typeface="Calibri"/>
              </a:rPr>
              <a:t> Narrative Writing: Becoming Visible Again after Internment model</a:t>
            </a:r>
            <a:r>
              <a:rPr lang="en" sz="1200" dirty="0">
                <a:solidFill>
                  <a:schemeClr val="dk1"/>
                </a:solidFill>
                <a:latin typeface="Calibri"/>
                <a:ea typeface="Calibri"/>
                <a:cs typeface="Calibri"/>
                <a:sym typeface="Calibri"/>
              </a:rPr>
              <a:t> for an example of a finished narrative. Note that students will be given a copy of this model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i="1" dirty="0">
                <a:solidFill>
                  <a:schemeClr val="dk1"/>
                </a:solidFill>
                <a:latin typeface="Calibri"/>
                <a:ea typeface="Calibri"/>
                <a:cs typeface="Calibri"/>
                <a:sym typeface="Calibri"/>
              </a:rPr>
              <a:t> “Now that you have considered Louie’s journey through the lens of how war affects individuals and societies, you will focus on the other perspective of World War II you have studied: that of Miné Okubo and other Japanese-American internees. Although you do not know as much about Miné as you do about Louie, the final performance task asks you to learn more about the war’s effects on her and write creatively about her journey to become visible again after the war.”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Writing: Becoming Visible Again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after Internment handout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cold call students to share their ideas about the gist of the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that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have to write the story of how Miné Okubo became visible after being interned during World War II.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1" name="Google Shape;301;g44bcbb195f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5101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568cece2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Launching the Performance Task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explain the standards they will be assessed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students to share their questions about the performance task.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as many questions as you can, then tell students that if they still have questions, they can write them on a piece of scrap paper and hand them in to you before the end of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begin working on the performance task in the next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they have additional questions about the performance task, tell them that you will have time to address those questions during Lesson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“narrative writing skills (a well-organized story with a beginning, middle, and end),” “grammar,” “spelling,” and “capitalization.”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 simplified version of the rubric (containing only the “4” column, for example) if you are worried that some students may be overwhelmed by the amount of text on the page. As an alternative, give students the full rubric but tell them to concentrate only on that column.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0" name="Google Shape;310;g4568cece2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6345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44bcbb195f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389–398.</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their homework is to finish reading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 book’s epilogue is crucial to understanding the thematic concept of “becoming visible again,” which they will need to understand well so they can write Miné’s “becoming visible again” narrative.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389–398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8" name="Google Shape;318;g44bcbb195f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4458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5a2795e4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g45a2795e4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6" name="Google Shape;326;g45a2795e4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525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4bcbb195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Verbals II handout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Verbals II reference sheet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Thematic Statements handout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handout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(one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389–398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389–398 </a:t>
            </a:r>
            <a:r>
              <a:rPr lang="en" sz="1200" dirty="0">
                <a:solidFill>
                  <a:schemeClr val="dk1"/>
                </a:solidFill>
                <a:latin typeface="Calibri"/>
                <a:ea typeface="Calibri"/>
                <a:cs typeface="Calibri"/>
                <a:sym typeface="Calibri"/>
              </a:rPr>
              <a:t>(optional,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389–398</a:t>
            </a:r>
            <a:r>
              <a:rPr lang="en" sz="1200" dirty="0">
                <a:solidFill>
                  <a:schemeClr val="dk1"/>
                </a:solidFill>
                <a:latin typeface="Calibri"/>
                <a:ea typeface="Calibri"/>
                <a:cs typeface="Calibri"/>
                <a:sym typeface="Calibri"/>
              </a:rPr>
              <a:t> (for teacher reference)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Marshall Islands partner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(one per pair of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4bcbb195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4053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4bcbb195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Narrative Writing: Becoming Visible Again after Internment rubric </a:t>
            </a:r>
            <a:r>
              <a:rPr lang="en" sz="1200" dirty="0">
                <a:solidFill>
                  <a:schemeClr val="dk1"/>
                </a:solidFill>
                <a:latin typeface="Calibri"/>
                <a:ea typeface="Calibri"/>
                <a:cs typeface="Calibri"/>
                <a:sym typeface="Calibri"/>
              </a:rPr>
              <a:t>(see supporting materials).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model narrative (see supporting materials). </a:t>
            </a:r>
            <a:br>
              <a:rPr lang="en" sz="1200" dirty="0">
                <a:solidFill>
                  <a:schemeClr val="dk1"/>
                </a:solidFill>
                <a:latin typeface="Calibri"/>
                <a:ea typeface="Calibri"/>
                <a:cs typeface="Calibri"/>
                <a:sym typeface="Calibri"/>
              </a:rPr>
            </a:br>
            <a:r>
              <a:rPr lang="en" sz="1200" i="0" dirty="0">
                <a:solidFill>
                  <a:schemeClr val="dk1"/>
                </a:solidFill>
                <a:latin typeface="Calibri"/>
                <a:ea typeface="Calibri"/>
                <a:cs typeface="Calibri"/>
                <a:sym typeface="Calibri"/>
              </a:rPr>
              <a:t>Note: As preparation for this lesson, consider scoring this model using the </a:t>
            </a:r>
            <a:r>
              <a:rPr lang="en" sz="1200" b="1" i="0" dirty="0">
                <a:solidFill>
                  <a:schemeClr val="dk1"/>
                </a:solidFill>
                <a:latin typeface="Calibri"/>
                <a:ea typeface="Calibri"/>
                <a:cs typeface="Calibri"/>
                <a:sym typeface="Calibri"/>
              </a:rPr>
              <a:t>Narrative Writing: Becoming Visible Again after Internment rubric</a:t>
            </a:r>
            <a:r>
              <a:rPr lang="en" sz="1200" i="0" dirty="0">
                <a:solidFill>
                  <a:schemeClr val="dk1"/>
                </a:solidFill>
                <a:latin typeface="Calibri"/>
                <a:ea typeface="Calibri"/>
                <a:cs typeface="Calibri"/>
                <a:sym typeface="Calibri"/>
              </a:rPr>
              <a:t>. Reading and scoring the model will help you become more deeply familiar with the assessment criteria and what may be challenging for your students. This will prepare you to more effectively answer students’ questions about the project and the rubric. Students are given this model narrative in Lesson 4, but it will benefit you greatly to analyze it in advance.</a:t>
            </a:r>
            <a:endParaRPr sz="1200" i="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pages 389–398</a:t>
            </a:r>
            <a:r>
              <a:rPr lang="en" sz="1200" dirty="0">
                <a:solidFill>
                  <a:schemeClr val="dk1"/>
                </a:solidFill>
                <a:latin typeface="Calibri"/>
                <a:ea typeface="Calibri"/>
                <a:cs typeface="Calibri"/>
                <a:sym typeface="Calibri"/>
              </a:rPr>
              <a:t>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389–398</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p>
          <a:p>
            <a:pPr marL="152400" lvl="0" indent="0" algn="l" rtl="0">
              <a:lnSpc>
                <a:spcPct val="9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4bcbb195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823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4bcbb195f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4bcbb195f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8353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4bcbb195f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4bcbb195f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138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644990d9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Language Techniques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building toward the performance task by learning about verb voice and mood; their ability to apply these language skills will be assessed in their final narrative.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their Marshall Islands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Verbals II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learned about verbals in the previous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 three types of verbals and their function.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Gerunds act as nouns; participles act as adjectives; and infinitives can act as nouns, adjectives, or adverbs.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 partially filled in chart for students that may need 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5644990d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3334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4bcbb195f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Language Techniques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and support as needed; note which students may be struggling with this new language skill.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finish, display and discuss the correct answers </a:t>
            </a:r>
            <a:r>
              <a:rPr lang="en-US" sz="1200" dirty="0" smtClean="0">
                <a:solidFill>
                  <a:schemeClr val="dk1"/>
                </a:solidFill>
                <a:latin typeface="Calibri"/>
                <a:ea typeface="Calibri"/>
                <a:cs typeface="Calibri"/>
                <a:sym typeface="Calibri"/>
              </a:rPr>
              <a:t>found </a:t>
            </a:r>
            <a:r>
              <a:rPr lang="en" sz="1200" dirty="0" smtClean="0">
                <a:solidFill>
                  <a:schemeClr val="dk1"/>
                </a:solidFill>
                <a:latin typeface="Calibri"/>
                <a:ea typeface="Calibri"/>
                <a:cs typeface="Calibri"/>
                <a:sym typeface="Calibri"/>
              </a:rPr>
              <a:t>on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Verbals II reference sheet (for teacher reference)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Participles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Gerunds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Infinitive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Participle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Participles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Gerund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identify the verbal used in the example, aid by reminding them of the tip from yesterday’s lesson and refer them back to the definitions and functions on the handout.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0" name="Google Shape;250;g44bcbb195f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5734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bcbb195f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read along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this lesson, they will wrap up their work with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begin their work on the performance task.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4bcbb195f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6033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bcbb195f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Introducing Thematic Statements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students work toward closure with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by analyzing its overall messages in the form of thematic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Much of the work for this part of the lesson is charted on the board; however, chart paper may be used to record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phrase “Thematic Concepts”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“invisibility” on the board underneath “Thematic Concepts.”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other thematic concepts in the book: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other important topics come up over and over again in Unbroken?”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cold call pairs to share 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share, write their ideas on the board underneath “Thematic Concepts.”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a:t>
            </a:r>
            <a:r>
              <a:rPr lang="en" sz="1200" i="1" dirty="0">
                <a:solidFill>
                  <a:schemeClr val="dk1"/>
                </a:solidFill>
                <a:latin typeface="Calibri"/>
                <a:ea typeface="Calibri"/>
                <a:cs typeface="Calibri"/>
                <a:sym typeface="Calibri"/>
              </a:rPr>
              <a:t> “What messages do you think Laura Hillenbrand wants readers to remember after they read Unbroken, and what makes you think this?”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cold call pairs to share 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ideas on the board as they share.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 violence of war,” “overcoming challenges,” </a:t>
            </a:r>
            <a:r>
              <a:rPr lang="en" sz="1200" b="0" dirty="0" smtClean="0">
                <a:solidFill>
                  <a:schemeClr val="dk1"/>
                </a:solidFill>
                <a:latin typeface="Calibri"/>
                <a:ea typeface="Calibri"/>
                <a:cs typeface="Calibri"/>
                <a:sym typeface="Calibri"/>
              </a:rPr>
              <a:t>as </a:t>
            </a:r>
            <a:r>
              <a:rPr lang="en" sz="1200" b="0" dirty="0">
                <a:solidFill>
                  <a:schemeClr val="dk1"/>
                </a:solidFill>
                <a:latin typeface="Calibri"/>
                <a:ea typeface="Calibri"/>
                <a:cs typeface="Calibri"/>
                <a:sym typeface="Calibri"/>
              </a:rPr>
              <a:t>thematic concepts.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“People can overcome challenges if they have faith,” “War changes people,” </a:t>
            </a:r>
            <a:r>
              <a:rPr lang="en" sz="1200" b="0" dirty="0" smtClean="0">
                <a:solidFill>
                  <a:schemeClr val="dk1"/>
                </a:solidFill>
                <a:latin typeface="Calibri"/>
                <a:ea typeface="Calibri"/>
                <a:cs typeface="Calibri"/>
                <a:sym typeface="Calibri"/>
              </a:rPr>
              <a:t>as </a:t>
            </a:r>
            <a:r>
              <a:rPr lang="en" sz="1200" b="0" dirty="0">
                <a:solidFill>
                  <a:schemeClr val="dk1"/>
                </a:solidFill>
                <a:latin typeface="Calibri"/>
                <a:ea typeface="Calibri"/>
                <a:cs typeface="Calibri"/>
                <a:sym typeface="Calibri"/>
              </a:rPr>
              <a:t>messages the author wants to convey.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Consider providing more support to some students by giving them a list of “universal” thematic concepts or thematic statements to consider. (Find examples by doing an Internet search for “thematic concept” or “thematic statement.”) Ask them to mark the thematic concepts or statements that apply to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b="0" dirty="0"/>
          </a:p>
        </p:txBody>
      </p:sp>
      <p:sp>
        <p:nvSpPr>
          <p:cNvPr id="265" name="Google Shape;265;g44bcbb195f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988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comments" Target="../comments/comment1.xml"/><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50- 60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build </a:t>
            </a:r>
            <a:r>
              <a:rPr lang="en" sz="1600" dirty="0" smtClean="0">
                <a:latin typeface="Century Gothic"/>
                <a:ea typeface="Century Gothic"/>
                <a:cs typeface="Century Gothic"/>
                <a:sym typeface="Century Gothic"/>
              </a:rPr>
              <a:t>toward</a:t>
            </a:r>
            <a:r>
              <a:rPr lang="en-US" sz="1600" dirty="0" smtClean="0">
                <a:latin typeface="Century Gothic"/>
                <a:ea typeface="Century Gothic"/>
                <a:cs typeface="Century Gothic"/>
                <a:sym typeface="Century Gothic"/>
              </a:rPr>
              <a:t>s</a:t>
            </a:r>
            <a:r>
              <a:rPr lang="en" sz="1600" dirty="0" smtClean="0">
                <a:latin typeface="Century Gothic"/>
                <a:ea typeface="Century Gothic"/>
                <a:cs typeface="Century Gothic"/>
                <a:sym typeface="Century Gothic"/>
              </a:rPr>
              <a:t> </a:t>
            </a:r>
            <a:r>
              <a:rPr lang="en" sz="1600" dirty="0">
                <a:latin typeface="Century Gothic"/>
                <a:ea typeface="Century Gothic"/>
                <a:cs typeface="Century Gothic"/>
                <a:sym typeface="Century Gothic"/>
              </a:rPr>
              <a:t>the performance task by learning about verb voice and mood</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work toward closure with </a:t>
            </a:r>
            <a:r>
              <a:rPr lang="en" sz="1600" i="1" dirty="0">
                <a:latin typeface="Century Gothic"/>
                <a:ea typeface="Century Gothic"/>
                <a:cs typeface="Century Gothic"/>
                <a:sym typeface="Century Gothic"/>
              </a:rPr>
              <a:t>Unbroken</a:t>
            </a:r>
            <a:r>
              <a:rPr lang="en" sz="1600" b="1" i="1" dirty="0">
                <a:latin typeface="Century Gothic"/>
                <a:ea typeface="Century Gothic"/>
                <a:cs typeface="Century Gothic"/>
                <a:sym typeface="Century Gothic"/>
              </a:rPr>
              <a:t> </a:t>
            </a:r>
            <a:r>
              <a:rPr lang="en" sz="1600" dirty="0">
                <a:latin typeface="Century Gothic"/>
                <a:ea typeface="Century Gothic"/>
                <a:cs typeface="Century Gothic"/>
                <a:sym typeface="Century Gothic"/>
              </a:rPr>
              <a:t>by analyzing its overall messages in the form of thematic statements</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explain the use of verbals in sentences in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determine thematic statements in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explain the criteria for this module’s performance task.</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Form </a:t>
            </a:r>
            <a:r>
              <a:rPr lang="en" i="1">
                <a:latin typeface="Century Gothic"/>
                <a:ea typeface="Century Gothic"/>
                <a:cs typeface="Century Gothic"/>
                <a:sym typeface="Century Gothic"/>
              </a:rPr>
              <a:t>Thematic Statements</a:t>
            </a:r>
            <a:endParaRPr sz="3300" i="1" u="none" strike="noStrike" cap="none">
              <a:solidFill>
                <a:schemeClr val="dk1"/>
              </a:solidFill>
              <a:latin typeface="Century Gothic"/>
              <a:ea typeface="Century Gothic"/>
              <a:cs typeface="Century Gothic"/>
              <a:sym typeface="Century Gothic"/>
            </a:endParaRPr>
          </a:p>
        </p:txBody>
      </p:sp>
      <p:sp>
        <p:nvSpPr>
          <p:cNvPr id="279" name="Google Shape;279;p46"/>
          <p:cNvSpPr txBox="1">
            <a:spLocks noGrp="1"/>
          </p:cNvSpPr>
          <p:nvPr>
            <p:ph type="body" idx="1"/>
          </p:nvPr>
        </p:nvSpPr>
        <p:spPr>
          <a:xfrm>
            <a:off x="99150" y="1266725"/>
            <a:ext cx="54573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i="1">
                <a:latin typeface="Century Gothic"/>
                <a:ea typeface="Century Gothic"/>
                <a:cs typeface="Century Gothic"/>
                <a:sym typeface="Century Gothic"/>
              </a:rPr>
              <a:t>Thematic statements</a:t>
            </a:r>
            <a:r>
              <a:rPr lang="en" sz="1800">
                <a:latin typeface="Century Gothic"/>
                <a:ea typeface="Century Gothic"/>
                <a:cs typeface="Century Gothic"/>
                <a:sym typeface="Century Gothic"/>
              </a:rPr>
              <a:t> sum up what the author is trying to say about an important idea in a text and are usually written as complete sentences.</a:t>
            </a: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Here’s a thematic statement based on </a:t>
            </a:r>
            <a:r>
              <a:rPr lang="en" sz="1800" i="1">
                <a:latin typeface="Century Gothic"/>
                <a:ea typeface="Century Gothic"/>
                <a:cs typeface="Century Gothic"/>
                <a:sym typeface="Century Gothic"/>
              </a:rPr>
              <a:t>To Kill a Mockingbird</a:t>
            </a: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i="1">
                <a:latin typeface="Century Gothic"/>
                <a:ea typeface="Century Gothic"/>
                <a:cs typeface="Century Gothic"/>
                <a:sym typeface="Century Gothic"/>
              </a:rPr>
              <a:t>Even when one is sure to lose, life sometimes requires taking action for the right.</a:t>
            </a:r>
            <a:r>
              <a:rPr lang="en" sz="1800">
                <a:latin typeface="Century Gothic"/>
                <a:ea typeface="Century Gothic"/>
                <a:cs typeface="Century Gothic"/>
                <a:sym typeface="Century Gothic"/>
              </a:rPr>
              <a:t>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t>
            </a:r>
            <a:r>
              <a:rPr lang="en"/>
              <a:t/>
            </a:r>
            <a:br>
              <a:rPr lang="en"/>
            </a:br>
            <a:endParaRPr/>
          </a:p>
        </p:txBody>
      </p:sp>
      <p:pic>
        <p:nvPicPr>
          <p:cNvPr id="280" name="Google Shape;280;p46"/>
          <p:cNvPicPr preferRelativeResize="0"/>
          <p:nvPr/>
        </p:nvPicPr>
        <p:blipFill>
          <a:blip r:embed="rId3">
            <a:alphaModFix/>
          </a:blip>
          <a:stretch>
            <a:fillRect/>
          </a:stretch>
        </p:blipFill>
        <p:spPr>
          <a:xfrm>
            <a:off x="8490860" y="4365174"/>
            <a:ext cx="613682" cy="580354"/>
          </a:xfrm>
          <a:prstGeom prst="rect">
            <a:avLst/>
          </a:prstGeom>
          <a:noFill/>
          <a:ln>
            <a:noFill/>
          </a:ln>
        </p:spPr>
      </p:pic>
      <p:sp>
        <p:nvSpPr>
          <p:cNvPr id="281" name="Google Shape;281;p46"/>
          <p:cNvSpPr txBox="1"/>
          <p:nvPr/>
        </p:nvSpPr>
        <p:spPr>
          <a:xfrm>
            <a:off x="5693975" y="1505075"/>
            <a:ext cx="3337200" cy="246821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Thematic Statements</a:t>
            </a:r>
            <a:endParaRPr sz="2400">
              <a:latin typeface="Century Gothic"/>
              <a:ea typeface="Century Gothic"/>
              <a:cs typeface="Century Gothic"/>
              <a:sym typeface="Century Gothic"/>
            </a:endParaRPr>
          </a:p>
          <a:p>
            <a:pPr marL="0" lvl="0" indent="0" algn="l" rtl="0">
              <a:spcBef>
                <a:spcPts val="0"/>
              </a:spcBef>
              <a:spcAft>
                <a:spcPts val="0"/>
              </a:spcAft>
              <a:buNone/>
            </a:pP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Invisibility</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Violence of war</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Overcoming challenges</a:t>
            </a:r>
            <a:endParaRPr sz="20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Form </a:t>
            </a:r>
            <a:r>
              <a:rPr lang="en" i="1">
                <a:latin typeface="Century Gothic"/>
                <a:ea typeface="Century Gothic"/>
                <a:cs typeface="Century Gothic"/>
                <a:sym typeface="Century Gothic"/>
              </a:rPr>
              <a:t>Thematic Statements</a:t>
            </a:r>
            <a:endParaRPr sz="3300" i="1" u="none" strike="noStrike" cap="none">
              <a:solidFill>
                <a:schemeClr val="dk1"/>
              </a:solidFill>
              <a:latin typeface="Century Gothic"/>
              <a:ea typeface="Century Gothic"/>
              <a:cs typeface="Century Gothic"/>
              <a:sym typeface="Century Gothic"/>
            </a:endParaRPr>
          </a:p>
        </p:txBody>
      </p:sp>
      <p:sp>
        <p:nvSpPr>
          <p:cNvPr id="287" name="Google Shape;287;p47"/>
          <p:cNvSpPr txBox="1">
            <a:spLocks noGrp="1"/>
          </p:cNvSpPr>
          <p:nvPr>
            <p:ph type="body" idx="1"/>
          </p:nvPr>
        </p:nvSpPr>
        <p:spPr>
          <a:xfrm>
            <a:off x="322775" y="1369225"/>
            <a:ext cx="8709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Thematic statements sum up what the author is trying to say about an important concept or idea in a text, and they are usually written as complete sentences.</a:t>
            </a:r>
            <a:endParaRPr sz="2200">
              <a:latin typeface="Century Gothic"/>
              <a:ea typeface="Century Gothic"/>
              <a:cs typeface="Century Gothic"/>
              <a:sym typeface="Century Gothic"/>
            </a:endParaRPr>
          </a:p>
          <a:p>
            <a:pPr marL="0" lvl="0" indent="0" algn="l" rtl="0">
              <a:spcBef>
                <a:spcPts val="800"/>
              </a:spcBef>
              <a:spcAft>
                <a:spcPts val="0"/>
              </a:spcAft>
              <a:buNone/>
            </a:pPr>
            <a:endParaRPr sz="2200">
              <a:latin typeface="Century Gothic"/>
              <a:ea typeface="Century Gothic"/>
              <a:cs typeface="Century Gothic"/>
              <a:sym typeface="Century Gothic"/>
            </a:endParaRPr>
          </a:p>
          <a:p>
            <a:pPr marL="0" lvl="0" indent="0" algn="l" rtl="0">
              <a:spcBef>
                <a:spcPts val="800"/>
              </a:spcBef>
              <a:spcAft>
                <a:spcPts val="0"/>
              </a:spcAft>
              <a:buNone/>
            </a:pPr>
            <a:r>
              <a:rPr lang="en" sz="2200">
                <a:latin typeface="Century Gothic"/>
                <a:ea typeface="Century Gothic"/>
                <a:cs typeface="Century Gothic"/>
                <a:sym typeface="Century Gothic"/>
              </a:rPr>
              <a:t>Here’s a thematic statement based on </a:t>
            </a:r>
            <a:r>
              <a:rPr lang="en" sz="2200" i="1">
                <a:latin typeface="Century Gothic"/>
                <a:ea typeface="Century Gothic"/>
                <a:cs typeface="Century Gothic"/>
                <a:sym typeface="Century Gothic"/>
              </a:rPr>
              <a:t>To Kill a Mockingbird</a:t>
            </a:r>
            <a:r>
              <a:rPr lang="en" sz="2200">
                <a:latin typeface="Century Gothic"/>
                <a:ea typeface="Century Gothic"/>
                <a:cs typeface="Century Gothic"/>
                <a:sym typeface="Century Gothic"/>
              </a:rPr>
              <a:t>: </a:t>
            </a:r>
            <a:endParaRPr sz="2200">
              <a:latin typeface="Century Gothic"/>
              <a:ea typeface="Century Gothic"/>
              <a:cs typeface="Century Gothic"/>
              <a:sym typeface="Century Gothic"/>
            </a:endParaRPr>
          </a:p>
          <a:p>
            <a:pPr marL="0" lvl="0" indent="0" algn="l" rtl="0">
              <a:spcBef>
                <a:spcPts val="800"/>
              </a:spcBef>
              <a:spcAft>
                <a:spcPts val="0"/>
              </a:spcAft>
              <a:buNone/>
            </a:pPr>
            <a:r>
              <a:rPr lang="en" sz="2200" i="1">
                <a:latin typeface="Century Gothic"/>
                <a:ea typeface="Century Gothic"/>
                <a:cs typeface="Century Gothic"/>
                <a:sym typeface="Century Gothic"/>
              </a:rPr>
              <a:t>Even when one is sure to lose, life sometimes requires taking action for the right.</a:t>
            </a:r>
            <a:r>
              <a:rPr lang="en" sz="2400">
                <a:latin typeface="Century Gothic"/>
                <a:ea typeface="Century Gothic"/>
                <a:cs typeface="Century Gothic"/>
                <a:sym typeface="Century Gothic"/>
              </a:rPr>
              <a:t>  </a:t>
            </a: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t>
            </a:r>
            <a:r>
              <a:rPr lang="en"/>
              <a:t/>
            </a:r>
            <a:br>
              <a:rPr lang="en"/>
            </a:br>
            <a:endParaRPr/>
          </a:p>
        </p:txBody>
      </p:sp>
      <p:pic>
        <p:nvPicPr>
          <p:cNvPr id="5" name="Google Shape;280;p46"/>
          <p:cNvPicPr preferRelativeResize="0"/>
          <p:nvPr/>
        </p:nvPicPr>
        <p:blipFill>
          <a:blip r:embed="rId3">
            <a:alphaModFix/>
          </a:blip>
          <a:stretch>
            <a:fillRect/>
          </a:stretch>
        </p:blipFill>
        <p:spPr>
          <a:xfrm>
            <a:off x="8490860" y="4365174"/>
            <a:ext cx="613682" cy="58035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8"/>
          <p:cNvSpPr txBox="1">
            <a:spLocks noGrp="1"/>
          </p:cNvSpPr>
          <p:nvPr>
            <p:ph type="title"/>
          </p:nvPr>
        </p:nvSpPr>
        <p:spPr>
          <a:xfrm>
            <a:off x="206425" y="273850"/>
            <a:ext cx="87903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600" dirty="0">
                <a:latin typeface="Century Gothic"/>
                <a:ea typeface="Century Gothic"/>
                <a:cs typeface="Century Gothic"/>
                <a:sym typeface="Century Gothic"/>
              </a:rPr>
              <a:t>Let’s Turn Thematic Concepts into </a:t>
            </a:r>
            <a:r>
              <a:rPr lang="en" sz="2600" i="1" dirty="0">
                <a:latin typeface="Century Gothic"/>
                <a:ea typeface="Century Gothic"/>
                <a:cs typeface="Century Gothic"/>
                <a:sym typeface="Century Gothic"/>
              </a:rPr>
              <a:t>Thematic Statements</a:t>
            </a:r>
            <a:endParaRPr sz="2600" i="1" u="none" strike="noStrike" cap="none" dirty="0">
              <a:solidFill>
                <a:schemeClr val="dk1"/>
              </a:solidFill>
              <a:latin typeface="Century Gothic"/>
              <a:ea typeface="Century Gothic"/>
              <a:cs typeface="Century Gothic"/>
              <a:sym typeface="Century Gothic"/>
            </a:endParaRPr>
          </a:p>
        </p:txBody>
      </p:sp>
      <p:sp>
        <p:nvSpPr>
          <p:cNvPr id="294" name="Google Shape;294;p48"/>
          <p:cNvSpPr txBox="1">
            <a:spLocks noGrp="1"/>
          </p:cNvSpPr>
          <p:nvPr>
            <p:ph type="body" idx="1"/>
          </p:nvPr>
        </p:nvSpPr>
        <p:spPr>
          <a:xfrm>
            <a:off x="487135" y="1375436"/>
            <a:ext cx="3836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Now, you will work together to determine </a:t>
            </a:r>
            <a:r>
              <a:rPr lang="en" sz="2000" i="1" dirty="0">
                <a:latin typeface="Century Gothic"/>
                <a:ea typeface="Century Gothic"/>
                <a:cs typeface="Century Gothic"/>
                <a:sym typeface="Century Gothic"/>
              </a:rPr>
              <a:t>thematic statements</a:t>
            </a:r>
            <a:r>
              <a:rPr lang="en" sz="2000" dirty="0">
                <a:latin typeface="Century Gothic"/>
                <a:ea typeface="Century Gothic"/>
                <a:cs typeface="Century Gothic"/>
                <a:sym typeface="Century Gothic"/>
              </a:rPr>
              <a:t> about the three thematic concepts listed in </a:t>
            </a:r>
            <a:r>
              <a:rPr lang="en" sz="2000" i="1" dirty="0">
                <a:latin typeface="Century Gothic"/>
                <a:ea typeface="Century Gothic"/>
                <a:cs typeface="Century Gothic"/>
                <a:sym typeface="Century Gothic"/>
              </a:rPr>
              <a:t>Unbroken’s</a:t>
            </a:r>
            <a:r>
              <a:rPr lang="en" sz="2000" b="1" i="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subtitle:</a:t>
            </a:r>
            <a:endParaRPr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dirty="0">
                <a:latin typeface="Century Gothic"/>
                <a:ea typeface="Century Gothic"/>
                <a:cs typeface="Century Gothic"/>
                <a:sym typeface="Century Gothic"/>
              </a:rPr>
              <a:t>Survival</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Resilience</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Redemption</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t/>
            </a:r>
            <a:br>
              <a:rPr lang="en" sz="2000" dirty="0"/>
            </a:br>
            <a:endParaRPr sz="2000" dirty="0"/>
          </a:p>
        </p:txBody>
      </p:sp>
      <p:pic>
        <p:nvPicPr>
          <p:cNvPr id="295" name="Google Shape;295;p48"/>
          <p:cNvPicPr preferRelativeResize="0"/>
          <p:nvPr/>
        </p:nvPicPr>
        <p:blipFill>
          <a:blip r:embed="rId3">
            <a:alphaModFix/>
          </a:blip>
          <a:stretch>
            <a:fillRect/>
          </a:stretch>
        </p:blipFill>
        <p:spPr>
          <a:xfrm>
            <a:off x="4179246" y="1291796"/>
            <a:ext cx="3288465" cy="3263399"/>
          </a:xfrm>
          <a:prstGeom prst="rect">
            <a:avLst/>
          </a:prstGeom>
          <a:noFill/>
          <a:ln>
            <a:noFill/>
          </a:ln>
        </p:spPr>
      </p:pic>
      <p:pic>
        <p:nvPicPr>
          <p:cNvPr id="297" name="Google Shape;297;p48"/>
          <p:cNvPicPr preferRelativeResize="0"/>
          <p:nvPr/>
        </p:nvPicPr>
        <p:blipFill>
          <a:blip r:embed="rId4">
            <a:alphaModFix/>
          </a:blip>
          <a:stretch>
            <a:fillRect/>
          </a:stretch>
        </p:blipFill>
        <p:spPr>
          <a:xfrm>
            <a:off x="7543913" y="4397832"/>
            <a:ext cx="511574" cy="434391"/>
          </a:xfrm>
          <a:prstGeom prst="rect">
            <a:avLst/>
          </a:prstGeom>
          <a:noFill/>
          <a:ln>
            <a:noFill/>
          </a:ln>
        </p:spPr>
      </p:pic>
      <p:pic>
        <p:nvPicPr>
          <p:cNvPr id="8" name="Google Shape;280;p46"/>
          <p:cNvPicPr preferRelativeResize="0"/>
          <p:nvPr/>
        </p:nvPicPr>
        <p:blipFill>
          <a:blip r:embed="rId5">
            <a:alphaModFix/>
          </a:blip>
          <a:stretch>
            <a:fillRect/>
          </a:stretch>
        </p:blipFill>
        <p:spPr>
          <a:xfrm>
            <a:off x="8490860" y="4365174"/>
            <a:ext cx="613682" cy="580354"/>
          </a:xfrm>
          <a:prstGeom prst="rect">
            <a:avLst/>
          </a:prstGeom>
          <a:noFill/>
          <a:ln>
            <a:noFill/>
          </a:ln>
        </p:spPr>
      </p:pic>
      <p:pic>
        <p:nvPicPr>
          <p:cNvPr id="296" name="Google Shape;296;p48"/>
          <p:cNvPicPr preferRelativeResize="0"/>
          <p:nvPr/>
        </p:nvPicPr>
        <p:blipFill>
          <a:blip r:embed="rId6">
            <a:alphaModFix/>
          </a:blip>
          <a:stretch>
            <a:fillRect/>
          </a:stretch>
        </p:blipFill>
        <p:spPr>
          <a:xfrm>
            <a:off x="8131207" y="4434049"/>
            <a:ext cx="478995" cy="409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600" dirty="0">
                <a:latin typeface="Century Gothic"/>
                <a:ea typeface="Century Gothic"/>
                <a:cs typeface="Century Gothic"/>
                <a:sym typeface="Century Gothic"/>
              </a:rPr>
              <a:t>Let’s Review the </a:t>
            </a:r>
            <a:r>
              <a:rPr lang="en" sz="2600" b="1" dirty="0">
                <a:latin typeface="Century Gothic"/>
                <a:ea typeface="Century Gothic"/>
                <a:cs typeface="Century Gothic"/>
                <a:sym typeface="Century Gothic"/>
              </a:rPr>
              <a:t>Narrative Writing Performance Assessment Task &amp; Rubric</a:t>
            </a:r>
            <a:endParaRPr sz="2600" b="1" i="0" u="none" strike="noStrike" cap="none" dirty="0">
              <a:solidFill>
                <a:schemeClr val="dk1"/>
              </a:solidFill>
              <a:latin typeface="Century Gothic"/>
              <a:ea typeface="Century Gothic"/>
              <a:cs typeface="Century Gothic"/>
              <a:sym typeface="Century Gothic"/>
            </a:endParaRPr>
          </a:p>
        </p:txBody>
      </p:sp>
      <p:sp>
        <p:nvSpPr>
          <p:cNvPr id="304" name="Google Shape;304;p49"/>
          <p:cNvSpPr txBox="1">
            <a:spLocks noGrp="1"/>
          </p:cNvSpPr>
          <p:nvPr>
            <p:ph type="body" idx="1"/>
          </p:nvPr>
        </p:nvSpPr>
        <p:spPr>
          <a:xfrm>
            <a:off x="169925" y="1369225"/>
            <a:ext cx="3547800" cy="3263400"/>
          </a:xfrm>
          <a:prstGeom prst="rect">
            <a:avLst/>
          </a:prstGeom>
          <a:noFill/>
          <a:ln>
            <a:noFill/>
          </a:ln>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Char char="•"/>
            </a:pPr>
            <a:r>
              <a:rPr lang="en" sz="2000">
                <a:latin typeface="Century Gothic"/>
                <a:ea typeface="Century Gothic"/>
                <a:cs typeface="Century Gothic"/>
                <a:sym typeface="Century Gothic"/>
              </a:rPr>
              <a:t>Read the </a:t>
            </a:r>
            <a:r>
              <a:rPr lang="en" sz="2000" b="1">
                <a:latin typeface="Century Gothic"/>
                <a:ea typeface="Century Gothic"/>
                <a:cs typeface="Century Gothic"/>
                <a:sym typeface="Century Gothic"/>
              </a:rPr>
              <a:t>Narrative Writing handout</a:t>
            </a:r>
            <a:r>
              <a:rPr lang="en" sz="2000">
                <a:latin typeface="Century Gothic"/>
                <a:ea typeface="Century Gothic"/>
                <a:cs typeface="Century Gothic"/>
                <a:sym typeface="Century Gothic"/>
              </a:rPr>
              <a:t>.</a:t>
            </a:r>
            <a:endParaRPr sz="20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457200" lvl="0" indent="-361950" algn="l" rtl="0">
              <a:lnSpc>
                <a:spcPct val="100000"/>
              </a:lnSpc>
              <a:spcBef>
                <a:spcPts val="0"/>
              </a:spcBef>
              <a:spcAft>
                <a:spcPts val="0"/>
              </a:spcAft>
              <a:buSzPts val="2100"/>
              <a:buChar char="•"/>
            </a:pPr>
            <a:r>
              <a:rPr lang="en" sz="2000">
                <a:latin typeface="Century Gothic"/>
                <a:ea typeface="Century Gothic"/>
                <a:cs typeface="Century Gothic"/>
                <a:sym typeface="Century Gothic"/>
              </a:rPr>
              <a:t>Write down the gist of the task and your questions about it in the margins. </a:t>
            </a:r>
            <a:r>
              <a:rPr lang="en" sz="1200"/>
              <a:t/>
            </a:r>
            <a:br>
              <a:rPr lang="en" sz="1200"/>
            </a:br>
            <a:endParaRPr/>
          </a:p>
        </p:txBody>
      </p:sp>
      <p:pic>
        <p:nvPicPr>
          <p:cNvPr id="305" name="Google Shape;305;p49"/>
          <p:cNvPicPr preferRelativeResize="0"/>
          <p:nvPr/>
        </p:nvPicPr>
        <p:blipFill>
          <a:blip r:embed="rId3">
            <a:alphaModFix/>
          </a:blip>
          <a:stretch>
            <a:fillRect/>
          </a:stretch>
        </p:blipFill>
        <p:spPr>
          <a:xfrm>
            <a:off x="4051525" y="1931000"/>
            <a:ext cx="4666675" cy="1899775"/>
          </a:xfrm>
          <a:prstGeom prst="rect">
            <a:avLst/>
          </a:prstGeom>
          <a:noFill/>
          <a:ln>
            <a:noFill/>
          </a:ln>
        </p:spPr>
      </p:pic>
      <p:sp>
        <p:nvSpPr>
          <p:cNvPr id="307" name="Google Shape;307;p49"/>
          <p:cNvSpPr txBox="1"/>
          <p:nvPr/>
        </p:nvSpPr>
        <p:spPr>
          <a:xfrm>
            <a:off x="3997900" y="1671475"/>
            <a:ext cx="5041200" cy="2436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7" name="Google Shape;280;p46"/>
          <p:cNvPicPr preferRelativeResize="0"/>
          <p:nvPr/>
        </p:nvPicPr>
        <p:blipFill>
          <a:blip r:embed="rId4">
            <a:alphaModFix/>
          </a:blip>
          <a:stretch>
            <a:fillRect/>
          </a:stretch>
        </p:blipFill>
        <p:spPr>
          <a:xfrm>
            <a:off x="8490860" y="4365174"/>
            <a:ext cx="613682" cy="58035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600" dirty="0">
                <a:latin typeface="Century Gothic"/>
                <a:ea typeface="Century Gothic"/>
                <a:cs typeface="Century Gothic"/>
                <a:sym typeface="Century Gothic"/>
              </a:rPr>
              <a:t>Let’s Review the </a:t>
            </a:r>
            <a:r>
              <a:rPr lang="en" sz="2600" b="1" dirty="0">
                <a:latin typeface="Century Gothic"/>
                <a:ea typeface="Century Gothic"/>
                <a:cs typeface="Century Gothic"/>
                <a:sym typeface="Century Gothic"/>
              </a:rPr>
              <a:t>Narrative Writing Performance Assessment Task &amp; Rubric</a:t>
            </a:r>
            <a:endParaRPr sz="2600" b="1" i="0" u="none" strike="noStrike" cap="none" dirty="0">
              <a:solidFill>
                <a:schemeClr val="dk1"/>
              </a:solidFill>
              <a:latin typeface="Century Gothic"/>
              <a:ea typeface="Century Gothic"/>
              <a:cs typeface="Century Gothic"/>
              <a:sym typeface="Century Gothic"/>
            </a:endParaRPr>
          </a:p>
        </p:txBody>
      </p:sp>
      <p:sp>
        <p:nvSpPr>
          <p:cNvPr id="313" name="Google Shape;313;p50"/>
          <p:cNvSpPr txBox="1">
            <a:spLocks noGrp="1"/>
          </p:cNvSpPr>
          <p:nvPr>
            <p:ph type="body" idx="1"/>
          </p:nvPr>
        </p:nvSpPr>
        <p:spPr>
          <a:xfrm>
            <a:off x="169925" y="1369225"/>
            <a:ext cx="3547800" cy="3263400"/>
          </a:xfrm>
          <a:prstGeom prst="rect">
            <a:avLst/>
          </a:prstGeom>
          <a:noFill/>
          <a:ln>
            <a:noFill/>
          </a:ln>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Char char="•"/>
            </a:pPr>
            <a:r>
              <a:rPr lang="en" sz="2000">
                <a:latin typeface="Century Gothic"/>
                <a:ea typeface="Century Gothic"/>
                <a:cs typeface="Century Gothic"/>
                <a:sym typeface="Century Gothic"/>
              </a:rPr>
              <a:t>Read the rubric.</a:t>
            </a:r>
            <a:endParaRPr sz="20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457200" lvl="0" indent="-361950" algn="l" rtl="0">
              <a:lnSpc>
                <a:spcPct val="100000"/>
              </a:lnSpc>
              <a:spcBef>
                <a:spcPts val="0"/>
              </a:spcBef>
              <a:spcAft>
                <a:spcPts val="0"/>
              </a:spcAft>
              <a:buSzPts val="2100"/>
              <a:buChar char="•"/>
            </a:pPr>
            <a:r>
              <a:rPr lang="en" sz="2000">
                <a:latin typeface="Century Gothic"/>
                <a:ea typeface="Century Gothic"/>
                <a:cs typeface="Century Gothic"/>
                <a:sym typeface="Century Gothic"/>
              </a:rPr>
              <a:t>Think about the standards that you will be assessed on in your narrative writing.</a:t>
            </a:r>
            <a:endParaRPr/>
          </a:p>
        </p:txBody>
      </p:sp>
      <p:pic>
        <p:nvPicPr>
          <p:cNvPr id="314" name="Google Shape;314;p50"/>
          <p:cNvPicPr preferRelativeResize="0"/>
          <p:nvPr/>
        </p:nvPicPr>
        <p:blipFill>
          <a:blip r:embed="rId3">
            <a:alphaModFix/>
          </a:blip>
          <a:stretch>
            <a:fillRect/>
          </a:stretch>
        </p:blipFill>
        <p:spPr>
          <a:xfrm>
            <a:off x="3870602" y="1656700"/>
            <a:ext cx="4316400" cy="2025425"/>
          </a:xfrm>
          <a:prstGeom prst="rect">
            <a:avLst/>
          </a:prstGeom>
          <a:noFill/>
          <a:ln>
            <a:noFill/>
          </a:ln>
        </p:spPr>
      </p:pic>
      <p:pic>
        <p:nvPicPr>
          <p:cNvPr id="6" name="Google Shape;280;p46"/>
          <p:cNvPicPr preferRelativeResize="0"/>
          <p:nvPr/>
        </p:nvPicPr>
        <p:blipFill>
          <a:blip r:embed="rId4">
            <a:alphaModFix/>
          </a:blip>
          <a:stretch>
            <a:fillRect/>
          </a:stretch>
        </p:blipFill>
        <p:spPr>
          <a:xfrm>
            <a:off x="8490860" y="4365174"/>
            <a:ext cx="613682" cy="58035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21" name="Google Shape;321;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Read pages 389–398 in </a:t>
            </a:r>
            <a:r>
              <a:rPr lang="en" sz="2400" i="1" dirty="0">
                <a:latin typeface="Century Gothic"/>
                <a:ea typeface="Century Gothic"/>
                <a:cs typeface="Century Gothic"/>
                <a:sym typeface="Century Gothic"/>
              </a:rPr>
              <a:t>Unbroken.</a:t>
            </a:r>
            <a:endParaRPr sz="2400" i="1" dirty="0">
              <a:latin typeface="Century Gothic"/>
              <a:ea typeface="Century Gothic"/>
              <a:cs typeface="Century Gothic"/>
              <a:sym typeface="Century Gothic"/>
            </a:endParaRPr>
          </a:p>
          <a:p>
            <a:pPr marL="0" lvl="0" indent="0" algn="l" rtl="0">
              <a:spcBef>
                <a:spcPts val="800"/>
              </a:spcBef>
              <a:spcAft>
                <a:spcPts val="0"/>
              </a:spcAft>
              <a:buNone/>
            </a:pP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Complete the </a:t>
            </a:r>
            <a:r>
              <a:rPr lang="en" sz="2400" b="1" dirty="0">
                <a:latin typeface="Century Gothic"/>
                <a:ea typeface="Century Gothic"/>
                <a:cs typeface="Century Gothic"/>
                <a:sym typeface="Century Gothic"/>
              </a:rPr>
              <a:t>structured notes </a:t>
            </a:r>
            <a:r>
              <a:rPr lang="en" sz="2400" dirty="0">
                <a:latin typeface="Century Gothic"/>
                <a:ea typeface="Century Gothic"/>
                <a:cs typeface="Century Gothic"/>
                <a:sym typeface="Century Gothic"/>
              </a:rPr>
              <a:t>and answer the focus question:</a:t>
            </a: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What statement is Hillenbrand trying to make about resilience? What in the text makes you think this?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p:txBody>
      </p:sp>
      <p:pic>
        <p:nvPicPr>
          <p:cNvPr id="322" name="Google Shape;322;p51"/>
          <p:cNvPicPr preferRelativeResize="0"/>
          <p:nvPr/>
        </p:nvPicPr>
        <p:blipFill>
          <a:blip r:embed="rId3">
            <a:alphaModFix/>
          </a:blip>
          <a:stretch>
            <a:fillRect/>
          </a:stretch>
        </p:blipFill>
        <p:spPr>
          <a:xfrm>
            <a:off x="8458201" y="4474029"/>
            <a:ext cx="540350" cy="43017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9" name="Google Shape;329;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0" name="Google Shape;330;p52"/>
          <p:cNvGraphicFramePr/>
          <p:nvPr/>
        </p:nvGraphicFramePr>
        <p:xfrm>
          <a:off x="577216" y="1385887"/>
          <a:ext cx="7989600" cy="3230175"/>
        </p:xfrm>
        <a:graphic>
          <a:graphicData uri="http://schemas.openxmlformats.org/drawingml/2006/table">
            <a:tbl>
              <a:tblPr firstRow="1" bandRow="1">
                <a:noFill/>
                <a:tableStyleId>{150F52D7-EDFA-46B3-B3B9-F57AB7054E29}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b="1">
                <a:latin typeface="Century Gothic"/>
                <a:ea typeface="Century Gothic"/>
                <a:cs typeface="Century Gothic"/>
                <a:sym typeface="Century Gothic"/>
              </a:rPr>
              <a:t>Verbals II handout</a:t>
            </a:r>
            <a:r>
              <a:rPr lang="en" sz="1600">
                <a:latin typeface="Century Gothic"/>
                <a:ea typeface="Century Gothic"/>
                <a:cs typeface="Century Gothic"/>
                <a:sym typeface="Century Gothic"/>
              </a:rPr>
              <a:t> (one per student and one to display)</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i="1">
                <a:latin typeface="Century Gothic"/>
                <a:ea typeface="Century Gothic"/>
                <a:cs typeface="Century Gothic"/>
                <a:sym typeface="Century Gothic"/>
              </a:rPr>
              <a:t>Unbroken </a:t>
            </a:r>
            <a:r>
              <a:rPr lang="en" sz="1600" b="1">
                <a:latin typeface="Century Gothic"/>
                <a:ea typeface="Century Gothic"/>
                <a:cs typeface="Century Gothic"/>
                <a:sym typeface="Century Gothic"/>
              </a:rPr>
              <a:t>Thematic Statements handout</a:t>
            </a:r>
            <a:r>
              <a:rPr lang="en" sz="1600">
                <a:latin typeface="Century Gothic"/>
                <a:ea typeface="Century Gothic"/>
                <a:cs typeface="Century Gothic"/>
                <a:sym typeface="Century Gothic"/>
              </a:rPr>
              <a:t> (one per student)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Dictionaries (one per pair of students)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Narrative Writing: Becoming Visible Again after Internment handout</a:t>
            </a:r>
            <a:r>
              <a:rPr lang="en" sz="1600">
                <a:latin typeface="Century Gothic"/>
                <a:ea typeface="Century Gothic"/>
                <a:cs typeface="Century Gothic"/>
                <a:sym typeface="Century Gothic"/>
              </a:rPr>
              <a:t> (one per student)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Narrative Writing: Becoming Visible Again after Internment rubric </a:t>
            </a:r>
            <a:r>
              <a:rPr lang="en" sz="1600">
                <a:latin typeface="Century Gothic"/>
                <a:ea typeface="Century Gothic"/>
                <a:cs typeface="Century Gothic"/>
                <a:sym typeface="Century Gothic"/>
              </a:rPr>
              <a:t>(one per student)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i="1">
                <a:latin typeface="Century Gothic"/>
                <a:ea typeface="Century Gothic"/>
                <a:cs typeface="Century Gothic"/>
                <a:sym typeface="Century Gothic"/>
              </a:rPr>
              <a:t>Unbroken </a:t>
            </a:r>
            <a:r>
              <a:rPr lang="en" sz="1600" b="1">
                <a:latin typeface="Century Gothic"/>
                <a:ea typeface="Century Gothic"/>
                <a:cs typeface="Century Gothic"/>
                <a:sym typeface="Century Gothic"/>
              </a:rPr>
              <a:t>structured notes, pages 389–398</a:t>
            </a:r>
            <a:r>
              <a:rPr lang="en" sz="1600">
                <a:latin typeface="Century Gothic"/>
                <a:ea typeface="Century Gothic"/>
                <a:cs typeface="Century Gothic"/>
                <a:sym typeface="Century Gothic"/>
              </a:rPr>
              <a:t> (one per student)</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2: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Narrative Writing: Becoming Visible Again after Internment rubric</a:t>
            </a:r>
            <a:r>
              <a:rPr lang="en" sz="1800" dirty="0">
                <a:latin typeface="Century Gothic"/>
                <a:ea typeface="Century Gothic"/>
                <a:cs typeface="Century Gothic"/>
                <a:sym typeface="Century Gothic"/>
              </a:rPr>
              <a:t> (see supporting materials).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and score the model narrative</a:t>
            </a:r>
            <a:r>
              <a:rPr lang="en" sz="1800"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(see supporting materials)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b="1"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 pages 389–398</a:t>
            </a:r>
            <a:r>
              <a:rPr lang="en" sz="1800" dirty="0">
                <a:latin typeface="Century Gothic"/>
                <a:ea typeface="Century Gothic"/>
                <a:cs typeface="Century Gothic"/>
                <a:sym typeface="Century Gothic"/>
              </a:rPr>
              <a:t>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389–398</a:t>
            </a:r>
            <a:r>
              <a:rPr lang="en" sz="1800" b="1" i="1"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br>
              <a:rPr lang="en" sz="1800" b="1"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2</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07550"/>
            <a:ext cx="7886700" cy="34155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 wrapping up the novel study of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and preparing for the final performance task. You will continue your study of verbals from yesterday’s lesson, and learn about conveying the author’s overall message in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through thematic statement. In this lesson, you will also be introduced to the final Performance Assessment.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and identify verbals in sentences from </a:t>
            </a:r>
            <a:r>
              <a:rPr lang="en" sz="1800" i="1" dirty="0">
                <a:latin typeface="Century Gothic"/>
                <a:ea typeface="Century Gothic"/>
                <a:cs typeface="Century Gothic"/>
                <a:sym typeface="Century Gothic"/>
              </a:rPr>
              <a:t>Unbroken</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the overall message of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through thematic statements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task and rubric for the Performance Assessment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Verbals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286925" y="1369225"/>
            <a:ext cx="40503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Remember, a verbal is a word formed from a verb but functioning as a different part of speech in a sentence.</a:t>
            </a:r>
            <a:endParaRPr sz="18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1800">
                <a:latin typeface="Century Gothic"/>
                <a:ea typeface="Century Gothic"/>
                <a:cs typeface="Century Gothic"/>
                <a:sym typeface="Century Gothic"/>
              </a:rPr>
              <a:t>Think about the three types of verbals and jot your answers down on the chart.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61950" algn="l" rtl="0">
              <a:spcBef>
                <a:spcPts val="0"/>
              </a:spcBef>
              <a:spcAft>
                <a:spcPts val="0"/>
              </a:spcAft>
              <a:buSzPts val="2100"/>
              <a:buChar char="•"/>
            </a:pPr>
            <a:r>
              <a:rPr lang="en" sz="1800">
                <a:latin typeface="Century Gothic"/>
                <a:ea typeface="Century Gothic"/>
                <a:cs typeface="Century Gothic"/>
                <a:sym typeface="Century Gothic"/>
              </a:rPr>
              <a:t>Then, share your answers with your partner.</a:t>
            </a:r>
            <a:r>
              <a:rPr lang="en"/>
              <a:t> </a:t>
            </a:r>
            <a:br>
              <a:rPr lang="en"/>
            </a:br>
            <a:endParaRPr/>
          </a:p>
        </p:txBody>
      </p:sp>
      <p:pic>
        <p:nvPicPr>
          <p:cNvPr id="245" name="Google Shape;245;p42"/>
          <p:cNvPicPr preferRelativeResize="0"/>
          <p:nvPr/>
        </p:nvPicPr>
        <p:blipFill>
          <a:blip r:embed="rId3">
            <a:alphaModFix/>
          </a:blip>
          <a:stretch>
            <a:fillRect/>
          </a:stretch>
        </p:blipFill>
        <p:spPr>
          <a:xfrm>
            <a:off x="4337225" y="2019025"/>
            <a:ext cx="4572000" cy="1806150"/>
          </a:xfrm>
          <a:prstGeom prst="rect">
            <a:avLst/>
          </a:prstGeom>
          <a:noFill/>
          <a:ln>
            <a:noFill/>
          </a:ln>
        </p:spPr>
      </p:pic>
      <p:pic>
        <p:nvPicPr>
          <p:cNvPr id="246" name="Google Shape;246;p42"/>
          <p:cNvPicPr preferRelativeResize="0"/>
          <p:nvPr/>
        </p:nvPicPr>
        <p:blipFill>
          <a:blip r:embed="rId4">
            <a:alphaModFix/>
          </a:blip>
          <a:stretch>
            <a:fillRect/>
          </a:stretch>
        </p:blipFill>
        <p:spPr>
          <a:xfrm>
            <a:off x="7935717" y="4384790"/>
            <a:ext cx="566028" cy="568172"/>
          </a:xfrm>
          <a:prstGeom prst="rect">
            <a:avLst/>
          </a:prstGeom>
          <a:noFill/>
          <a:ln>
            <a:noFill/>
          </a:ln>
        </p:spPr>
      </p:pic>
      <p:pic>
        <p:nvPicPr>
          <p:cNvPr id="247" name="Google Shape;247;p42"/>
          <p:cNvPicPr preferRelativeResize="0"/>
          <p:nvPr/>
        </p:nvPicPr>
        <p:blipFill>
          <a:blip r:embed="rId5">
            <a:alphaModFix/>
          </a:blip>
          <a:stretch>
            <a:fillRect/>
          </a:stretch>
        </p:blipFill>
        <p:spPr>
          <a:xfrm>
            <a:off x="8447315" y="4474975"/>
            <a:ext cx="547019" cy="4095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Verbals</a:t>
            </a:r>
            <a:endParaRPr sz="3300" i="0" u="none" strike="noStrike" cap="none">
              <a:solidFill>
                <a:schemeClr val="dk1"/>
              </a:solidFill>
              <a:latin typeface="Century Gothic"/>
              <a:ea typeface="Century Gothic"/>
              <a:cs typeface="Century Gothic"/>
              <a:sym typeface="Century Gothic"/>
            </a:endParaRPr>
          </a:p>
        </p:txBody>
      </p:sp>
      <p:sp>
        <p:nvSpPr>
          <p:cNvPr id="253" name="Google Shape;253;p43"/>
          <p:cNvSpPr txBox="1">
            <a:spLocks noGrp="1"/>
          </p:cNvSpPr>
          <p:nvPr>
            <p:ph type="body" idx="1"/>
          </p:nvPr>
        </p:nvSpPr>
        <p:spPr>
          <a:xfrm>
            <a:off x="286925" y="1082475"/>
            <a:ext cx="8512800" cy="9942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Now, work together to identify the verbals in the examples from </a:t>
            </a:r>
            <a:r>
              <a:rPr lang="en" sz="2400" i="1" dirty="0">
                <a:latin typeface="Century Gothic"/>
                <a:ea typeface="Century Gothic"/>
                <a:cs typeface="Century Gothic"/>
                <a:sym typeface="Century Gothic"/>
              </a:rPr>
              <a:t>Unbroken.</a:t>
            </a:r>
            <a:endParaRPr sz="2400" i="1" dirty="0"/>
          </a:p>
        </p:txBody>
      </p:sp>
      <p:pic>
        <p:nvPicPr>
          <p:cNvPr id="254" name="Google Shape;254;p43"/>
          <p:cNvPicPr preferRelativeResize="0"/>
          <p:nvPr/>
        </p:nvPicPr>
        <p:blipFill>
          <a:blip r:embed="rId3">
            <a:alphaModFix/>
          </a:blip>
          <a:stretch>
            <a:fillRect/>
          </a:stretch>
        </p:blipFill>
        <p:spPr>
          <a:xfrm>
            <a:off x="990500" y="2076675"/>
            <a:ext cx="7105650" cy="2705100"/>
          </a:xfrm>
          <a:prstGeom prst="rect">
            <a:avLst/>
          </a:prstGeom>
          <a:noFill/>
          <a:ln>
            <a:noFill/>
          </a:ln>
        </p:spPr>
      </p:pic>
      <p:pic>
        <p:nvPicPr>
          <p:cNvPr id="6" name="Google Shape;247;p42"/>
          <p:cNvPicPr preferRelativeResize="0"/>
          <p:nvPr/>
        </p:nvPicPr>
        <p:blipFill>
          <a:blip r:embed="rId4">
            <a:alphaModFix/>
          </a:blip>
          <a:stretch>
            <a:fillRect/>
          </a:stretch>
        </p:blipFill>
        <p:spPr>
          <a:xfrm>
            <a:off x="8447315" y="4474975"/>
            <a:ext cx="547019" cy="4095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61" name="Google Shape;261;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explain the use of verbals</a:t>
            </a:r>
            <a:r>
              <a:rPr lang="en" sz="2400" dirty="0">
                <a:latin typeface="Century Gothic"/>
                <a:ea typeface="Century Gothic"/>
                <a:cs typeface="Century Gothic"/>
                <a:sym typeface="Century Gothic"/>
              </a:rPr>
              <a:t> in sentences in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 d</a:t>
            </a:r>
            <a:r>
              <a:rPr lang="en" sz="2400" i="1" dirty="0">
                <a:latin typeface="Century Gothic"/>
                <a:ea typeface="Century Gothic"/>
                <a:cs typeface="Century Gothic"/>
                <a:sym typeface="Century Gothic"/>
              </a:rPr>
              <a:t>etermine thematic statements </a:t>
            </a:r>
            <a:r>
              <a:rPr lang="en" sz="2400" dirty="0">
                <a:latin typeface="Century Gothic"/>
                <a:ea typeface="Century Gothic"/>
                <a:cs typeface="Century Gothic"/>
                <a:sym typeface="Century Gothic"/>
              </a:rPr>
              <a:t>in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a:t>
            </a:r>
            <a:r>
              <a:rPr lang="en" sz="2400" i="1" dirty="0">
                <a:latin typeface="Century Gothic"/>
                <a:ea typeface="Century Gothic"/>
                <a:cs typeface="Century Gothic"/>
                <a:sym typeface="Century Gothic"/>
              </a:rPr>
              <a:t> explain the criteria</a:t>
            </a:r>
            <a:r>
              <a:rPr lang="en" sz="2400" dirty="0">
                <a:latin typeface="Century Gothic"/>
                <a:ea typeface="Century Gothic"/>
                <a:cs typeface="Century Gothic"/>
                <a:sym typeface="Century Gothic"/>
              </a:rPr>
              <a:t> for this module’s performance task.</a:t>
            </a:r>
            <a:r>
              <a:rPr lang="en" dirty="0"/>
              <a:t/>
            </a:r>
            <a:br>
              <a:rPr lang="en" dirty="0"/>
            </a:br>
            <a:endParaRPr dirty="0"/>
          </a:p>
        </p:txBody>
      </p:sp>
      <p:pic>
        <p:nvPicPr>
          <p:cNvPr id="262" name="Google Shape;262;p44"/>
          <p:cNvPicPr preferRelativeResize="0"/>
          <p:nvPr/>
        </p:nvPicPr>
        <p:blipFill>
          <a:blip r:embed="rId3">
            <a:alphaModFix/>
          </a:blip>
          <a:stretch>
            <a:fillRect/>
          </a:stretch>
        </p:blipFill>
        <p:spPr>
          <a:xfrm>
            <a:off x="8381305" y="4397667"/>
            <a:ext cx="615775" cy="49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180600" y="273850"/>
            <a:ext cx="87372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a:t>
            </a:r>
            <a:r>
              <a:rPr lang="en" sz="3000" i="1">
                <a:latin typeface="Century Gothic"/>
                <a:ea typeface="Century Gothic"/>
                <a:cs typeface="Century Gothic"/>
                <a:sym typeface="Century Gothic"/>
              </a:rPr>
              <a:t>Thematic Concepts </a:t>
            </a:r>
            <a:r>
              <a:rPr lang="en" sz="3000">
                <a:latin typeface="Century Gothic"/>
                <a:ea typeface="Century Gothic"/>
                <a:cs typeface="Century Gothic"/>
                <a:sym typeface="Century Gothic"/>
              </a:rPr>
              <a:t>in </a:t>
            </a:r>
            <a:r>
              <a:rPr lang="en" sz="3000" b="1" i="1">
                <a:latin typeface="Century Gothic"/>
                <a:ea typeface="Century Gothic"/>
                <a:cs typeface="Century Gothic"/>
                <a:sym typeface="Century Gothic"/>
              </a:rPr>
              <a:t>Unbroken</a:t>
            </a:r>
            <a:endParaRPr sz="3000" b="1" i="1"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304800" y="1369225"/>
            <a:ext cx="4267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i="1" dirty="0">
                <a:latin typeface="Century Gothic"/>
                <a:ea typeface="Century Gothic"/>
                <a:cs typeface="Century Gothic"/>
                <a:sym typeface="Century Gothic"/>
              </a:rPr>
              <a:t>Thematic concepts </a:t>
            </a:r>
            <a:r>
              <a:rPr lang="en" sz="2400" dirty="0">
                <a:latin typeface="Century Gothic"/>
                <a:ea typeface="Century Gothic"/>
                <a:cs typeface="Century Gothic"/>
                <a:sym typeface="Century Gothic"/>
              </a:rPr>
              <a:t>are important topics that come up again and again in a text, like “the invisibility of captives” in </a:t>
            </a:r>
            <a:r>
              <a:rPr lang="en" sz="2400" b="1"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 and are usually just one word or a short phrase.</a:t>
            </a:r>
            <a:endParaRPr sz="2400" dirty="0">
              <a:latin typeface="Century Gothic"/>
              <a:ea typeface="Century Gothic"/>
              <a:cs typeface="Century Gothic"/>
              <a:sym typeface="Century Gothic"/>
            </a:endParaRPr>
          </a:p>
        </p:txBody>
      </p:sp>
      <p:sp>
        <p:nvSpPr>
          <p:cNvPr id="269" name="Google Shape;269;p45"/>
          <p:cNvSpPr txBox="1">
            <a:spLocks noGrp="1"/>
          </p:cNvSpPr>
          <p:nvPr>
            <p:ph type="body" idx="1"/>
          </p:nvPr>
        </p:nvSpPr>
        <p:spPr>
          <a:xfrm>
            <a:off x="4974700" y="1369225"/>
            <a:ext cx="39432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3000" i="1">
                <a:latin typeface="Century Gothic"/>
                <a:ea typeface="Century Gothic"/>
                <a:cs typeface="Century Gothic"/>
                <a:sym typeface="Century Gothic"/>
              </a:rPr>
              <a:t>Thematic Concepts</a:t>
            </a:r>
            <a:endParaRPr sz="3000" i="1">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i="1">
              <a:latin typeface="Century Gothic"/>
              <a:ea typeface="Century Gothic"/>
              <a:cs typeface="Century Gothic"/>
              <a:sym typeface="Century Gothic"/>
            </a:endParaRPr>
          </a:p>
          <a:p>
            <a:pPr marL="457200" marR="0" lvl="0" indent="-419100" algn="l" rtl="0">
              <a:lnSpc>
                <a:spcPct val="90000"/>
              </a:lnSpc>
              <a:spcBef>
                <a:spcPts val="0"/>
              </a:spcBef>
              <a:spcAft>
                <a:spcPts val="0"/>
              </a:spcAft>
              <a:buSzPts val="3000"/>
              <a:buFont typeface="Century Gothic"/>
              <a:buChar char="•"/>
            </a:pPr>
            <a:r>
              <a:rPr lang="en" sz="3000">
                <a:latin typeface="Century Gothic"/>
                <a:ea typeface="Century Gothic"/>
                <a:cs typeface="Century Gothic"/>
                <a:sym typeface="Century Gothic"/>
              </a:rPr>
              <a:t>Invisibility</a:t>
            </a:r>
            <a:endParaRPr sz="3000">
              <a:latin typeface="Century Gothic"/>
              <a:ea typeface="Century Gothic"/>
              <a:cs typeface="Century Gothic"/>
              <a:sym typeface="Century Gothic"/>
            </a:endParaRPr>
          </a:p>
        </p:txBody>
      </p:sp>
      <p:sp>
        <p:nvSpPr>
          <p:cNvPr id="270" name="Google Shape;270;p45"/>
          <p:cNvSpPr txBox="1"/>
          <p:nvPr/>
        </p:nvSpPr>
        <p:spPr>
          <a:xfrm>
            <a:off x="5000325" y="1585925"/>
            <a:ext cx="3917400" cy="200636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72" name="Google Shape;272;p45"/>
          <p:cNvPicPr preferRelativeResize="0"/>
          <p:nvPr/>
        </p:nvPicPr>
        <p:blipFill>
          <a:blip r:embed="rId3">
            <a:alphaModFix/>
          </a:blip>
          <a:stretch>
            <a:fillRect/>
          </a:stretch>
        </p:blipFill>
        <p:spPr>
          <a:xfrm>
            <a:off x="7912976" y="4356308"/>
            <a:ext cx="588769" cy="606073"/>
          </a:xfrm>
          <a:prstGeom prst="rect">
            <a:avLst/>
          </a:prstGeom>
          <a:noFill/>
          <a:ln>
            <a:noFill/>
          </a:ln>
        </p:spPr>
      </p:pic>
      <p:pic>
        <p:nvPicPr>
          <p:cNvPr id="273" name="Google Shape;273;p45"/>
          <p:cNvPicPr preferRelativeResize="0"/>
          <p:nvPr/>
        </p:nvPicPr>
        <p:blipFill>
          <a:blip r:embed="rId4">
            <a:alphaModFix/>
          </a:blip>
          <a:stretch>
            <a:fillRect/>
          </a:stretch>
        </p:blipFill>
        <p:spPr>
          <a:xfrm>
            <a:off x="7510276" y="4451718"/>
            <a:ext cx="490869" cy="487406"/>
          </a:xfrm>
          <a:prstGeom prst="rect">
            <a:avLst/>
          </a:prstGeom>
          <a:noFill/>
          <a:ln>
            <a:noFill/>
          </a:ln>
        </p:spPr>
      </p:pic>
      <p:pic>
        <p:nvPicPr>
          <p:cNvPr id="9" name="Google Shape;247;p42"/>
          <p:cNvPicPr preferRelativeResize="0"/>
          <p:nvPr/>
        </p:nvPicPr>
        <p:blipFill>
          <a:blip r:embed="rId5">
            <a:alphaModFix/>
          </a:blip>
          <a:stretch>
            <a:fillRect/>
          </a:stretch>
        </p:blipFill>
        <p:spPr>
          <a:xfrm>
            <a:off x="8447315" y="4474975"/>
            <a:ext cx="547019" cy="4095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25E67A-2732-4311-AFE1-545D2013A0F4}"/>
</file>

<file path=customXml/itemProps2.xml><?xml version="1.0" encoding="utf-8"?>
<ds:datastoreItem xmlns:ds="http://schemas.openxmlformats.org/officeDocument/2006/customXml" ds:itemID="{4F8CC039-475D-445B-89DA-82E60D9FF881}"/>
</file>

<file path=customXml/itemProps3.xml><?xml version="1.0" encoding="utf-8"?>
<ds:datastoreItem xmlns:ds="http://schemas.openxmlformats.org/officeDocument/2006/customXml" ds:itemID="{72797742-E3C7-4D98-B23B-0C28E586E6DA}"/>
</file>

<file path=docProps/app.xml><?xml version="1.0" encoding="utf-8"?>
<Properties xmlns="http://schemas.openxmlformats.org/officeDocument/2006/extended-properties" xmlns:vt="http://schemas.openxmlformats.org/officeDocument/2006/docPropsVTypes">
  <TotalTime>22</TotalTime>
  <Words>1518</Words>
  <Application>Microsoft Macintosh PowerPoint</Application>
  <PresentationFormat>On-screen Show (16:9)</PresentationFormat>
  <Paragraphs>366</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Overlock</vt:lpstr>
      <vt:lpstr>Simple Light</vt:lpstr>
      <vt:lpstr>Office Theme</vt:lpstr>
      <vt:lpstr>Office Theme</vt:lpstr>
      <vt:lpstr>  Grade 8: Module 3: Unit 3: Lesson 2 Teacher slide, before teaching. </vt:lpstr>
      <vt:lpstr>  Grade 8: Module 3: Unit 3: Lesson 2 Teacher slide, before teaching. </vt:lpstr>
      <vt:lpstr>  Grade 8: Module 3: Unit 3: Lesson 2 Teacher slide, before teaching. </vt:lpstr>
      <vt:lpstr>Grade 8: Module 3:  Unit 3: Lesson 2</vt:lpstr>
      <vt:lpstr>Hello, Students!</vt:lpstr>
      <vt:lpstr>Let’s Review Verbals</vt:lpstr>
      <vt:lpstr>Let’s Identify Verbals</vt:lpstr>
      <vt:lpstr>Let’s Review the Learning Targets</vt:lpstr>
      <vt:lpstr>Let’s Identify Thematic Concepts in Unbroken</vt:lpstr>
      <vt:lpstr>Let’s Form Thematic Statements</vt:lpstr>
      <vt:lpstr>Let’s Form Thematic Statements</vt:lpstr>
      <vt:lpstr>Let’s Turn Thematic Concepts into Thematic Statements</vt:lpstr>
      <vt:lpstr>Let’s Review the Narrative Writing Performance Assessment Task &amp; Rubric</vt:lpstr>
      <vt:lpstr>Let’s Review the Narrative Writing Performance Assessment Task &amp; Rubric</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2 Teacher slide, before teaching. </dc:title>
  <dc:creator>nbravo</dc:creator>
  <cp:lastModifiedBy>Alexander Specht</cp:lastModifiedBy>
  <cp:revision>6</cp:revision>
  <dcterms:modified xsi:type="dcterms:W3CDTF">2018-11-04T15:03:53Z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