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3.xml" ContentType="application/vnd.openxmlformats-officedocument.presentationml.slide+xml"/>
  <Override PartName="/ppt/slides/slide1.xml" ContentType="application/vnd.openxmlformats-officedocument.presentationml.slide+xml"/>
  <Override PartName="/ppt/slides/slide12.xml" ContentType="application/vnd.openxmlformats-officedocument.presentationml.slide+xml"/>
  <Override PartName="/ppt/slideMasters/slideMaster1.xml" ContentType="application/vnd.openxmlformats-officedocument.presentationml.slideMaster+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1.xml" ContentType="application/vnd.openxmlformats-officedocument.presentationml.notesSlide+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29.xml" ContentType="application/vnd.openxmlformats-officedocument.presentationml.slideLayout+xml"/>
  <Override PartName="/ppt/slideLayouts/slideLayout24.xml" ContentType="application/vnd.openxmlformats-officedocument.presentationml.slideLayout+xml"/>
  <Override PartName="/ppt/slideLayouts/slideLayout31.xml" ContentType="application/vnd.openxmlformats-officedocument.presentationml.slideLayou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slideLayouts/slideLayout30.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notesSlides/notesSlide1.xml" ContentType="application/vnd.openxmlformats-officedocument.presentationml.notesSlide+xml"/>
  <Override PartName="/ppt/theme/theme3.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heme/theme4.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17"/>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C2B436B5-DA81-442D-95BA-9A6B70852B40}">
  <a:tblStyle styleId="{C2B436B5-DA81-442D-95BA-9A6B70852B40}"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2934" autoAdjust="0"/>
  </p:normalViewPr>
  <p:slideViewPr>
    <p:cSldViewPr snapToGrid="0">
      <p:cViewPr varScale="1">
        <p:scale>
          <a:sx n="92" d="100"/>
          <a:sy n="92" d="100"/>
        </p:scale>
        <p:origin x="-1576"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printerSettings" Target="printerSettings/printerSettings1.bin"/><Relationship Id="rId8" Type="http://schemas.openxmlformats.org/officeDocument/2006/relationships/slide" Target="slides/slide5.xml"/><Relationship Id="rId21"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notesMaster" Target="notesMasters/notesMaster1.xml"/><Relationship Id="rId7" Type="http://schemas.openxmlformats.org/officeDocument/2006/relationships/slide" Target="slides/slide4.xml"/><Relationship Id="rId25" Type="http://schemas.openxmlformats.org/officeDocument/2006/relationships/customXml" Target="../customXml/item3.xml"/><Relationship Id="rId20" Type="http://schemas.openxmlformats.org/officeDocument/2006/relationships/viewProps" Target="viewProps.xml"/><Relationship Id="rId16" Type="http://schemas.openxmlformats.org/officeDocument/2006/relationships/slide" Target="slides/slide13.xml"/><Relationship Id="rId2" Type="http://schemas.openxmlformats.org/officeDocument/2006/relationships/slideMaster" Target="slideMasters/slideMaster2.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4" Type="http://schemas.openxmlformats.org/officeDocument/2006/relationships/customXml" Target="../customXml/item2.xml"/><Relationship Id="rId15" Type="http://schemas.openxmlformats.org/officeDocument/2006/relationships/slide" Target="slides/slide12.xml"/><Relationship Id="rId5" Type="http://schemas.openxmlformats.org/officeDocument/2006/relationships/slide" Target="slides/slide2.xml"/><Relationship Id="rId23" Type="http://schemas.openxmlformats.org/officeDocument/2006/relationships/customXml" Target="../customXml/item1.xml"/><Relationship Id="rId10" Type="http://schemas.openxmlformats.org/officeDocument/2006/relationships/slide" Target="slides/slide7.xml"/><Relationship Id="rId19" Type="http://schemas.openxmlformats.org/officeDocument/2006/relationships/presProps" Target="presProps.xml"/><Relationship Id="rId9" Type="http://schemas.openxmlformats.org/officeDocument/2006/relationships/slide" Target="slides/slide6.xml"/><Relationship Id="rId22" Type="http://schemas.openxmlformats.org/officeDocument/2006/relationships/tableStyles" Target="tableStyles.xml"/><Relationship Id="rId14" Type="http://schemas.openxmlformats.org/officeDocument/2006/relationships/slide" Target="slides/slide11.xml"/><Relationship Id="rId4"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9140270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 Id="rId3" Type="http://schemas.openxmlformats.org/officeDocument/2006/relationships/hyperlink" Target="http://owl.english.purdue.edu/owl/resource/539/07/"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32c166e5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50-55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Opening</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Engaging the Reader: Written Conversation (12-15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Reviewing Learning Targets (3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Work Time</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Analyzing Voice: Conditional and Subjunctive Mood (20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Author’s Craft Things Good Writers Do (10-12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Closing and Assessment</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Debrief Learning Targets and Preview Homework (5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Homework</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Read 230–234, skip 235–237 (top), avoid 236, read pages 237–238, 239–242, and the summary of pages 242–244, read 244–247. Complete the </a:t>
            </a:r>
            <a:r>
              <a:rPr lang="en" sz="1200" b="1" dirty="0">
                <a:latin typeface="Calibri"/>
                <a:ea typeface="Calibri"/>
                <a:cs typeface="Calibri"/>
                <a:sym typeface="Calibri"/>
              </a:rPr>
              <a:t>structured notes</a:t>
            </a:r>
            <a:r>
              <a:rPr lang="en" sz="1200" dirty="0">
                <a:latin typeface="Calibri"/>
                <a:ea typeface="Calibri"/>
                <a:cs typeface="Calibri"/>
                <a:sym typeface="Calibri"/>
              </a:rPr>
              <a:t>.</a:t>
            </a:r>
            <a:br>
              <a:rPr lang="en" sz="1200" dirty="0">
                <a:latin typeface="Calibri"/>
                <a:ea typeface="Calibri"/>
                <a:cs typeface="Calibri"/>
                <a:sym typeface="Calibri"/>
              </a:rPr>
            </a:br>
            <a:endParaRPr sz="1200" dirty="0">
              <a:latin typeface="Calibri"/>
              <a:ea typeface="Calibri"/>
              <a:cs typeface="Calibri"/>
              <a:sym typeface="Calibri"/>
            </a:endParaRPr>
          </a:p>
          <a:p>
            <a:pPr marL="0" lvl="0" indent="0" algn="l" rtl="0">
              <a:spcBef>
                <a:spcPts val="0"/>
              </a:spcBef>
              <a:spcAft>
                <a:spcPts val="0"/>
              </a:spcAft>
              <a:buNone/>
            </a:pPr>
            <a:endParaRPr dirty="0"/>
          </a:p>
        </p:txBody>
      </p:sp>
      <p:sp>
        <p:nvSpPr>
          <p:cNvPr id="208" name="Google Shape;208;g432c166e5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798694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432c166e57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10-12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Individual/Partners (Discussion Appointment)</a:t>
            </a:r>
            <a:br>
              <a:rPr lang="en" sz="1200" b="1" dirty="0">
                <a:solidFill>
                  <a:schemeClr val="dk1"/>
                </a:solidFill>
                <a:latin typeface="Calibri"/>
                <a:ea typeface="Calibri"/>
                <a:cs typeface="Calibri"/>
                <a:sym typeface="Calibri"/>
              </a:rPr>
            </a:b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smtClean="0">
                <a:solidFill>
                  <a:schemeClr val="dk1"/>
                </a:solidFill>
                <a:latin typeface="Calibri"/>
                <a:ea typeface="Calibri"/>
                <a:cs typeface="Calibri"/>
                <a:sym typeface="Calibri"/>
              </a:rPr>
              <a:t>Work </a:t>
            </a:r>
            <a:r>
              <a:rPr lang="en" sz="1200" b="1" dirty="0">
                <a:solidFill>
                  <a:schemeClr val="dk1"/>
                </a:solidFill>
                <a:latin typeface="Calibri"/>
                <a:ea typeface="Calibri"/>
                <a:cs typeface="Calibri"/>
                <a:sym typeface="Calibri"/>
              </a:rPr>
              <a:t>Time B. Author’s Craft: Things Good Writers Do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the </a:t>
            </a:r>
            <a:r>
              <a:rPr lang="en" sz="1200" b="1" dirty="0">
                <a:solidFill>
                  <a:schemeClr val="dk1"/>
                </a:solidFill>
                <a:latin typeface="Calibri"/>
                <a:ea typeface="Calibri"/>
                <a:cs typeface="Calibri"/>
                <a:sym typeface="Calibri"/>
              </a:rPr>
              <a:t>Things Good Writers Do anchor chart </a:t>
            </a:r>
            <a:r>
              <a:rPr lang="en" sz="1200" dirty="0">
                <a:solidFill>
                  <a:schemeClr val="dk1"/>
                </a:solidFill>
                <a:latin typeface="Calibri"/>
                <a:ea typeface="Calibri"/>
                <a:cs typeface="Calibri"/>
                <a:sym typeface="Calibri"/>
              </a:rPr>
              <a:t>posted in the classroom.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continue to work with their Pearl Harbor Partner.</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Things Good Writers Do anchor chart</a:t>
            </a:r>
            <a:r>
              <a:rPr lang="en" sz="1200" dirty="0">
                <a:solidFill>
                  <a:schemeClr val="dk1"/>
                </a:solidFill>
                <a:latin typeface="Calibri"/>
                <a:ea typeface="Calibri"/>
                <a:cs typeface="Calibri"/>
                <a:sym typeface="Calibri"/>
              </a:rPr>
              <a:t> and ask students to take out their </a:t>
            </a:r>
            <a:r>
              <a:rPr lang="en" sz="1200" b="1" dirty="0">
                <a:solidFill>
                  <a:schemeClr val="dk1"/>
                </a:solidFill>
                <a:latin typeface="Calibri"/>
                <a:ea typeface="Calibri"/>
                <a:cs typeface="Calibri"/>
                <a:sym typeface="Calibri"/>
              </a:rPr>
              <a:t>Things Good Writers Do note-catcher</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Prior to adding the new technique to the chart, engage in a whole class review of the techniques previously listed on the </a:t>
            </a:r>
            <a:r>
              <a:rPr lang="en" sz="1200" b="1" dirty="0">
                <a:solidFill>
                  <a:schemeClr val="dk1"/>
                </a:solidFill>
                <a:latin typeface="Calibri"/>
                <a:ea typeface="Calibri"/>
                <a:cs typeface="Calibri"/>
                <a:sym typeface="Calibri"/>
              </a:rPr>
              <a:t>Things Good Readers Do anchor chart </a:t>
            </a:r>
            <a:r>
              <a:rPr lang="en" sz="1200" dirty="0">
                <a:solidFill>
                  <a:schemeClr val="dk1"/>
                </a:solidFill>
                <a:latin typeface="Calibri"/>
                <a:ea typeface="Calibri"/>
                <a:cs typeface="Calibri"/>
                <a:sym typeface="Calibri"/>
              </a:rPr>
              <a:t>by cold calling students to read the technique and example.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a:t>
            </a:r>
            <a:r>
              <a:rPr lang="en" sz="1200" dirty="0" smtClean="0">
                <a:solidFill>
                  <a:schemeClr val="dk1"/>
                </a:solidFill>
                <a:latin typeface="Calibri"/>
                <a:ea typeface="Calibri"/>
                <a:cs typeface="Calibri"/>
                <a:sym typeface="Calibri"/>
              </a:rPr>
              <a:t>slide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Encourage students to find the sentences in the book and reread to determine the context and aid their thinking.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if they could easily search this book (for example, using an e-reader) they would find many examples of the conditional and subjunctive.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Continue to probe: </a:t>
            </a:r>
            <a:r>
              <a:rPr lang="en" sz="1200" i="1" dirty="0">
                <a:solidFill>
                  <a:schemeClr val="dk1"/>
                </a:solidFill>
                <a:latin typeface="Calibri"/>
                <a:ea typeface="Calibri"/>
                <a:cs typeface="Calibri"/>
                <a:sym typeface="Calibri"/>
              </a:rPr>
              <a:t>“Why might Hillenbrand have specifically chosen to use the subjunctive and conditional to tell Louie’s story—and the story of many WWII airmen?”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share their thinking with a partner.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and monitor discussions.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share with the class.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add to their note-catcher.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conditional and subjunctive mood to the </a:t>
            </a:r>
            <a:r>
              <a:rPr lang="en" sz="1200" b="1" dirty="0">
                <a:solidFill>
                  <a:schemeClr val="dk1"/>
                </a:solidFill>
                <a:latin typeface="Calibri"/>
                <a:ea typeface="Calibri"/>
                <a:cs typeface="Calibri"/>
                <a:sym typeface="Calibri"/>
              </a:rPr>
              <a:t>Things Good Writers Do anchor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students’ thinking in the second column.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Continue to emphasize that </a:t>
            </a:r>
            <a:r>
              <a:rPr lang="en" sz="120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not only teaches us a lot about a topic, but also serves as a great example of powerful writing. They are studying Hillenbrand’s techniques both to appreciate how they impact the meaning of the text, and also to think about what techniques they might use in their own writing (in Unit 3).</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responses such as:</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“the conditional shows what might have happened in a lot of different scenarios,” “the subjunctive is for ‘wishful thinking’ or hopes, which Louie and his fellow prisoners had a lot of,” “Hillenbrand tells stories other than Louie’s and uses the conditional to show how things might have been different,” etc.</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probing questions like: </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does Hillenbrand use the conditional mood to help the reader understand the situations facing the men?” </a:t>
            </a:r>
            <a:endParaRPr sz="1200" i="1"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does Hillenbrand use the subjunctive to help the reader understand Louie and his fellow airmen?”</a:t>
            </a:r>
            <a:br>
              <a:rPr lang="en" sz="1200" i="1" dirty="0">
                <a:solidFill>
                  <a:schemeClr val="dk1"/>
                </a:solidFill>
                <a:latin typeface="Calibri"/>
                <a:ea typeface="Calibri"/>
                <a:cs typeface="Calibri"/>
                <a:sym typeface="Calibri"/>
              </a:rPr>
            </a:b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75" name="Google Shape;275;g432c166e57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060379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g432c166e57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2-</a:t>
            </a:r>
            <a:r>
              <a:rPr lang="en" sz="1200" b="1" dirty="0" smtClean="0">
                <a:solidFill>
                  <a:schemeClr val="dk1"/>
                </a:solidFill>
                <a:latin typeface="Calibri"/>
                <a:ea typeface="Calibri"/>
                <a:cs typeface="Calibri"/>
                <a:sym typeface="Calibri"/>
              </a:rPr>
              <a:t>3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Class/Individual </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Closing A. Debrief Learning Targets and Preview Homework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each learning target aloud and invite students to self-assess using the Fist to Five Checking for Understanding Technique.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Take note of any students who are not comfortable with the second learning target, as they may need more support in this area.</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rate themselves a 3 or higher for understanding.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Revisit the conditional and subjunctive mood with any students still struggling with the concept possibly during the small group block.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84" name="Google Shape;284;g432c166e57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790827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432c166e57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A. Debrief Learning Targets and 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i="1" dirty="0">
                <a:solidFill>
                  <a:schemeClr val="dk1"/>
                </a:solidFill>
                <a:latin typeface="Calibri"/>
                <a:ea typeface="Calibri"/>
                <a:cs typeface="Calibri"/>
                <a:sym typeface="Calibri"/>
              </a:rPr>
              <a:t>Unbroken </a:t>
            </a:r>
            <a:r>
              <a:rPr lang="en" sz="1200" b="1" dirty="0">
                <a:solidFill>
                  <a:schemeClr val="dk1"/>
                </a:solidFill>
                <a:latin typeface="Calibri"/>
                <a:ea typeface="Calibri"/>
                <a:cs typeface="Calibri"/>
                <a:sym typeface="Calibri"/>
              </a:rPr>
              <a:t>structured notes, pages </a:t>
            </a:r>
            <a:r>
              <a:rPr lang="en" sz="1200" b="1" dirty="0" smtClean="0">
                <a:solidFill>
                  <a:schemeClr val="dk1"/>
                </a:solidFill>
                <a:latin typeface="Calibri"/>
                <a:ea typeface="Calibri"/>
                <a:cs typeface="Calibri"/>
                <a:sym typeface="Calibri"/>
              </a:rPr>
              <a:t>230–247</a:t>
            </a:r>
            <a:r>
              <a:rPr lang="en-US" sz="1200" b="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homework and the focus question aloud.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a:t>
            </a:r>
            <a:r>
              <a:rPr lang="en" sz="1200" dirty="0" smtClean="0">
                <a:solidFill>
                  <a:schemeClr val="dk1"/>
                </a:solidFill>
                <a:latin typeface="Calibri"/>
                <a:ea typeface="Calibri"/>
                <a:cs typeface="Calibri"/>
                <a:sym typeface="Calibri"/>
              </a:rPr>
              <a:t>Look-fors/Listen-fors:</a:t>
            </a:r>
            <a:r>
              <a:rPr lang="en-US" sz="120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a:t>
            </a: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supported structured notes, pages 230–247</a:t>
            </a:r>
            <a:r>
              <a:rPr lang="en" sz="1200" dirty="0">
                <a:solidFill>
                  <a:schemeClr val="dk1"/>
                </a:solidFill>
                <a:latin typeface="Calibri"/>
                <a:ea typeface="Calibri"/>
                <a:cs typeface="Calibri"/>
                <a:sym typeface="Calibri"/>
              </a:rPr>
              <a:t> as needed.</a:t>
            </a:r>
            <a:endParaRPr sz="1200" b="1" dirty="0">
              <a:solidFill>
                <a:schemeClr val="dk1"/>
              </a:solidFill>
              <a:latin typeface="Calibri"/>
              <a:ea typeface="Calibri"/>
              <a:cs typeface="Calibri"/>
              <a:sym typeface="Calibri"/>
            </a:endParaRPr>
          </a:p>
        </p:txBody>
      </p:sp>
      <p:sp>
        <p:nvSpPr>
          <p:cNvPr id="292" name="Google Shape;292;g432c166e57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460672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g45318f4d6d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9" name="Google Shape;299;g45318f4d6d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00" name="Google Shape;300;g45318f4d6d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049419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32c166e57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Written Conversation note-catcher</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Conditional and Subjunctive Mood handout</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structured notes, pages 230–247</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 supported structured notes, pages 230–247</a:t>
            </a:r>
            <a:r>
              <a:rPr lang="en" sz="1200" dirty="0">
                <a:solidFill>
                  <a:schemeClr val="dk1"/>
                </a:solidFill>
                <a:latin typeface="Calibri"/>
                <a:ea typeface="Calibri"/>
                <a:cs typeface="Calibri"/>
                <a:sym typeface="Calibri"/>
              </a:rPr>
              <a:t> (op</a:t>
            </a:r>
            <a:r>
              <a:rPr lang="en" sz="1200" b="1" dirty="0">
                <a:solidFill>
                  <a:schemeClr val="dk1"/>
                </a:solidFill>
                <a:latin typeface="Calibri"/>
                <a:ea typeface="Calibri"/>
                <a:cs typeface="Calibri"/>
                <a:sym typeface="Calibri"/>
              </a:rPr>
              <a:t>tional; only for students who need more support)</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 </a:t>
            </a:r>
            <a:r>
              <a:rPr lang="en" sz="1200" b="1" dirty="0">
                <a:solidFill>
                  <a:schemeClr val="dk1"/>
                </a:solidFill>
                <a:latin typeface="Calibri"/>
                <a:ea typeface="Calibri"/>
                <a:cs typeface="Calibri"/>
                <a:sym typeface="Calibri"/>
              </a:rPr>
              <a:t>Structured Notes Teacher Guide, pages 230–247 (for teacher reference)</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Unbroken</a:t>
            </a:r>
            <a:r>
              <a:rPr lang="en" sz="1200" b="1"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(book;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Things Good Writers Do anchor chart</a:t>
            </a:r>
            <a:r>
              <a:rPr lang="en" sz="1200" dirty="0">
                <a:solidFill>
                  <a:schemeClr val="dk1"/>
                </a:solidFill>
                <a:latin typeface="Calibri"/>
                <a:ea typeface="Calibri"/>
                <a:cs typeface="Calibri"/>
                <a:sym typeface="Calibri"/>
              </a:rPr>
              <a:t> (from Unit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Things Good Writers Do note-catcher</a:t>
            </a:r>
            <a:r>
              <a:rPr lang="en" sz="1200" dirty="0">
                <a:solidFill>
                  <a:schemeClr val="dk1"/>
                </a:solidFill>
                <a:latin typeface="Calibri"/>
                <a:ea typeface="Calibri"/>
                <a:cs typeface="Calibri"/>
                <a:sym typeface="Calibri"/>
              </a:rPr>
              <a:t> (from Unit 1)</a:t>
            </a:r>
            <a:endParaRPr sz="1200" i="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 or other means of displaying materials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be working with their Pearl Harbor Discussion Appointment.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a:t>
            </a:r>
            <a:r>
              <a:rPr lang="en" sz="1200" dirty="0" smtClean="0">
                <a:solidFill>
                  <a:schemeClr val="dk1"/>
                </a:solidFill>
                <a:latin typeface="Calibri"/>
                <a:ea typeface="Calibri"/>
                <a:cs typeface="Calibri"/>
                <a:sym typeface="Calibri"/>
              </a:rPr>
              <a:t>targets</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14" name="Google Shape;214;g432c166e57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644689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32c166e57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90000"/>
              </a:lnSpc>
              <a:spcBef>
                <a:spcPts val="100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distinctions between conditional and subjunctive </a:t>
            </a:r>
            <a:r>
              <a:rPr lang="en" sz="1200" dirty="0" smtClean="0">
                <a:solidFill>
                  <a:schemeClr val="dk1"/>
                </a:solidFill>
                <a:latin typeface="Calibri"/>
                <a:ea typeface="Calibri"/>
                <a:cs typeface="Calibri"/>
                <a:sym typeface="Calibri"/>
              </a:rPr>
              <a:t>mood</a:t>
            </a:r>
            <a:r>
              <a:rPr lang="en-US" sz="1200"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See Work Time A for a distinction between mood and verb tense.  The Common Core State Standards refer to conditional and subjunctive as moods.  Moods can be indicated using various verb tenses, and are not limited to present or past tense, for example. (For more information, see</a:t>
            </a:r>
            <a:r>
              <a:rPr lang="en" sz="1200" i="1" dirty="0">
                <a:solidFill>
                  <a:schemeClr val="dk1"/>
                </a:solidFill>
                <a:latin typeface="Calibri"/>
                <a:ea typeface="Calibri"/>
                <a:cs typeface="Calibri"/>
                <a:sym typeface="Calibri"/>
              </a:rPr>
              <a:t> </a:t>
            </a:r>
            <a:r>
              <a:rPr lang="en" sz="1200" i="1" u="sng" dirty="0">
                <a:solidFill>
                  <a:schemeClr val="hlink"/>
                </a:solidFill>
                <a:latin typeface="Calibri"/>
                <a:ea typeface="Calibri"/>
                <a:cs typeface="Calibri"/>
                <a:sym typeface="Calibri"/>
                <a:hlinkClick r:id="rId3"/>
              </a:rPr>
              <a:t>http://owl.english.purdue.edu/owl/resource/539/07/</a:t>
            </a:r>
            <a:r>
              <a:rPr lang="en"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a:t>
            </a:r>
            <a:r>
              <a:rPr lang="en" sz="1200" b="1" dirty="0">
                <a:solidFill>
                  <a:schemeClr val="dk1"/>
                </a:solidFill>
                <a:latin typeface="Calibri"/>
                <a:ea typeface="Calibri"/>
                <a:cs typeface="Calibri"/>
                <a:sym typeface="Calibri"/>
              </a:rPr>
              <a:t> Conditional and Subjunctive Mood </a:t>
            </a:r>
            <a:r>
              <a:rPr lang="en" sz="1200" b="1" dirty="0" smtClean="0">
                <a:solidFill>
                  <a:schemeClr val="dk1"/>
                </a:solidFill>
                <a:latin typeface="Calibri"/>
                <a:ea typeface="Calibri"/>
                <a:cs typeface="Calibri"/>
                <a:sym typeface="Calibri"/>
              </a:rPr>
              <a:t>handout</a:t>
            </a:r>
            <a:r>
              <a:rPr lang="en-US" sz="1200" b="1"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pages 230-247 of </a:t>
            </a:r>
            <a:r>
              <a:rPr lang="en" sz="1200" i="1" dirty="0">
                <a:solidFill>
                  <a:schemeClr val="dk1"/>
                </a:solidFill>
                <a:latin typeface="Calibri"/>
                <a:ea typeface="Calibri"/>
                <a:cs typeface="Calibri"/>
                <a:sym typeface="Calibri"/>
              </a:rPr>
              <a:t>Unbroken </a:t>
            </a:r>
            <a:r>
              <a:rPr lang="en" sz="1200" dirty="0">
                <a:solidFill>
                  <a:schemeClr val="dk1"/>
                </a:solidFill>
                <a:latin typeface="Calibri"/>
                <a:ea typeface="Calibri"/>
                <a:cs typeface="Calibri"/>
                <a:sym typeface="Calibri"/>
              </a:rPr>
              <a:t>(to prepare for student homework</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lnSpc>
                <a:spcPct val="90000"/>
              </a:lnSpc>
              <a:spcBef>
                <a:spcPts val="100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Written Conversation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Discussion Appointments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Fist to Five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20" name="Google Shape;220;g432c166e57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898230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32c166e57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6" name="Google Shape;226;g432c166e57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563964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32c166e57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hole </a:t>
            </a:r>
            <a:r>
              <a:rPr lang="en" sz="1200" b="1" dirty="0">
                <a:solidFill>
                  <a:schemeClr val="dk1"/>
                </a:solidFill>
                <a:latin typeface="Calibri"/>
                <a:ea typeface="Calibri"/>
                <a:cs typeface="Calibri"/>
                <a:sym typeface="Calibri"/>
              </a:rPr>
              <a:t>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 </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5" name="Google Shape;235;g432c166e57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253063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32c166e57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12-15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Partners (Discussion Appointment)</a:t>
            </a:r>
            <a:br>
              <a:rPr lang="en" sz="1200" b="1" dirty="0">
                <a:solidFill>
                  <a:schemeClr val="dk1"/>
                </a:solidFill>
                <a:latin typeface="Calibri"/>
                <a:ea typeface="Calibri"/>
                <a:cs typeface="Calibri"/>
                <a:sym typeface="Calibri"/>
              </a:rPr>
            </a:b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Opening </a:t>
            </a:r>
            <a:r>
              <a:rPr lang="en" sz="1200" b="1" dirty="0">
                <a:solidFill>
                  <a:schemeClr val="dk1"/>
                </a:solidFill>
                <a:latin typeface="Calibri"/>
                <a:ea typeface="Calibri"/>
                <a:cs typeface="Calibri"/>
                <a:sym typeface="Calibri"/>
              </a:rPr>
              <a:t>A.</a:t>
            </a:r>
            <a:r>
              <a:rPr lang="en" b="1" dirty="0">
                <a:solidFill>
                  <a:schemeClr val="dk1"/>
                </a:solidFill>
              </a:rPr>
              <a:t> Engaging the Reader: Written Conversation </a:t>
            </a:r>
            <a:br>
              <a:rPr lang="en" b="1" dirty="0">
                <a:solidFill>
                  <a:schemeClr val="dk1"/>
                </a:solidFill>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sit with their Pearl Harbor partners.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Written Conversation note-catcher </a:t>
            </a:r>
            <a:r>
              <a:rPr lang="en" sz="1200" dirty="0">
                <a:solidFill>
                  <a:schemeClr val="dk1"/>
                </a:solidFill>
                <a:latin typeface="Calibri"/>
                <a:ea typeface="Calibri"/>
                <a:cs typeface="Calibri"/>
                <a:sym typeface="Calibri"/>
              </a:rPr>
              <a:t>and display a copy.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Written Conversation protocol.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a:t>
            </a:r>
            <a:r>
              <a:rPr lang="en" sz="1200" i="1" dirty="0">
                <a:solidFill>
                  <a:schemeClr val="dk1"/>
                </a:solidFill>
                <a:latin typeface="Calibri"/>
                <a:ea typeface="Calibri"/>
                <a:cs typeface="Calibri"/>
                <a:sym typeface="Calibri"/>
              </a:rPr>
              <a:t>“In a written conversation, you write simultaneous notes to your partner about the reading selection, swapping them every 2 minutes for a total of two silent exchanges back and forth. Write for the whole time allotted for each note, putting down words, phrases, questions, connections, ideas, wonderings—anything related to the passage or responding to what your partner has said, just as you would in an out-loud conversation. Spelling and grammar do not count; these are just notes. However, these notes do need to be focused and text-based.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Written Conversation prompt </a:t>
            </a:r>
            <a:r>
              <a:rPr lang="en" sz="1200" dirty="0">
                <a:solidFill>
                  <a:schemeClr val="dk1"/>
                </a:solidFill>
                <a:latin typeface="Calibri"/>
                <a:ea typeface="Calibri"/>
                <a:cs typeface="Calibri"/>
                <a:sym typeface="Calibri"/>
              </a:rPr>
              <a:t>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begin.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Signal transitions about every 2 minutes.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Once the exchanges are done, cold call pairs to share an important observation or idea from their written conversation.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Encourage other students to build off those ideas in a classroom discussion.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provide examples such as: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The officers who worked in the camp “deliberately stitched leather improperly.”</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“To deprive the Bird of the pleasure of seeing them miserable, the men made a point of being jolly.”</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“At the worksites, Omori’s POWs were waging guerrilla war. At the railyards and docks, they switched mailing labels, rewrote delivery addresses, and changed the labeling on boxcars, sending tons of goods to the wrong destinations. They threw fistfuls of dirt into gas tanks and broke anything mechanical that passed.</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The men found ways to communicate with one another by hiding notes in the benjo, speaking to the guards in English to send messages to the other prisoners, and using morse code in hand gestures.</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Define rebellion (the act of resisting authority, control) and subversion (working secretly to overthrown or undermine a government or authority) as </a:t>
            </a:r>
            <a:r>
              <a:rPr lang="en" sz="1200" dirty="0" smtClean="0">
                <a:solidFill>
                  <a:schemeClr val="dk1"/>
                </a:solidFill>
                <a:latin typeface="Calibri"/>
                <a:ea typeface="Calibri"/>
                <a:cs typeface="Calibri"/>
                <a:sym typeface="Calibri"/>
              </a:rPr>
              <a:t>needed</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redirecting students to the reading from homework to identify specific examples.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41" name="Google Shape;241;g432c166e57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06043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432c166e57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2-</a:t>
            </a:r>
            <a:r>
              <a:rPr lang="en" sz="1200" b="1" dirty="0" smtClean="0">
                <a:solidFill>
                  <a:schemeClr val="dk1"/>
                </a:solidFill>
                <a:latin typeface="Calibri"/>
                <a:ea typeface="Calibri"/>
                <a:cs typeface="Calibri"/>
                <a:sym typeface="Calibri"/>
              </a:rPr>
              <a:t>3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smtClean="0">
                <a:solidFill>
                  <a:schemeClr val="dk1"/>
                </a:solidFill>
                <a:latin typeface="Calibri"/>
                <a:ea typeface="Calibri"/>
                <a:cs typeface="Calibri"/>
                <a:sym typeface="Calibri"/>
              </a:rPr>
              <a:t>Opening </a:t>
            </a:r>
            <a:r>
              <a:rPr lang="en" sz="1200" b="1" dirty="0">
                <a:solidFill>
                  <a:schemeClr val="dk1"/>
                </a:solidFill>
                <a:latin typeface="Calibri"/>
                <a:ea typeface="Calibri"/>
                <a:cs typeface="Calibri"/>
                <a:sym typeface="Calibri"/>
              </a:rPr>
              <a:t>B. Reviewing Learning Targets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the learning targets posted in the classroom.</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posted learning targets.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learning targets out loud from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will be introduced to two more types of sentences to build upon their understanding of sentence types and structures and how those sentences help the reader make meaning.</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dirty="0"/>
          </a:p>
        </p:txBody>
      </p:sp>
      <p:sp>
        <p:nvSpPr>
          <p:cNvPr id="251" name="Google Shape;251;g432c166e57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232526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g432c166e57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13-</a:t>
            </a:r>
            <a:r>
              <a:rPr lang="en" sz="1200" b="1" dirty="0" smtClean="0">
                <a:solidFill>
                  <a:schemeClr val="dk1"/>
                </a:solidFill>
                <a:latin typeface="Calibri"/>
                <a:ea typeface="Calibri"/>
                <a:cs typeface="Calibri"/>
                <a:sym typeface="Calibri"/>
              </a:rPr>
              <a:t>15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Class/Partners (Discussion Appointment)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a:t>
            </a:r>
            <a:r>
              <a:rPr lang="en" b="1" dirty="0">
                <a:solidFill>
                  <a:schemeClr val="dk1"/>
                </a:solidFill>
              </a:rPr>
              <a:t> Analyzing Voice: Conditional and Subjunctive Mood </a:t>
            </a: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remain with their Pearl Harbor partner.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Throughout </a:t>
            </a:r>
            <a:r>
              <a:rPr lang="en" sz="120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there are many examples of both the conditional and subjunctive mood.  While the subjunctive is a rarely used mood in American English, Hillenbrand sometimes uses it to show the wishes or hopes, however unlikely, of Louie, other imprisoned men, and families on the home front.  She sometimes uses the conditional when to making logical inferences in order to embellish and enrich the story. For example, she uses her imagination to show how people might react or what they might think in certain situations. These examples can serve as additional support for students who are struggling with this concept.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1 of 2.</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a:t>
            </a:r>
            <a:r>
              <a:rPr lang="en" sz="1200" b="1" dirty="0">
                <a:solidFill>
                  <a:schemeClr val="dk1"/>
                </a:solidFill>
                <a:latin typeface="Calibri"/>
                <a:ea typeface="Calibri"/>
                <a:cs typeface="Calibri"/>
                <a:sym typeface="Calibri"/>
              </a:rPr>
              <a:t> Conditional and Subjunctive Mood handout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authors can use both moods to aid understanding. They are not tenses; they are moods. A mood can take on a variety of tenses, and does not just have to be in the present or the past tense.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student to read the definition of conditional mood.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examples and explain that conditional mood is about things that are likely to happen, might happen, or could happen.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student to read the definition of Subjunctive Mood.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examples and explain that the subjunctive is rarely used in English. We use the subjunctive to communicate things that are unlikely to happen or even imaginary. The keyword “if” is used in the subjunctive.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“TIP 1”: Explain that wishful sentences call for the subjunctive mood of the verb “to be,” which is “were” when using I, he, or she.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“TIP 2</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Explain </a:t>
            </a:r>
            <a:r>
              <a:rPr lang="en" sz="1200" dirty="0">
                <a:solidFill>
                  <a:schemeClr val="dk1"/>
                </a:solidFill>
                <a:latin typeface="Calibri"/>
                <a:ea typeface="Calibri"/>
                <a:cs typeface="Calibri"/>
                <a:sym typeface="Calibri"/>
              </a:rPr>
              <a:t>that sentences can be both conditional and subjunctive.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work with their partner to practice identifying conditional and subjunctive sentences, using examples from </a:t>
            </a:r>
            <a:r>
              <a:rPr lang="en" sz="120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and monitor.</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correctly indicate the subjunctive and conditional moods used in the sentences on the handout.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reviewing the graphic organizers or recording forms, consider using a document camera to display the document for students who struggle with auditory processing.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additional examples of the subjunctive and conditional mood if students are struggling with the concept.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58" name="Google Shape;258;g432c166e57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620591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g432c166e57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5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Analyzing Voice: Conditional and Subjunctive Mood </a:t>
            </a:r>
            <a:r>
              <a:rPr lang="en" sz="1200" b="1" dirty="0" smtClean="0">
                <a:solidFill>
                  <a:schemeClr val="dk1"/>
                </a:solidFill>
                <a:latin typeface="Calibri"/>
                <a:ea typeface="Calibri"/>
                <a:cs typeface="Calibri"/>
                <a:sym typeface="Calibri"/>
              </a:rPr>
              <a:t>(</a:t>
            </a:r>
            <a:r>
              <a:rPr lang="en-US" sz="1200" b="1" dirty="0" smtClean="0">
                <a:solidFill>
                  <a:schemeClr val="dk1"/>
                </a:solidFill>
                <a:latin typeface="Calibri"/>
                <a:ea typeface="Calibri"/>
                <a:cs typeface="Calibri"/>
                <a:sym typeface="Calibri"/>
              </a:rPr>
              <a:t>13-</a:t>
            </a:r>
            <a:r>
              <a:rPr lang="en" sz="1200" b="1" dirty="0" smtClean="0">
                <a:solidFill>
                  <a:schemeClr val="dk1"/>
                </a:solidFill>
                <a:latin typeface="Calibri"/>
                <a:ea typeface="Calibri"/>
                <a:cs typeface="Calibri"/>
                <a:sym typeface="Calibri"/>
              </a:rPr>
              <a:t>15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2 of 2.</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students are done, go over the answers.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on #6, which may confuse many students. Point out that even though #6 contains the word “if,” those types of sentences are only the subjunctive mood if they represent wishful thinking or something unlikely. In this case, Phil actually could make a mistake, thus creating a situation in which the other men could actually die.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1.	conditional</a:t>
            </a:r>
            <a:br>
              <a:rPr lang="en" sz="1200" b="0" dirty="0">
                <a:solidFill>
                  <a:schemeClr val="dk1"/>
                </a:solidFill>
                <a:latin typeface="Calibri"/>
                <a:ea typeface="Calibri"/>
                <a:cs typeface="Calibri"/>
                <a:sym typeface="Calibri"/>
              </a:rPr>
            </a:br>
            <a:r>
              <a:rPr lang="en" sz="1200" b="0" dirty="0">
                <a:solidFill>
                  <a:schemeClr val="dk1"/>
                </a:solidFill>
                <a:latin typeface="Calibri"/>
                <a:ea typeface="Calibri"/>
                <a:cs typeface="Calibri"/>
                <a:sym typeface="Calibri"/>
              </a:rPr>
              <a:t>2.	subjunctive and conditional</a:t>
            </a:r>
            <a:br>
              <a:rPr lang="en" sz="1200" b="0" dirty="0">
                <a:solidFill>
                  <a:schemeClr val="dk1"/>
                </a:solidFill>
                <a:latin typeface="Calibri"/>
                <a:ea typeface="Calibri"/>
                <a:cs typeface="Calibri"/>
                <a:sym typeface="Calibri"/>
              </a:rPr>
            </a:br>
            <a:r>
              <a:rPr lang="en" sz="1200" b="0" dirty="0">
                <a:solidFill>
                  <a:schemeClr val="dk1"/>
                </a:solidFill>
                <a:latin typeface="Calibri"/>
                <a:ea typeface="Calibri"/>
                <a:cs typeface="Calibri"/>
                <a:sym typeface="Calibri"/>
              </a:rPr>
              <a:t>3.	subjunctive and conditional</a:t>
            </a:r>
            <a:br>
              <a:rPr lang="en" sz="1200" b="0" dirty="0">
                <a:solidFill>
                  <a:schemeClr val="dk1"/>
                </a:solidFill>
                <a:latin typeface="Calibri"/>
                <a:ea typeface="Calibri"/>
                <a:cs typeface="Calibri"/>
                <a:sym typeface="Calibri"/>
              </a:rPr>
            </a:br>
            <a:r>
              <a:rPr lang="en" sz="1200" b="0" dirty="0">
                <a:solidFill>
                  <a:schemeClr val="dk1"/>
                </a:solidFill>
                <a:latin typeface="Calibri"/>
                <a:ea typeface="Calibri"/>
                <a:cs typeface="Calibri"/>
                <a:sym typeface="Calibri"/>
              </a:rPr>
              <a:t>4.	subjunctive</a:t>
            </a:r>
            <a:br>
              <a:rPr lang="en" sz="1200" b="0" dirty="0">
                <a:solidFill>
                  <a:schemeClr val="dk1"/>
                </a:solidFill>
                <a:latin typeface="Calibri"/>
                <a:ea typeface="Calibri"/>
                <a:cs typeface="Calibri"/>
                <a:sym typeface="Calibri"/>
              </a:rPr>
            </a:br>
            <a:r>
              <a:rPr lang="en" sz="1200" b="0" dirty="0">
                <a:solidFill>
                  <a:schemeClr val="dk1"/>
                </a:solidFill>
                <a:latin typeface="Calibri"/>
                <a:ea typeface="Calibri"/>
                <a:cs typeface="Calibri"/>
                <a:sym typeface="Calibri"/>
              </a:rPr>
              <a:t>5.	subjunctive</a:t>
            </a:r>
            <a:br>
              <a:rPr lang="en" sz="1200" b="0" dirty="0">
                <a:solidFill>
                  <a:schemeClr val="dk1"/>
                </a:solidFill>
                <a:latin typeface="Calibri"/>
                <a:ea typeface="Calibri"/>
                <a:cs typeface="Calibri"/>
                <a:sym typeface="Calibri"/>
              </a:rPr>
            </a:br>
            <a:r>
              <a:rPr lang="en" sz="1200" b="0" dirty="0">
                <a:solidFill>
                  <a:schemeClr val="dk1"/>
                </a:solidFill>
                <a:latin typeface="Calibri"/>
                <a:ea typeface="Calibri"/>
                <a:cs typeface="Calibri"/>
                <a:sym typeface="Calibri"/>
              </a:rPr>
              <a:t>6.	conditional**</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Additional modeling may be required. Modeling provides a clear vision of the expectation for students. The teacher may model by saying: </a:t>
            </a:r>
            <a:r>
              <a:rPr lang="en" sz="1200" i="1" dirty="0">
                <a:solidFill>
                  <a:schemeClr val="dk1"/>
                </a:solidFill>
                <a:latin typeface="Calibri"/>
                <a:ea typeface="Calibri"/>
                <a:cs typeface="Calibri"/>
                <a:sym typeface="Calibri"/>
              </a:rPr>
              <a:t>“When I read the sentence on page 90, I see that Hillenbrand is showing the reader the dangerous reality of being a pilot during WWII. Phil’s actions—any mistake or error—has the possibility of killing everyone on the plane.”</a:t>
            </a:r>
            <a:endParaRPr sz="1200" i="1" dirty="0">
              <a:latin typeface="Calibri"/>
              <a:ea typeface="Calibri"/>
              <a:cs typeface="Calibri"/>
              <a:sym typeface="Calibri"/>
            </a:endParaRPr>
          </a:p>
        </p:txBody>
      </p:sp>
      <p:sp>
        <p:nvSpPr>
          <p:cNvPr id="268" name="Google Shape;268;g432c166e57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644030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3"/>
        <p:cNvGrpSpPr/>
        <p:nvPr/>
      </p:nvGrpSpPr>
      <p:grpSpPr>
        <a:xfrm>
          <a:off x="0" y="0"/>
          <a:ext cx="0" cy="0"/>
          <a:chOff x="0" y="0"/>
          <a:chExt cx="0" cy="0"/>
        </a:xfrm>
      </p:grpSpPr>
      <p:sp>
        <p:nvSpPr>
          <p:cNvPr id="144" name="Google Shape;144;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9"/>
        <p:cNvGrpSpPr/>
        <p:nvPr/>
      </p:nvGrpSpPr>
      <p:grpSpPr>
        <a:xfrm>
          <a:off x="0" y="0"/>
          <a:ext cx="0" cy="0"/>
          <a:chOff x="0" y="0"/>
          <a:chExt cx="0" cy="0"/>
        </a:xfrm>
      </p:grpSpPr>
      <p:sp>
        <p:nvSpPr>
          <p:cNvPr id="150" name="Google Shape;150;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1" name="Google Shape;151;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9" name="Google Shape;159;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1" name="Google Shape;161;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4" name="Google Shape;164;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5" name="Google Shape;165;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6" name="Google Shape;166;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7" name="Google Shape;167;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1"/>
        <p:cNvGrpSpPr/>
        <p:nvPr/>
      </p:nvGrpSpPr>
      <p:grpSpPr>
        <a:xfrm>
          <a:off x="0" y="0"/>
          <a:ext cx="0" cy="0"/>
          <a:chOff x="0" y="0"/>
          <a:chExt cx="0" cy="0"/>
        </a:xfrm>
      </p:grpSpPr>
      <p:sp>
        <p:nvSpPr>
          <p:cNvPr id="172" name="Google Shape;172;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6"/>
        <p:cNvGrpSpPr/>
        <p:nvPr/>
      </p:nvGrpSpPr>
      <p:grpSpPr>
        <a:xfrm>
          <a:off x="0" y="0"/>
          <a:ext cx="0" cy="0"/>
          <a:chOff x="0" y="0"/>
          <a:chExt cx="0" cy="0"/>
        </a:xfrm>
      </p:grpSpPr>
      <p:sp>
        <p:nvSpPr>
          <p:cNvPr id="177" name="Google Shape;177;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8" name="Google Shape;178;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0"/>
        <p:cNvGrpSpPr/>
        <p:nvPr/>
      </p:nvGrpSpPr>
      <p:grpSpPr>
        <a:xfrm>
          <a:off x="0" y="0"/>
          <a:ext cx="0" cy="0"/>
          <a:chOff x="0" y="0"/>
          <a:chExt cx="0" cy="0"/>
        </a:xfrm>
      </p:grpSpPr>
      <p:sp>
        <p:nvSpPr>
          <p:cNvPr id="181" name="Google Shape;181;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2" name="Google Shape;182;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3" name="Google Shape;183;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84" name="Google Shape;18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7"/>
        <p:cNvGrpSpPr/>
        <p:nvPr/>
      </p:nvGrpSpPr>
      <p:grpSpPr>
        <a:xfrm>
          <a:off x="0" y="0"/>
          <a:ext cx="0" cy="0"/>
          <a:chOff x="0" y="0"/>
          <a:chExt cx="0" cy="0"/>
        </a:xfrm>
      </p:grpSpPr>
      <p:sp>
        <p:nvSpPr>
          <p:cNvPr id="188" name="Google Shape;188;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9" name="Google Shape;189;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0" name="Google Shape;190;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4"/>
        <p:cNvGrpSpPr/>
        <p:nvPr/>
      </p:nvGrpSpPr>
      <p:grpSpPr>
        <a:xfrm>
          <a:off x="0" y="0"/>
          <a:ext cx="0" cy="0"/>
          <a:chOff x="0" y="0"/>
          <a:chExt cx="0" cy="0"/>
        </a:xfrm>
      </p:grpSpPr>
      <p:sp>
        <p:nvSpPr>
          <p:cNvPr id="195" name="Google Shape;195;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2" name="Google Shape;202;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6.png"/><Relationship Id="rId5" Type="http://schemas.openxmlformats.org/officeDocument/2006/relationships/image" Target="../media/image10.png"/><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13.png"/><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image" Target="../media/image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hyperlink" Target="http://owl.english.purdue.edu/owl/resource/539/07/"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image" Target="../media/image7.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6.png"/><Relationship Id="rId5" Type="http://schemas.openxmlformats.org/officeDocument/2006/relationships/image" Target="../media/image7.png"/><Relationship Id="rId6" Type="http://schemas.openxmlformats.org/officeDocument/2006/relationships/image" Target="../media/image10.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 Id="rId3"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2: Lesson 11</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11" name="Google Shape;211;p3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600">
                <a:latin typeface="Century Gothic"/>
                <a:ea typeface="Century Gothic"/>
                <a:cs typeface="Century Gothic"/>
                <a:sym typeface="Century Gothic"/>
              </a:rPr>
              <a:t>This lesson will take approximately 50-55 minutes to complete. </a:t>
            </a:r>
            <a:endParaRPr sz="160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60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a:latin typeface="Century Gothic"/>
                <a:ea typeface="Century Gothic"/>
                <a:cs typeface="Century Gothic"/>
                <a:sym typeface="Century Gothic"/>
              </a:rPr>
              <a:t>The purpose of today’s lesson is to:</a:t>
            </a: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a:latin typeface="Century Gothic"/>
                <a:ea typeface="Century Gothic"/>
                <a:cs typeface="Century Gothic"/>
                <a:sym typeface="Century Gothic"/>
              </a:rPr>
              <a:t>focus on author’s craft by analyzing Hillenbrand’s language techniques</a:t>
            </a: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a:latin typeface="Century Gothic"/>
                <a:ea typeface="Century Gothic"/>
                <a:cs typeface="Century Gothic"/>
                <a:sym typeface="Century Gothic"/>
              </a:rPr>
              <a:t>learn about conditional and subjunctive mood to analyze how authors use a variety of sentence types to enhance meaning</a:t>
            </a:r>
            <a:br>
              <a:rPr lang="en" sz="1600">
                <a:latin typeface="Century Gothic"/>
                <a:ea typeface="Century Gothic"/>
                <a:cs typeface="Century Gothic"/>
                <a:sym typeface="Century Gothic"/>
              </a:rPr>
            </a:br>
            <a:endParaRPr sz="160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a:latin typeface="Century Gothic"/>
                <a:ea typeface="Century Gothic"/>
                <a:cs typeface="Century Gothic"/>
                <a:sym typeface="Century Gothic"/>
              </a:rPr>
              <a:t>The Learning Targets for students today are:</a:t>
            </a:r>
            <a:endParaRPr sz="1600">
              <a:latin typeface="Century Gothic"/>
              <a:ea typeface="Century Gothic"/>
              <a:cs typeface="Century Gothic"/>
              <a:sym typeface="Century Gothic"/>
            </a:endParaRPr>
          </a:p>
          <a:p>
            <a:pPr marL="457200" lvl="0" indent="-330200" algn="l" rtl="0">
              <a:spcBef>
                <a:spcPts val="1000"/>
              </a:spcBef>
              <a:spcAft>
                <a:spcPts val="0"/>
              </a:spcAft>
              <a:buSzPts val="1600"/>
              <a:buFont typeface="Century Gothic"/>
              <a:buAutoNum type="arabicPeriod"/>
            </a:pPr>
            <a:r>
              <a:rPr lang="en" sz="1600">
                <a:latin typeface="Century Gothic"/>
                <a:ea typeface="Century Gothic"/>
                <a:cs typeface="Century Gothic"/>
                <a:sym typeface="Century Gothic"/>
              </a:rPr>
              <a:t>I can determine if sentences are in the conditional and subjunctive mood.</a:t>
            </a: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a:latin typeface="Century Gothic"/>
                <a:ea typeface="Century Gothic"/>
                <a:cs typeface="Century Gothic"/>
                <a:sym typeface="Century Gothic"/>
              </a:rPr>
              <a:t>I can analyze Hillenbrand’s use of the conditional and subjunctive mood in her writing.</a:t>
            </a:r>
            <a:br>
              <a:rPr lang="en" sz="1600">
                <a:latin typeface="Century Gothic"/>
                <a:ea typeface="Century Gothic"/>
                <a:cs typeface="Century Gothic"/>
                <a:sym typeface="Century Gothic"/>
              </a:rPr>
            </a:br>
            <a:r>
              <a:rPr lang="en" sz="1600">
                <a:latin typeface="Century Gothic"/>
                <a:ea typeface="Century Gothic"/>
                <a:cs typeface="Century Gothic"/>
                <a:sym typeface="Century Gothic"/>
              </a:rPr>
              <a:t/>
            </a:r>
            <a:br>
              <a:rPr lang="en" sz="1600">
                <a:latin typeface="Century Gothic"/>
                <a:ea typeface="Century Gothic"/>
                <a:cs typeface="Century Gothic"/>
                <a:sym typeface="Century Gothic"/>
              </a:rPr>
            </a:br>
            <a:endParaRPr sz="160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46"/>
          <p:cNvSpPr txBox="1">
            <a:spLocks noGrp="1"/>
          </p:cNvSpPr>
          <p:nvPr>
            <p:ph type="title"/>
          </p:nvPr>
        </p:nvSpPr>
        <p:spPr>
          <a:xfrm>
            <a:off x="210750" y="187100"/>
            <a:ext cx="83046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Discuss the Author’s Use of Verb Moods</a:t>
            </a:r>
            <a:endParaRPr sz="3000" i="0" u="none" strike="noStrike" cap="none">
              <a:solidFill>
                <a:schemeClr val="dk1"/>
              </a:solidFill>
              <a:latin typeface="Century Gothic"/>
              <a:ea typeface="Century Gothic"/>
              <a:cs typeface="Century Gothic"/>
              <a:sym typeface="Century Gothic"/>
            </a:endParaRPr>
          </a:p>
        </p:txBody>
      </p:sp>
      <p:sp>
        <p:nvSpPr>
          <p:cNvPr id="278" name="Google Shape;278;p46"/>
          <p:cNvSpPr txBox="1">
            <a:spLocks noGrp="1"/>
          </p:cNvSpPr>
          <p:nvPr>
            <p:ph type="body" idx="1"/>
          </p:nvPr>
        </p:nvSpPr>
        <p:spPr>
          <a:xfrm>
            <a:off x="210750" y="1369225"/>
            <a:ext cx="8304600" cy="3263400"/>
          </a:xfrm>
          <a:prstGeom prst="rect">
            <a:avLst/>
          </a:prstGeom>
          <a:noFill/>
          <a:ln>
            <a:noFill/>
          </a:ln>
        </p:spPr>
        <p:txBody>
          <a:bodyPr spcFirstLastPara="1" wrap="square" lIns="68575" tIns="34275" rIns="68575" bIns="34275" anchor="t" anchorCtr="0">
            <a:noAutofit/>
          </a:bodyPr>
          <a:lstStyle/>
          <a:p>
            <a:pPr marL="457200" marR="0" lvl="0" indent="-342900" algn="l" rtl="0">
              <a:lnSpc>
                <a:spcPct val="9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Choose some examples from </a:t>
            </a:r>
            <a:endParaRPr sz="1800" dirty="0">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r>
              <a:rPr lang="en" sz="1800" dirty="0">
                <a:latin typeface="Century Gothic"/>
                <a:ea typeface="Century Gothic"/>
                <a:cs typeface="Century Gothic"/>
                <a:sym typeface="Century Gothic"/>
              </a:rPr>
              <a:t>       the </a:t>
            </a:r>
            <a:r>
              <a:rPr lang="en" sz="1800" b="1" dirty="0">
                <a:latin typeface="Century Gothic"/>
                <a:ea typeface="Century Gothic"/>
                <a:cs typeface="Century Gothic"/>
                <a:sym typeface="Century Gothic"/>
              </a:rPr>
              <a:t>Conditional and Subjunctive</a:t>
            </a:r>
            <a:br>
              <a:rPr lang="en" sz="1800" b="1" dirty="0">
                <a:latin typeface="Century Gothic"/>
                <a:ea typeface="Century Gothic"/>
                <a:cs typeface="Century Gothic"/>
                <a:sym typeface="Century Gothic"/>
              </a:rPr>
            </a:br>
            <a:r>
              <a:rPr lang="en" sz="1800" b="1" dirty="0">
                <a:latin typeface="Century Gothic"/>
                <a:ea typeface="Century Gothic"/>
                <a:cs typeface="Century Gothic"/>
                <a:sym typeface="Century Gothic"/>
              </a:rPr>
              <a:t>       Mood handout </a:t>
            </a:r>
            <a:endParaRPr sz="1800" b="1" dirty="0">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endParaRPr sz="1800" b="1"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Write these as examples on your</a:t>
            </a:r>
            <a:br>
              <a:rPr lang="en" sz="1800" dirty="0">
                <a:latin typeface="Century Gothic"/>
                <a:ea typeface="Century Gothic"/>
                <a:cs typeface="Century Gothic"/>
                <a:sym typeface="Century Gothic"/>
              </a:rPr>
            </a:br>
            <a:r>
              <a:rPr lang="en" sz="1800" b="1" dirty="0" smtClean="0">
                <a:latin typeface="Century Gothic"/>
                <a:ea typeface="Century Gothic"/>
                <a:cs typeface="Century Gothic"/>
                <a:sym typeface="Century Gothic"/>
              </a:rPr>
              <a:t>Things </a:t>
            </a:r>
            <a:r>
              <a:rPr lang="en" sz="1800" b="1" dirty="0">
                <a:latin typeface="Century Gothic"/>
                <a:ea typeface="Century Gothic"/>
                <a:cs typeface="Century Gothic"/>
                <a:sym typeface="Century Gothic"/>
              </a:rPr>
              <a:t>Good Writers Do note-</a:t>
            </a:r>
            <a:br>
              <a:rPr lang="en" sz="1800" b="1" dirty="0">
                <a:latin typeface="Century Gothic"/>
                <a:ea typeface="Century Gothic"/>
                <a:cs typeface="Century Gothic"/>
                <a:sym typeface="Century Gothic"/>
              </a:rPr>
            </a:br>
            <a:r>
              <a:rPr lang="en" sz="1800" b="1" dirty="0">
                <a:latin typeface="Century Gothic"/>
                <a:ea typeface="Century Gothic"/>
                <a:cs typeface="Century Gothic"/>
                <a:sym typeface="Century Gothic"/>
              </a:rPr>
              <a:t>Catcher</a:t>
            </a:r>
            <a:br>
              <a:rPr lang="en" sz="1800" b="1" dirty="0">
                <a:latin typeface="Century Gothic"/>
                <a:ea typeface="Century Gothic"/>
                <a:cs typeface="Century Gothic"/>
                <a:sym typeface="Century Gothic"/>
              </a:rPr>
            </a:br>
            <a:endParaRPr sz="1800" b="1"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Label the technique, and think:</a:t>
            </a:r>
            <a:br>
              <a:rPr lang="en" sz="1800" dirty="0">
                <a:latin typeface="Century Gothic"/>
                <a:ea typeface="Century Gothic"/>
                <a:cs typeface="Century Gothic"/>
                <a:sym typeface="Century Gothic"/>
              </a:rPr>
            </a:br>
            <a:r>
              <a:rPr lang="en" sz="1800" dirty="0" smtClean="0">
                <a:latin typeface="Century Gothic"/>
                <a:ea typeface="Century Gothic"/>
                <a:cs typeface="Century Gothic"/>
                <a:sym typeface="Century Gothic"/>
              </a:rPr>
              <a:t>“</a:t>
            </a:r>
            <a:r>
              <a:rPr lang="en" sz="1800" dirty="0">
                <a:latin typeface="Century Gothic"/>
                <a:ea typeface="Century Gothic"/>
                <a:cs typeface="Century Gothic"/>
                <a:sym typeface="Century Gothic"/>
              </a:rPr>
              <a:t>Why might Hillenbrand have </a:t>
            </a:r>
            <a:br>
              <a:rPr lang="en" sz="1800" dirty="0">
                <a:latin typeface="Century Gothic"/>
                <a:ea typeface="Century Gothic"/>
                <a:cs typeface="Century Gothic"/>
                <a:sym typeface="Century Gothic"/>
              </a:rPr>
            </a:br>
            <a:r>
              <a:rPr lang="en" sz="1800" dirty="0">
                <a:latin typeface="Century Gothic"/>
                <a:ea typeface="Century Gothic"/>
                <a:cs typeface="Century Gothic"/>
                <a:sym typeface="Century Gothic"/>
              </a:rPr>
              <a:t>used that particular mood?”</a:t>
            </a:r>
            <a:br>
              <a:rPr lang="en" sz="1800" dirty="0">
                <a:latin typeface="Century Gothic"/>
                <a:ea typeface="Century Gothic"/>
                <a:cs typeface="Century Gothic"/>
                <a:sym typeface="Century Gothic"/>
              </a:rPr>
            </a:br>
            <a:endParaRPr sz="1800" dirty="0">
              <a:latin typeface="Century Gothic"/>
              <a:ea typeface="Century Gothic"/>
              <a:cs typeface="Century Gothic"/>
              <a:sym typeface="Century Gothic"/>
            </a:endParaRPr>
          </a:p>
        </p:txBody>
      </p:sp>
      <p:pic>
        <p:nvPicPr>
          <p:cNvPr id="279" name="Google Shape;279;p46"/>
          <p:cNvPicPr preferRelativeResize="0"/>
          <p:nvPr/>
        </p:nvPicPr>
        <p:blipFill>
          <a:blip r:embed="rId3">
            <a:alphaModFix/>
          </a:blip>
          <a:stretch>
            <a:fillRect/>
          </a:stretch>
        </p:blipFill>
        <p:spPr>
          <a:xfrm>
            <a:off x="4392162" y="1165252"/>
            <a:ext cx="4123188" cy="3364575"/>
          </a:xfrm>
          <a:prstGeom prst="rect">
            <a:avLst/>
          </a:prstGeom>
          <a:noFill/>
          <a:ln>
            <a:noFill/>
          </a:ln>
        </p:spPr>
      </p:pic>
      <p:pic>
        <p:nvPicPr>
          <p:cNvPr id="281" name="Google Shape;281;p46"/>
          <p:cNvPicPr preferRelativeResize="0"/>
          <p:nvPr/>
        </p:nvPicPr>
        <p:blipFill>
          <a:blip r:embed="rId4">
            <a:alphaModFix/>
          </a:blip>
          <a:stretch>
            <a:fillRect/>
          </a:stretch>
        </p:blipFill>
        <p:spPr>
          <a:xfrm>
            <a:off x="8526449" y="4452257"/>
            <a:ext cx="429102" cy="412845"/>
          </a:xfrm>
          <a:prstGeom prst="rect">
            <a:avLst/>
          </a:prstGeom>
          <a:noFill/>
          <a:ln>
            <a:noFill/>
          </a:ln>
        </p:spPr>
      </p:pic>
      <p:pic>
        <p:nvPicPr>
          <p:cNvPr id="7" name="Google Shape;211;p35" descr="https://d30y9cdsu7xlg0.cloudfront.net/png/709687-200.png"/>
          <p:cNvPicPr preferRelativeResize="0"/>
          <p:nvPr/>
        </p:nvPicPr>
        <p:blipFill rotWithShape="1">
          <a:blip r:embed="rId5">
            <a:alphaModFix/>
          </a:blip>
          <a:srcRect/>
          <a:stretch/>
        </p:blipFill>
        <p:spPr>
          <a:xfrm>
            <a:off x="8031491" y="4368811"/>
            <a:ext cx="592931" cy="59293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4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Revisit the Learning Targets</a:t>
            </a:r>
            <a:endParaRPr sz="3300" i="0" u="none" strike="noStrike" cap="none">
              <a:solidFill>
                <a:schemeClr val="dk1"/>
              </a:solidFill>
              <a:latin typeface="Century Gothic"/>
              <a:ea typeface="Century Gothic"/>
              <a:cs typeface="Century Gothic"/>
              <a:sym typeface="Century Gothic"/>
            </a:endParaRPr>
          </a:p>
        </p:txBody>
      </p:sp>
      <p:sp>
        <p:nvSpPr>
          <p:cNvPr id="287" name="Google Shape;287;p4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spcBef>
                <a:spcPts val="800"/>
              </a:spcBef>
              <a:spcAft>
                <a:spcPts val="0"/>
              </a:spcAft>
              <a:buSzPts val="2400"/>
              <a:buFont typeface="Century Gothic"/>
              <a:buAutoNum type="arabicPeriod"/>
            </a:pPr>
            <a:r>
              <a:rPr lang="en" sz="2400">
                <a:latin typeface="Century Gothic"/>
                <a:ea typeface="Century Gothic"/>
                <a:cs typeface="Century Gothic"/>
                <a:sym typeface="Century Gothic"/>
              </a:rPr>
              <a:t>I can </a:t>
            </a:r>
            <a:r>
              <a:rPr lang="en" sz="2400" i="1">
                <a:latin typeface="Century Gothic"/>
                <a:ea typeface="Century Gothic"/>
                <a:cs typeface="Century Gothic"/>
                <a:sym typeface="Century Gothic"/>
              </a:rPr>
              <a:t>determine if sentences are in the conditional and subjunctive mood</a:t>
            </a:r>
            <a:r>
              <a:rPr lang="en" sz="2400">
                <a:latin typeface="Century Gothic"/>
                <a:ea typeface="Century Gothic"/>
                <a:cs typeface="Century Gothic"/>
                <a:sym typeface="Century Gothic"/>
              </a:rPr>
              <a:t>.</a:t>
            </a:r>
            <a:br>
              <a:rPr lang="en" sz="2400">
                <a:latin typeface="Century Gothic"/>
                <a:ea typeface="Century Gothic"/>
                <a:cs typeface="Century Gothic"/>
                <a:sym typeface="Century Gothic"/>
              </a:rPr>
            </a:br>
            <a:endParaRPr sz="2400">
              <a:latin typeface="Century Gothic"/>
              <a:ea typeface="Century Gothic"/>
              <a:cs typeface="Century Gothic"/>
              <a:sym typeface="Century Gothic"/>
            </a:endParaRPr>
          </a:p>
          <a:p>
            <a:pPr marL="457200" lvl="0" indent="-361950" algn="l" rtl="0">
              <a:spcBef>
                <a:spcPts val="0"/>
              </a:spcBef>
              <a:spcAft>
                <a:spcPts val="0"/>
              </a:spcAft>
              <a:buSzPts val="2100"/>
              <a:buAutoNum type="arabicPeriod"/>
            </a:pPr>
            <a:r>
              <a:rPr lang="en" sz="2400">
                <a:latin typeface="Century Gothic"/>
                <a:ea typeface="Century Gothic"/>
                <a:cs typeface="Century Gothic"/>
                <a:sym typeface="Century Gothic"/>
              </a:rPr>
              <a:t>I can </a:t>
            </a:r>
            <a:r>
              <a:rPr lang="en" sz="2400" i="1">
                <a:latin typeface="Century Gothic"/>
                <a:ea typeface="Century Gothic"/>
                <a:cs typeface="Century Gothic"/>
                <a:sym typeface="Century Gothic"/>
              </a:rPr>
              <a:t>analyze Hillenbrand’s use of the conditional and subjunctive mood </a:t>
            </a:r>
            <a:r>
              <a:rPr lang="en" sz="2400">
                <a:latin typeface="Century Gothic"/>
                <a:ea typeface="Century Gothic"/>
                <a:cs typeface="Century Gothic"/>
                <a:sym typeface="Century Gothic"/>
              </a:rPr>
              <a:t>in her writing</a:t>
            </a:r>
            <a:r>
              <a:rPr lang="en">
                <a:latin typeface="Century Gothic"/>
                <a:ea typeface="Century Gothic"/>
                <a:cs typeface="Century Gothic"/>
                <a:sym typeface="Century Gothic"/>
              </a:rPr>
              <a:t>.</a:t>
            </a:r>
            <a:r>
              <a:rPr lang="en"/>
              <a:t/>
            </a:r>
            <a:br>
              <a:rPr lang="en"/>
            </a:br>
            <a:r>
              <a:rPr lang="en"/>
              <a:t/>
            </a:r>
            <a:br>
              <a:rPr lang="en"/>
            </a:br>
            <a:r>
              <a:rPr lang="en"/>
              <a:t/>
            </a:r>
            <a:br>
              <a:rPr lang="en"/>
            </a:br>
            <a:endParaRPr/>
          </a:p>
        </p:txBody>
      </p:sp>
      <p:pic>
        <p:nvPicPr>
          <p:cNvPr id="288" name="Google Shape;288;p47"/>
          <p:cNvPicPr preferRelativeResize="0"/>
          <p:nvPr/>
        </p:nvPicPr>
        <p:blipFill>
          <a:blip r:embed="rId3">
            <a:alphaModFix/>
          </a:blip>
          <a:stretch>
            <a:fillRect/>
          </a:stretch>
        </p:blipFill>
        <p:spPr>
          <a:xfrm>
            <a:off x="8515350" y="4392973"/>
            <a:ext cx="615775" cy="498050"/>
          </a:xfrm>
          <a:prstGeom prst="rect">
            <a:avLst/>
          </a:prstGeom>
          <a:noFill/>
          <a:ln>
            <a:noFill/>
          </a:ln>
        </p:spPr>
      </p:pic>
      <p:pic>
        <p:nvPicPr>
          <p:cNvPr id="289" name="Google Shape;289;p47"/>
          <p:cNvPicPr preferRelativeResize="0"/>
          <p:nvPr/>
        </p:nvPicPr>
        <p:blipFill>
          <a:blip r:embed="rId4">
            <a:alphaModFix/>
          </a:blip>
          <a:stretch>
            <a:fillRect/>
          </a:stretch>
        </p:blipFill>
        <p:spPr>
          <a:xfrm>
            <a:off x="8142514" y="4430325"/>
            <a:ext cx="469761" cy="4545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4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295" name="Google Shape;295;p48"/>
          <p:cNvSpPr txBox="1">
            <a:spLocks noGrp="1"/>
          </p:cNvSpPr>
          <p:nvPr>
            <p:ph type="body" idx="1"/>
          </p:nvPr>
        </p:nvSpPr>
        <p:spPr>
          <a:xfrm>
            <a:off x="628650" y="1108075"/>
            <a:ext cx="7886700" cy="35247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000" dirty="0">
                <a:latin typeface="Century Gothic"/>
                <a:ea typeface="Century Gothic"/>
                <a:cs typeface="Century Gothic"/>
                <a:sym typeface="Century Gothic"/>
              </a:rPr>
              <a:t>For homework tonight, you’ll only read</a:t>
            </a:r>
            <a:endParaRPr sz="2000" dirty="0">
              <a:latin typeface="Century Gothic"/>
              <a:ea typeface="Century Gothic"/>
              <a:cs typeface="Century Gothic"/>
              <a:sym typeface="Century Gothic"/>
            </a:endParaRPr>
          </a:p>
          <a:p>
            <a:pPr marL="457200" lvl="0" indent="-355600" algn="l" rtl="0">
              <a:spcBef>
                <a:spcPts val="800"/>
              </a:spcBef>
              <a:spcAft>
                <a:spcPts val="0"/>
              </a:spcAft>
              <a:buSzPts val="2000"/>
              <a:buFont typeface="Century Gothic"/>
              <a:buChar char="•"/>
            </a:pPr>
            <a:r>
              <a:rPr lang="en" sz="2000" dirty="0">
                <a:latin typeface="Century Gothic"/>
                <a:ea typeface="Century Gothic"/>
                <a:cs typeface="Century Gothic"/>
                <a:sym typeface="Century Gothic"/>
              </a:rPr>
              <a:t>Pages 230–234 </a:t>
            </a:r>
            <a:endParaRPr sz="2000" b="1" dirty="0">
              <a:latin typeface="Century Gothic"/>
              <a:ea typeface="Century Gothic"/>
              <a:cs typeface="Century Gothic"/>
              <a:sym typeface="Century Gothic"/>
            </a:endParaRPr>
          </a:p>
          <a:p>
            <a:pPr marL="457200" lvl="0" indent="-355600" algn="l" rtl="0">
              <a:spcBef>
                <a:spcPts val="0"/>
              </a:spcBef>
              <a:spcAft>
                <a:spcPts val="0"/>
              </a:spcAft>
              <a:buSzPts val="2000"/>
              <a:buFont typeface="Century Gothic"/>
              <a:buChar char="•"/>
            </a:pPr>
            <a:r>
              <a:rPr lang="en" sz="2000" dirty="0">
                <a:latin typeface="Century Gothic"/>
                <a:ea typeface="Century Gothic"/>
                <a:cs typeface="Century Gothic"/>
                <a:sym typeface="Century Gothic"/>
              </a:rPr>
              <a:t>Pages 237–238</a:t>
            </a:r>
            <a:endParaRPr sz="2000" dirty="0">
              <a:latin typeface="Century Gothic"/>
              <a:ea typeface="Century Gothic"/>
              <a:cs typeface="Century Gothic"/>
              <a:sym typeface="Century Gothic"/>
            </a:endParaRPr>
          </a:p>
          <a:p>
            <a:pPr marL="457200" lvl="0" indent="-355600" algn="l" rtl="0">
              <a:spcBef>
                <a:spcPts val="0"/>
              </a:spcBef>
              <a:spcAft>
                <a:spcPts val="0"/>
              </a:spcAft>
              <a:buSzPts val="2000"/>
              <a:buFont typeface="Century Gothic"/>
              <a:buChar char="•"/>
            </a:pPr>
            <a:r>
              <a:rPr lang="en" sz="2000" dirty="0">
                <a:latin typeface="Century Gothic"/>
                <a:ea typeface="Century Gothic"/>
                <a:cs typeface="Century Gothic"/>
                <a:sym typeface="Century Gothic"/>
              </a:rPr>
              <a:t>Pages 239–242</a:t>
            </a:r>
            <a:endParaRPr sz="2000" dirty="0">
              <a:latin typeface="Century Gothic"/>
              <a:ea typeface="Century Gothic"/>
              <a:cs typeface="Century Gothic"/>
              <a:sym typeface="Century Gothic"/>
            </a:endParaRPr>
          </a:p>
          <a:p>
            <a:pPr marL="457200" lvl="0" indent="-355600" algn="l" rtl="0">
              <a:spcBef>
                <a:spcPts val="0"/>
              </a:spcBef>
              <a:spcAft>
                <a:spcPts val="0"/>
              </a:spcAft>
              <a:buSzPts val="2000"/>
              <a:buFont typeface="Century Gothic"/>
              <a:buChar char="•"/>
            </a:pPr>
            <a:r>
              <a:rPr lang="en" sz="2000" dirty="0">
                <a:latin typeface="Century Gothic"/>
                <a:ea typeface="Century Gothic"/>
                <a:cs typeface="Century Gothic"/>
                <a:sym typeface="Century Gothic"/>
              </a:rPr>
              <a:t>The summary of pages 242–244</a:t>
            </a:r>
            <a:endParaRPr sz="2000" dirty="0">
              <a:latin typeface="Century Gothic"/>
              <a:ea typeface="Century Gothic"/>
              <a:cs typeface="Century Gothic"/>
              <a:sym typeface="Century Gothic"/>
            </a:endParaRPr>
          </a:p>
          <a:p>
            <a:pPr marL="457200" lvl="0" indent="-355600" algn="l" rtl="0">
              <a:spcBef>
                <a:spcPts val="0"/>
              </a:spcBef>
              <a:spcAft>
                <a:spcPts val="0"/>
              </a:spcAft>
              <a:buSzPts val="2000"/>
              <a:buFont typeface="Century Gothic"/>
              <a:buChar char="•"/>
            </a:pPr>
            <a:r>
              <a:rPr lang="en" sz="2000" dirty="0">
                <a:latin typeface="Century Gothic"/>
                <a:ea typeface="Century Gothic"/>
                <a:cs typeface="Century Gothic"/>
                <a:sym typeface="Century Gothic"/>
              </a:rPr>
              <a:t>Read 244–247</a:t>
            </a:r>
            <a:endParaRPr sz="2000" dirty="0">
              <a:latin typeface="Century Gothic"/>
              <a:ea typeface="Century Gothic"/>
              <a:cs typeface="Century Gothic"/>
              <a:sym typeface="Century Gothic"/>
            </a:endParaRPr>
          </a:p>
          <a:p>
            <a:pPr marL="0" lvl="0" indent="0" algn="l" rtl="0">
              <a:spcBef>
                <a:spcPts val="800"/>
              </a:spcBef>
              <a:spcAft>
                <a:spcPts val="0"/>
              </a:spcAft>
              <a:buNone/>
            </a:pPr>
            <a:r>
              <a:rPr lang="en" sz="2000" dirty="0">
                <a:latin typeface="Century Gothic"/>
                <a:ea typeface="Century Gothic"/>
                <a:cs typeface="Century Gothic"/>
                <a:sym typeface="Century Gothic"/>
              </a:rPr>
              <a:t>Complete the </a:t>
            </a:r>
            <a:r>
              <a:rPr lang="en" sz="2000" b="1" dirty="0">
                <a:latin typeface="Century Gothic"/>
                <a:ea typeface="Century Gothic"/>
                <a:cs typeface="Century Gothic"/>
                <a:sym typeface="Century Gothic"/>
              </a:rPr>
              <a:t>structured notes </a:t>
            </a:r>
            <a:r>
              <a:rPr lang="en" sz="2000" dirty="0">
                <a:latin typeface="Century Gothic"/>
                <a:ea typeface="Century Gothic"/>
                <a:cs typeface="Century Gothic"/>
                <a:sym typeface="Century Gothic"/>
              </a:rPr>
              <a:t>and answer the focus question:</a:t>
            </a:r>
            <a:endParaRPr sz="2000" dirty="0">
              <a:latin typeface="Century Gothic"/>
              <a:ea typeface="Century Gothic"/>
              <a:cs typeface="Century Gothic"/>
              <a:sym typeface="Century Gothic"/>
            </a:endParaRPr>
          </a:p>
          <a:p>
            <a:pPr marL="0" lvl="0" indent="0" algn="l" rtl="0">
              <a:spcBef>
                <a:spcPts val="800"/>
              </a:spcBef>
              <a:spcAft>
                <a:spcPts val="0"/>
              </a:spcAft>
              <a:buNone/>
            </a:pPr>
            <a:r>
              <a:rPr lang="en" sz="2000" dirty="0">
                <a:latin typeface="Century Gothic"/>
                <a:ea typeface="Century Gothic"/>
                <a:cs typeface="Century Gothic"/>
                <a:sym typeface="Century Gothic"/>
              </a:rPr>
              <a:t>What does Hillenbrand see as reasons the Bird is the way he is?</a:t>
            </a:r>
            <a:endParaRPr sz="2000" dirty="0">
              <a:latin typeface="Century Gothic"/>
              <a:ea typeface="Century Gothic"/>
              <a:cs typeface="Century Gothic"/>
              <a:sym typeface="Century Gothic"/>
            </a:endParaRPr>
          </a:p>
        </p:txBody>
      </p:sp>
      <p:pic>
        <p:nvPicPr>
          <p:cNvPr id="296" name="Google Shape;296;p48"/>
          <p:cNvPicPr preferRelativeResize="0"/>
          <p:nvPr/>
        </p:nvPicPr>
        <p:blipFill>
          <a:blip r:embed="rId3">
            <a:alphaModFix/>
          </a:blip>
          <a:stretch>
            <a:fillRect/>
          </a:stretch>
        </p:blipFill>
        <p:spPr>
          <a:xfrm>
            <a:off x="8493578" y="4441372"/>
            <a:ext cx="517000" cy="44876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p4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303" name="Google Shape;303;p4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304" name="Google Shape;304;p49"/>
          <p:cNvGraphicFramePr/>
          <p:nvPr/>
        </p:nvGraphicFramePr>
        <p:xfrm>
          <a:off x="577216" y="1385887"/>
          <a:ext cx="7989600" cy="3230175"/>
        </p:xfrm>
        <a:graphic>
          <a:graphicData uri="http://schemas.openxmlformats.org/drawingml/2006/table">
            <a:tbl>
              <a:tblPr firstRow="1" bandRow="1">
                <a:noFill/>
                <a:tableStyleId>{C2B436B5-DA81-442D-95BA-9A6B70852B40}</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2: Lesson 11</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17" name="Google Shape;217;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a:latin typeface="Century Gothic"/>
                <a:ea typeface="Century Gothic"/>
                <a:cs typeface="Century Gothic"/>
                <a:sym typeface="Century Gothic"/>
              </a:rPr>
              <a:t>Preparing for Lesson 11: </a:t>
            </a:r>
            <a:endParaRPr sz="1800" i="1">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Materials and classroom preparation</a:t>
            </a:r>
            <a:endParaRPr sz="180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b="1">
                <a:latin typeface="Century Gothic"/>
                <a:ea typeface="Century Gothic"/>
                <a:cs typeface="Century Gothic"/>
                <a:sym typeface="Century Gothic"/>
              </a:rPr>
              <a:t>Written Conversation note-catcher </a:t>
            </a:r>
            <a:r>
              <a:rPr lang="en" sz="1800">
                <a:latin typeface="Century Gothic"/>
                <a:ea typeface="Century Gothic"/>
                <a:cs typeface="Century Gothic"/>
                <a:sym typeface="Century Gothic"/>
              </a:rPr>
              <a:t>(one per student)</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a:latin typeface="Century Gothic"/>
                <a:ea typeface="Century Gothic"/>
                <a:cs typeface="Century Gothic"/>
                <a:sym typeface="Century Gothic"/>
              </a:rPr>
              <a:t>Conditional and Subjunctive Mood handout</a:t>
            </a:r>
            <a:r>
              <a:rPr lang="en" sz="1800">
                <a:latin typeface="Century Gothic"/>
                <a:ea typeface="Century Gothic"/>
                <a:cs typeface="Century Gothic"/>
                <a:sym typeface="Century Gothic"/>
              </a:rPr>
              <a:t> (one per student)</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a:latin typeface="Century Gothic"/>
                <a:ea typeface="Century Gothic"/>
                <a:cs typeface="Century Gothic"/>
                <a:sym typeface="Century Gothic"/>
              </a:rPr>
              <a:t>Unbroken structured notes, pages 230–247</a:t>
            </a:r>
            <a:r>
              <a:rPr lang="en" sz="1800">
                <a:latin typeface="Century Gothic"/>
                <a:ea typeface="Century Gothic"/>
                <a:cs typeface="Century Gothic"/>
                <a:sym typeface="Century Gothic"/>
              </a:rPr>
              <a:t> (one per student)</a:t>
            </a:r>
            <a:endParaRPr sz="18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2: Lesson 11</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23" name="Google Shape;223;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11: </a:t>
            </a:r>
            <a:endParaRPr sz="1800" i="1" dirty="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Reading and protocols to read in preparation:</a:t>
            </a:r>
            <a:endParaRPr sz="1800" dirty="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dirty="0">
                <a:latin typeface="Century Gothic"/>
                <a:ea typeface="Century Gothic"/>
                <a:cs typeface="Century Gothic"/>
                <a:sym typeface="Century Gothic"/>
              </a:rPr>
              <a:t>Review the distinctions between conditional and subjunctive mood. Resources can be be found at </a:t>
            </a:r>
            <a:r>
              <a:rPr lang="en" sz="1800" u="sng" dirty="0">
                <a:solidFill>
                  <a:schemeClr val="hlink"/>
                </a:solidFill>
                <a:latin typeface="Century Gothic"/>
                <a:ea typeface="Century Gothic"/>
                <a:cs typeface="Century Gothic"/>
                <a:sym typeface="Century Gothic"/>
                <a:hlinkClick r:id="rId3"/>
              </a:rPr>
              <a:t>http://owl.english.purdue.edu/owl/resource/539/07/</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the </a:t>
            </a:r>
            <a:r>
              <a:rPr lang="en" sz="1800" b="1" dirty="0">
                <a:latin typeface="Century Gothic"/>
                <a:ea typeface="Century Gothic"/>
                <a:cs typeface="Century Gothic"/>
                <a:sym typeface="Century Gothic"/>
              </a:rPr>
              <a:t>Conditional and Subjunctive Mood </a:t>
            </a:r>
            <a:r>
              <a:rPr lang="en" sz="1800" b="1" dirty="0" smtClean="0">
                <a:latin typeface="Century Gothic"/>
                <a:ea typeface="Century Gothic"/>
                <a:cs typeface="Century Gothic"/>
                <a:sym typeface="Century Gothic"/>
              </a:rPr>
              <a:t>handout</a:t>
            </a:r>
            <a:r>
              <a:rPr lang="en-US" sz="1800" b="1" dirty="0" smtClean="0">
                <a:latin typeface="Century Gothic"/>
                <a:ea typeface="Century Gothic"/>
                <a:cs typeface="Century Gothic"/>
                <a:sym typeface="Century Gothic"/>
              </a:rPr>
              <a:t>.</a:t>
            </a:r>
            <a:endParaRPr sz="1800" b="1"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Written Conversation protocol (see Appendix).</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Read pages 230-247 of </a:t>
            </a:r>
            <a:r>
              <a:rPr lang="en" sz="1800" i="1" dirty="0">
                <a:latin typeface="Century Gothic"/>
                <a:ea typeface="Century Gothic"/>
                <a:cs typeface="Century Gothic"/>
                <a:sym typeface="Century Gothic"/>
              </a:rPr>
              <a:t>Unbroken </a:t>
            </a:r>
            <a:r>
              <a:rPr lang="en" sz="1800" dirty="0">
                <a:latin typeface="Century Gothic"/>
                <a:ea typeface="Century Gothic"/>
                <a:cs typeface="Century Gothic"/>
                <a:sym typeface="Century Gothic"/>
              </a:rPr>
              <a:t>(to prepare for student homework</a:t>
            </a:r>
            <a:r>
              <a:rPr lang="en" sz="1800" dirty="0" smtClean="0">
                <a:latin typeface="Century Gothic"/>
                <a:ea typeface="Century Gothic"/>
                <a:cs typeface="Century Gothic"/>
                <a:sym typeface="Century Gothic"/>
              </a:rPr>
              <a:t>)</a:t>
            </a:r>
            <a:r>
              <a:rPr lang="en-US" sz="1800" dirty="0" smtClean="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27"/>
        <p:cNvGrpSpPr/>
        <p:nvPr/>
      </p:nvGrpSpPr>
      <p:grpSpPr>
        <a:xfrm>
          <a:off x="0" y="0"/>
          <a:ext cx="0" cy="0"/>
          <a:chOff x="0" y="0"/>
          <a:chExt cx="0" cy="0"/>
        </a:xfrm>
      </p:grpSpPr>
      <p:pic>
        <p:nvPicPr>
          <p:cNvPr id="228" name="Google Shape;228;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9" name="Google Shape;229;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0" name="Google Shape;230;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3: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2: Lesson 11</a:t>
            </a:r>
            <a:endParaRPr sz="3000" b="0" i="0" u="none" strike="noStrike" cap="none">
              <a:solidFill>
                <a:srgbClr val="404040"/>
              </a:solidFill>
              <a:latin typeface="Calibri"/>
              <a:ea typeface="Calibri"/>
              <a:cs typeface="Calibri"/>
              <a:sym typeface="Calibri"/>
            </a:endParaRPr>
          </a:p>
        </p:txBody>
      </p:sp>
      <p:pic>
        <p:nvPicPr>
          <p:cNvPr id="231" name="Google Shape;231;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32" name="Google Shape;232;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38" name="Google Shape;238;p41"/>
          <p:cNvSpPr txBox="1">
            <a:spLocks noGrp="1"/>
          </p:cNvSpPr>
          <p:nvPr>
            <p:ph type="body" idx="1"/>
          </p:nvPr>
        </p:nvSpPr>
        <p:spPr>
          <a:xfrm>
            <a:off x="628650" y="1268044"/>
            <a:ext cx="7886700" cy="33963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Throughout previous lessons, you’ve been focusing on author’s craft in </a:t>
            </a:r>
            <a:r>
              <a:rPr lang="en" sz="1800" i="1" dirty="0">
                <a:latin typeface="Century Gothic"/>
                <a:ea typeface="Century Gothic"/>
                <a:cs typeface="Century Gothic"/>
                <a:sym typeface="Century Gothic"/>
              </a:rPr>
              <a:t>Unbroken </a:t>
            </a:r>
            <a:r>
              <a:rPr lang="en" sz="1800" dirty="0">
                <a:latin typeface="Century Gothic"/>
                <a:ea typeface="Century Gothic"/>
                <a:cs typeface="Century Gothic"/>
                <a:sym typeface="Century Gothic"/>
              </a:rPr>
              <a:t>and looking at the choices that Laura Hillenbrand makes in her writing as we identify </a:t>
            </a:r>
            <a:r>
              <a:rPr lang="en-US" sz="1800" dirty="0" smtClean="0">
                <a:latin typeface="Century Gothic"/>
                <a:ea typeface="Century Gothic"/>
                <a:cs typeface="Century Gothic"/>
                <a:sym typeface="Century Gothic"/>
              </a:rPr>
              <a:t>t</a:t>
            </a:r>
            <a:r>
              <a:rPr lang="en" sz="1800" dirty="0" smtClean="0">
                <a:latin typeface="Century Gothic"/>
                <a:ea typeface="Century Gothic"/>
                <a:cs typeface="Century Gothic"/>
                <a:sym typeface="Century Gothic"/>
              </a:rPr>
              <a:t>hings </a:t>
            </a:r>
            <a:r>
              <a:rPr lang="en-US" sz="1800" dirty="0">
                <a:latin typeface="Century Gothic"/>
                <a:ea typeface="Century Gothic"/>
                <a:cs typeface="Century Gothic"/>
                <a:sym typeface="Century Gothic"/>
              </a:rPr>
              <a:t>g</a:t>
            </a:r>
            <a:r>
              <a:rPr lang="en" sz="1800" dirty="0" smtClean="0">
                <a:latin typeface="Century Gothic"/>
                <a:ea typeface="Century Gothic"/>
                <a:cs typeface="Century Gothic"/>
                <a:sym typeface="Century Gothic"/>
              </a:rPr>
              <a:t>ood </a:t>
            </a:r>
            <a:r>
              <a:rPr lang="en-US" sz="1800" dirty="0">
                <a:latin typeface="Century Gothic"/>
                <a:ea typeface="Century Gothic"/>
                <a:cs typeface="Century Gothic"/>
                <a:sym typeface="Century Gothic"/>
              </a:rPr>
              <a:t>w</a:t>
            </a:r>
            <a:r>
              <a:rPr lang="en" sz="1800" dirty="0" smtClean="0">
                <a:latin typeface="Century Gothic"/>
                <a:ea typeface="Century Gothic"/>
                <a:cs typeface="Century Gothic"/>
                <a:sym typeface="Century Gothic"/>
              </a:rPr>
              <a:t>riters </a:t>
            </a:r>
            <a:r>
              <a:rPr lang="en" sz="1800" dirty="0">
                <a:latin typeface="Century Gothic"/>
                <a:ea typeface="Century Gothic"/>
                <a:cs typeface="Century Gothic"/>
                <a:sym typeface="Century Gothic"/>
              </a:rPr>
              <a:t>do. In today’s lesson, you’ll learn a new technique that Hillenbrand uses in her writing to enhance meaning- verb moods. </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Here’s what you’ll do today: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Determine if sentences from </a:t>
            </a:r>
            <a:r>
              <a:rPr lang="en" sz="1800" i="1" dirty="0">
                <a:latin typeface="Century Gothic"/>
                <a:ea typeface="Century Gothic"/>
                <a:cs typeface="Century Gothic"/>
                <a:sym typeface="Century Gothic"/>
              </a:rPr>
              <a:t>Unbroken </a:t>
            </a:r>
            <a:r>
              <a:rPr lang="en" sz="1800" dirty="0">
                <a:latin typeface="Century Gothic"/>
                <a:ea typeface="Century Gothic"/>
                <a:cs typeface="Century Gothic"/>
                <a:sym typeface="Century Gothic"/>
              </a:rPr>
              <a:t>are written in the conditional or subjunctive mood</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Discuss how Hillenbrand uses verb moods to create understanding </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Add to the </a:t>
            </a:r>
            <a:r>
              <a:rPr lang="en" sz="1800" b="1" dirty="0">
                <a:latin typeface="Century Gothic"/>
                <a:ea typeface="Century Gothic"/>
                <a:cs typeface="Century Gothic"/>
                <a:sym typeface="Century Gothic"/>
              </a:rPr>
              <a:t>Things Good Writers Do Note-catcher </a:t>
            </a:r>
            <a:endParaRPr sz="1800" b="1"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Share Our Thinking</a:t>
            </a:r>
            <a:endParaRPr sz="3300" i="0" u="none" strike="noStrike" cap="none">
              <a:solidFill>
                <a:schemeClr val="dk1"/>
              </a:solidFill>
              <a:latin typeface="Century Gothic"/>
              <a:ea typeface="Century Gothic"/>
              <a:cs typeface="Century Gothic"/>
              <a:sym typeface="Century Gothic"/>
            </a:endParaRPr>
          </a:p>
        </p:txBody>
      </p:sp>
      <p:sp>
        <p:nvSpPr>
          <p:cNvPr id="244" name="Google Shape;244;p4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2000" dirty="0">
                <a:latin typeface="Century Gothic"/>
                <a:ea typeface="Century Gothic"/>
                <a:cs typeface="Century Gothic"/>
                <a:sym typeface="Century Gothic"/>
              </a:rPr>
              <a:t>Working with your Pearl Harbor</a:t>
            </a:r>
            <a:br>
              <a:rPr lang="en" sz="2000" dirty="0">
                <a:latin typeface="Century Gothic"/>
                <a:ea typeface="Century Gothic"/>
                <a:cs typeface="Century Gothic"/>
                <a:sym typeface="Century Gothic"/>
              </a:rPr>
            </a:br>
            <a:r>
              <a:rPr lang="en" sz="2000" dirty="0">
                <a:latin typeface="Century Gothic"/>
                <a:ea typeface="Century Gothic"/>
                <a:cs typeface="Century Gothic"/>
                <a:sym typeface="Century Gothic"/>
              </a:rPr>
              <a:t>partner, respond to the focus</a:t>
            </a:r>
            <a:br>
              <a:rPr lang="en" sz="2000" dirty="0">
                <a:latin typeface="Century Gothic"/>
                <a:ea typeface="Century Gothic"/>
                <a:cs typeface="Century Gothic"/>
                <a:sym typeface="Century Gothic"/>
              </a:rPr>
            </a:br>
            <a:r>
              <a:rPr lang="en" sz="2000" dirty="0">
                <a:latin typeface="Century Gothic"/>
                <a:ea typeface="Century Gothic"/>
                <a:cs typeface="Century Gothic"/>
                <a:sym typeface="Century Gothic"/>
              </a:rPr>
              <a:t>question using the Written </a:t>
            </a:r>
            <a:br>
              <a:rPr lang="en" sz="2000" dirty="0">
                <a:latin typeface="Century Gothic"/>
                <a:ea typeface="Century Gothic"/>
                <a:cs typeface="Century Gothic"/>
                <a:sym typeface="Century Gothic"/>
              </a:rPr>
            </a:br>
            <a:r>
              <a:rPr lang="en" sz="2000" dirty="0">
                <a:latin typeface="Century Gothic"/>
                <a:ea typeface="Century Gothic"/>
                <a:cs typeface="Century Gothic"/>
                <a:sym typeface="Century Gothic"/>
              </a:rPr>
              <a:t>Conversation protocol.</a:t>
            </a:r>
            <a:endParaRPr sz="20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000" dirty="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000" i="1" dirty="0">
                <a:latin typeface="Century Gothic"/>
                <a:ea typeface="Century Gothic"/>
                <a:cs typeface="Century Gothic"/>
                <a:sym typeface="Century Gothic"/>
              </a:rPr>
              <a:t>The men imprisoned at Ofuna</a:t>
            </a:r>
            <a:br>
              <a:rPr lang="en" sz="2000" i="1" dirty="0">
                <a:latin typeface="Century Gothic"/>
                <a:ea typeface="Century Gothic"/>
                <a:cs typeface="Century Gothic"/>
                <a:sym typeface="Century Gothic"/>
              </a:rPr>
            </a:br>
            <a:r>
              <a:rPr lang="en" sz="2000" i="1" dirty="0">
                <a:latin typeface="Century Gothic"/>
                <a:ea typeface="Century Gothic"/>
                <a:cs typeface="Century Gothic"/>
                <a:sym typeface="Century Gothic"/>
              </a:rPr>
              <a:t>participate in small acts of rebellion</a:t>
            </a:r>
            <a:br>
              <a:rPr lang="en" sz="2000" i="1" dirty="0">
                <a:latin typeface="Century Gothic"/>
                <a:ea typeface="Century Gothic"/>
                <a:cs typeface="Century Gothic"/>
                <a:sym typeface="Century Gothic"/>
              </a:rPr>
            </a:br>
            <a:r>
              <a:rPr lang="en" sz="2000" i="1" dirty="0">
                <a:latin typeface="Century Gothic"/>
                <a:ea typeface="Century Gothic"/>
                <a:cs typeface="Century Gothic"/>
                <a:sym typeface="Century Gothic"/>
              </a:rPr>
              <a:t>and subversion. In what ways do they</a:t>
            </a:r>
            <a:br>
              <a:rPr lang="en" sz="2000" i="1" dirty="0">
                <a:latin typeface="Century Gothic"/>
                <a:ea typeface="Century Gothic"/>
                <a:cs typeface="Century Gothic"/>
                <a:sym typeface="Century Gothic"/>
              </a:rPr>
            </a:br>
            <a:r>
              <a:rPr lang="en" sz="2000" i="1" dirty="0">
                <a:latin typeface="Century Gothic"/>
                <a:ea typeface="Century Gothic"/>
                <a:cs typeface="Century Gothic"/>
                <a:sym typeface="Century Gothic"/>
              </a:rPr>
              <a:t>rebel? What is the effect of these acts</a:t>
            </a:r>
            <a:br>
              <a:rPr lang="en" sz="2000" i="1" dirty="0">
                <a:latin typeface="Century Gothic"/>
                <a:ea typeface="Century Gothic"/>
                <a:cs typeface="Century Gothic"/>
                <a:sym typeface="Century Gothic"/>
              </a:rPr>
            </a:br>
            <a:r>
              <a:rPr lang="en" sz="2000" i="1" dirty="0">
                <a:latin typeface="Century Gothic"/>
                <a:ea typeface="Century Gothic"/>
                <a:cs typeface="Century Gothic"/>
                <a:sym typeface="Century Gothic"/>
              </a:rPr>
              <a:t>on the prisoners</a:t>
            </a:r>
            <a:r>
              <a:rPr lang="en" sz="2000" i="1" dirty="0" smtClean="0">
                <a:latin typeface="Century Gothic"/>
                <a:ea typeface="Century Gothic"/>
                <a:cs typeface="Century Gothic"/>
                <a:sym typeface="Century Gothic"/>
              </a:rPr>
              <a:t>?</a:t>
            </a:r>
            <a:endParaRPr sz="2000" i="1"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000" dirty="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000" dirty="0">
                <a:latin typeface="Century Gothic"/>
                <a:ea typeface="Century Gothic"/>
                <a:cs typeface="Century Gothic"/>
                <a:sym typeface="Century Gothic"/>
              </a:rPr>
              <a:t/>
            </a:r>
            <a:br>
              <a:rPr lang="en" sz="2000" dirty="0">
                <a:latin typeface="Century Gothic"/>
                <a:ea typeface="Century Gothic"/>
                <a:cs typeface="Century Gothic"/>
                <a:sym typeface="Century Gothic"/>
              </a:rPr>
            </a:br>
            <a:endParaRPr sz="2000" dirty="0">
              <a:latin typeface="Century Gothic"/>
              <a:ea typeface="Century Gothic"/>
              <a:cs typeface="Century Gothic"/>
              <a:sym typeface="Century Gothic"/>
            </a:endParaRPr>
          </a:p>
        </p:txBody>
      </p:sp>
      <p:pic>
        <p:nvPicPr>
          <p:cNvPr id="245" name="Google Shape;245;p42"/>
          <p:cNvPicPr preferRelativeResize="0"/>
          <p:nvPr/>
        </p:nvPicPr>
        <p:blipFill>
          <a:blip r:embed="rId3">
            <a:alphaModFix/>
          </a:blip>
          <a:stretch>
            <a:fillRect/>
          </a:stretch>
        </p:blipFill>
        <p:spPr>
          <a:xfrm>
            <a:off x="5377022" y="1193000"/>
            <a:ext cx="3281475" cy="3026550"/>
          </a:xfrm>
          <a:prstGeom prst="rect">
            <a:avLst/>
          </a:prstGeom>
          <a:noFill/>
          <a:ln>
            <a:noFill/>
          </a:ln>
        </p:spPr>
      </p:pic>
      <p:pic>
        <p:nvPicPr>
          <p:cNvPr id="246" name="Google Shape;246;p42"/>
          <p:cNvPicPr preferRelativeResize="0"/>
          <p:nvPr/>
        </p:nvPicPr>
        <p:blipFill>
          <a:blip r:embed="rId4">
            <a:alphaModFix/>
          </a:blip>
          <a:stretch>
            <a:fillRect/>
          </a:stretch>
        </p:blipFill>
        <p:spPr>
          <a:xfrm>
            <a:off x="8515350" y="4371782"/>
            <a:ext cx="576275" cy="532368"/>
          </a:xfrm>
          <a:prstGeom prst="rect">
            <a:avLst/>
          </a:prstGeom>
          <a:noFill/>
          <a:ln>
            <a:noFill/>
          </a:ln>
        </p:spPr>
      </p:pic>
      <p:pic>
        <p:nvPicPr>
          <p:cNvPr id="247" name="Google Shape;247;p42"/>
          <p:cNvPicPr preferRelativeResize="0"/>
          <p:nvPr/>
        </p:nvPicPr>
        <p:blipFill>
          <a:blip r:embed="rId5">
            <a:alphaModFix/>
          </a:blip>
          <a:stretch>
            <a:fillRect/>
          </a:stretch>
        </p:blipFill>
        <p:spPr>
          <a:xfrm>
            <a:off x="7984030" y="4439453"/>
            <a:ext cx="441514" cy="386332"/>
          </a:xfrm>
          <a:prstGeom prst="rect">
            <a:avLst/>
          </a:prstGeom>
          <a:noFill/>
          <a:ln>
            <a:noFill/>
          </a:ln>
        </p:spPr>
      </p:pic>
      <p:pic>
        <p:nvPicPr>
          <p:cNvPr id="248" name="Google Shape;248;p42"/>
          <p:cNvPicPr preferRelativeResize="0"/>
          <p:nvPr/>
        </p:nvPicPr>
        <p:blipFill>
          <a:blip r:embed="rId6">
            <a:alphaModFix/>
          </a:blip>
          <a:stretch>
            <a:fillRect/>
          </a:stretch>
        </p:blipFill>
        <p:spPr>
          <a:xfrm>
            <a:off x="7482481" y="4415498"/>
            <a:ext cx="468891" cy="43230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Let’s Review the Learning Targets</a:t>
            </a:r>
            <a:endParaRPr sz="3300" b="0" i="0" u="none" strike="noStrike" cap="none">
              <a:solidFill>
                <a:schemeClr val="dk1"/>
              </a:solidFill>
              <a:latin typeface="Calibri"/>
              <a:ea typeface="Calibri"/>
              <a:cs typeface="Calibri"/>
              <a:sym typeface="Calibri"/>
            </a:endParaRPr>
          </a:p>
        </p:txBody>
      </p:sp>
      <p:sp>
        <p:nvSpPr>
          <p:cNvPr id="254" name="Google Shape;254;p4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61950" algn="l" rtl="0">
              <a:spcBef>
                <a:spcPts val="800"/>
              </a:spcBef>
              <a:spcAft>
                <a:spcPts val="0"/>
              </a:spcAft>
              <a:buSzPts val="2100"/>
              <a:buAutoNum type="arabicPeriod"/>
            </a:pPr>
            <a:r>
              <a:rPr lang="en" sz="2400">
                <a:latin typeface="Century Gothic"/>
                <a:ea typeface="Century Gothic"/>
                <a:cs typeface="Century Gothic"/>
                <a:sym typeface="Century Gothic"/>
              </a:rPr>
              <a:t>I can </a:t>
            </a:r>
            <a:r>
              <a:rPr lang="en" sz="2400" i="1">
                <a:latin typeface="Century Gothic"/>
                <a:ea typeface="Century Gothic"/>
                <a:cs typeface="Century Gothic"/>
                <a:sym typeface="Century Gothic"/>
              </a:rPr>
              <a:t>determine if sentences are in the conditional and subjunctive mood</a:t>
            </a:r>
            <a:r>
              <a:rPr lang="en" sz="2400">
                <a:latin typeface="Century Gothic"/>
                <a:ea typeface="Century Gothic"/>
                <a:cs typeface="Century Gothic"/>
                <a:sym typeface="Century Gothic"/>
              </a:rPr>
              <a:t>.</a:t>
            </a:r>
            <a:br>
              <a:rPr lang="en" sz="2400">
                <a:latin typeface="Century Gothic"/>
                <a:ea typeface="Century Gothic"/>
                <a:cs typeface="Century Gothic"/>
                <a:sym typeface="Century Gothic"/>
              </a:rPr>
            </a:br>
            <a:endParaRPr sz="2400">
              <a:latin typeface="Century Gothic"/>
              <a:ea typeface="Century Gothic"/>
              <a:cs typeface="Century Gothic"/>
              <a:sym typeface="Century Gothic"/>
            </a:endParaRPr>
          </a:p>
          <a:p>
            <a:pPr marL="457200" lvl="0" indent="-361950" algn="l" rtl="0">
              <a:spcBef>
                <a:spcPts val="0"/>
              </a:spcBef>
              <a:spcAft>
                <a:spcPts val="0"/>
              </a:spcAft>
              <a:buSzPts val="2100"/>
              <a:buAutoNum type="arabicPeriod"/>
            </a:pPr>
            <a:r>
              <a:rPr lang="en" sz="2400">
                <a:latin typeface="Century Gothic"/>
                <a:ea typeface="Century Gothic"/>
                <a:cs typeface="Century Gothic"/>
                <a:sym typeface="Century Gothic"/>
              </a:rPr>
              <a:t>I can </a:t>
            </a:r>
            <a:r>
              <a:rPr lang="en" sz="2400" i="1">
                <a:latin typeface="Century Gothic"/>
                <a:ea typeface="Century Gothic"/>
                <a:cs typeface="Century Gothic"/>
                <a:sym typeface="Century Gothic"/>
              </a:rPr>
              <a:t>analyze Hillenbrand’s use of the conditional and subjunctive mood</a:t>
            </a:r>
            <a:r>
              <a:rPr lang="en" sz="2400">
                <a:latin typeface="Century Gothic"/>
                <a:ea typeface="Century Gothic"/>
                <a:cs typeface="Century Gothic"/>
                <a:sym typeface="Century Gothic"/>
              </a:rPr>
              <a:t> in her writing.</a:t>
            </a:r>
            <a:br>
              <a:rPr lang="en" sz="2400">
                <a:latin typeface="Century Gothic"/>
                <a:ea typeface="Century Gothic"/>
                <a:cs typeface="Century Gothic"/>
                <a:sym typeface="Century Gothic"/>
              </a:rPr>
            </a:br>
            <a:endParaRPr sz="2400">
              <a:latin typeface="Century Gothic"/>
              <a:ea typeface="Century Gothic"/>
              <a:cs typeface="Century Gothic"/>
              <a:sym typeface="Century Gothic"/>
            </a:endParaRPr>
          </a:p>
        </p:txBody>
      </p:sp>
      <p:pic>
        <p:nvPicPr>
          <p:cNvPr id="255" name="Google Shape;255;p43"/>
          <p:cNvPicPr preferRelativeResize="0"/>
          <p:nvPr/>
        </p:nvPicPr>
        <p:blipFill>
          <a:blip r:embed="rId3">
            <a:alphaModFix/>
          </a:blip>
          <a:stretch>
            <a:fillRect/>
          </a:stretch>
        </p:blipFill>
        <p:spPr>
          <a:xfrm>
            <a:off x="8413963" y="4408553"/>
            <a:ext cx="615775" cy="4980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p44"/>
          <p:cNvSpPr txBox="1">
            <a:spLocks noGrp="1"/>
          </p:cNvSpPr>
          <p:nvPr>
            <p:ph type="title"/>
          </p:nvPr>
        </p:nvSpPr>
        <p:spPr>
          <a:xfrm>
            <a:off x="215000" y="273850"/>
            <a:ext cx="87159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Learn about Verb Moods</a:t>
            </a:r>
            <a:endParaRPr sz="3300" i="0" u="none" strike="noStrike" cap="none">
              <a:solidFill>
                <a:schemeClr val="dk1"/>
              </a:solidFill>
              <a:latin typeface="Century Gothic"/>
              <a:ea typeface="Century Gothic"/>
              <a:cs typeface="Century Gothic"/>
              <a:sym typeface="Century Gothic"/>
            </a:endParaRPr>
          </a:p>
        </p:txBody>
      </p:sp>
      <p:sp>
        <p:nvSpPr>
          <p:cNvPr id="261" name="Google Shape;261;p44"/>
          <p:cNvSpPr txBox="1">
            <a:spLocks noGrp="1"/>
          </p:cNvSpPr>
          <p:nvPr>
            <p:ph type="body" idx="1"/>
          </p:nvPr>
        </p:nvSpPr>
        <p:spPr>
          <a:xfrm>
            <a:off x="74350" y="1118500"/>
            <a:ext cx="8180700" cy="3263400"/>
          </a:xfrm>
          <a:prstGeom prst="rect">
            <a:avLst/>
          </a:prstGeom>
          <a:noFill/>
          <a:ln>
            <a:noFill/>
          </a:ln>
        </p:spPr>
        <p:txBody>
          <a:bodyPr spcFirstLastPara="1" wrap="square" lIns="68575" tIns="34275" rIns="68575" bIns="34275" anchor="t" anchorCtr="0">
            <a:noAutofit/>
          </a:bodyPr>
          <a:lstStyle/>
          <a:p>
            <a:pPr marL="139700" marR="0" lvl="0" indent="0" algn="l" rtl="0">
              <a:lnSpc>
                <a:spcPct val="90000"/>
              </a:lnSpc>
              <a:spcBef>
                <a:spcPts val="0"/>
              </a:spcBef>
              <a:spcAft>
                <a:spcPts val="0"/>
              </a:spcAft>
              <a:buClr>
                <a:schemeClr val="dk1"/>
              </a:buClr>
              <a:buSzPts val="2100"/>
              <a:buFont typeface="Arial"/>
              <a:buNone/>
            </a:pPr>
            <a:r>
              <a:rPr lang="en" sz="2000">
                <a:latin typeface="Century Gothic"/>
                <a:ea typeface="Century Gothic"/>
                <a:cs typeface="Century Gothic"/>
                <a:sym typeface="Century Gothic"/>
              </a:rPr>
              <a:t>Author’s can structure </a:t>
            </a:r>
            <a:br>
              <a:rPr lang="en" sz="2000">
                <a:latin typeface="Century Gothic"/>
                <a:ea typeface="Century Gothic"/>
                <a:cs typeface="Century Gothic"/>
                <a:sym typeface="Century Gothic"/>
              </a:rPr>
            </a:br>
            <a:r>
              <a:rPr lang="en" sz="2000">
                <a:latin typeface="Century Gothic"/>
                <a:ea typeface="Century Gothic"/>
                <a:cs typeface="Century Gothic"/>
                <a:sym typeface="Century Gothic"/>
              </a:rPr>
              <a:t>sentences</a:t>
            </a:r>
            <a:r>
              <a:rPr lang="en">
                <a:latin typeface="Century Gothic"/>
                <a:ea typeface="Century Gothic"/>
                <a:cs typeface="Century Gothic"/>
                <a:sym typeface="Century Gothic"/>
              </a:rPr>
              <a:t> </a:t>
            </a:r>
            <a:r>
              <a:rPr lang="en" sz="2000">
                <a:latin typeface="Century Gothic"/>
                <a:ea typeface="Century Gothic"/>
                <a:cs typeface="Century Gothic"/>
                <a:sym typeface="Century Gothic"/>
              </a:rPr>
              <a:t>in many</a:t>
            </a:r>
            <a:endParaRPr sz="200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r>
              <a:rPr lang="en" sz="2000">
                <a:latin typeface="Century Gothic"/>
                <a:ea typeface="Century Gothic"/>
                <a:cs typeface="Century Gothic"/>
                <a:sym typeface="Century Gothic"/>
              </a:rPr>
              <a:t>different ways.</a:t>
            </a:r>
            <a:endParaRPr sz="200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sz="200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r>
              <a:rPr lang="en" sz="2000">
                <a:latin typeface="Century Gothic"/>
                <a:ea typeface="Century Gothic"/>
                <a:cs typeface="Century Gothic"/>
                <a:sym typeface="Century Gothic"/>
              </a:rPr>
              <a:t>One of those ways</a:t>
            </a:r>
            <a:endParaRPr sz="200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r>
              <a:rPr lang="en" sz="2000">
                <a:latin typeface="Century Gothic"/>
                <a:ea typeface="Century Gothic"/>
                <a:cs typeface="Century Gothic"/>
                <a:sym typeface="Century Gothic"/>
              </a:rPr>
              <a:t>is by creating </a:t>
            </a:r>
            <a:br>
              <a:rPr lang="en" sz="2000">
                <a:latin typeface="Century Gothic"/>
                <a:ea typeface="Century Gothic"/>
                <a:cs typeface="Century Gothic"/>
                <a:sym typeface="Century Gothic"/>
              </a:rPr>
            </a:br>
            <a:r>
              <a:rPr lang="en" sz="2000">
                <a:latin typeface="Century Gothic"/>
                <a:ea typeface="Century Gothic"/>
                <a:cs typeface="Century Gothic"/>
                <a:sym typeface="Century Gothic"/>
              </a:rPr>
              <a:t>sentences that use </a:t>
            </a:r>
            <a:br>
              <a:rPr lang="en" sz="2000">
                <a:latin typeface="Century Gothic"/>
                <a:ea typeface="Century Gothic"/>
                <a:cs typeface="Century Gothic"/>
                <a:sym typeface="Century Gothic"/>
              </a:rPr>
            </a:br>
            <a:r>
              <a:rPr lang="en" sz="2000">
                <a:latin typeface="Century Gothic"/>
                <a:ea typeface="Century Gothic"/>
                <a:cs typeface="Century Gothic"/>
                <a:sym typeface="Century Gothic"/>
              </a:rPr>
              <a:t>different verb moods.</a:t>
            </a:r>
            <a:endParaRPr sz="2000">
              <a:latin typeface="Century Gothic"/>
              <a:ea typeface="Century Gothic"/>
              <a:cs typeface="Century Gothic"/>
              <a:sym typeface="Century Gothic"/>
            </a:endParaRPr>
          </a:p>
        </p:txBody>
      </p:sp>
      <p:pic>
        <p:nvPicPr>
          <p:cNvPr id="262" name="Google Shape;262;p44"/>
          <p:cNvPicPr preferRelativeResize="0"/>
          <p:nvPr/>
        </p:nvPicPr>
        <p:blipFill>
          <a:blip r:embed="rId3">
            <a:alphaModFix/>
          </a:blip>
          <a:stretch>
            <a:fillRect/>
          </a:stretch>
        </p:blipFill>
        <p:spPr>
          <a:xfrm>
            <a:off x="3003050" y="1517663"/>
            <a:ext cx="6140950" cy="2646600"/>
          </a:xfrm>
          <a:prstGeom prst="rect">
            <a:avLst/>
          </a:prstGeom>
          <a:noFill/>
          <a:ln>
            <a:noFill/>
          </a:ln>
        </p:spPr>
      </p:pic>
      <p:pic>
        <p:nvPicPr>
          <p:cNvPr id="263" name="Google Shape;263;p44"/>
          <p:cNvPicPr preferRelativeResize="0"/>
          <p:nvPr/>
        </p:nvPicPr>
        <p:blipFill>
          <a:blip r:embed="rId4">
            <a:alphaModFix/>
          </a:blip>
          <a:stretch>
            <a:fillRect/>
          </a:stretch>
        </p:blipFill>
        <p:spPr>
          <a:xfrm>
            <a:off x="8596025" y="4468305"/>
            <a:ext cx="445100" cy="415900"/>
          </a:xfrm>
          <a:prstGeom prst="rect">
            <a:avLst/>
          </a:prstGeom>
          <a:noFill/>
          <a:ln>
            <a:noFill/>
          </a:ln>
        </p:spPr>
      </p:pic>
      <p:pic>
        <p:nvPicPr>
          <p:cNvPr id="265" name="Google Shape;265;p44"/>
          <p:cNvPicPr preferRelativeResize="0"/>
          <p:nvPr/>
        </p:nvPicPr>
        <p:blipFill>
          <a:blip r:embed="rId5">
            <a:alphaModFix/>
          </a:blip>
          <a:stretch>
            <a:fillRect/>
          </a:stretch>
        </p:blipFill>
        <p:spPr>
          <a:xfrm>
            <a:off x="7701876" y="4455799"/>
            <a:ext cx="479171" cy="440726"/>
          </a:xfrm>
          <a:prstGeom prst="rect">
            <a:avLst/>
          </a:prstGeom>
          <a:noFill/>
          <a:ln>
            <a:noFill/>
          </a:ln>
        </p:spPr>
      </p:pic>
      <p:pic>
        <p:nvPicPr>
          <p:cNvPr id="8" name="Google Shape;211;p35" descr="https://d30y9cdsu7xlg0.cloudfront.net/png/709687-200.png"/>
          <p:cNvPicPr preferRelativeResize="0"/>
          <p:nvPr/>
        </p:nvPicPr>
        <p:blipFill rotWithShape="1">
          <a:blip r:embed="rId6">
            <a:alphaModFix/>
          </a:blip>
          <a:srcRect/>
          <a:stretch/>
        </p:blipFill>
        <p:spPr>
          <a:xfrm>
            <a:off x="8075035" y="4379697"/>
            <a:ext cx="592931" cy="59293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4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Review the Answers</a:t>
            </a:r>
            <a:endParaRPr sz="3300" i="0" u="none" strike="noStrike" cap="none">
              <a:solidFill>
                <a:schemeClr val="dk1"/>
              </a:solidFill>
              <a:latin typeface="Century Gothic"/>
              <a:ea typeface="Century Gothic"/>
              <a:cs typeface="Century Gothic"/>
              <a:sym typeface="Century Gothic"/>
            </a:endParaRPr>
          </a:p>
        </p:txBody>
      </p:sp>
      <p:sp>
        <p:nvSpPr>
          <p:cNvPr id="271" name="Google Shape;271;p4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p:txBody>
      </p:sp>
      <p:pic>
        <p:nvPicPr>
          <p:cNvPr id="272" name="Google Shape;272;p45"/>
          <p:cNvPicPr preferRelativeResize="0"/>
          <p:nvPr/>
        </p:nvPicPr>
        <p:blipFill>
          <a:blip r:embed="rId3">
            <a:alphaModFix/>
          </a:blip>
          <a:stretch>
            <a:fillRect/>
          </a:stretch>
        </p:blipFill>
        <p:spPr>
          <a:xfrm>
            <a:off x="985825" y="1300700"/>
            <a:ext cx="7172325" cy="3400425"/>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8D731E5-BFD5-46E8-A9DF-A738F9C0751B}"/>
</file>

<file path=customXml/itemProps2.xml><?xml version="1.0" encoding="utf-8"?>
<ds:datastoreItem xmlns:ds="http://schemas.openxmlformats.org/officeDocument/2006/customXml" ds:itemID="{4394288D-19A6-4A51-B2E9-DD0680CC7D8D}"/>
</file>

<file path=customXml/itemProps3.xml><?xml version="1.0" encoding="utf-8"?>
<ds:datastoreItem xmlns:ds="http://schemas.openxmlformats.org/officeDocument/2006/customXml" ds:itemID="{51A66491-EE09-44D1-A693-600C64AF107E}"/>
</file>

<file path=docProps/app.xml><?xml version="1.0" encoding="utf-8"?>
<Properties xmlns="http://schemas.openxmlformats.org/officeDocument/2006/extended-properties" xmlns:vt="http://schemas.openxmlformats.org/officeDocument/2006/docPropsVTypes">
  <TotalTime>12</TotalTime>
  <Words>1150</Words>
  <Application>Microsoft Macintosh PowerPoint</Application>
  <PresentationFormat>On-screen Show (16:9)</PresentationFormat>
  <Paragraphs>283</Paragraphs>
  <Slides>13</Slides>
  <Notes>13</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13</vt:i4>
      </vt:variant>
    </vt:vector>
  </HeadingPairs>
  <TitlesOfParts>
    <vt:vector size="19" baseType="lpstr">
      <vt:lpstr>Calibri</vt:lpstr>
      <vt:lpstr>Century Gothic</vt:lpstr>
      <vt:lpstr>Overlock</vt:lpstr>
      <vt:lpstr>Simple Light</vt:lpstr>
      <vt:lpstr>Office Theme</vt:lpstr>
      <vt:lpstr>Office Theme</vt:lpstr>
      <vt:lpstr>  Grade 8: Module 3: Unit 2: Lesson 11 Teacher slide, before teaching. </vt:lpstr>
      <vt:lpstr>  Grade 8: Module 3: Unit 2: Lesson 11 Teacher slide, before teaching. </vt:lpstr>
      <vt:lpstr>  Grade 8: Module 3: Unit 2: Lesson 11 Teacher slide, before teaching. </vt:lpstr>
      <vt:lpstr>Grade 8: Module 3:  Unit 2: Lesson 11</vt:lpstr>
      <vt:lpstr>Hello, Students!</vt:lpstr>
      <vt:lpstr>Let’s Share Our Thinking</vt:lpstr>
      <vt:lpstr>Let’s Review the Learning Targets</vt:lpstr>
      <vt:lpstr>Let’s Learn about Verb Moods</vt:lpstr>
      <vt:lpstr>Let’s Review the Answers</vt:lpstr>
      <vt:lpstr>Let’s Discuss the Author’s Use of Verb Moods</vt:lpstr>
      <vt:lpstr>Let’s Revisit the Learning Targets</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3: Unit 2: Lesson 11 Teacher slide, before teaching. </dc:title>
  <dc:creator>nbravo</dc:creator>
  <cp:lastModifiedBy>Alexander Specht</cp:lastModifiedBy>
  <cp:revision>3</cp:revision>
  <dcterms:modified xsi:type="dcterms:W3CDTF">2018-10-29T10:35:30Z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