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Lst>
  <p:notesMasterIdLst>
    <p:notesMasterId r:id="rId20"/>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Lst>
  <p:sldSz cx="9144000" cy="5143500" type="screen16x9"/>
  <p:notesSz cx="6858000" cy="9144000"/>
  <p:embeddedFontLst>
    <p:embeddedFont>
      <p:font typeface="Calibri" panose="020F0502020204030204" pitchFamily="34" charset="0"/>
      <p:regular r:id="rId21"/>
      <p:bold r:id="rId22"/>
      <p:italic r:id="rId23"/>
      <p:boldItalic r:id="rId24"/>
    </p:embeddedFont>
    <p:embeddedFont>
      <p:font typeface="Century Gothic" panose="020B050202020202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ABC90FA-A2A9-4F97-AD18-0220D6575CB7}" v="21" dt="2018-09-07T15:08:28.40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8151" autoAdjust="0"/>
  </p:normalViewPr>
  <p:slideViewPr>
    <p:cSldViewPr snapToGrid="0">
      <p:cViewPr varScale="1">
        <p:scale>
          <a:sx n="148" d="100"/>
          <a:sy n="148" d="100"/>
        </p:scale>
        <p:origin x="534" y="12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6.fntdata"/><Relationship Id="rId3" Type="http://schemas.openxmlformats.org/officeDocument/2006/relationships/customXml" Target="../customXml/item3.xml"/><Relationship Id="rId21" Type="http://schemas.openxmlformats.org/officeDocument/2006/relationships/font" Target="fonts/font1.fntdata"/><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5.fntdata"/><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4.fntdata"/><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7ABC90FA-A2A9-4F97-AD18-0220D6575CB7}"/>
    <pc:docChg chg="modSld modMainMaster">
      <pc:chgData name="Natalie Ivey" userId="2c81a4b0-7596-4a42-b4da-e7aac4dfeff9" providerId="ADAL" clId="{7ABC90FA-A2A9-4F97-AD18-0220D6575CB7}" dt="2018-09-07T15:08:28.407" v="20" actId="1076"/>
      <pc:docMkLst>
        <pc:docMk/>
      </pc:docMkLst>
      <pc:sldChg chg="addSp modSp">
        <pc:chgData name="Natalie Ivey" userId="2c81a4b0-7596-4a42-b4da-e7aac4dfeff9" providerId="ADAL" clId="{7ABC90FA-A2A9-4F97-AD18-0220D6575CB7}" dt="2018-09-07T15:07:11.414" v="3" actId="1076"/>
        <pc:sldMkLst>
          <pc:docMk/>
          <pc:sldMk cId="0" sldId="259"/>
        </pc:sldMkLst>
        <pc:picChg chg="add mod">
          <ac:chgData name="Natalie Ivey" userId="2c81a4b0-7596-4a42-b4da-e7aac4dfeff9" providerId="ADAL" clId="{7ABC90FA-A2A9-4F97-AD18-0220D6575CB7}" dt="2018-09-07T15:07:11.414" v="3" actId="1076"/>
          <ac:picMkLst>
            <pc:docMk/>
            <pc:sldMk cId="0" sldId="259"/>
            <ac:picMk id="3" creationId="{F24960DE-C13B-4F81-80C2-2264A481903F}"/>
          </ac:picMkLst>
        </pc:picChg>
      </pc:sldChg>
      <pc:sldChg chg="addSp modSp">
        <pc:chgData name="Natalie Ivey" userId="2c81a4b0-7596-4a42-b4da-e7aac4dfeff9" providerId="ADAL" clId="{7ABC90FA-A2A9-4F97-AD18-0220D6575CB7}" dt="2018-09-07T15:07:41.318" v="13" actId="1076"/>
        <pc:sldMkLst>
          <pc:docMk/>
          <pc:sldMk cId="3907437306" sldId="265"/>
        </pc:sldMkLst>
        <pc:spChg chg="mod">
          <ac:chgData name="Natalie Ivey" userId="2c81a4b0-7596-4a42-b4da-e7aac4dfeff9" providerId="ADAL" clId="{7ABC90FA-A2A9-4F97-AD18-0220D6575CB7}" dt="2018-09-07T15:07:26.894" v="9" actId="14100"/>
          <ac:spMkLst>
            <pc:docMk/>
            <pc:sldMk cId="3907437306" sldId="265"/>
            <ac:spMk id="130" creationId="{00000000-0000-0000-0000-000000000000}"/>
          </ac:spMkLst>
        </pc:spChg>
        <pc:spChg chg="mod">
          <ac:chgData name="Natalie Ivey" userId="2c81a4b0-7596-4a42-b4da-e7aac4dfeff9" providerId="ADAL" clId="{7ABC90FA-A2A9-4F97-AD18-0220D6575CB7}" dt="2018-09-07T15:07:18.342" v="5" actId="14100"/>
          <ac:spMkLst>
            <pc:docMk/>
            <pc:sldMk cId="3907437306" sldId="265"/>
            <ac:spMk id="131" creationId="{00000000-0000-0000-0000-000000000000}"/>
          </ac:spMkLst>
        </pc:spChg>
        <pc:picChg chg="add mod">
          <ac:chgData name="Natalie Ivey" userId="2c81a4b0-7596-4a42-b4da-e7aac4dfeff9" providerId="ADAL" clId="{7ABC90FA-A2A9-4F97-AD18-0220D6575CB7}" dt="2018-09-07T15:07:41.318" v="13" actId="1076"/>
          <ac:picMkLst>
            <pc:docMk/>
            <pc:sldMk cId="3907437306" sldId="265"/>
            <ac:picMk id="3" creationId="{4C59882C-2549-45A1-B51B-5013D0C94BA9}"/>
          </ac:picMkLst>
        </pc:picChg>
      </pc:sldChg>
      <pc:sldMasterChg chg="addSp modSp">
        <pc:chgData name="Natalie Ivey" userId="2c81a4b0-7596-4a42-b4da-e7aac4dfeff9" providerId="ADAL" clId="{7ABC90FA-A2A9-4F97-AD18-0220D6575CB7}" dt="2018-09-07T15:08:28.407" v="20" actId="1076"/>
        <pc:sldMasterMkLst>
          <pc:docMk/>
          <pc:sldMasterMk cId="0" sldId="2147483670"/>
        </pc:sldMasterMkLst>
        <pc:picChg chg="add mod">
          <ac:chgData name="Natalie Ivey" userId="2c81a4b0-7596-4a42-b4da-e7aac4dfeff9" providerId="ADAL" clId="{7ABC90FA-A2A9-4F97-AD18-0220D6575CB7}" dt="2018-09-07T15:08:05.159" v="15" actId="1076"/>
          <ac:picMkLst>
            <pc:docMk/>
            <pc:sldMasterMk cId="0" sldId="2147483670"/>
            <ac:picMk id="3" creationId="{BDD972B5-8EDE-4266-865F-DAF30B552012}"/>
          </ac:picMkLst>
        </pc:picChg>
        <pc:picChg chg="add mod">
          <ac:chgData name="Natalie Ivey" userId="2c81a4b0-7596-4a42-b4da-e7aac4dfeff9" providerId="ADAL" clId="{7ABC90FA-A2A9-4F97-AD18-0220D6575CB7}" dt="2018-09-07T15:08:17.367" v="18" actId="1076"/>
          <ac:picMkLst>
            <pc:docMk/>
            <pc:sldMasterMk cId="0" sldId="2147483670"/>
            <ac:picMk id="5" creationId="{6EF09AD8-5A15-4266-A040-AE481C17C305}"/>
          </ac:picMkLst>
        </pc:picChg>
        <pc:picChg chg="add mod">
          <ac:chgData name="Natalie Ivey" userId="2c81a4b0-7596-4a42-b4da-e7aac4dfeff9" providerId="ADAL" clId="{7ABC90FA-A2A9-4F97-AD18-0220D6575CB7}" dt="2018-09-07T15:08:28.407" v="20" actId="1076"/>
          <ac:picMkLst>
            <pc:docMk/>
            <pc:sldMasterMk cId="0" sldId="2147483670"/>
            <ac:picMk id="10" creationId="{EDA2EDCF-432A-4B17-8B7E-20AF2927E107}"/>
          </ac:picMkLst>
        </pc:picChg>
      </pc:sldMasterChg>
    </pc:docChg>
  </pc:docChgLst>
  <pc:docChgLst>
    <pc:chgData clId="Web-{9B35CEEC-E895-4AF2-B26F-5378FA8CA34A}"/>
    <pc:docChg chg="modSld">
      <pc:chgData name="" userId="" providerId="" clId="Web-{9B35CEEC-E895-4AF2-B26F-5378FA8CA34A}" dt="2018-08-11T22:19:43.343" v="1" actId="1076"/>
      <pc:docMkLst>
        <pc:docMk/>
      </pc:docMkLst>
      <pc:sldChg chg="addSp modSp">
        <pc:chgData name="" userId="" providerId="" clId="Web-{9B35CEEC-E895-4AF2-B26F-5378FA8CA34A}" dt="2018-08-11T22:19:43.343" v="1" actId="1076"/>
        <pc:sldMkLst>
          <pc:docMk/>
          <pc:sldMk cId="214479052" sldId="268"/>
        </pc:sldMkLst>
        <pc:picChg chg="add mod">
          <ac:chgData name="" userId="" providerId="" clId="Web-{9B35CEEC-E895-4AF2-B26F-5378FA8CA34A}" dt="2018-08-11T22:19:43.343" v="1" actId="1076"/>
          <ac:picMkLst>
            <pc:docMk/>
            <pc:sldMk cId="214479052" sldId="268"/>
            <ac:picMk id="2" creationId="{9E61B569-9089-412D-BA89-7ADACA5E78C6}"/>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65025384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200" b="1" dirty="0">
                <a:solidFill>
                  <a:schemeClr val="dk1"/>
                </a:solidFill>
                <a:latin typeface="Calibri"/>
                <a:ea typeface="Calibri"/>
                <a:cs typeface="Calibri"/>
                <a:sym typeface="Calibri"/>
              </a:rPr>
              <a:t>Assessment Agenda</a:t>
            </a:r>
            <a:endParaRPr sz="1200" b="1" dirty="0">
              <a:solidFill>
                <a:schemeClr val="dk1"/>
              </a:solidFill>
              <a:latin typeface="Calibri"/>
              <a:ea typeface="Calibri"/>
              <a:cs typeface="Calibri"/>
              <a:sym typeface="Calibri"/>
            </a:endParaRPr>
          </a:p>
          <a:p>
            <a:pPr marL="0" lvl="0" indent="0">
              <a:spcBef>
                <a:spcPts val="0"/>
              </a:spcBef>
              <a:spcAft>
                <a:spcPts val="0"/>
              </a:spcAft>
              <a:buNone/>
            </a:pPr>
            <a:r>
              <a:rPr lang="en" sz="1200" b="1" dirty="0">
                <a:solidFill>
                  <a:schemeClr val="dk1"/>
                </a:solidFill>
                <a:latin typeface="Calibri"/>
                <a:ea typeface="Calibri"/>
                <a:cs typeface="Calibri"/>
                <a:sym typeface="Calibri"/>
              </a:rPr>
              <a:t>50-55 Minutes</a:t>
            </a:r>
            <a:endParaRPr sz="1200" b="1" dirty="0">
              <a:solidFill>
                <a:schemeClr val="dk1"/>
              </a:solidFill>
              <a:latin typeface="Calibri"/>
              <a:ea typeface="Calibri"/>
              <a:cs typeface="Calibri"/>
              <a:sym typeface="Calibri"/>
            </a:endParaRPr>
          </a:p>
          <a:p>
            <a:pPr marL="0" lvl="0" indent="0">
              <a:spcBef>
                <a:spcPts val="0"/>
              </a:spcBef>
              <a:spcAft>
                <a:spcPts val="0"/>
              </a:spcAft>
              <a:buNone/>
            </a:pPr>
            <a:endParaRPr sz="1200" dirty="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Review Learning Targets (2-3 minutes)</a:t>
            </a:r>
            <a:endParaRPr sz="1200" dirty="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Mid-Unit Assessment: Analyzing an Informational Text about a Refugee Experience (40-45 minutes)</a:t>
            </a:r>
            <a:endParaRPr sz="1200" dirty="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Debrief (3-5 minutes)</a:t>
            </a:r>
            <a:endParaRPr sz="1200" dirty="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Homework</a:t>
            </a:r>
            <a:endParaRPr sz="1200" dirty="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Complete a first read of pages 196-212. Take notes (in your journal) using the </a:t>
            </a:r>
            <a:r>
              <a:rPr lang="en" sz="1200" b="1" dirty="0">
                <a:solidFill>
                  <a:schemeClr val="dk1"/>
                </a:solidFill>
                <a:latin typeface="Calibri"/>
                <a:ea typeface="Calibri"/>
                <a:cs typeface="Calibri"/>
                <a:sym typeface="Calibri"/>
              </a:rPr>
              <a:t>Structured Notes graphic organizer</a:t>
            </a:r>
            <a:r>
              <a:rPr lang="en" sz="1200" dirty="0">
                <a:solidFill>
                  <a:schemeClr val="dk1"/>
                </a:solidFill>
                <a:latin typeface="Calibri"/>
                <a:ea typeface="Calibri"/>
                <a:cs typeface="Calibri"/>
                <a:sym typeface="Calibri"/>
              </a:rPr>
              <a:t>.</a:t>
            </a:r>
            <a:endParaRPr sz="1200" dirty="0">
              <a:latin typeface="Calibri"/>
              <a:ea typeface="Calibri"/>
              <a:cs typeface="Calibri"/>
              <a:sym typeface="Calibri"/>
            </a:endParaRPr>
          </a:p>
        </p:txBody>
      </p:sp>
    </p:spTree>
    <p:extLst>
      <p:ext uri="{BB962C8B-B14F-4D97-AF65-F5344CB8AC3E}">
        <p14:creationId xmlns:p14="http://schemas.microsoft.com/office/powerpoint/2010/main" val="15417369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451244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6 </a:t>
            </a:r>
            <a:r>
              <a:rPr lang="en" sz="1200" b="1" dirty="0">
                <a:latin typeface="Calibri"/>
                <a:ea typeface="Calibri"/>
                <a:cs typeface="Calibri"/>
                <a:sym typeface="Calibri"/>
              </a:rPr>
              <a:t>-</a:t>
            </a:r>
            <a:r>
              <a:rPr lang="en" sz="1200" b="1" i="0" u="none" strike="noStrike" cap="none" dirty="0">
                <a:solidFill>
                  <a:schemeClr val="dk1"/>
                </a:solidFill>
                <a:latin typeface="Calibri"/>
                <a:ea typeface="Calibri"/>
                <a:cs typeface="Calibri"/>
                <a:sym typeface="Calibri"/>
              </a:rPr>
              <a:t> 1</a:t>
            </a:r>
            <a:r>
              <a:rPr lang="en" sz="1200" b="1" dirty="0">
                <a:solidFill>
                  <a:schemeClr val="dk1"/>
                </a:solidFill>
                <a:latin typeface="Calibri"/>
                <a:ea typeface="Calibri"/>
                <a:cs typeface="Calibri"/>
                <a:sym typeface="Calibri"/>
              </a:rPr>
              <a:t>2</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whole group and partnered work</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Fluent reading work.</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If the teacher or DCPS feels the pencil or eraser marks will hurt the books, substitute instead a “cold call” procedure. This is exactly the same as the dot procedure except that instead of asking students to place a dot, the teacher will cold call specific students to repeat the last word </a:t>
            </a:r>
            <a:r>
              <a:rPr lang="en" sz="1200" dirty="0">
                <a:solidFill>
                  <a:schemeClr val="dk1"/>
                </a:solidFill>
                <a:latin typeface="Calibri"/>
                <a:ea typeface="Calibri"/>
                <a:cs typeface="Calibri"/>
                <a:sym typeface="Calibri"/>
              </a:rPr>
              <a:t>they</a:t>
            </a:r>
            <a:r>
              <a:rPr lang="en" sz="1200" i="0" u="none" strike="noStrike" cap="none" dirty="0">
                <a:solidFill>
                  <a:schemeClr val="dk1"/>
                </a:solidFill>
                <a:latin typeface="Calibri"/>
                <a:ea typeface="Calibri"/>
                <a:cs typeface="Calibri"/>
                <a:sym typeface="Calibri"/>
              </a:rPr>
              <a:t> read  before stopping at two or three points in the text. </a:t>
            </a:r>
            <a:r>
              <a:rPr lang="en" sz="1200" dirty="0">
                <a:solidFill>
                  <a:schemeClr val="dk1"/>
                </a:solidFill>
                <a:latin typeface="Calibri"/>
                <a:ea typeface="Calibri"/>
                <a:cs typeface="Calibri"/>
                <a:sym typeface="Calibri"/>
              </a:rPr>
              <a:t>Students will NOT improve if they are not following along carefully!</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a short section (half a page) of the core text. Make sure every student has the right page open, has a pencil and is prepared to follow-along.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Use the </a:t>
            </a:r>
            <a:r>
              <a:rPr lang="en" sz="1200" dirty="0">
                <a:solidFill>
                  <a:schemeClr val="dk1"/>
                </a:solidFill>
                <a:latin typeface="Calibri"/>
                <a:ea typeface="Calibri"/>
                <a:cs typeface="Calibri"/>
                <a:sym typeface="Calibri"/>
              </a:rPr>
              <a:t>d</a:t>
            </a:r>
            <a:r>
              <a:rPr lang="en" sz="1200" i="0" u="none" strike="noStrike" cap="none" dirty="0">
                <a:solidFill>
                  <a:schemeClr val="dk1"/>
                </a:solidFill>
                <a:latin typeface="Calibri"/>
                <a:ea typeface="Calibri"/>
                <a:cs typeface="Calibri"/>
                <a:sym typeface="Calibri"/>
              </a:rPr>
              <a:t>ot </a:t>
            </a:r>
            <a:r>
              <a:rPr lang="en" sz="1200" dirty="0">
                <a:solidFill>
                  <a:schemeClr val="dk1"/>
                </a:solidFill>
                <a:latin typeface="Calibri"/>
                <a:ea typeface="Calibri"/>
                <a:cs typeface="Calibri"/>
                <a:sym typeface="Calibri"/>
              </a:rPr>
              <a:t>p</a:t>
            </a:r>
            <a:r>
              <a:rPr lang="en" sz="1200" i="0" u="none" strike="noStrike" cap="none" dirty="0">
                <a:solidFill>
                  <a:schemeClr val="dk1"/>
                </a:solidFill>
                <a:latin typeface="Calibri"/>
                <a:ea typeface="Calibri"/>
                <a:cs typeface="Calibri"/>
                <a:sym typeface="Calibri"/>
              </a:rPr>
              <a:t>rocedure to make sure everyone is following along. Stop once in the beginning, once in middle and once toward the end. (After a brief time students will learn to follow along and will generally find it satisfying, then the dot procedure can be dropped.)</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After reading, cold call on students to share </a:t>
            </a:r>
            <a:r>
              <a:rPr lang="en" sz="1200" dirty="0">
                <a:solidFill>
                  <a:schemeClr val="dk1"/>
                </a:solidFill>
                <a:latin typeface="Calibri"/>
                <a:ea typeface="Calibri"/>
                <a:cs typeface="Calibri"/>
                <a:sym typeface="Calibri"/>
              </a:rPr>
              <a:t>each</a:t>
            </a:r>
            <a:r>
              <a:rPr lang="en" sz="1200" i="0" u="none" strike="noStrike" cap="none" dirty="0">
                <a:solidFill>
                  <a:schemeClr val="dk1"/>
                </a:solidFill>
                <a:latin typeface="Calibri"/>
                <a:ea typeface="Calibri"/>
                <a:cs typeface="Calibri"/>
                <a:sym typeface="Calibri"/>
              </a:rPr>
              <a:t> of the words they placed dots above. </a:t>
            </a:r>
            <a:r>
              <a:rPr lang="en" sz="1200" dirty="0">
                <a:solidFill>
                  <a:schemeClr val="dk1"/>
                </a:solidFill>
                <a:latin typeface="Calibri"/>
                <a:ea typeface="Calibri"/>
                <a:cs typeface="Calibri"/>
                <a:sym typeface="Calibri"/>
              </a:rPr>
              <a:t>Student have to learn they are accountable to be following exactly where the reader is! </a:t>
            </a:r>
            <a:r>
              <a:rPr lang="en" sz="1200" i="0" u="none" strike="noStrike" cap="none" dirty="0">
                <a:solidFill>
                  <a:schemeClr val="dk1"/>
                </a:solidFill>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Remind students: </a:t>
            </a:r>
            <a:r>
              <a:rPr lang="en" sz="1200" i="1" u="none" strike="noStrike" cap="none" dirty="0">
                <a:solidFill>
                  <a:schemeClr val="dk1"/>
                </a:solidFill>
                <a:latin typeface="Calibri"/>
                <a:ea typeface="Calibri"/>
                <a:cs typeface="Calibri"/>
                <a:sym typeface="Calibri"/>
              </a:rPr>
              <a:t>“We will repeat the same procedure but this time when finished I will ask you to think what the gist is of this excerpt.”</a:t>
            </a:r>
            <a:endParaRPr sz="1200" i="1"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Repeat the dot procedure, then ask students to do a Think Pair Share about the gist of the excerpt.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Tell students to: </a:t>
            </a:r>
            <a:r>
              <a:rPr lang="en" sz="1200" i="1" u="none" strike="noStrike" cap="none" dirty="0">
                <a:solidFill>
                  <a:schemeClr val="dk1"/>
                </a:solidFill>
                <a:latin typeface="Calibri"/>
                <a:ea typeface="Calibri"/>
                <a:cs typeface="Calibri"/>
                <a:sym typeface="Calibri"/>
              </a:rPr>
              <a:t>“Erase the dots at the end of the lesson.</a:t>
            </a:r>
            <a:r>
              <a:rPr lang="en" sz="1200" i="1" dirty="0">
                <a:solidFill>
                  <a:schemeClr val="dk1"/>
                </a:solidFill>
                <a:latin typeface="Calibri"/>
                <a:ea typeface="Calibri"/>
                <a:cs typeface="Calibri"/>
                <a:sym typeface="Calibri"/>
              </a:rPr>
              <a:t>”</a:t>
            </a:r>
            <a:endParaRPr sz="1200" i="1" dirty="0">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35" name="Google Shape;135;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770219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d789fc548_0_2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3d789fc548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3</a:t>
            </a:r>
            <a:r>
              <a:rPr lang="en" sz="1200" b="1">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 The purpose here is to hold students successfully accountable for the first task. They need to establish the habit right away of reading in their head while the teacher (or any reader) reads alou</a:t>
            </a:r>
            <a:r>
              <a:rPr lang="en" sz="1200">
                <a:solidFill>
                  <a:schemeClr val="dk1"/>
                </a:solidFill>
                <a:latin typeface="Calibri"/>
                <a:ea typeface="Calibri"/>
                <a:cs typeface="Calibri"/>
                <a:sym typeface="Calibri"/>
              </a:rPr>
              <a:t>d.</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“Getting the gist” is the necessary next step – it moves students to focusing on getting meaning from the text, which of course is the purpose of reading!</a:t>
            </a:r>
            <a:endParaRPr sz="1200" i="0" u="none" strike="noStrike" cap="none">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42" name="Google Shape;142;g3d789fc548_0_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609868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to erase the dots at the end of the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quick with these activities.</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9" name="Google Shape;149;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27222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10-14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a:t>
            </a:r>
            <a:r>
              <a:rPr lang="en" sz="1200" i="0" u="none" strike="noStrike" cap="none">
                <a:solidFill>
                  <a:schemeClr val="dk1"/>
                </a:solidFill>
                <a:latin typeface="Calibri"/>
                <a:ea typeface="Calibri"/>
                <a:cs typeface="Calibri"/>
                <a:sym typeface="Calibri"/>
              </a:rPr>
              <a:t> “whisper reading” before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aloud</a:t>
            </a:r>
            <a:r>
              <a:rPr lang="en" sz="1200">
                <a:solidFill>
                  <a:schemeClr val="dk1"/>
                </a:solidFill>
                <a:latin typeface="Calibri"/>
                <a:ea typeface="Calibri"/>
                <a:cs typeface="Calibri"/>
                <a:sym typeface="Calibri"/>
              </a:rPr>
              <a:t> so the room doesn’t get too noisy. Rotate around the room to make sure students are on task and taking turns reading for fluency.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6" name="Google Shape;156;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229623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Google Shape;162;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After a week or two, you will find you are getting through the fluency work much more quickly, in as little as 15 minutes. At that point, you should also recognize that some of your students are more fluent readers than others.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two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Keep the less fluent readers with you and continue to read from the text aloud to them </a:t>
            </a:r>
            <a:r>
              <a:rPr lang="en" sz="1200" i="1">
                <a:latin typeface="Calibri"/>
                <a:ea typeface="Calibri"/>
                <a:cs typeface="Calibri"/>
                <a:sym typeface="Calibri"/>
              </a:rPr>
              <a:t>as they follow along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Let the group of students who read more fluently read to themselves at their own pace.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This will set them up for reading the Scholastic books a bit later on.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7451993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a2ea51330_0_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Google Shape;1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Til Gurung’s speech from the Refugee Transitions’ “World of Difference Benefit Luncheon” (one per student)(for Mid-Unit Assessment)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Mid-Unit 2 Assessment: Analyzing an Informational Text about a Refugee Experience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Mid-Unit 2 Assessment: Analyzing an Informational Text about a Refugee Experience </a:t>
            </a:r>
            <a:r>
              <a:rPr lang="en" sz="1200" dirty="0">
                <a:solidFill>
                  <a:schemeClr val="dk1"/>
                </a:solidFill>
                <a:latin typeface="Calibri"/>
                <a:ea typeface="Calibri"/>
                <a:cs typeface="Calibri"/>
                <a:sym typeface="Calibri"/>
              </a:rPr>
              <a:t>(Answers and Sample Responses for Teacher Reference)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Extension Question </a:t>
            </a:r>
            <a:r>
              <a:rPr lang="en" sz="1200" dirty="0">
                <a:solidFill>
                  <a:schemeClr val="dk1"/>
                </a:solidFill>
                <a:latin typeface="Calibri"/>
                <a:ea typeface="Calibri"/>
                <a:cs typeface="Calibri"/>
                <a:sym typeface="Calibri"/>
              </a:rPr>
              <a:t>(optional)</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Extension Question </a:t>
            </a:r>
            <a:r>
              <a:rPr lang="en" sz="1200" dirty="0">
                <a:solidFill>
                  <a:schemeClr val="dk1"/>
                </a:solidFill>
                <a:latin typeface="Calibri"/>
                <a:ea typeface="Calibri"/>
                <a:cs typeface="Calibri"/>
                <a:sym typeface="Calibri"/>
              </a:rPr>
              <a:t>(Answers for Teacher Reference)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NYS 2-point rubric</a:t>
            </a:r>
            <a:r>
              <a:rPr lang="en" sz="1200" dirty="0">
                <a:solidFill>
                  <a:schemeClr val="dk1"/>
                </a:solidFill>
                <a:latin typeface="Calibri"/>
                <a:ea typeface="Calibri"/>
                <a:cs typeface="Calibri"/>
                <a:sym typeface="Calibri"/>
              </a:rPr>
              <a:t> (from Unit 1, Lesson 5)</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 for reference.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738236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a30a3459f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9" name="Google Shape;13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Read and annotate the Mid-Unit Assessment new informational text.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Review and annotate the Mid-Unit Assessment questions for teacher clarity of expected responses.</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Review these protocols before teaching. They are used in this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None </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021792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a2ea51330_0_1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5" name="Google Shape;14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panose="020F0502020204030204" pitchFamily="34" charset="0"/>
                <a:ea typeface="Century Gothic"/>
                <a:cs typeface="Century Gothic"/>
                <a:sym typeface="Century Gothic"/>
              </a:rPr>
              <a:t>Mid-Unit Assessment: </a:t>
            </a:r>
            <a:endParaRPr sz="1200" b="1" dirty="0">
              <a:solidFill>
                <a:schemeClr val="dk1"/>
              </a:solidFill>
              <a:latin typeface="Calibri" panose="020F0502020204030204" pitchFamily="34" charset="0"/>
              <a:ea typeface="Century Gothic"/>
              <a:cs typeface="Century Gothic"/>
              <a:sym typeface="Century Gothic"/>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panose="020F0502020204030204" pitchFamily="34" charset="0"/>
                <a:ea typeface="Century Gothic"/>
                <a:cs typeface="Century Gothic"/>
                <a:sym typeface="Century Gothic"/>
              </a:rPr>
              <a:t>Analyzing an Informational Text about a Refugee Experience</a:t>
            </a:r>
            <a:endParaRPr sz="1200" dirty="0">
              <a:solidFill>
                <a:schemeClr val="dk1"/>
              </a:solidFill>
              <a:latin typeface="Calibri" panose="020F0502020204030204" pitchFamily="34" charset="0"/>
              <a:ea typeface="Century Gothic"/>
              <a:cs typeface="Century Gothic"/>
              <a:sym typeface="Century Gothic"/>
            </a:endParaRPr>
          </a:p>
          <a:p>
            <a:pPr marL="0" lvl="0" indent="0">
              <a:spcBef>
                <a:spcPts val="0"/>
              </a:spcBef>
              <a:spcAft>
                <a:spcPts val="0"/>
              </a:spcAft>
              <a:buNone/>
            </a:pPr>
            <a:endParaRPr sz="1200" dirty="0">
              <a:latin typeface="Calibri" panose="020F0502020204030204" pitchFamily="34" charset="0"/>
              <a:ea typeface="Calibri"/>
              <a:cs typeface="Calibri"/>
              <a:sym typeface="Calibri"/>
            </a:endParaRPr>
          </a:p>
        </p:txBody>
      </p:sp>
    </p:spTree>
    <p:extLst>
      <p:ext uri="{BB962C8B-B14F-4D97-AF65-F5344CB8AC3E}">
        <p14:creationId xmlns:p14="http://schemas.microsoft.com/office/powerpoint/2010/main" val="15402259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3a2ea51330_0_1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0" name="Google Shape;150;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a:t>
            </a:r>
            <a:r>
              <a:rPr lang="en-US" sz="1200" b="1" dirty="0">
                <a:solidFill>
                  <a:schemeClr val="dk1"/>
                </a:solidFill>
                <a:latin typeface="Calibri"/>
                <a:ea typeface="Calibri"/>
                <a:cs typeface="Calibri"/>
                <a:sym typeface="Calibri"/>
              </a:rPr>
              <a:t>C</a:t>
            </a:r>
            <a:r>
              <a:rPr lang="en" sz="1200" b="1" dirty="0">
                <a:solidFill>
                  <a:schemeClr val="dk1"/>
                </a:solidFill>
                <a:latin typeface="Calibri"/>
                <a:ea typeface="Calibri"/>
                <a:cs typeface="Calibri"/>
                <a:sym typeface="Calibri"/>
              </a:rPr>
              <a:t>lass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explain as needed.</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260438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3a2ea51330_1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6" name="Google Shape;156;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a:solidFill>
                  <a:schemeClr val="dk1"/>
                </a:solidFill>
                <a:latin typeface="Calibri"/>
                <a:ea typeface="Calibri"/>
                <a:cs typeface="Calibri"/>
                <a:sym typeface="Calibri"/>
              </a:rPr>
              <a:t>Suggested slide pacing: 2-3 minutes </a:t>
            </a: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Grouping: Whole Group</a:t>
            </a:r>
            <a:endParaRPr sz="1200" b="1">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Opening A. Review Learning Targets</a:t>
            </a:r>
            <a:endParaRPr sz="1200" b="1">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aloud the first two learning targets to students.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students that these learning targets should be familiar to them since they have been practicing these skills in the past several lessons.</a:t>
            </a:r>
            <a:endParaRPr sz="1200">
              <a:solidFill>
                <a:schemeClr val="dk1"/>
              </a:solidFill>
              <a:latin typeface="Calibri"/>
              <a:ea typeface="Calibri"/>
              <a:cs typeface="Calibri"/>
              <a:sym typeface="Calibri"/>
            </a:endParaRPr>
          </a:p>
          <a:p>
            <a:pPr marL="228600" lvl="0" indent="-15240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Post learning targets where all students can see, as the visual target may serve as a cue for some students during the assessment.</a:t>
            </a:r>
            <a:endParaRPr sz="1200">
              <a:latin typeface="Calibri"/>
              <a:ea typeface="Calibri"/>
              <a:cs typeface="Calibri"/>
              <a:sym typeface="Calibri"/>
            </a:endParaRPr>
          </a:p>
        </p:txBody>
      </p:sp>
    </p:spTree>
    <p:extLst>
      <p:ext uri="{BB962C8B-B14F-4D97-AF65-F5344CB8AC3E}">
        <p14:creationId xmlns:p14="http://schemas.microsoft.com/office/powerpoint/2010/main" val="4754730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3a2ea51330_1_2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3" name="Google Shape;163;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40-45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Independent</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15000"/>
              </a:lnSpc>
              <a:spcBef>
                <a:spcPts val="0"/>
              </a:spcBef>
              <a:spcAft>
                <a:spcPts val="0"/>
              </a:spcAft>
              <a:buNone/>
            </a:pPr>
            <a:r>
              <a:rPr lang="en" sz="1200" b="1" dirty="0">
                <a:solidFill>
                  <a:schemeClr val="dk1"/>
                </a:solidFill>
                <a:latin typeface="Calibri"/>
                <a:ea typeface="Calibri"/>
                <a:cs typeface="Calibri"/>
                <a:sym typeface="Calibri"/>
              </a:rPr>
              <a:t>Work Time A. Mid-Unit Assessment: Analyzing an Informational Text about a Refugee Experience</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On-demand assessments give the teacher valuable information about skills that students have mastered or those that still need to be developed.</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0" dirty="0">
                <a:solidFill>
                  <a:schemeClr val="dk1"/>
                </a:solidFill>
                <a:latin typeface="Calibri"/>
                <a:ea typeface="Calibri"/>
                <a:cs typeface="Calibri"/>
                <a:sym typeface="Calibri"/>
              </a:rPr>
              <a:t>Til Gurung’s speech from the Refugee Transitions’ “World of Difference Benefit Luncheon” </a:t>
            </a:r>
            <a:r>
              <a:rPr lang="en" sz="1200" dirty="0">
                <a:solidFill>
                  <a:schemeClr val="dk1"/>
                </a:solidFill>
                <a:latin typeface="Calibri"/>
                <a:ea typeface="Calibri"/>
                <a:cs typeface="Calibri"/>
                <a:sym typeface="Calibri"/>
              </a:rPr>
              <a:t>and the </a:t>
            </a:r>
            <a:r>
              <a:rPr lang="en" sz="1200" b="1" dirty="0">
                <a:solidFill>
                  <a:schemeClr val="dk1"/>
                </a:solidFill>
                <a:latin typeface="Calibri"/>
                <a:ea typeface="Calibri"/>
                <a:cs typeface="Calibri"/>
                <a:sym typeface="Calibri"/>
              </a:rPr>
              <a:t>Mid-Unit 2 Assessment: Analyzing an Informational Text about a Refugee Experience</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through the directions.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Address any clarifying questions.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Set a timer for 40 minutes to help pace students.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begin.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observe but not support; this is</a:t>
            </a:r>
            <a:r>
              <a:rPr lang="en-US" sz="1200" dirty="0">
                <a:solidFill>
                  <a:schemeClr val="dk1"/>
                </a:solidFill>
                <a:latin typeface="Calibri"/>
                <a:ea typeface="Calibri"/>
                <a:cs typeface="Calibri"/>
                <a:sym typeface="Calibri"/>
              </a:rPr>
              <a:t> the</a:t>
            </a:r>
            <a:r>
              <a:rPr lang="en" sz="1200" dirty="0">
                <a:solidFill>
                  <a:schemeClr val="dk1"/>
                </a:solidFill>
                <a:latin typeface="Calibri"/>
                <a:ea typeface="Calibri"/>
                <a:cs typeface="Calibri"/>
                <a:sym typeface="Calibri"/>
              </a:rPr>
              <a:t> students’ opportunity to independently apply the skills they have been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students finish early, encourage them to complete the extension question for extra credit.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the assessment.</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ELLs and other students may benefit from extended time, a bilingual glossary or dictionary, and a separate testing location, as supported by your school.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Notice any students who </a:t>
            </a:r>
            <a:r>
              <a:rPr lang="en-US" sz="1200" dirty="0">
                <a:solidFill>
                  <a:schemeClr val="dk1"/>
                </a:solidFill>
                <a:latin typeface="Calibri"/>
                <a:ea typeface="Calibri"/>
                <a:cs typeface="Calibri"/>
                <a:sym typeface="Calibri"/>
              </a:rPr>
              <a:t>are </a:t>
            </a:r>
            <a:r>
              <a:rPr lang="en" sz="1200" dirty="0">
                <a:solidFill>
                  <a:schemeClr val="dk1"/>
                </a:solidFill>
                <a:latin typeface="Calibri"/>
                <a:ea typeface="Calibri"/>
                <a:cs typeface="Calibri"/>
                <a:sym typeface="Calibri"/>
              </a:rPr>
              <a:t>having issues with pacing to encourage or help better pace, if appropriate.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531319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3a2ea51330_1_1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9" name="Google Shape;169;g3a2ea51330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A. Debrief (3 minutes)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you have collected an assessment from all students.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Turn and Talk about the work they have done in this first unit, reading closely in the novel and with challenging informational text.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few students to share out responses.</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38336728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3a2ea51330_1_1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6" name="Google Shape;176;g3a2ea51330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Homework Preview</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Preview the homework. Clarify, as needed.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Provide words that cannot be easily determined from context. There are few of these in the novel. On pages 196–212, these words might include the following: echoes (repeats) (page 196), strained (tense) (page 203), hoists (lifts) (page 209).</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15572569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716274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0419199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BDD972B5-8EDE-4266-865F-DAF30B552012}"/>
              </a:ext>
            </a:extLst>
          </p:cNvPr>
          <p:cNvPicPr>
            <a:picLocks noChangeAspect="1"/>
          </p:cNvPicPr>
          <p:nvPr userDrawn="1"/>
        </p:nvPicPr>
        <p:blipFill>
          <a:blip r:embed="rId15"/>
          <a:stretch>
            <a:fillRect/>
          </a:stretch>
        </p:blipFill>
        <p:spPr>
          <a:xfrm>
            <a:off x="8259158" y="4913942"/>
            <a:ext cx="762000" cy="142875"/>
          </a:xfrm>
          <a:prstGeom prst="rect">
            <a:avLst/>
          </a:prstGeom>
        </p:spPr>
      </p:pic>
      <p:pic>
        <p:nvPicPr>
          <p:cNvPr id="5" name="Picture 4">
            <a:extLst>
              <a:ext uri="{FF2B5EF4-FFF2-40B4-BE49-F238E27FC236}">
                <a16:creationId xmlns:a16="http://schemas.microsoft.com/office/drawing/2014/main" id="{6EF09AD8-5A15-4266-A040-AE481C17C305}"/>
              </a:ext>
            </a:extLst>
          </p:cNvPr>
          <p:cNvPicPr>
            <a:picLocks noChangeAspect="1"/>
          </p:cNvPicPr>
          <p:nvPr userDrawn="1"/>
        </p:nvPicPr>
        <p:blipFill>
          <a:blip r:embed="rId16"/>
          <a:stretch>
            <a:fillRect/>
          </a:stretch>
        </p:blipFill>
        <p:spPr>
          <a:xfrm>
            <a:off x="4269027" y="4607539"/>
            <a:ext cx="605946" cy="504955"/>
          </a:xfrm>
          <a:prstGeom prst="rect">
            <a:avLst/>
          </a:prstGeom>
        </p:spPr>
      </p:pic>
      <p:pic>
        <p:nvPicPr>
          <p:cNvPr id="10" name="Picture 9">
            <a:extLst>
              <a:ext uri="{FF2B5EF4-FFF2-40B4-BE49-F238E27FC236}">
                <a16:creationId xmlns:a16="http://schemas.microsoft.com/office/drawing/2014/main" id="{EDA2EDCF-432A-4B17-8B7E-20AF2927E107}"/>
              </a:ext>
            </a:extLst>
          </p:cNvPr>
          <p:cNvPicPr>
            <a:picLocks noChangeAspect="1"/>
          </p:cNvPicPr>
          <p:nvPr userDrawn="1"/>
        </p:nvPicPr>
        <p:blipFill>
          <a:blip r:embed="rId17"/>
          <a:stretch>
            <a:fillRect/>
          </a:stretch>
        </p:blipFill>
        <p:spPr>
          <a:xfrm>
            <a:off x="6263" y="4573875"/>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71" r:id="rId12"/>
    <p:sldLayoutId id="214748367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12692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8:</a:t>
            </a:r>
            <a:r>
              <a:rPr lang="en" sz="3400"/>
              <a:t> Module </a:t>
            </a:r>
            <a:r>
              <a:rPr lang="en"/>
              <a:t>1:</a:t>
            </a:r>
            <a:r>
              <a:rPr lang="en" sz="3400"/>
              <a:t> Unit </a:t>
            </a:r>
            <a:r>
              <a:rPr lang="en"/>
              <a:t>2</a:t>
            </a:r>
            <a:r>
              <a:rPr lang="en" sz="3400"/>
              <a:t>: Lesson </a:t>
            </a:r>
            <a:r>
              <a:rPr lang="en"/>
              <a:t>7</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Google Shape;130;p25"/>
          <p:cNvSpPr txBox="1">
            <a:spLocks noGrp="1"/>
          </p:cNvSpPr>
          <p:nvPr>
            <p:ph type="body" idx="1"/>
          </p:nvPr>
        </p:nvSpPr>
        <p:spPr>
          <a:xfrm>
            <a:off x="311700" y="1242760"/>
            <a:ext cx="8313350" cy="3503411"/>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b="1" dirty="0">
                <a:solidFill>
                  <a:schemeClr val="dk1"/>
                </a:solidFill>
              </a:rPr>
              <a:t>This lesson will take </a:t>
            </a:r>
            <a:r>
              <a:rPr lang="en" sz="1600" b="1">
                <a:solidFill>
                  <a:schemeClr val="dk1"/>
                </a:solidFill>
              </a:rPr>
              <a:t>approximately 50-55 </a:t>
            </a:r>
            <a:r>
              <a:rPr lang="en" sz="1600" b="1" dirty="0">
                <a:solidFill>
                  <a:schemeClr val="dk1"/>
                </a:solidFill>
              </a:rPr>
              <a:t>minutes to complete. </a:t>
            </a:r>
            <a:endParaRPr sz="1600" b="1" dirty="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purpose of today’s lesson is to have students show what they’ve learned by completing the Unit 2 Mid-Unit Assessment independently.</a:t>
            </a: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b="1" dirty="0">
                <a:solidFill>
                  <a:schemeClr val="dk1"/>
                </a:solidFill>
              </a:rPr>
              <a:t>The Learning Targets for students today are:</a:t>
            </a:r>
            <a:endParaRPr sz="1600" b="1" dirty="0">
              <a:solidFill>
                <a:schemeClr val="dk1"/>
              </a:solidFill>
            </a:endParaRPr>
          </a:p>
          <a:p>
            <a:pPr marL="457200" lvl="0" indent="-317500" rtl="0">
              <a:lnSpc>
                <a:spcPct val="90000"/>
              </a:lnSpc>
              <a:spcBef>
                <a:spcPts val="1000"/>
              </a:spcBef>
              <a:spcAft>
                <a:spcPts val="0"/>
              </a:spcAft>
              <a:buClr>
                <a:schemeClr val="dk1"/>
              </a:buClr>
              <a:buSzPct val="100000"/>
              <a:buAutoNum type="arabicPeriod"/>
            </a:pPr>
            <a:r>
              <a:rPr lang="en" sz="1600" dirty="0">
                <a:solidFill>
                  <a:schemeClr val="dk1"/>
                </a:solidFill>
              </a:rPr>
              <a:t>I can identify the strongest evidence in the speech by Til Gurung that helps me explain why refugees leave their home.</a:t>
            </a:r>
            <a:endParaRPr sz="1600" dirty="0">
              <a:solidFill>
                <a:schemeClr val="dk1"/>
              </a:solidFill>
            </a:endParaRPr>
          </a:p>
          <a:p>
            <a:pPr marL="457200" lvl="0" indent="-317500" rtl="0">
              <a:lnSpc>
                <a:spcPct val="90000"/>
              </a:lnSpc>
              <a:spcBef>
                <a:spcPts val="0"/>
              </a:spcBef>
              <a:spcAft>
                <a:spcPts val="0"/>
              </a:spcAft>
              <a:buClr>
                <a:schemeClr val="dk1"/>
              </a:buClr>
              <a:buSzPct val="100000"/>
              <a:buAutoNum type="arabicPeriod"/>
            </a:pPr>
            <a:r>
              <a:rPr lang="en" sz="1600" dirty="0">
                <a:solidFill>
                  <a:schemeClr val="dk1"/>
                </a:solidFill>
              </a:rPr>
              <a:t>I can identify the strongest evidence in the speech by Til Gurung that helps me explain challenges refugees face in their new country.</a:t>
            </a:r>
            <a:endParaRPr sz="1600" dirty="0">
              <a:solidFill>
                <a:schemeClr val="dk1"/>
              </a:solidFill>
            </a:endParaRPr>
          </a:p>
          <a:p>
            <a:pPr marL="457200" lvl="0" indent="-317500" rtl="0">
              <a:lnSpc>
                <a:spcPct val="90000"/>
              </a:lnSpc>
              <a:spcBef>
                <a:spcPts val="0"/>
              </a:spcBef>
              <a:spcAft>
                <a:spcPts val="0"/>
              </a:spcAft>
              <a:buClr>
                <a:schemeClr val="dk1"/>
              </a:buClr>
              <a:buSzPct val="100000"/>
              <a:buAutoNum type="arabicPeriod"/>
            </a:pPr>
            <a:r>
              <a:rPr lang="en" sz="1600" dirty="0">
                <a:solidFill>
                  <a:schemeClr val="dk1"/>
                </a:solidFill>
              </a:rPr>
              <a:t>I can determine the meaning of unfamiliar words based on context clues.</a:t>
            </a:r>
            <a:endParaRPr sz="1600" dirty="0">
              <a:solidFill>
                <a:schemeClr val="dk1"/>
              </a:solidFill>
            </a:endParaRPr>
          </a:p>
          <a:p>
            <a:pPr marL="457200" lvl="0" indent="-317500" rtl="0">
              <a:lnSpc>
                <a:spcPct val="90000"/>
              </a:lnSpc>
              <a:spcBef>
                <a:spcPts val="0"/>
              </a:spcBef>
              <a:spcAft>
                <a:spcPts val="0"/>
              </a:spcAft>
              <a:buClr>
                <a:schemeClr val="dk1"/>
              </a:buClr>
              <a:buSzPct val="100000"/>
              <a:buAutoNum type="arabicPeriod"/>
            </a:pPr>
            <a:r>
              <a:rPr lang="en" sz="1600" dirty="0">
                <a:solidFill>
                  <a:schemeClr val="dk1"/>
                </a:solidFill>
              </a:rPr>
              <a:t>I can cite evidence from the text to support analysis of an informational text.</a:t>
            </a:r>
            <a:endParaRPr sz="16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585251" y="1448873"/>
            <a:ext cx="7886700" cy="798490"/>
          </a:xfrm>
          <a:prstGeom prst="rect">
            <a:avLst/>
          </a:prstGeom>
          <a:noFill/>
          <a:ln>
            <a:noFill/>
          </a:ln>
        </p:spPr>
        <p:txBody>
          <a:bodyPr spcFirstLastPara="1" wrap="square" lIns="68575" tIns="34275" rIns="68575" bIns="34275" anchor="b" anchorCtr="0">
            <a:noAutofit/>
          </a:bodyPr>
          <a:lstStyle/>
          <a:p>
            <a:pPr marL="0" marR="0" lvl="0" indent="0" algn="ctr" rtl="0">
              <a:lnSpc>
                <a:spcPct val="90000"/>
              </a:lnSpc>
              <a:spcBef>
                <a:spcPts val="0"/>
              </a:spcBef>
              <a:spcAft>
                <a:spcPts val="0"/>
              </a:spcAft>
              <a:buClr>
                <a:schemeClr val="dk1"/>
              </a:buClr>
              <a:buSzPts val="4500"/>
              <a:buFont typeface="Overlock"/>
              <a:buNone/>
            </a:pPr>
            <a:r>
              <a:rPr lang="en" sz="3800" dirty="0">
                <a:latin typeface="Century Gothic"/>
                <a:ea typeface="Century Gothic"/>
                <a:cs typeface="Century Gothic"/>
                <a:sym typeface="Century Gothic"/>
              </a:rPr>
              <a:t>Small Group Block</a:t>
            </a:r>
            <a:endParaRPr sz="3800" i="0" u="none" strike="noStrike" cap="none" dirty="0">
              <a:solidFill>
                <a:schemeClr val="dk1"/>
              </a:solidFill>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623888" y="2627290"/>
            <a:ext cx="7886700" cy="932572"/>
          </a:xfrm>
          <a:prstGeom prst="rect">
            <a:avLst/>
          </a:prstGeom>
          <a:noFill/>
          <a:ln>
            <a:noFill/>
          </a:ln>
        </p:spPr>
        <p:txBody>
          <a:bodyPr spcFirstLastPara="1" wrap="square" lIns="68575" tIns="34275" rIns="68575" bIns="34275" anchor="t" anchorCtr="0">
            <a:noAutofit/>
          </a:bodyPr>
          <a:lstStyle/>
          <a:p>
            <a:pPr marL="0" marR="0" lvl="0" indent="0" algn="ctr" rtl="0">
              <a:lnSpc>
                <a:spcPct val="90000"/>
              </a:lnSpc>
              <a:spcBef>
                <a:spcPts val="0"/>
              </a:spcBef>
              <a:spcAft>
                <a:spcPts val="0"/>
              </a:spcAft>
              <a:buClr>
                <a:schemeClr val="dk1"/>
              </a:buClr>
              <a:buSzPts val="2700"/>
              <a:buFont typeface="Arial"/>
              <a:buNone/>
            </a:pPr>
            <a:r>
              <a:rPr lang="en" sz="3200" b="1" dirty="0">
                <a:solidFill>
                  <a:schemeClr val="dk1"/>
                </a:solidFill>
                <a:latin typeface="Century Gothic"/>
                <a:ea typeface="Century Gothic"/>
                <a:cs typeface="Century Gothic"/>
                <a:sym typeface="Century Gothic"/>
              </a:rPr>
              <a:t>Fluency and Reading Ahead</a:t>
            </a:r>
            <a:endParaRPr sz="3200" b="1" i="0" u="none" strike="noStrike" cap="none"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4C59882C-2549-45A1-B51B-5013D0C94BA9}"/>
              </a:ext>
            </a:extLst>
          </p:cNvPr>
          <p:cNvPicPr>
            <a:picLocks noChangeAspect="1"/>
          </p:cNvPicPr>
          <p:nvPr/>
        </p:nvPicPr>
        <p:blipFill>
          <a:blip r:embed="rId3"/>
          <a:stretch>
            <a:fillRect/>
          </a:stretch>
        </p:blipFill>
        <p:spPr>
          <a:xfrm>
            <a:off x="3614237" y="204761"/>
            <a:ext cx="1915525" cy="880367"/>
          </a:xfrm>
          <a:prstGeom prst="rect">
            <a:avLst/>
          </a:prstGeom>
        </p:spPr>
      </p:pic>
    </p:spTree>
    <p:extLst>
      <p:ext uri="{BB962C8B-B14F-4D97-AF65-F5344CB8AC3E}">
        <p14:creationId xmlns:p14="http://schemas.microsoft.com/office/powerpoint/2010/main" val="39074373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6"/>
          <p:cNvSpPr txBox="1">
            <a:spLocks noGrp="1"/>
          </p:cNvSpPr>
          <p:nvPr>
            <p:ph type="body" idx="1"/>
          </p:nvPr>
        </p:nvSpPr>
        <p:spPr>
          <a:xfrm>
            <a:off x="628650" y="1357950"/>
            <a:ext cx="8124300" cy="3263400"/>
          </a:xfrm>
          <a:prstGeom prst="rect">
            <a:avLst/>
          </a:prstGeom>
          <a:noFill/>
          <a:ln>
            <a:noFill/>
          </a:ln>
        </p:spPr>
        <p:txBody>
          <a:bodyPr spcFirstLastPara="1" wrap="square" lIns="68575" tIns="34275" rIns="68575" bIns="34275" anchor="t" anchorCtr="0">
            <a:noAutofit/>
          </a:bodyPr>
          <a:lstStyle/>
          <a:p>
            <a:pPr marL="0" marR="0" lvl="0" indent="0" rtl="0">
              <a:lnSpc>
                <a:spcPct val="90000"/>
              </a:lnSpc>
              <a:spcBef>
                <a:spcPts val="0"/>
              </a:spcBef>
              <a:spcAft>
                <a:spcPts val="0"/>
              </a:spcAft>
              <a:buClr>
                <a:schemeClr val="dk1"/>
              </a:buClr>
              <a:buSzPts val="2200"/>
              <a:buFont typeface="Arial"/>
              <a:buNone/>
            </a:pPr>
            <a:r>
              <a:rPr lang="en" sz="1900" i="0" u="none" strike="noStrike" cap="none" dirty="0">
                <a:solidFill>
                  <a:schemeClr val="dk1"/>
                </a:solidFill>
                <a:latin typeface="Century Gothic"/>
                <a:ea typeface="Century Gothic"/>
                <a:cs typeface="Century Gothic"/>
                <a:sym typeface="Century Gothic"/>
              </a:rPr>
              <a:t>Here’s what we’ll do:</a:t>
            </a:r>
            <a:endParaRPr sz="1900" i="0" u="none" strike="noStrike" cap="none" dirty="0">
              <a:solidFill>
                <a:schemeClr val="dk1"/>
              </a:solidFill>
              <a:latin typeface="Century Gothic"/>
              <a:ea typeface="Century Gothic"/>
              <a:cs typeface="Century Gothic"/>
              <a:sym typeface="Century Gothic"/>
            </a:endParaRPr>
          </a:p>
          <a:p>
            <a:pPr marL="0" marR="0" lvl="0" indent="0" rtl="0">
              <a:lnSpc>
                <a:spcPct val="90000"/>
              </a:lnSpc>
              <a:spcBef>
                <a:spcPts val="0"/>
              </a:spcBef>
              <a:spcAft>
                <a:spcPts val="0"/>
              </a:spcAft>
              <a:buClr>
                <a:schemeClr val="dk1"/>
              </a:buClr>
              <a:buSzPts val="2200"/>
              <a:buFont typeface="Arial"/>
              <a:buNone/>
            </a:pPr>
            <a:endParaRPr sz="1900" dirty="0">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I’m going to read aloud </a:t>
            </a:r>
            <a:r>
              <a:rPr lang="en" sz="1900" dirty="0">
                <a:latin typeface="Century Gothic"/>
                <a:ea typeface="Century Gothic"/>
                <a:cs typeface="Century Gothic"/>
                <a:sym typeface="Century Gothic"/>
              </a:rPr>
              <a:t>a section of our text we’ll be reading carefully in our next class.</a:t>
            </a:r>
            <a:endParaRPr sz="1900" dirty="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You will read in your head while I read, following along with a pencil in your hand.</a:t>
            </a:r>
            <a:endParaRPr sz="1900" dirty="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Every now and then, I’ll say “Put a dot lightly over this word.”</a:t>
            </a:r>
            <a:endParaRPr sz="1900" dirty="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dirty="0">
                <a:solidFill>
                  <a:schemeClr val="dk1"/>
                </a:solidFill>
                <a:latin typeface="Century Gothic"/>
                <a:ea typeface="Century Gothic"/>
                <a:cs typeface="Century Gothic"/>
                <a:sym typeface="Century Gothic"/>
              </a:rPr>
              <a:t>I’ll continue reading aloud, while you read with me in your head and get ready for the next dot. </a:t>
            </a:r>
            <a:endParaRPr sz="1900" i="0" u="none" strike="noStrike" cap="none" dirty="0">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1900"/>
              <a:buFont typeface="Arial"/>
              <a:buNone/>
            </a:pPr>
            <a:endParaRPr sz="1900" i="0" u="none" strike="noStrike" cap="none" dirty="0">
              <a:solidFill>
                <a:schemeClr val="dk1"/>
              </a:solidFill>
              <a:latin typeface="Century Gothic"/>
              <a:ea typeface="Century Gothic"/>
              <a:cs typeface="Century Gothic"/>
              <a:sym typeface="Century Gothic"/>
            </a:endParaRPr>
          </a:p>
        </p:txBody>
      </p:sp>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28481750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7"/>
          <p:cNvSpPr txBox="1">
            <a:spLocks noGrp="1"/>
          </p:cNvSpPr>
          <p:nvPr>
            <p:ph type="body" idx="1"/>
          </p:nvPr>
        </p:nvSpPr>
        <p:spPr>
          <a:xfrm>
            <a:off x="628650" y="1369219"/>
            <a:ext cx="8135700" cy="28944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dirty="0">
                <a:latin typeface="Century Gothic"/>
                <a:ea typeface="Century Gothic"/>
                <a:cs typeface="Century Gothic"/>
                <a:sym typeface="Century Gothic"/>
              </a:rPr>
              <a:t>Let’s see if you dotted the right words.</a:t>
            </a:r>
            <a:endParaRPr sz="2000" dirty="0">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Now, we’re going to read that passage again…</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BUT this time we’re going to think about what the gist of the passage is.</a:t>
            </a:r>
            <a:endParaRPr sz="2000" i="0" u="none" strike="noStrike" cap="none" dirty="0">
              <a:solidFill>
                <a:schemeClr val="dk1"/>
              </a:solidFill>
              <a:latin typeface="Century Gothic"/>
              <a:ea typeface="Century Gothic"/>
              <a:cs typeface="Century Gothic"/>
              <a:sym typeface="Century Gothic"/>
            </a:endParaRPr>
          </a:p>
        </p:txBody>
      </p:sp>
      <p:sp>
        <p:nvSpPr>
          <p:cNvPr id="145" name="Google Shape;145;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36719693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628650" y="1369219"/>
            <a:ext cx="7886700" cy="27366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What’s the gist?</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Turn and talk with your partner</a:t>
            </a:r>
            <a:r>
              <a:rPr lang="en" sz="2000" dirty="0">
                <a:latin typeface="Century Gothic"/>
                <a:ea typeface="Century Gothic"/>
                <a:cs typeface="Century Gothic"/>
                <a:sym typeface="Century Gothic"/>
              </a:rPr>
              <a:t> about </a:t>
            </a:r>
            <a:r>
              <a:rPr lang="en" sz="2000" i="0" u="none" strike="noStrike" cap="none" dirty="0">
                <a:solidFill>
                  <a:schemeClr val="dk1"/>
                </a:solidFill>
                <a:latin typeface="Century Gothic"/>
                <a:ea typeface="Century Gothic"/>
                <a:cs typeface="Century Gothic"/>
                <a:sym typeface="Century Gothic"/>
              </a:rPr>
              <a:t>what the gist of this </a:t>
            </a:r>
            <a:r>
              <a:rPr lang="en" sz="2000" dirty="0">
                <a:latin typeface="Century Gothic"/>
                <a:ea typeface="Century Gothic"/>
                <a:cs typeface="Century Gothic"/>
                <a:sym typeface="Century Gothic"/>
              </a:rPr>
              <a:t>section</a:t>
            </a:r>
            <a:r>
              <a:rPr lang="en" sz="2000" i="0" u="none" strike="noStrike" cap="none" dirty="0">
                <a:solidFill>
                  <a:schemeClr val="dk1"/>
                </a:solidFill>
                <a:latin typeface="Century Gothic"/>
                <a:ea typeface="Century Gothic"/>
                <a:cs typeface="Century Gothic"/>
                <a:sym typeface="Century Gothic"/>
              </a:rPr>
              <a:t> seems to be.</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Finally, let’s talk as a class about that gist of the passage.</a:t>
            </a:r>
            <a:endParaRPr sz="2000" i="0" u="none" strike="noStrike" cap="none" dirty="0">
              <a:solidFill>
                <a:schemeClr val="dk1"/>
              </a:solidFill>
              <a:latin typeface="Century Gothic"/>
              <a:ea typeface="Century Gothic"/>
              <a:cs typeface="Century Gothic"/>
              <a:sym typeface="Century Gothic"/>
            </a:endParaRPr>
          </a:p>
        </p:txBody>
      </p:sp>
      <p:sp>
        <p:nvSpPr>
          <p:cNvPr id="152" name="Google Shape;152;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pic>
        <p:nvPicPr>
          <p:cNvPr id="5" name="Google Shape;173;p32"/>
          <p:cNvPicPr preferRelativeResize="0"/>
          <p:nvPr/>
        </p:nvPicPr>
        <p:blipFill>
          <a:blip r:embed="rId3">
            <a:alphaModFix/>
          </a:blip>
          <a:stretch>
            <a:fillRect/>
          </a:stretch>
        </p:blipFill>
        <p:spPr>
          <a:xfrm>
            <a:off x="8368550" y="4461255"/>
            <a:ext cx="556061" cy="533964"/>
          </a:xfrm>
          <a:prstGeom prst="rect">
            <a:avLst/>
          </a:prstGeom>
          <a:noFill/>
          <a:ln>
            <a:noFill/>
          </a:ln>
        </p:spPr>
      </p:pic>
    </p:spTree>
    <p:extLst>
      <p:ext uri="{BB962C8B-B14F-4D97-AF65-F5344CB8AC3E}">
        <p14:creationId xmlns:p14="http://schemas.microsoft.com/office/powerpoint/2010/main" val="2144790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9"/>
          <p:cNvSpPr txBox="1">
            <a:spLocks noGrp="1"/>
          </p:cNvSpPr>
          <p:nvPr>
            <p:ph type="body" idx="1"/>
          </p:nvPr>
        </p:nvSpPr>
        <p:spPr>
          <a:xfrm>
            <a:off x="628650" y="1268125"/>
            <a:ext cx="8027400" cy="3263400"/>
          </a:xfrm>
          <a:prstGeom prst="rect">
            <a:avLst/>
          </a:prstGeom>
          <a:noFill/>
          <a:ln>
            <a:noFill/>
          </a:ln>
        </p:spPr>
        <p:txBody>
          <a:bodyPr spcFirstLastPara="1" wrap="square" lIns="68575" tIns="34275" rIns="68575" bIns="34275" anchor="t" anchorCtr="0">
            <a:noAutofit/>
          </a:bodyPr>
          <a:lstStyle/>
          <a:p>
            <a:pPr marL="12700" marR="0" lvl="0" indent="0" algn="l" rtl="0">
              <a:lnSpc>
                <a:spcPct val="90000"/>
              </a:lnSpc>
              <a:spcBef>
                <a:spcPts val="0"/>
              </a:spcBef>
              <a:spcAft>
                <a:spcPts val="0"/>
              </a:spcAft>
              <a:buClr>
                <a:schemeClr val="dk1"/>
              </a:buClr>
              <a:buSzPts val="2100"/>
              <a:buFont typeface="Arial"/>
              <a:buNone/>
            </a:pPr>
            <a:r>
              <a:rPr lang="en" sz="1900" b="1" i="0" u="none" strike="noStrike" cap="none">
                <a:solidFill>
                  <a:schemeClr val="dk1"/>
                </a:solidFill>
                <a:latin typeface="Century Gothic"/>
                <a:ea typeface="Century Gothic"/>
                <a:cs typeface="Century Gothic"/>
                <a:sym typeface="Century Gothic"/>
              </a:rPr>
              <a:t>Now it’s your turn to read this same passage</a:t>
            </a:r>
            <a:r>
              <a:rPr lang="en" sz="1900" i="0" u="none" strike="noStrike" cap="none">
                <a:solidFill>
                  <a:schemeClr val="dk1"/>
                </a:solidFill>
                <a:latin typeface="Century Gothic"/>
                <a:ea typeface="Century Gothic"/>
                <a:cs typeface="Century Gothic"/>
                <a:sym typeface="Century Gothic"/>
              </a:rPr>
              <a:t>. </a:t>
            </a:r>
            <a:r>
              <a:rPr lang="en" sz="1900" b="1" i="0" u="none" strike="noStrike" cap="none">
                <a:solidFill>
                  <a:schemeClr val="dk1"/>
                </a:solidFill>
                <a:latin typeface="Century Gothic"/>
                <a:ea typeface="Century Gothic"/>
                <a:cs typeface="Century Gothic"/>
                <a:sym typeface="Century Gothic"/>
              </a:rPr>
              <a:t>Here’s what you’ll do:</a:t>
            </a:r>
            <a:endParaRPr sz="1900" b="1" i="0" u="none" strike="noStrike" cap="none">
              <a:solidFill>
                <a:schemeClr val="dk1"/>
              </a:solidFill>
              <a:latin typeface="Century Gothic"/>
              <a:ea typeface="Century Gothic"/>
              <a:cs typeface="Century Gothic"/>
              <a:sym typeface="Century Gothic"/>
            </a:endParaRPr>
          </a:p>
          <a:p>
            <a:pPr marL="12700" marR="0" lvl="0" indent="0" algn="l" rtl="0">
              <a:lnSpc>
                <a:spcPct val="90000"/>
              </a:lnSpc>
              <a:spcBef>
                <a:spcPts val="0"/>
              </a:spcBef>
              <a:spcAft>
                <a:spcPts val="0"/>
              </a:spcAft>
              <a:buClr>
                <a:schemeClr val="dk1"/>
              </a:buClr>
              <a:buSzPts val="2100"/>
              <a:buFont typeface="Arial"/>
              <a:buNone/>
            </a:pPr>
            <a:endParaRPr sz="1900" b="1">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Read the passage to yourself in a whisper. </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Now, read the same passage out loud to your partner – while your partner reads in their head. (Read </a:t>
            </a:r>
            <a:r>
              <a:rPr lang="en" sz="1900" b="1" i="1" u="none" strike="noStrike" cap="none">
                <a:solidFill>
                  <a:schemeClr val="dk1"/>
                </a:solidFill>
                <a:latin typeface="Century Gothic"/>
                <a:ea typeface="Century Gothic"/>
                <a:cs typeface="Century Gothic"/>
                <a:sym typeface="Century Gothic"/>
              </a:rPr>
              <a:t>softly</a:t>
            </a:r>
            <a:r>
              <a:rPr lang="en" sz="1900" i="0" u="none" strike="noStrike" cap="none">
                <a:solidFill>
                  <a:schemeClr val="dk1"/>
                </a:solidFill>
                <a:latin typeface="Century Gothic"/>
                <a:ea typeface="Century Gothic"/>
                <a:cs typeface="Century Gothic"/>
                <a:sym typeface="Century Gothic"/>
              </a:rPr>
              <a:t> – lots of people will be talking!)</a:t>
            </a:r>
            <a:endParaRPr sz="1900">
              <a:latin typeface="Century Gothic"/>
              <a:ea typeface="Century Gothic"/>
              <a:cs typeface="Century Gothic"/>
              <a:sym typeface="Century Gothic"/>
            </a:endParaRPr>
          </a:p>
          <a:p>
            <a:pPr marL="342900" lvl="0" indent="-349250" rtl="0">
              <a:spcBef>
                <a:spcPts val="1000"/>
              </a:spcBef>
              <a:spcAft>
                <a:spcPts val="100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Switch – this time, your partner reads aloud while you read in your head.</a:t>
            </a:r>
            <a:endParaRPr sz="1900" i="0" u="none" strike="noStrike" cap="none">
              <a:solidFill>
                <a:schemeClr val="dk1"/>
              </a:solidFill>
              <a:latin typeface="Century Gothic"/>
              <a:ea typeface="Century Gothic"/>
              <a:cs typeface="Century Gothic"/>
              <a:sym typeface="Century Gothic"/>
            </a:endParaRPr>
          </a:p>
        </p:txBody>
      </p:sp>
      <p:sp>
        <p:nvSpPr>
          <p:cNvPr id="159" name="Google Shape;159;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38323355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0"/>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spcBef>
                <a:spcPts val="0"/>
              </a:spcBef>
              <a:spcAft>
                <a:spcPts val="0"/>
              </a:spcAft>
              <a:buNone/>
            </a:pPr>
            <a:endParaRPr sz="3200">
              <a:latin typeface="Century Gothic"/>
              <a:ea typeface="Century Gothic"/>
              <a:cs typeface="Century Gothic"/>
              <a:sym typeface="Century Gothic"/>
            </a:endParaRPr>
          </a:p>
          <a:p>
            <a:pPr marL="0" lvl="0" indent="0">
              <a:spcBef>
                <a:spcPts val="0"/>
              </a:spcBef>
              <a:spcAft>
                <a:spcPts val="0"/>
              </a:spcAft>
              <a:buClr>
                <a:schemeClr val="dk1"/>
              </a:buClr>
              <a:buSzPts val="3300"/>
              <a:buFont typeface="Overlock"/>
              <a:buNone/>
            </a:pPr>
            <a:r>
              <a:rPr lang="en" sz="3200">
                <a:latin typeface="Century Gothic"/>
                <a:ea typeface="Century Gothic"/>
                <a:cs typeface="Century Gothic"/>
                <a:sym typeface="Century Gothic"/>
              </a:rPr>
              <a:t>When you finish the fluency practice...	</a:t>
            </a:r>
            <a:endParaRPr/>
          </a:p>
        </p:txBody>
      </p:sp>
      <p:sp>
        <p:nvSpPr>
          <p:cNvPr id="165" name="Google Shape;165;p30"/>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Autofit/>
          </a:bodyPr>
          <a:lstStyle/>
          <a:p>
            <a:pPr marL="0" lvl="0" indent="0" rtl="0">
              <a:spcBef>
                <a:spcPts val="800"/>
              </a:spcBef>
              <a:spcAft>
                <a:spcPts val="0"/>
              </a:spcAft>
              <a:buNone/>
            </a:pPr>
            <a:r>
              <a:rPr lang="en" dirty="0">
                <a:latin typeface="Century Gothic"/>
                <a:ea typeface="Century Gothic"/>
                <a:cs typeface="Century Gothic"/>
                <a:sym typeface="Century Gothic"/>
              </a:rPr>
              <a:t>You can do one of two things with the rest of the time:</a:t>
            </a:r>
            <a:endParaRPr dirty="0">
              <a:latin typeface="Century Gothic"/>
              <a:ea typeface="Century Gothic"/>
              <a:cs typeface="Century Gothic"/>
              <a:sym typeface="Century Gothic"/>
            </a:endParaRPr>
          </a:p>
          <a:p>
            <a:pPr marL="914400" lvl="0" indent="0" rtl="0">
              <a:spcBef>
                <a:spcPts val="800"/>
              </a:spcBef>
              <a:spcAft>
                <a:spcPts val="0"/>
              </a:spcAft>
              <a:buNone/>
            </a:pPr>
            <a:endParaRPr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Follow along while your teacher keeps reading the selection you’ll be reading closely during the next class.</a:t>
            </a:r>
          </a:p>
          <a:p>
            <a:pPr marL="457200" lvl="0" indent="-361950" rtl="0">
              <a:spcBef>
                <a:spcPts val="800"/>
              </a:spcBef>
              <a:spcAft>
                <a:spcPts val="0"/>
              </a:spcAft>
              <a:buSzPts val="2100"/>
              <a:buFont typeface="Century Gothic"/>
              <a:buAutoNum type="arabicPeriod"/>
            </a:pPr>
            <a:endParaRPr lang="en"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Read the selection for the next class to yourself.</a:t>
            </a:r>
            <a:endParaRPr dirty="0">
              <a:latin typeface="Century Gothic"/>
              <a:ea typeface="Century Gothic"/>
              <a:cs typeface="Century Gothic"/>
              <a:sym typeface="Century Gothic"/>
            </a:endParaRPr>
          </a:p>
        </p:txBody>
      </p:sp>
    </p:spTree>
    <p:extLst>
      <p:ext uri="{BB962C8B-B14F-4D97-AF65-F5344CB8AC3E}">
        <p14:creationId xmlns:p14="http://schemas.microsoft.com/office/powerpoint/2010/main" val="37286770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89250"/>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1</a:t>
            </a:r>
            <a:r>
              <a:rPr lang="en" sz="3400"/>
              <a:t>: Unit </a:t>
            </a:r>
            <a:r>
              <a:rPr lang="en"/>
              <a:t>2</a:t>
            </a:r>
            <a:r>
              <a:rPr lang="en" sz="3400"/>
              <a:t>: Lesson </a:t>
            </a:r>
            <a:r>
              <a:rPr lang="en"/>
              <a:t>7</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36" name="Google Shape;136;p26"/>
          <p:cNvSpPr txBox="1">
            <a:spLocks noGrp="1"/>
          </p:cNvSpPr>
          <p:nvPr>
            <p:ph type="body" idx="1"/>
          </p:nvPr>
        </p:nvSpPr>
        <p:spPr>
          <a:xfrm>
            <a:off x="311700" y="1053575"/>
            <a:ext cx="8520600" cy="40899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sz="1600" b="1">
                <a:solidFill>
                  <a:schemeClr val="dk1"/>
                </a:solidFill>
              </a:rPr>
              <a:t>Preparing for Lesson 7 Mid-Unit Assessment: </a:t>
            </a:r>
            <a:r>
              <a:rPr lang="en" sz="1600">
                <a:solidFill>
                  <a:schemeClr val="dk1"/>
                </a:solidFill>
              </a:rPr>
              <a:t>Materials and classroom preparation</a:t>
            </a:r>
            <a:endParaRPr sz="1600">
              <a:solidFill>
                <a:schemeClr val="dk1"/>
              </a:solidFill>
            </a:endParaRPr>
          </a:p>
          <a:p>
            <a:pPr marL="0" lvl="0" indent="0" rtl="0">
              <a:lnSpc>
                <a:spcPct val="90000"/>
              </a:lnSpc>
              <a:spcBef>
                <a:spcPts val="0"/>
              </a:spcBef>
              <a:spcAft>
                <a:spcPts val="0"/>
              </a:spcAft>
              <a:buClr>
                <a:schemeClr val="dk1"/>
              </a:buClr>
              <a:buSzPts val="2500"/>
              <a:buFont typeface="Arial"/>
              <a:buNone/>
            </a:pPr>
            <a:endParaRPr sz="1600">
              <a:solidFill>
                <a:schemeClr val="dk1"/>
              </a:solidFill>
            </a:endParaRPr>
          </a:p>
          <a:p>
            <a:pPr marL="0" lvl="0" indent="0" rtl="0">
              <a:lnSpc>
                <a:spcPct val="115000"/>
              </a:lnSpc>
              <a:spcBef>
                <a:spcPts val="0"/>
              </a:spcBef>
              <a:spcAft>
                <a:spcPts val="0"/>
              </a:spcAft>
              <a:buNone/>
            </a:pPr>
            <a:r>
              <a:rPr lang="en" sz="1600">
                <a:solidFill>
                  <a:schemeClr val="dk1"/>
                </a:solidFill>
              </a:rPr>
              <a:t>Ensure students are in an assessment-conducive arrangement where they can independently think, read, and write.</a:t>
            </a:r>
            <a:endParaRPr sz="1600">
              <a:solidFill>
                <a:schemeClr val="dk1"/>
              </a:solidFill>
            </a:endParaRPr>
          </a:p>
          <a:p>
            <a:pPr marL="0" lvl="0" indent="0" rtl="0">
              <a:lnSpc>
                <a:spcPct val="115000"/>
              </a:lnSpc>
              <a:spcBef>
                <a:spcPts val="0"/>
              </a:spcBef>
              <a:spcAft>
                <a:spcPts val="0"/>
              </a:spcAft>
              <a:buNone/>
            </a:pPr>
            <a:endParaRPr sz="1600">
              <a:solidFill>
                <a:schemeClr val="dk1"/>
              </a:solidFill>
            </a:endParaRPr>
          </a:p>
          <a:p>
            <a:pPr marL="0" lvl="0" indent="0" rtl="0">
              <a:lnSpc>
                <a:spcPct val="115000"/>
              </a:lnSpc>
              <a:spcBef>
                <a:spcPts val="0"/>
              </a:spcBef>
              <a:spcAft>
                <a:spcPts val="0"/>
              </a:spcAft>
              <a:buNone/>
            </a:pPr>
            <a:r>
              <a:rPr lang="en" sz="1600" b="1">
                <a:solidFill>
                  <a:schemeClr val="dk1"/>
                </a:solidFill>
              </a:rPr>
              <a:t>The format of the assessment is:</a:t>
            </a:r>
            <a:endParaRPr sz="1600" b="1">
              <a:solidFill>
                <a:schemeClr val="dk1"/>
              </a:solidFill>
            </a:endParaRPr>
          </a:p>
          <a:p>
            <a:pPr marL="457200" lvl="0" indent="-330200" rtl="0">
              <a:lnSpc>
                <a:spcPct val="90000"/>
              </a:lnSpc>
              <a:spcBef>
                <a:spcPts val="0"/>
              </a:spcBef>
              <a:spcAft>
                <a:spcPts val="0"/>
              </a:spcAft>
              <a:buClr>
                <a:schemeClr val="dk1"/>
              </a:buClr>
              <a:buSzPts val="1600"/>
              <a:buChar char="●"/>
            </a:pPr>
            <a:r>
              <a:rPr lang="en" sz="1600">
                <a:solidFill>
                  <a:schemeClr val="dk1"/>
                </a:solidFill>
              </a:rPr>
              <a:t>Reading of an unfamiliar informational text about a refugee experience.</a:t>
            </a:r>
            <a:endParaRPr sz="1600">
              <a:solidFill>
                <a:schemeClr val="dk1"/>
              </a:solidFill>
            </a:endParaRPr>
          </a:p>
          <a:p>
            <a:pPr marL="457200" lvl="0" indent="-330200" rtl="0">
              <a:lnSpc>
                <a:spcPct val="90000"/>
              </a:lnSpc>
              <a:spcBef>
                <a:spcPts val="0"/>
              </a:spcBef>
              <a:spcAft>
                <a:spcPts val="0"/>
              </a:spcAft>
              <a:buClr>
                <a:schemeClr val="dk1"/>
              </a:buClr>
              <a:buSzPts val="1600"/>
              <a:buChar char="●"/>
            </a:pPr>
            <a:r>
              <a:rPr lang="en" sz="1600">
                <a:solidFill>
                  <a:schemeClr val="dk1"/>
                </a:solidFill>
              </a:rPr>
              <a:t>Literal and inferential text-dependent questions, as well as questions that assess students’ ability to determine word meaning based on context clues (L.8.4).</a:t>
            </a:r>
            <a:endParaRPr sz="1600">
              <a:solidFill>
                <a:schemeClr val="dk1"/>
              </a:solidFill>
            </a:endParaRPr>
          </a:p>
          <a:p>
            <a:pPr marL="457200" lvl="0" indent="-330200" rtl="0">
              <a:lnSpc>
                <a:spcPct val="90000"/>
              </a:lnSpc>
              <a:spcBef>
                <a:spcPts val="0"/>
              </a:spcBef>
              <a:spcAft>
                <a:spcPts val="0"/>
              </a:spcAft>
              <a:buClr>
                <a:schemeClr val="dk1"/>
              </a:buClr>
              <a:buSzPts val="1600"/>
              <a:buChar char="●"/>
            </a:pPr>
            <a:r>
              <a:rPr lang="en" sz="1600">
                <a:solidFill>
                  <a:schemeClr val="dk1"/>
                </a:solidFill>
              </a:rPr>
              <a:t>Three constructed-response questions that require evidence from the text to support their answers. </a:t>
            </a:r>
            <a:endParaRPr sz="1600">
              <a:solidFill>
                <a:schemeClr val="dk1"/>
              </a:solidFill>
            </a:endParaRPr>
          </a:p>
          <a:p>
            <a:pPr marL="457200" lvl="0" indent="-330200" rtl="0">
              <a:lnSpc>
                <a:spcPct val="90000"/>
              </a:lnSpc>
              <a:spcBef>
                <a:spcPts val="0"/>
              </a:spcBef>
              <a:spcAft>
                <a:spcPts val="0"/>
              </a:spcAft>
              <a:buClr>
                <a:schemeClr val="dk1"/>
              </a:buClr>
              <a:buSzPts val="1600"/>
              <a:buChar char="●"/>
            </a:pPr>
            <a:r>
              <a:rPr lang="en" sz="1600">
                <a:solidFill>
                  <a:schemeClr val="dk1"/>
                </a:solidFill>
              </a:rPr>
              <a:t>The last one is similar to the QuickWrites with which student are already familiar (W.8.9).</a:t>
            </a:r>
            <a:endParaRPr sz="1600">
              <a:solidFill>
                <a:schemeClr val="dk1"/>
              </a:solidFill>
            </a:endParaRPr>
          </a:p>
          <a:p>
            <a:pPr marL="0" lvl="0" indent="0" rtl="0">
              <a:lnSpc>
                <a:spcPct val="115000"/>
              </a:lnSpc>
              <a:spcBef>
                <a:spcPts val="0"/>
              </a:spcBef>
              <a:spcAft>
                <a:spcPts val="0"/>
              </a:spcAft>
              <a:buNone/>
            </a:pPr>
            <a:endParaRPr>
              <a:solidFill>
                <a:schemeClr val="dk1"/>
              </a:solidFill>
            </a:endParaRPr>
          </a:p>
          <a:p>
            <a:pPr marL="0" lvl="0" indent="0" rtl="0">
              <a:lnSpc>
                <a:spcPct val="90000"/>
              </a:lnSpc>
              <a:spcBef>
                <a:spcPts val="0"/>
              </a:spcBef>
              <a:spcAft>
                <a:spcPts val="0"/>
              </a:spcAft>
              <a:buClr>
                <a:schemeClr val="dk1"/>
              </a:buClr>
              <a:buSzPts val="2500"/>
              <a:buFont typeface="Arial"/>
              <a:buNone/>
            </a:pPr>
            <a:endParaRPr>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1</a:t>
            </a:r>
            <a:r>
              <a:rPr lang="en" sz="3400"/>
              <a:t>: Unit </a:t>
            </a:r>
            <a:r>
              <a:rPr lang="en"/>
              <a:t>2</a:t>
            </a:r>
            <a:r>
              <a:rPr lang="en" sz="3400"/>
              <a:t>: Lesson </a:t>
            </a:r>
            <a:r>
              <a:rPr lang="en"/>
              <a:t>7</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2" name="Google Shape;142;p27"/>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7 Mid-Unit Assessment: </a:t>
            </a:r>
            <a:r>
              <a:rPr lang="en" dirty="0">
                <a:solidFill>
                  <a:schemeClr val="dk1"/>
                </a:solidFill>
              </a:rPr>
              <a:t>Read the following:</a:t>
            </a:r>
            <a:endParaRPr dirty="0">
              <a:solidFill>
                <a:schemeClr val="dk1"/>
              </a:solidFill>
            </a:endParaRPr>
          </a:p>
          <a:p>
            <a:pPr marL="0" lvl="0" indent="0" rtl="0">
              <a:lnSpc>
                <a:spcPct val="90000"/>
              </a:lnSpc>
              <a:spcBef>
                <a:spcPts val="0"/>
              </a:spcBef>
              <a:spcAft>
                <a:spcPts val="0"/>
              </a:spcAft>
              <a:buClr>
                <a:schemeClr val="dk1"/>
              </a:buClr>
              <a:buSzPts val="1100"/>
              <a:buFont typeface="Arial"/>
              <a:buNone/>
            </a:pP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Read Til Gurung’s speech from the Refugee Transitions’ “World of Difference Benefit Luncheon” in preparation for circulating during the Mid-Unit Assessment and for teacher clarity during scoring of completed assessments.</a:t>
            </a: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Review the Answers and Sample Responses for Teacher Reference from the </a:t>
            </a:r>
            <a:r>
              <a:rPr lang="en" b="1" dirty="0">
                <a:solidFill>
                  <a:schemeClr val="dk1"/>
                </a:solidFill>
              </a:rPr>
              <a:t>Mid-Unit 2 Assessment: </a:t>
            </a:r>
            <a:r>
              <a:rPr lang="en" b="1" i="1" dirty="0">
                <a:solidFill>
                  <a:schemeClr val="dk1"/>
                </a:solidFill>
              </a:rPr>
              <a:t>Analyzing an Informational Text about a Refugee Experience</a:t>
            </a:r>
            <a:r>
              <a:rPr lang="en-US" b="1" i="1" dirty="0">
                <a:solidFill>
                  <a:schemeClr val="dk1"/>
                </a:solidFill>
              </a:rPr>
              <a:t>.</a:t>
            </a:r>
            <a:r>
              <a:rPr lang="en" b="1" dirty="0">
                <a:solidFill>
                  <a:schemeClr val="dk1"/>
                </a:solidFill>
              </a:rPr>
              <a:t> </a:t>
            </a:r>
            <a:endParaRPr b="1"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Review the </a:t>
            </a:r>
            <a:r>
              <a:rPr lang="en" b="1" dirty="0">
                <a:solidFill>
                  <a:schemeClr val="dk1"/>
                </a:solidFill>
              </a:rPr>
              <a:t>Extension Question </a:t>
            </a:r>
            <a:r>
              <a:rPr lang="en" dirty="0">
                <a:solidFill>
                  <a:schemeClr val="dk1"/>
                </a:solidFill>
              </a:rPr>
              <a:t>and Answers for Teacher Reference in preparation for possible use of this extension.</a:t>
            </a:r>
            <a:endParaRPr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8"/>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8</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7</a:t>
            </a:r>
            <a:endParaRPr sz="4000" b="1">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F24960DE-C13B-4F81-80C2-2264A481903F}"/>
              </a:ext>
            </a:extLst>
          </p:cNvPr>
          <p:cNvPicPr>
            <a:picLocks noChangeAspect="1"/>
          </p:cNvPicPr>
          <p:nvPr/>
        </p:nvPicPr>
        <p:blipFill>
          <a:blip r:embed="rId3"/>
          <a:stretch>
            <a:fillRect/>
          </a:stretch>
        </p:blipFill>
        <p:spPr>
          <a:xfrm>
            <a:off x="3671354" y="276189"/>
            <a:ext cx="1801292" cy="827866"/>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dirty="0"/>
              <a:t>Hello, Students!</a:t>
            </a:r>
            <a:endParaRPr b="1" dirty="0"/>
          </a:p>
        </p:txBody>
      </p:sp>
      <p:sp>
        <p:nvSpPr>
          <p:cNvPr id="153" name="Google Shape;153;p2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 sz="2000">
                <a:solidFill>
                  <a:schemeClr val="dk1"/>
                </a:solidFill>
              </a:rPr>
              <a:t>You have been working very hard at reading closely. Today you will show what you’ve learned about analyzing an informational text for a refugee experience by completing your Mid-Unit Assessment!</a:t>
            </a:r>
            <a:endParaRPr sz="2000">
              <a:solidFill>
                <a:schemeClr val="dk1"/>
              </a:solidFill>
            </a:endParaRPr>
          </a:p>
          <a:p>
            <a:pPr marL="0" lvl="0" indent="0" rtl="0">
              <a:lnSpc>
                <a:spcPct val="115000"/>
              </a:lnSpc>
              <a:spcBef>
                <a:spcPts val="0"/>
              </a:spcBef>
              <a:spcAft>
                <a:spcPts val="0"/>
              </a:spcAft>
              <a:buNone/>
            </a:pPr>
            <a:endParaRPr sz="2000">
              <a:solidFill>
                <a:schemeClr val="dk1"/>
              </a:solidFill>
            </a:endParaRPr>
          </a:p>
          <a:p>
            <a:pPr marL="0" lvl="0" indent="0" rtl="0">
              <a:lnSpc>
                <a:spcPct val="115000"/>
              </a:lnSpc>
              <a:spcBef>
                <a:spcPts val="0"/>
              </a:spcBef>
              <a:spcAft>
                <a:spcPts val="0"/>
              </a:spcAft>
              <a:buNone/>
            </a:pPr>
            <a:r>
              <a:rPr lang="en" sz="2000" b="1">
                <a:solidFill>
                  <a:schemeClr val="dk1"/>
                </a:solidFill>
              </a:rPr>
              <a:t>Here’s what you’ll be doing today:</a:t>
            </a:r>
            <a:endParaRPr sz="2000" b="1">
              <a:solidFill>
                <a:schemeClr val="dk1"/>
              </a:solidFill>
            </a:endParaRPr>
          </a:p>
          <a:p>
            <a:pPr marL="457200" lvl="0" indent="-355600" rtl="0">
              <a:lnSpc>
                <a:spcPct val="115000"/>
              </a:lnSpc>
              <a:spcBef>
                <a:spcPts val="0"/>
              </a:spcBef>
              <a:spcAft>
                <a:spcPts val="0"/>
              </a:spcAft>
              <a:buClr>
                <a:schemeClr val="dk1"/>
              </a:buClr>
              <a:buSzPts val="2000"/>
              <a:buAutoNum type="arabicPeriod"/>
            </a:pPr>
            <a:r>
              <a:rPr lang="en" sz="2000">
                <a:solidFill>
                  <a:schemeClr val="dk1"/>
                </a:solidFill>
              </a:rPr>
              <a:t>Review our Learning Targets.</a:t>
            </a:r>
            <a:endParaRPr sz="2000">
              <a:solidFill>
                <a:schemeClr val="dk1"/>
              </a:solidFill>
            </a:endParaRPr>
          </a:p>
          <a:p>
            <a:pPr marL="457200" lvl="0" indent="-355600" rtl="0">
              <a:lnSpc>
                <a:spcPct val="115000"/>
              </a:lnSpc>
              <a:spcBef>
                <a:spcPts val="0"/>
              </a:spcBef>
              <a:spcAft>
                <a:spcPts val="0"/>
              </a:spcAft>
              <a:buClr>
                <a:schemeClr val="dk1"/>
              </a:buClr>
              <a:buSzPts val="2000"/>
              <a:buAutoNum type="arabicPeriod"/>
            </a:pPr>
            <a:r>
              <a:rPr lang="en" sz="2000">
                <a:solidFill>
                  <a:schemeClr val="dk1"/>
                </a:solidFill>
              </a:rPr>
              <a:t>Complete your Mid-Unit Assessment.</a:t>
            </a:r>
            <a:endParaRPr sz="2000">
              <a:solidFill>
                <a:schemeClr val="dk1"/>
              </a:solidFill>
            </a:endParaRPr>
          </a:p>
          <a:p>
            <a:pPr marL="457200" lvl="0" indent="-355600" rtl="0">
              <a:lnSpc>
                <a:spcPct val="115000"/>
              </a:lnSpc>
              <a:spcBef>
                <a:spcPts val="0"/>
              </a:spcBef>
              <a:spcAft>
                <a:spcPts val="0"/>
              </a:spcAft>
              <a:buClr>
                <a:schemeClr val="dk1"/>
              </a:buClr>
              <a:buSzPts val="2000"/>
              <a:buAutoNum type="arabicPeriod"/>
            </a:pPr>
            <a:r>
              <a:rPr lang="en" sz="2000">
                <a:solidFill>
                  <a:schemeClr val="dk1"/>
                </a:solidFill>
              </a:rPr>
              <a:t>Talk about how you’ve done so far with Unit 2.</a:t>
            </a:r>
            <a:endParaRPr sz="2000">
              <a:solidFill>
                <a:schemeClr val="dk1"/>
              </a:solidFill>
            </a:endParaRPr>
          </a:p>
          <a:p>
            <a:pPr marL="0" lvl="0" indent="0">
              <a:lnSpc>
                <a:spcPct val="100000"/>
              </a:lnSpc>
              <a:spcBef>
                <a:spcPts val="0"/>
              </a:spcBef>
              <a:spcAft>
                <a:spcPts val="0"/>
              </a:spcAft>
              <a:buNone/>
            </a:pP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30"/>
          <p:cNvSpPr txBox="1">
            <a:spLocks noGrp="1"/>
          </p:cNvSpPr>
          <p:nvPr>
            <p:ph type="title"/>
          </p:nvPr>
        </p:nvSpPr>
        <p:spPr>
          <a:xfrm>
            <a:off x="311700" y="334175"/>
            <a:ext cx="8520600" cy="1248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look at our </a:t>
            </a:r>
            <a:r>
              <a:rPr lang="en" b="1"/>
              <a:t>Learning Targets </a:t>
            </a:r>
            <a:r>
              <a:rPr lang="en"/>
              <a:t>for today’s assessment.</a:t>
            </a:r>
            <a:endParaRPr/>
          </a:p>
        </p:txBody>
      </p:sp>
      <p:sp>
        <p:nvSpPr>
          <p:cNvPr id="159" name="Google Shape;159;p30"/>
          <p:cNvSpPr txBox="1">
            <a:spLocks noGrp="1"/>
          </p:cNvSpPr>
          <p:nvPr>
            <p:ph type="body" idx="1"/>
          </p:nvPr>
        </p:nvSpPr>
        <p:spPr>
          <a:xfrm>
            <a:off x="311700" y="1582775"/>
            <a:ext cx="8520600" cy="26661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3200"/>
              <a:buFont typeface="Arial"/>
              <a:buNone/>
            </a:pPr>
            <a:r>
              <a:rPr lang="en" b="1">
                <a:solidFill>
                  <a:schemeClr val="dk1"/>
                </a:solidFill>
              </a:rPr>
              <a:t>The Learning Targets for today are:</a:t>
            </a:r>
            <a:endParaRPr b="1">
              <a:solidFill>
                <a:schemeClr val="dk1"/>
              </a:solidFill>
            </a:endParaRPr>
          </a:p>
          <a:p>
            <a:pPr marL="457200" lvl="0" indent="-342900" rtl="0">
              <a:lnSpc>
                <a:spcPct val="90000"/>
              </a:lnSpc>
              <a:spcBef>
                <a:spcPts val="1000"/>
              </a:spcBef>
              <a:spcAft>
                <a:spcPts val="0"/>
              </a:spcAft>
              <a:buClr>
                <a:schemeClr val="dk1"/>
              </a:buClr>
              <a:buSzPts val="1800"/>
              <a:buAutoNum type="arabicPeriod"/>
            </a:pPr>
            <a:r>
              <a:rPr lang="en">
                <a:solidFill>
                  <a:schemeClr val="dk1"/>
                </a:solidFill>
              </a:rPr>
              <a:t>I can identify the strongest evidence in the speech by Til Gurung that helps me explain why refugees leave their home.</a:t>
            </a:r>
            <a:endParaRPr>
              <a:solidFill>
                <a:schemeClr val="dk1"/>
              </a:solidFill>
            </a:endParaRPr>
          </a:p>
          <a:p>
            <a:pPr marL="457200" lvl="0" indent="-342900" rtl="0">
              <a:lnSpc>
                <a:spcPct val="90000"/>
              </a:lnSpc>
              <a:spcBef>
                <a:spcPts val="0"/>
              </a:spcBef>
              <a:spcAft>
                <a:spcPts val="0"/>
              </a:spcAft>
              <a:buClr>
                <a:schemeClr val="dk1"/>
              </a:buClr>
              <a:buSzPts val="1800"/>
              <a:buAutoNum type="arabicPeriod"/>
            </a:pPr>
            <a:r>
              <a:rPr lang="en">
                <a:solidFill>
                  <a:schemeClr val="dk1"/>
                </a:solidFill>
              </a:rPr>
              <a:t>I can identify the strongest evidence in the speech by Til Gurung that helps me explain challenges refugees face in their new country.</a:t>
            </a:r>
            <a:endParaRPr>
              <a:solidFill>
                <a:schemeClr val="dk1"/>
              </a:solidFill>
            </a:endParaRPr>
          </a:p>
          <a:p>
            <a:pPr marL="457200" lvl="0" indent="-342900" rtl="0">
              <a:lnSpc>
                <a:spcPct val="90000"/>
              </a:lnSpc>
              <a:spcBef>
                <a:spcPts val="0"/>
              </a:spcBef>
              <a:spcAft>
                <a:spcPts val="0"/>
              </a:spcAft>
              <a:buClr>
                <a:schemeClr val="dk1"/>
              </a:buClr>
              <a:buSzPts val="1800"/>
              <a:buAutoNum type="arabicPeriod"/>
            </a:pPr>
            <a:r>
              <a:rPr lang="en">
                <a:solidFill>
                  <a:schemeClr val="dk1"/>
                </a:solidFill>
              </a:rPr>
              <a:t>I can determine the meaning of unfamiliar words based on context clues.</a:t>
            </a:r>
            <a:endParaRPr>
              <a:solidFill>
                <a:schemeClr val="dk1"/>
              </a:solidFill>
            </a:endParaRPr>
          </a:p>
          <a:p>
            <a:pPr marL="457200" lvl="0" indent="-342900" rtl="0">
              <a:lnSpc>
                <a:spcPct val="90000"/>
              </a:lnSpc>
              <a:spcBef>
                <a:spcPts val="0"/>
              </a:spcBef>
              <a:spcAft>
                <a:spcPts val="0"/>
              </a:spcAft>
              <a:buClr>
                <a:schemeClr val="dk1"/>
              </a:buClr>
              <a:buSzPts val="1800"/>
              <a:buAutoNum type="arabicPeriod"/>
            </a:pPr>
            <a:r>
              <a:rPr lang="en">
                <a:solidFill>
                  <a:schemeClr val="dk1"/>
                </a:solidFill>
              </a:rPr>
              <a:t>I can cite evidence from the text to support analysis of an informational text.</a:t>
            </a:r>
            <a:endParaRPr>
              <a:solidFill>
                <a:schemeClr val="dk1"/>
              </a:solidFill>
            </a:endParaRPr>
          </a:p>
          <a:p>
            <a:pPr marL="0" lvl="0" indent="0" rtl="0">
              <a:spcBef>
                <a:spcPts val="0"/>
              </a:spcBef>
              <a:spcAft>
                <a:spcPts val="0"/>
              </a:spcAft>
              <a:buNone/>
            </a:pPr>
            <a:endParaRPr/>
          </a:p>
        </p:txBody>
      </p:sp>
      <p:pic>
        <p:nvPicPr>
          <p:cNvPr id="160" name="Google Shape;160;p30"/>
          <p:cNvPicPr preferRelativeResize="0"/>
          <p:nvPr/>
        </p:nvPicPr>
        <p:blipFill>
          <a:blip r:embed="rId3">
            <a:alphaModFix/>
          </a:blip>
          <a:stretch>
            <a:fillRect/>
          </a:stretch>
        </p:blipFill>
        <p:spPr>
          <a:xfrm>
            <a:off x="8295640" y="4443046"/>
            <a:ext cx="665614" cy="507702"/>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31"/>
          <p:cNvSpPr txBox="1">
            <a:spLocks noGrp="1"/>
          </p:cNvSpPr>
          <p:nvPr>
            <p:ph type="title"/>
          </p:nvPr>
        </p:nvSpPr>
        <p:spPr>
          <a:xfrm>
            <a:off x="398786" y="369332"/>
            <a:ext cx="8520600" cy="719239"/>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dirty="0"/>
              <a:t>Let’s prepare for the </a:t>
            </a:r>
            <a:r>
              <a:rPr lang="en" sz="3000" b="1" dirty="0"/>
              <a:t>Mid-Unit Assessment.</a:t>
            </a:r>
            <a:endParaRPr sz="3000" b="1" dirty="0"/>
          </a:p>
        </p:txBody>
      </p:sp>
      <p:sp>
        <p:nvSpPr>
          <p:cNvPr id="166" name="Google Shape;166;p31"/>
          <p:cNvSpPr txBox="1">
            <a:spLocks noGrp="1"/>
          </p:cNvSpPr>
          <p:nvPr>
            <p:ph type="body" idx="1"/>
          </p:nvPr>
        </p:nvSpPr>
        <p:spPr>
          <a:xfrm>
            <a:off x="398786" y="1174029"/>
            <a:ext cx="8520600" cy="3572141"/>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 sz="1600" b="1" dirty="0">
                <a:solidFill>
                  <a:schemeClr val="dk1"/>
                </a:solidFill>
              </a:rPr>
              <a:t>So far in Unit 2, you have been:</a:t>
            </a:r>
            <a:endParaRPr sz="1600" b="1" dirty="0">
              <a:solidFill>
                <a:schemeClr val="dk1"/>
              </a:solidFill>
            </a:endParaRPr>
          </a:p>
          <a:p>
            <a:pPr marL="457200" lvl="0" indent="-330200" rtl="0">
              <a:lnSpc>
                <a:spcPct val="115000"/>
              </a:lnSpc>
              <a:spcBef>
                <a:spcPts val="0"/>
              </a:spcBef>
              <a:spcAft>
                <a:spcPts val="0"/>
              </a:spcAft>
              <a:buClr>
                <a:schemeClr val="dk1"/>
              </a:buClr>
              <a:buSzPts val="1600"/>
              <a:buChar char="●"/>
            </a:pPr>
            <a:r>
              <a:rPr lang="en" sz="1600" dirty="0">
                <a:solidFill>
                  <a:schemeClr val="dk1"/>
                </a:solidFill>
              </a:rPr>
              <a:t>Reading informational texts on different refugee experiences.</a:t>
            </a:r>
            <a:endParaRPr sz="1600" dirty="0">
              <a:solidFill>
                <a:schemeClr val="dk1"/>
              </a:solidFill>
            </a:endParaRPr>
          </a:p>
          <a:p>
            <a:pPr marL="457200" lvl="0" indent="-330200" rtl="0">
              <a:lnSpc>
                <a:spcPct val="115000"/>
              </a:lnSpc>
              <a:spcBef>
                <a:spcPts val="0"/>
              </a:spcBef>
              <a:spcAft>
                <a:spcPts val="0"/>
              </a:spcAft>
              <a:buClr>
                <a:schemeClr val="dk1"/>
              </a:buClr>
              <a:buSzPts val="1600"/>
              <a:buChar char="●"/>
            </a:pPr>
            <a:r>
              <a:rPr lang="en" sz="1600" dirty="0">
                <a:solidFill>
                  <a:schemeClr val="dk1"/>
                </a:solidFill>
              </a:rPr>
              <a:t>Collecting details to help you understand why refugees leave home, </a:t>
            </a:r>
            <a:endParaRPr sz="1600" dirty="0">
              <a:solidFill>
                <a:schemeClr val="dk1"/>
              </a:solidFill>
            </a:endParaRPr>
          </a:p>
          <a:p>
            <a:pPr marL="457200" lvl="0" indent="-330200" rtl="0">
              <a:lnSpc>
                <a:spcPct val="115000"/>
              </a:lnSpc>
              <a:spcBef>
                <a:spcPts val="0"/>
              </a:spcBef>
              <a:spcAft>
                <a:spcPts val="0"/>
              </a:spcAft>
              <a:buClr>
                <a:schemeClr val="dk1"/>
              </a:buClr>
              <a:buSzPts val="1600"/>
              <a:buChar char="●"/>
            </a:pPr>
            <a:r>
              <a:rPr lang="en" sz="1600" dirty="0">
                <a:solidFill>
                  <a:schemeClr val="dk1"/>
                </a:solidFill>
              </a:rPr>
              <a:t>Collecting details about the challenges they face in their new home.</a:t>
            </a:r>
            <a:endParaRPr sz="1600" dirty="0">
              <a:solidFill>
                <a:schemeClr val="dk1"/>
              </a:solidFill>
            </a:endParaRPr>
          </a:p>
          <a:p>
            <a:pPr marL="457200" lvl="0" indent="-330200" rtl="0">
              <a:lnSpc>
                <a:spcPct val="115000"/>
              </a:lnSpc>
              <a:spcBef>
                <a:spcPts val="0"/>
              </a:spcBef>
              <a:spcAft>
                <a:spcPts val="0"/>
              </a:spcAft>
              <a:buClr>
                <a:schemeClr val="dk1"/>
              </a:buClr>
              <a:buSzPts val="1600"/>
              <a:buChar char="●"/>
            </a:pPr>
            <a:r>
              <a:rPr lang="en" sz="1600" dirty="0">
                <a:solidFill>
                  <a:schemeClr val="dk1"/>
                </a:solidFill>
              </a:rPr>
              <a:t>Coming up with some common themes among different refugee experiences. </a:t>
            </a:r>
            <a:endParaRPr sz="1600" dirty="0">
              <a:solidFill>
                <a:schemeClr val="dk1"/>
              </a:solidFill>
            </a:endParaRPr>
          </a:p>
          <a:p>
            <a:pPr marL="0" lvl="0" indent="0" rtl="0">
              <a:lnSpc>
                <a:spcPct val="115000"/>
              </a:lnSpc>
              <a:spcBef>
                <a:spcPts val="0"/>
              </a:spcBef>
              <a:spcAft>
                <a:spcPts val="0"/>
              </a:spcAft>
              <a:buNone/>
            </a:pPr>
            <a:endParaRPr sz="1600" dirty="0">
              <a:solidFill>
                <a:schemeClr val="dk1"/>
              </a:solidFill>
            </a:endParaRPr>
          </a:p>
          <a:p>
            <a:pPr marL="0" lvl="0" indent="0" rtl="0">
              <a:lnSpc>
                <a:spcPct val="115000"/>
              </a:lnSpc>
              <a:spcBef>
                <a:spcPts val="0"/>
              </a:spcBef>
              <a:spcAft>
                <a:spcPts val="0"/>
              </a:spcAft>
              <a:buNone/>
            </a:pPr>
            <a:r>
              <a:rPr lang="en" sz="1600" b="1" dirty="0">
                <a:solidFill>
                  <a:schemeClr val="dk1"/>
                </a:solidFill>
              </a:rPr>
              <a:t>Mid-Unit Assessment Directions:</a:t>
            </a:r>
            <a:endParaRPr sz="1600" dirty="0">
              <a:solidFill>
                <a:schemeClr val="dk1"/>
              </a:solidFill>
            </a:endParaRPr>
          </a:p>
          <a:p>
            <a:pPr marL="457200" lvl="0" indent="-342900" rtl="0">
              <a:lnSpc>
                <a:spcPct val="115000"/>
              </a:lnSpc>
              <a:spcBef>
                <a:spcPts val="0"/>
              </a:spcBef>
              <a:spcAft>
                <a:spcPts val="0"/>
              </a:spcAft>
              <a:buClr>
                <a:schemeClr val="dk1"/>
              </a:buClr>
              <a:buSzPct val="100000"/>
              <a:buAutoNum type="arabicPeriod"/>
            </a:pPr>
            <a:r>
              <a:rPr lang="en" sz="1600" dirty="0">
                <a:solidFill>
                  <a:schemeClr val="dk1"/>
                </a:solidFill>
              </a:rPr>
              <a:t>Read the speech by Til Gurung once for gist.</a:t>
            </a:r>
            <a:endParaRPr sz="1600" dirty="0">
              <a:solidFill>
                <a:schemeClr val="dk1"/>
              </a:solidFill>
            </a:endParaRPr>
          </a:p>
          <a:p>
            <a:pPr marL="457200" lvl="0" indent="-342900" rtl="0">
              <a:lnSpc>
                <a:spcPct val="115000"/>
              </a:lnSpc>
              <a:spcBef>
                <a:spcPts val="0"/>
              </a:spcBef>
              <a:spcAft>
                <a:spcPts val="0"/>
              </a:spcAft>
              <a:buClr>
                <a:schemeClr val="dk1"/>
              </a:buClr>
              <a:buSzPct val="100000"/>
              <a:buAutoNum type="arabicPeriod"/>
            </a:pPr>
            <a:r>
              <a:rPr lang="en" sz="1600" dirty="0">
                <a:solidFill>
                  <a:schemeClr val="dk1"/>
                </a:solidFill>
              </a:rPr>
              <a:t>Read the questions and think about them.</a:t>
            </a:r>
            <a:endParaRPr sz="1600" dirty="0">
              <a:solidFill>
                <a:schemeClr val="dk1"/>
              </a:solidFill>
            </a:endParaRPr>
          </a:p>
          <a:p>
            <a:pPr marL="457200" lvl="0" indent="-342900" rtl="0">
              <a:lnSpc>
                <a:spcPct val="115000"/>
              </a:lnSpc>
              <a:spcBef>
                <a:spcPts val="0"/>
              </a:spcBef>
              <a:spcAft>
                <a:spcPts val="0"/>
              </a:spcAft>
              <a:buClr>
                <a:schemeClr val="dk1"/>
              </a:buClr>
              <a:buSzPct val="100000"/>
              <a:buAutoNum type="arabicPeriod"/>
            </a:pPr>
            <a:r>
              <a:rPr lang="en" sz="1600" dirty="0">
                <a:solidFill>
                  <a:schemeClr val="dk1"/>
                </a:solidFill>
              </a:rPr>
              <a:t>Reread the text with the questions in mind. Look for the strongest evidence.</a:t>
            </a:r>
            <a:endParaRPr sz="1600" dirty="0">
              <a:solidFill>
                <a:schemeClr val="dk1"/>
              </a:solidFill>
            </a:endParaRPr>
          </a:p>
          <a:p>
            <a:pPr marL="457200" lvl="0" indent="-342900" rtl="0">
              <a:lnSpc>
                <a:spcPct val="115000"/>
              </a:lnSpc>
              <a:spcBef>
                <a:spcPts val="0"/>
              </a:spcBef>
              <a:spcAft>
                <a:spcPts val="0"/>
              </a:spcAft>
              <a:buClr>
                <a:schemeClr val="dk1"/>
              </a:buClr>
              <a:buSzPct val="100000"/>
              <a:buAutoNum type="arabicPeriod"/>
            </a:pPr>
            <a:r>
              <a:rPr lang="en" sz="1600" dirty="0">
                <a:solidFill>
                  <a:schemeClr val="dk1"/>
                </a:solidFill>
              </a:rPr>
              <a:t>Write your answers, using specific evidence from the text to support your thinking.</a:t>
            </a:r>
            <a:endParaRPr sz="1600" dirty="0">
              <a:solidFill>
                <a:schemeClr val="dk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2"/>
          <p:cNvSpPr txBox="1">
            <a:spLocks noGrp="1"/>
          </p:cNvSpPr>
          <p:nvPr>
            <p:ph type="title"/>
          </p:nvPr>
        </p:nvSpPr>
        <p:spPr>
          <a:xfrm>
            <a:off x="311700" y="387850"/>
            <a:ext cx="8520600" cy="717636"/>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talk about </a:t>
            </a:r>
            <a:r>
              <a:rPr lang="en" b="1" dirty="0"/>
              <a:t>your progress</a:t>
            </a:r>
            <a:r>
              <a:rPr lang="en" dirty="0"/>
              <a:t> in Unit 2.</a:t>
            </a:r>
            <a:endParaRPr dirty="0"/>
          </a:p>
        </p:txBody>
      </p:sp>
      <p:sp>
        <p:nvSpPr>
          <p:cNvPr id="172" name="Google Shape;172;p32"/>
          <p:cNvSpPr txBox="1">
            <a:spLocks noGrp="1"/>
          </p:cNvSpPr>
          <p:nvPr>
            <p:ph type="body" idx="1"/>
          </p:nvPr>
        </p:nvSpPr>
        <p:spPr>
          <a:xfrm>
            <a:off x="311700" y="1262868"/>
            <a:ext cx="8520600" cy="3335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000" dirty="0">
                <a:solidFill>
                  <a:schemeClr val="dk1"/>
                </a:solidFill>
              </a:rPr>
              <a:t>You are practicing and getting better at collecting details and evidence from complex informational texts!</a:t>
            </a:r>
            <a:endParaRPr sz="2000" dirty="0">
              <a:solidFill>
                <a:schemeClr val="dk1"/>
              </a:solidFill>
            </a:endParaRPr>
          </a:p>
          <a:p>
            <a:pPr marL="0" lvl="0" indent="0" rtl="0">
              <a:spcBef>
                <a:spcPts val="0"/>
              </a:spcBef>
              <a:spcAft>
                <a:spcPts val="0"/>
              </a:spcAft>
              <a:buNone/>
            </a:pPr>
            <a:endParaRPr sz="2000" dirty="0">
              <a:solidFill>
                <a:schemeClr val="dk1"/>
              </a:solidFill>
            </a:endParaRPr>
          </a:p>
          <a:p>
            <a:pPr marL="0" lvl="0" indent="0" rtl="0">
              <a:spcBef>
                <a:spcPts val="0"/>
              </a:spcBef>
              <a:spcAft>
                <a:spcPts val="0"/>
              </a:spcAft>
              <a:buNone/>
            </a:pPr>
            <a:r>
              <a:rPr lang="en" sz="2000" dirty="0">
                <a:solidFill>
                  <a:schemeClr val="dk1"/>
                </a:solidFill>
              </a:rPr>
              <a:t>Turn and Talk:</a:t>
            </a:r>
            <a:endParaRPr sz="2000" dirty="0">
              <a:solidFill>
                <a:schemeClr val="dk1"/>
              </a:solidFill>
            </a:endParaRPr>
          </a:p>
          <a:p>
            <a:pPr marL="0" lvl="0" indent="0" rtl="0">
              <a:spcBef>
                <a:spcPts val="0"/>
              </a:spcBef>
              <a:spcAft>
                <a:spcPts val="0"/>
              </a:spcAft>
              <a:buNone/>
            </a:pPr>
            <a:endParaRPr sz="2000" dirty="0">
              <a:solidFill>
                <a:schemeClr val="dk1"/>
              </a:solidFill>
            </a:endParaRPr>
          </a:p>
          <a:p>
            <a:pPr marL="457200" lvl="0" indent="-355600" rtl="0">
              <a:spcBef>
                <a:spcPts val="0"/>
              </a:spcBef>
              <a:spcAft>
                <a:spcPts val="0"/>
              </a:spcAft>
              <a:buClr>
                <a:schemeClr val="dk1"/>
              </a:buClr>
              <a:buSzPts val="2000"/>
              <a:buChar char="●"/>
            </a:pPr>
            <a:r>
              <a:rPr lang="en" sz="2000" dirty="0">
                <a:solidFill>
                  <a:schemeClr val="dk1"/>
                </a:solidFill>
              </a:rPr>
              <a:t>What are some things you’ve done so far in this unit with </a:t>
            </a:r>
            <a:r>
              <a:rPr lang="en" sz="2000" b="1" dirty="0">
                <a:solidFill>
                  <a:schemeClr val="dk1"/>
                </a:solidFill>
              </a:rPr>
              <a:t>the novel?</a:t>
            </a:r>
            <a:endParaRPr sz="2000" b="1" dirty="0">
              <a:solidFill>
                <a:schemeClr val="dk1"/>
              </a:solidFill>
            </a:endParaRPr>
          </a:p>
          <a:p>
            <a:pPr marL="457200" lvl="0" indent="0" rtl="0">
              <a:spcBef>
                <a:spcPts val="0"/>
              </a:spcBef>
              <a:spcAft>
                <a:spcPts val="0"/>
              </a:spcAft>
              <a:buNone/>
            </a:pPr>
            <a:endParaRPr sz="2000" dirty="0">
              <a:solidFill>
                <a:schemeClr val="dk1"/>
              </a:solidFill>
            </a:endParaRPr>
          </a:p>
          <a:p>
            <a:pPr marL="457200" lvl="0" indent="-355600" rtl="0">
              <a:spcBef>
                <a:spcPts val="0"/>
              </a:spcBef>
              <a:spcAft>
                <a:spcPts val="0"/>
              </a:spcAft>
              <a:buClr>
                <a:schemeClr val="dk1"/>
              </a:buClr>
              <a:buSzPts val="2000"/>
              <a:buChar char="●"/>
            </a:pPr>
            <a:r>
              <a:rPr lang="en" sz="2000" dirty="0">
                <a:solidFill>
                  <a:schemeClr val="dk1"/>
                </a:solidFill>
              </a:rPr>
              <a:t>What are some things you’ve done so far in this unit with </a:t>
            </a:r>
            <a:r>
              <a:rPr lang="en" sz="2000" b="1" dirty="0">
                <a:solidFill>
                  <a:schemeClr val="dk1"/>
                </a:solidFill>
              </a:rPr>
              <a:t>challenging informational text?</a:t>
            </a:r>
            <a:endParaRPr sz="2000" b="1" dirty="0">
              <a:solidFill>
                <a:schemeClr val="dk1"/>
              </a:solidFill>
            </a:endParaRPr>
          </a:p>
        </p:txBody>
      </p:sp>
      <p:pic>
        <p:nvPicPr>
          <p:cNvPr id="173" name="Google Shape;173;p32"/>
          <p:cNvPicPr preferRelativeResize="0"/>
          <p:nvPr/>
        </p:nvPicPr>
        <p:blipFill>
          <a:blip r:embed="rId3">
            <a:alphaModFix/>
          </a:blip>
          <a:stretch>
            <a:fillRect/>
          </a:stretch>
        </p:blipFill>
        <p:spPr>
          <a:xfrm>
            <a:off x="8368550" y="4461255"/>
            <a:ext cx="556061" cy="53396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Homework</a:t>
            </a:r>
            <a:endParaRPr/>
          </a:p>
        </p:txBody>
      </p:sp>
      <p:sp>
        <p:nvSpPr>
          <p:cNvPr id="179" name="Google Shape;179;p3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Clr>
                <a:schemeClr val="dk1"/>
              </a:buClr>
              <a:buSzPts val="1800"/>
              <a:buAutoNum type="arabicPeriod"/>
            </a:pPr>
            <a:r>
              <a:rPr lang="en" dirty="0">
                <a:solidFill>
                  <a:schemeClr val="dk1"/>
                </a:solidFill>
              </a:rPr>
              <a:t>Complete a first read of pages 196–212. </a:t>
            </a:r>
          </a:p>
          <a:p>
            <a:pPr marL="457200" lvl="0" indent="-342900" rtl="0">
              <a:spcBef>
                <a:spcPts val="0"/>
              </a:spcBef>
              <a:spcAft>
                <a:spcPts val="0"/>
              </a:spcAft>
              <a:buClr>
                <a:schemeClr val="dk1"/>
              </a:buClr>
              <a:buSzPts val="1800"/>
              <a:buAutoNum type="arabicPeriod"/>
            </a:pPr>
            <a:endParaRPr lang="en"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Take notes (in your journal) using </a:t>
            </a:r>
            <a:r>
              <a:rPr lang="en" b="1" dirty="0">
                <a:solidFill>
                  <a:schemeClr val="dk1"/>
                </a:solidFill>
              </a:rPr>
              <a:t>the Structured Notes graphic organizer. </a:t>
            </a:r>
          </a:p>
          <a:p>
            <a:pPr marL="457200" lvl="0" indent="-342900" rtl="0">
              <a:spcBef>
                <a:spcPts val="0"/>
              </a:spcBef>
              <a:spcAft>
                <a:spcPts val="0"/>
              </a:spcAft>
              <a:buClr>
                <a:schemeClr val="dk1"/>
              </a:buClr>
              <a:buSzPts val="1800"/>
              <a:buAutoNum type="arabicPeriod"/>
            </a:pPr>
            <a:endParaRPr lang="en"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Focus on the strongest evidence that reveals how Ha is being turned “inside out</a:t>
            </a:r>
            <a:r>
              <a:rPr lang="en-US" dirty="0">
                <a:solidFill>
                  <a:schemeClr val="dk1"/>
                </a:solidFill>
              </a:rPr>
              <a:t>,</a:t>
            </a:r>
            <a:r>
              <a:rPr lang="en" dirty="0">
                <a:solidFill>
                  <a:schemeClr val="dk1"/>
                </a:solidFill>
              </a:rPr>
              <a:t>” plus vocabulary that helps you understand her challenges and responses.</a:t>
            </a:r>
            <a:endParaRPr dirty="0"/>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3BC1A46-9F13-4B05-9A08-7B40CF354E6D}">
  <ds:schemaRefs>
    <ds:schemaRef ds:uri="http://schemas.microsoft.com/sharepoint/v3/contenttype/forms"/>
  </ds:schemaRefs>
</ds:datastoreItem>
</file>

<file path=customXml/itemProps2.xml><?xml version="1.0" encoding="utf-8"?>
<ds:datastoreItem xmlns:ds="http://schemas.openxmlformats.org/officeDocument/2006/customXml" ds:itemID="{E4BCE306-9DC1-46DF-96CB-610EDD237EF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19D5972-0A57-4755-8C77-CD52ECD5F3E7}">
  <ds:schemaRefs>
    <ds:schemaRef ds:uri="http://schemas.microsoft.com/office/2006/metadata/properti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a1502afc-75e6-4a80-976c-76583f90c737"/>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46</TotalTime>
  <Words>2485</Words>
  <Application>Microsoft Office PowerPoint</Application>
  <PresentationFormat>On-screen Show (16:9)</PresentationFormat>
  <Paragraphs>282</Paragraphs>
  <Slides>15</Slides>
  <Notes>15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Century Gothic</vt:lpstr>
      <vt:lpstr>Calibri</vt:lpstr>
      <vt:lpstr>Overlock</vt:lpstr>
      <vt:lpstr>Arial</vt:lpstr>
      <vt:lpstr>Simple Light</vt:lpstr>
      <vt:lpstr>Grade 8: Module 1: Unit 2: Lesson 7 Teacher slide, before teaching.</vt:lpstr>
      <vt:lpstr>Grade 8: Module 1: Unit 2: Lesson 7 Teacher slide, before teaching.</vt:lpstr>
      <vt:lpstr>Grade 8: Module 1: Unit 2: Lesson 7 Teacher slide, before teaching.</vt:lpstr>
      <vt:lpstr>PowerPoint Presentation</vt:lpstr>
      <vt:lpstr>Hello, Students!</vt:lpstr>
      <vt:lpstr>Let’s look at our Learning Targets for today’s assessment.</vt:lpstr>
      <vt:lpstr>Let’s prepare for the Mid-Unit Assessment.</vt:lpstr>
      <vt:lpstr>Let’s talk about your progress in Unit 2.</vt:lpstr>
      <vt:lpstr>Homework</vt:lpstr>
      <vt:lpstr>Small Group Block</vt:lpstr>
      <vt:lpstr>Fluent Reading Work</vt:lpstr>
      <vt:lpstr>Fluent Reading Work</vt:lpstr>
      <vt:lpstr>Fluent Reading Work</vt:lpstr>
      <vt:lpstr>Fluent Reading Work</vt:lpstr>
      <vt:lpstr> When you finish the fluency practice...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1: Unit 2: Lesson 7 Teacher slide, before teaching.</dc:title>
  <dc:creator>nbravo</dc:creator>
  <cp:lastModifiedBy>Natalie Ivey</cp:lastModifiedBy>
  <cp:revision>9</cp:revision>
  <dcterms:modified xsi:type="dcterms:W3CDTF">2018-09-07T15:08:39Z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