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notesSlides/notesSlide13.xml" ContentType="application/vnd.openxmlformats-officedocument.presentationml.notesSlide+xml"/>
  <Override PartName="/ppt/slideLayouts/slideLayout3.xml" ContentType="application/vnd.openxmlformats-officedocument.presentationml.slideLayout+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notesSlides/notesSlide10.xml" ContentType="application/vnd.openxmlformats-officedocument.presentationml.notesSlide+xml"/>
  <Override PartName="/ppt/slideLayouts/slideLayout6.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2477CF2-B95C-4B76-915D-2457EC891E55}">
  <a:tblStyle styleId="{02477CF2-B95C-4B76-915D-2457EC891E55}"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3155" autoAdjust="0"/>
  </p:normalViewPr>
  <p:slideViewPr>
    <p:cSldViewPr snapToGrid="0">
      <p:cViewPr varScale="1">
        <p:scale>
          <a:sx n="57" d="100"/>
          <a:sy n="57" d="100"/>
        </p:scale>
        <p:origin x="-2040" y="-1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898181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nytimes.com/interactive/2010/11/21/technology/20101121-brain-interactive.html?ref=technology"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US" dirty="0"/>
              <a:t>The purpose of today’s lesson is for students continue reading excerpts from “The Digital Revolution and the Adolescent Brain Evolution” while making inferences and reviewing important scientific </a:t>
            </a:r>
            <a:r>
              <a:rPr lang="en-US" dirty="0" smtClean="0"/>
              <a:t>vocabulary.</a:t>
            </a:r>
            <a:endParaRPr dirty="0"/>
          </a:p>
          <a:p>
            <a:pPr marL="457200" lvl="0" indent="-304800" algn="l" rtl="0">
              <a:lnSpc>
                <a:spcPct val="115000"/>
              </a:lnSpc>
              <a:spcBef>
                <a:spcPts val="0"/>
              </a:spcBef>
              <a:spcAft>
                <a:spcPts val="0"/>
              </a:spcAft>
              <a:buSzPts val="1200"/>
              <a:buChar char="●"/>
            </a:pPr>
            <a:r>
              <a:rPr lang="en-US" dirty="0">
                <a:solidFill>
                  <a:srgbClr val="000000"/>
                </a:solidFill>
              </a:rPr>
              <a:t>In this lesson, students continue to read excerpts from “The Digital Revolution and the Adolescent Brain Evolution.” See Teaching Notes from Lesson 5 for more on this text. As this is their third encounter with the text-dependent question activity, students will work more independently today.</a:t>
            </a:r>
            <a:endParaRPr dirty="0">
              <a:solidFill>
                <a:srgbClr val="000000"/>
              </a:solidFill>
            </a:endParaRPr>
          </a:p>
          <a:p>
            <a:pPr marL="457200" lvl="0" indent="-304800" algn="l" rtl="0">
              <a:lnSpc>
                <a:spcPct val="100000"/>
              </a:lnSpc>
              <a:spcBef>
                <a:spcPts val="0"/>
              </a:spcBef>
              <a:spcAft>
                <a:spcPts val="0"/>
              </a:spcAft>
              <a:buSzPts val="1200"/>
              <a:buChar char="●"/>
            </a:pPr>
            <a:r>
              <a:rPr lang="en-US" dirty="0">
                <a:solidFill>
                  <a:srgbClr val="000000"/>
                </a:solidFill>
              </a:rPr>
              <a:t>This excerpt centers on social interaction in the digital world. Today’s learning is central to understanding the model essay in Unit 3.</a:t>
            </a:r>
            <a:endParaRPr dirty="0">
              <a:solidFill>
                <a:srgbClr val="000000"/>
              </a:solidFill>
            </a:endParaRPr>
          </a:p>
          <a:p>
            <a:pPr marL="457200" lvl="0" indent="-304800" algn="l" rtl="0">
              <a:lnSpc>
                <a:spcPct val="100000"/>
              </a:lnSpc>
              <a:spcBef>
                <a:spcPts val="0"/>
              </a:spcBef>
              <a:spcAft>
                <a:spcPts val="0"/>
              </a:spcAft>
              <a:buSzPts val="1200"/>
              <a:buChar char="●"/>
            </a:pPr>
            <a:r>
              <a:rPr lang="en-US" dirty="0">
                <a:solidFill>
                  <a:srgbClr val="000000"/>
                </a:solidFill>
              </a:rPr>
              <a:t>As in Lesson 7, students will add “if/then” statements to their </a:t>
            </a:r>
            <a:r>
              <a:rPr lang="en-US" b="1" dirty="0">
                <a:solidFill>
                  <a:srgbClr val="000000"/>
                </a:solidFill>
              </a:rPr>
              <a:t>Brain Development anchor chart</a:t>
            </a:r>
            <a:r>
              <a:rPr lang="en-US" dirty="0">
                <a:solidFill>
                  <a:srgbClr val="000000"/>
                </a:solidFill>
              </a:rPr>
              <a:t>. Being able to practice making inferences from science will scaffold them toward creating their position paper in Unit 3. Remind students to use words and phrases like “may” and “it seems reasonable” to mirror the cautionary tone of scientists.</a:t>
            </a:r>
            <a:endParaRPr dirty="0">
              <a:solidFill>
                <a:srgbClr val="000000"/>
              </a:solidFill>
            </a:endParaRPr>
          </a:p>
          <a:p>
            <a:pPr marL="457200" lvl="0" indent="-304800" algn="l" rtl="0">
              <a:lnSpc>
                <a:spcPct val="100000"/>
              </a:lnSpc>
              <a:spcBef>
                <a:spcPts val="0"/>
              </a:spcBef>
              <a:spcAft>
                <a:spcPts val="0"/>
              </a:spcAft>
              <a:buSzPts val="1200"/>
              <a:buChar char="●"/>
            </a:pPr>
            <a:r>
              <a:rPr lang="en-US" dirty="0">
                <a:solidFill>
                  <a:srgbClr val="000000"/>
                </a:solidFill>
              </a:rPr>
              <a:t>Collect but do not grade </a:t>
            </a:r>
            <a:r>
              <a:rPr lang="en-US" b="1" dirty="0">
                <a:solidFill>
                  <a:srgbClr val="000000"/>
                </a:solidFill>
              </a:rPr>
              <a:t>Homework: Excerpt 4 of “The Digital Revolution and the Adolescent Brain Evolution.” </a:t>
            </a:r>
            <a:r>
              <a:rPr lang="en-US" dirty="0">
                <a:solidFill>
                  <a:srgbClr val="000000"/>
                </a:solidFill>
              </a:rPr>
              <a:t>Rather, use it as formative assessment. Students will need it again in Lesson 9.</a:t>
            </a:r>
            <a:endParaRPr dirty="0">
              <a:solidFill>
                <a:srgbClr val="000000"/>
              </a:solidFill>
            </a:endParaRPr>
          </a:p>
          <a:p>
            <a:pPr marL="76200" lvl="0" indent="0" algn="l" rtl="0">
              <a:lnSpc>
                <a:spcPct val="115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2948589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7ba4164f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47ba4164f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20-25 minutes (3- 5  minutes this slide)</a:t>
            </a:r>
            <a:endParaRPr dirty="0"/>
          </a:p>
          <a:p>
            <a:pPr marL="0" lvl="0" indent="0" algn="l" rtl="0">
              <a:spcBef>
                <a:spcPts val="0"/>
              </a:spcBef>
              <a:spcAft>
                <a:spcPts val="0"/>
              </a:spcAft>
              <a:buClr>
                <a:schemeClr val="dk1"/>
              </a:buClr>
              <a:buSzPts val="1200"/>
              <a:buFont typeface="Calibri"/>
              <a:buNone/>
            </a:pPr>
            <a:r>
              <a:rPr lang="en-US" b="1" dirty="0"/>
              <a:t>Student Grouping: whole class, seat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3</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B: Excerpt 5: Text-Dependent Questions</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should now work in pairs.</a:t>
            </a:r>
            <a:endParaRPr dirty="0"/>
          </a:p>
          <a:p>
            <a:pPr marL="457200" marR="0" lvl="0" indent="-304800" algn="l" rtl="0">
              <a:lnSpc>
                <a:spcPct val="100000"/>
              </a:lnSpc>
              <a:spcBef>
                <a:spcPts val="0"/>
              </a:spcBef>
              <a:spcAft>
                <a:spcPts val="0"/>
              </a:spcAft>
              <a:buSzPts val="1200"/>
              <a:buFont typeface="Calibri"/>
              <a:buChar char="●"/>
            </a:pPr>
            <a:r>
              <a:rPr lang="en-US" dirty="0"/>
              <a:t>Remember to collect </a:t>
            </a:r>
            <a:r>
              <a:rPr lang="en-US" b="1" dirty="0"/>
              <a:t>homework: Excerpt 4 of “The Digital Revolution and the Adolescent Brain Evolution.”</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excerpt aloud.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17500" algn="l" rtl="0">
              <a:spcBef>
                <a:spcPts val="0"/>
              </a:spcBef>
              <a:spcAft>
                <a:spcPts val="0"/>
              </a:spcAft>
              <a:buSzPts val="1400"/>
              <a:buChar char="●"/>
            </a:pPr>
            <a:r>
              <a:rPr lang="en-US" dirty="0"/>
              <a:t> Listen for students to be reading along silently.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a:p>
            <a:pPr marL="0" lvl="0" indent="0" algn="l" rtl="0">
              <a:spcBef>
                <a:spcPts val="0"/>
              </a:spcBef>
              <a:spcAft>
                <a:spcPts val="0"/>
              </a:spcAft>
              <a:buNone/>
            </a:pPr>
            <a:endParaRPr dirty="0"/>
          </a:p>
        </p:txBody>
      </p:sp>
      <p:sp>
        <p:nvSpPr>
          <p:cNvPr id="255" name="Google Shape;255;g47ba4164f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4889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20b147a0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g420b147a0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20-25 minutes (10 minutes this slide)</a:t>
            </a:r>
            <a:endParaRPr dirty="0"/>
          </a:p>
          <a:p>
            <a:pPr marL="0" lvl="0" indent="0" algn="l" rtl="0">
              <a:spcBef>
                <a:spcPts val="0"/>
              </a:spcBef>
              <a:spcAft>
                <a:spcPts val="0"/>
              </a:spcAft>
              <a:buClr>
                <a:schemeClr val="dk1"/>
              </a:buClr>
              <a:buSzPts val="1200"/>
              <a:buFont typeface="Calibri"/>
              <a:buNone/>
            </a:pPr>
            <a:r>
              <a:rPr lang="en-US" b="1" dirty="0"/>
              <a:t>Student Grouping: whole class, seat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3</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B: Excerpt 5: Text-Dependent Questions</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Be sure to stop and help students with vocabulary and terms as needed.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Pause to clarify any other  vocabulary that you think will be challenging.</a:t>
            </a:r>
            <a:endParaRPr dirty="0"/>
          </a:p>
          <a:p>
            <a:pPr marL="457200" marR="0" lvl="0" indent="-304800" algn="l" rtl="0">
              <a:lnSpc>
                <a:spcPct val="100000"/>
              </a:lnSpc>
              <a:spcBef>
                <a:spcPts val="0"/>
              </a:spcBef>
              <a:spcAft>
                <a:spcPts val="0"/>
              </a:spcAft>
              <a:buSzPts val="1200"/>
              <a:buFont typeface="Calibri"/>
              <a:buAutoNum type="arabicPeriod"/>
            </a:pPr>
            <a:r>
              <a:rPr lang="en-US" dirty="0"/>
              <a:t>You may wish to prompt the students with these vocabulary questions: </a:t>
            </a:r>
            <a:r>
              <a:rPr lang="en-US" i="1" dirty="0"/>
              <a:t>What is a gas gauge? What does it do</a:t>
            </a:r>
            <a:r>
              <a:rPr lang="en-US" i="1" dirty="0" smtClean="0"/>
              <a:t>? The </a:t>
            </a:r>
            <a:r>
              <a:rPr lang="en-US" i="1" dirty="0"/>
              <a:t>Latin root </a:t>
            </a:r>
            <a:r>
              <a:rPr lang="en-US" i="1" dirty="0" smtClean="0"/>
              <a:t>‘</a:t>
            </a:r>
            <a:r>
              <a:rPr lang="en-US" i="1" dirty="0" err="1" smtClean="0"/>
              <a:t>cogn</a:t>
            </a:r>
            <a:r>
              <a:rPr lang="en-US" i="1" dirty="0" smtClean="0"/>
              <a:t>-’ </a:t>
            </a:r>
            <a:r>
              <a:rPr lang="en-US" i="1" dirty="0"/>
              <a:t>means to know. How does that help you? The prefix </a:t>
            </a:r>
            <a:r>
              <a:rPr lang="en-US" i="1" dirty="0" smtClean="0"/>
              <a:t>‘dis-’ </a:t>
            </a:r>
            <a:r>
              <a:rPr lang="en-US" i="1" dirty="0"/>
              <a:t>means apart from. How does that help you</a:t>
            </a:r>
            <a:r>
              <a:rPr lang="en-US" i="1" dirty="0" smtClean="0"/>
              <a:t>?” </a:t>
            </a:r>
            <a:r>
              <a:rPr lang="en-US" i="0" dirty="0"/>
              <a:t>(Point out “discernment” in the next paragraph.)</a:t>
            </a:r>
            <a:endParaRPr i="0" dirty="0"/>
          </a:p>
          <a:p>
            <a:pPr marL="457200" marR="0" lvl="0" indent="-304800" algn="l" rtl="0">
              <a:lnSpc>
                <a:spcPct val="100000"/>
              </a:lnSpc>
              <a:spcBef>
                <a:spcPts val="0"/>
              </a:spcBef>
              <a:spcAft>
                <a:spcPts val="0"/>
              </a:spcAft>
              <a:buSzPts val="1200"/>
              <a:buFont typeface="Calibri"/>
              <a:buAutoNum type="arabicPeriod"/>
            </a:pPr>
            <a:r>
              <a:rPr lang="en-US" dirty="0"/>
              <a:t>Read the first question. </a:t>
            </a:r>
            <a:endParaRPr dirty="0"/>
          </a:p>
          <a:p>
            <a:pPr marL="457200" marR="0" lvl="0" indent="-304800" algn="l" rtl="0">
              <a:lnSpc>
                <a:spcPct val="100000"/>
              </a:lnSpc>
              <a:spcBef>
                <a:spcPts val="0"/>
              </a:spcBef>
              <a:spcAft>
                <a:spcPts val="0"/>
              </a:spcAft>
              <a:buSzPts val="1200"/>
              <a:buFont typeface="Calibri"/>
              <a:buAutoNum type="arabicPeriod"/>
            </a:pPr>
            <a:r>
              <a:rPr lang="en-US" dirty="0"/>
              <a:t>Then reread the first paragraph. Make sure you pause at the comma after each social task. To further assist students, you may want to hold up fingers to indicate the first, second, etc.</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a moment to answer the question on their own and then ask them to turn and talk with their partner.</a:t>
            </a:r>
            <a:endParaRPr dirty="0"/>
          </a:p>
          <a:p>
            <a:pPr marL="457200" marR="0" lvl="0" indent="-304800" algn="l" rtl="0">
              <a:lnSpc>
                <a:spcPct val="100000"/>
              </a:lnSpc>
              <a:spcBef>
                <a:spcPts val="0"/>
              </a:spcBef>
              <a:spcAft>
                <a:spcPts val="0"/>
              </a:spcAft>
              <a:buSzPts val="1200"/>
              <a:buFont typeface="Calibri"/>
              <a:buAutoNum type="arabicPeriod"/>
            </a:pPr>
            <a:r>
              <a:rPr lang="en-US" dirty="0"/>
              <a:t>When most hands are raised, call on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Listen for students to work together to answer </a:t>
            </a:r>
            <a:r>
              <a:rPr lang="en-US" dirty="0" smtClean="0"/>
              <a:t>questions.</a:t>
            </a:r>
            <a:endParaRPr dirty="0"/>
          </a:p>
          <a:p>
            <a:pPr marL="457200" lvl="0" indent="-304800" algn="l" rtl="0">
              <a:spcBef>
                <a:spcPts val="0"/>
              </a:spcBef>
              <a:spcAft>
                <a:spcPts val="0"/>
              </a:spcAft>
              <a:buSzPts val="1200"/>
              <a:buChar char="●"/>
            </a:pPr>
            <a:r>
              <a:rPr lang="en-US" dirty="0"/>
              <a:t>For question 1 answers: Listen for them to say: </a:t>
            </a:r>
            <a:r>
              <a:rPr lang="en-US" b="0" dirty="0"/>
              <a:t>to tell how others are feeling, to tell who is a friend and who is an enemy, to tell if someone is lying, and to make friends.</a:t>
            </a:r>
            <a:endParaRPr b="0"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joining a struggling reader or individually conferencing with a student.</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65" name="Google Shape;265;g420b147a0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1074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6c5d05338_0_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g46c5d0533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20-25 minutes (10 - 12  minutes this slide)</a:t>
            </a:r>
            <a:endParaRPr dirty="0"/>
          </a:p>
          <a:p>
            <a:pPr marL="0" lvl="0" indent="0" algn="l" rtl="0">
              <a:spcBef>
                <a:spcPts val="0"/>
              </a:spcBef>
              <a:spcAft>
                <a:spcPts val="0"/>
              </a:spcAft>
              <a:buClr>
                <a:schemeClr val="dk1"/>
              </a:buClr>
              <a:buSzPts val="1200"/>
              <a:buFont typeface="Calibri"/>
              <a:buNone/>
            </a:pPr>
            <a:r>
              <a:rPr lang="en-US" b="1" dirty="0"/>
              <a:t>Student Grouping: whole class, seat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3</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B: Excerpt 5: Text-Dependent Questions</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should still be working in pairs.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Reread the second paragraph.</a:t>
            </a:r>
            <a:endParaRPr dirty="0"/>
          </a:p>
          <a:p>
            <a:pPr marL="457200" marR="0" lvl="0" indent="-304800" algn="l" rtl="0">
              <a:lnSpc>
                <a:spcPct val="100000"/>
              </a:lnSpc>
              <a:spcBef>
                <a:spcPts val="0"/>
              </a:spcBef>
              <a:spcAft>
                <a:spcPts val="0"/>
              </a:spcAft>
              <a:buSzPts val="1200"/>
              <a:buFont typeface="Calibri"/>
              <a:buAutoNum type="arabicPeriod"/>
            </a:pPr>
            <a:r>
              <a:rPr lang="en-US" dirty="0"/>
              <a:t>For the next 10 minutes, students will work in pairs on Questions 2–8.</a:t>
            </a:r>
            <a:endParaRPr dirty="0"/>
          </a:p>
          <a:p>
            <a:pPr marL="457200" marR="0" lvl="0" indent="-304800" algn="l" rtl="0">
              <a:lnSpc>
                <a:spcPct val="100000"/>
              </a:lnSpc>
              <a:spcBef>
                <a:spcPts val="0"/>
              </a:spcBef>
              <a:spcAft>
                <a:spcPts val="0"/>
              </a:spcAft>
              <a:buSzPts val="1200"/>
              <a:buFont typeface="Calibri"/>
              <a:buAutoNum type="arabicPeriod"/>
            </a:pPr>
            <a:r>
              <a:rPr lang="en-US" dirty="0"/>
              <a:t>Because this is the third close reading the students have completed, in this lesson you will give them a chance to answer with a partner instead of whole class. </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For question 2: Listen for students to say something like: </a:t>
            </a:r>
            <a:r>
              <a:rPr lang="en-US" b="0" dirty="0"/>
              <a:t>The PFC matures late and is very </a:t>
            </a:r>
            <a:r>
              <a:rPr lang="en-US" b="0" dirty="0" smtClean="0"/>
              <a:t>changeable.</a:t>
            </a:r>
            <a:endParaRPr b="0" dirty="0"/>
          </a:p>
          <a:p>
            <a:pPr marL="457200" lvl="0" indent="-304800" algn="l" rtl="0">
              <a:spcBef>
                <a:spcPts val="0"/>
              </a:spcBef>
              <a:spcAft>
                <a:spcPts val="0"/>
              </a:spcAft>
              <a:buSzPts val="1200"/>
              <a:buChar char="●"/>
            </a:pPr>
            <a:r>
              <a:rPr lang="en-US" b="0" dirty="0"/>
              <a:t>For question 3:  Listen for</a:t>
            </a:r>
            <a:r>
              <a:rPr lang="en-US" b="0" i="0" dirty="0" smtClean="0"/>
              <a:t>:</a:t>
            </a:r>
            <a:r>
              <a:rPr lang="en-US" b="0" i="1" dirty="0" smtClean="0"/>
              <a:t> “</a:t>
            </a:r>
            <a:r>
              <a:rPr lang="en-US" b="0" dirty="0"/>
              <a:t>Like any hard skill, in order to become very good at it, one needs to do it over and over again.” Someone practices social skills by being around and trying to relate to people.</a:t>
            </a:r>
            <a:endParaRPr b="0" dirty="0"/>
          </a:p>
          <a:p>
            <a:pPr marL="457200" lvl="0" indent="-304800" algn="l" rtl="0">
              <a:spcBef>
                <a:spcPts val="0"/>
              </a:spcBef>
              <a:spcAft>
                <a:spcPts val="0"/>
              </a:spcAft>
              <a:buSzPts val="1200"/>
              <a:buChar char="●"/>
            </a:pPr>
            <a:r>
              <a:rPr lang="en-US" b="0" dirty="0"/>
              <a:t>For question 4: Listen for</a:t>
            </a:r>
            <a:r>
              <a:rPr lang="en-US" b="0" i="1" dirty="0"/>
              <a:t>: </a:t>
            </a:r>
            <a:r>
              <a:rPr lang="en-US" b="0" dirty="0"/>
              <a:t>A nonverbal cue is something that is not said in words, </a:t>
            </a:r>
            <a:r>
              <a:rPr lang="en-US" b="0" dirty="0" smtClean="0"/>
              <a:t>e.g.</a:t>
            </a:r>
            <a:r>
              <a:rPr lang="en-US" b="0" dirty="0"/>
              <a:t>, body language.</a:t>
            </a:r>
            <a:endParaRPr b="0" dirty="0"/>
          </a:p>
          <a:p>
            <a:pPr marL="457200" lvl="0" indent="-304800" algn="l" rtl="0">
              <a:lnSpc>
                <a:spcPct val="115000"/>
              </a:lnSpc>
              <a:spcBef>
                <a:spcPts val="0"/>
              </a:spcBef>
              <a:spcAft>
                <a:spcPts val="0"/>
              </a:spcAft>
              <a:buSzPts val="1200"/>
              <a:buChar char="●"/>
            </a:pPr>
            <a:r>
              <a:rPr lang="en-US" b="0" dirty="0"/>
              <a:t>For question 5:</a:t>
            </a:r>
            <a:r>
              <a:rPr lang="en-US" b="0" i="1" dirty="0"/>
              <a:t> </a:t>
            </a:r>
            <a:r>
              <a:rPr lang="en-US" b="0" dirty="0"/>
              <a:t> Listen for</a:t>
            </a:r>
            <a:r>
              <a:rPr lang="en-US" b="0" i="1" dirty="0"/>
              <a:t>: </a:t>
            </a:r>
            <a:r>
              <a:rPr lang="en-US" b="0" dirty="0"/>
              <a:t>Changes in breathing patterns, body postures, eye gaze, etc.</a:t>
            </a:r>
            <a:endParaRPr b="0" dirty="0"/>
          </a:p>
          <a:p>
            <a:pPr marL="457200" lvl="0" indent="-304800" algn="l" rtl="0">
              <a:lnSpc>
                <a:spcPct val="115000"/>
              </a:lnSpc>
              <a:spcBef>
                <a:spcPts val="0"/>
              </a:spcBef>
              <a:spcAft>
                <a:spcPts val="0"/>
              </a:spcAft>
              <a:buSzPts val="1200"/>
              <a:buChar char="●"/>
            </a:pPr>
            <a:r>
              <a:rPr lang="en-US" b="0" dirty="0"/>
              <a:t>For question 6: Listen for: “Breathing patterns” does not reinforce the idea of subtle. </a:t>
            </a:r>
            <a:endParaRPr b="0" dirty="0"/>
          </a:p>
          <a:p>
            <a:pPr marL="457200" lvl="0" indent="-304800" algn="l" rtl="0">
              <a:lnSpc>
                <a:spcPct val="115000"/>
              </a:lnSpc>
              <a:spcBef>
                <a:spcPts val="0"/>
              </a:spcBef>
              <a:spcAft>
                <a:spcPts val="0"/>
              </a:spcAft>
              <a:buSzPts val="1200"/>
              <a:buFont typeface="Arial"/>
              <a:buChar char="●"/>
            </a:pPr>
            <a:r>
              <a:rPr lang="en-US" b="0" dirty="0"/>
              <a:t>For question 7: Listen  for: Because you need to be physically around someone to practice non-verbal cues.</a:t>
            </a:r>
            <a:endParaRPr b="0" dirty="0"/>
          </a:p>
          <a:p>
            <a:pPr marL="457200" lvl="0" indent="-304800" algn="l" rtl="0">
              <a:lnSpc>
                <a:spcPct val="115000"/>
              </a:lnSpc>
              <a:spcBef>
                <a:spcPts val="0"/>
              </a:spcBef>
              <a:spcAft>
                <a:spcPts val="0"/>
              </a:spcAft>
              <a:buSzPts val="1200"/>
              <a:buFont typeface="Arial"/>
              <a:buChar char="●"/>
            </a:pPr>
            <a:r>
              <a:rPr lang="en-US" b="0" dirty="0"/>
              <a:t>For question 8: Listen for: If we are interacting socially, will we still get enough practice with non-verbal social cues to get good at socializing? </a:t>
            </a:r>
            <a:endParaRPr b="0" dirty="0"/>
          </a:p>
          <a:p>
            <a:pPr marL="0" lvl="0" indent="0" algn="l" rtl="0">
              <a:lnSpc>
                <a:spcPct val="115000"/>
              </a:lnSpc>
              <a:spcBef>
                <a:spcPts val="0"/>
              </a:spcBef>
              <a:spcAft>
                <a:spcPts val="0"/>
              </a:spcAft>
              <a:buNone/>
            </a:pPr>
            <a:endParaRPr b="0"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You may consider working with a group of struggling students or circulating to provide assistance.</a:t>
            </a:r>
            <a:endParaRPr dirty="0"/>
          </a:p>
          <a:p>
            <a:pPr marL="0" lvl="0" indent="0" algn="l" rtl="0">
              <a:spcBef>
                <a:spcPts val="0"/>
              </a:spcBef>
              <a:spcAft>
                <a:spcPts val="0"/>
              </a:spcAft>
              <a:buNone/>
            </a:pPr>
            <a:endParaRPr dirty="0"/>
          </a:p>
        </p:txBody>
      </p:sp>
      <p:sp>
        <p:nvSpPr>
          <p:cNvPr id="276" name="Google Shape;276;g46c5d0533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0794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4-5 </a:t>
            </a:r>
            <a:r>
              <a:rPr lang="en-US" b="1" dirty="0"/>
              <a:t>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Closing and Assessment A: Thinking Logs</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Teacher Actions:</a:t>
            </a:r>
            <a:endParaRPr dirty="0"/>
          </a:p>
          <a:p>
            <a:pPr marL="457200" lvl="0" indent="-304800" algn="l" rtl="0">
              <a:spcBef>
                <a:spcPts val="0"/>
              </a:spcBef>
              <a:spcAft>
                <a:spcPts val="0"/>
              </a:spcAft>
              <a:buSzPts val="1200"/>
              <a:buFont typeface="Calibri"/>
              <a:buAutoNum type="arabicPeriod"/>
            </a:pPr>
            <a:r>
              <a:rPr lang="en-US" dirty="0"/>
              <a:t>Ask students to retrieve their </a:t>
            </a:r>
            <a:r>
              <a:rPr lang="en-US" b="1" dirty="0"/>
              <a:t>Thinking Logs </a:t>
            </a:r>
            <a:r>
              <a:rPr lang="en-US" dirty="0"/>
              <a:t>(from Lesson 2) and answer the questions for Lesson 8:</a:t>
            </a:r>
            <a:endParaRPr dirty="0"/>
          </a:p>
          <a:p>
            <a:pPr marL="457200" lvl="0" indent="-304800" algn="l" rtl="0">
              <a:spcBef>
                <a:spcPts val="0"/>
              </a:spcBef>
              <a:spcAft>
                <a:spcPts val="0"/>
              </a:spcAft>
              <a:buSzPts val="1200"/>
              <a:buFont typeface="Calibri"/>
              <a:buAutoNum type="arabicPeriod"/>
            </a:pPr>
            <a:r>
              <a:rPr lang="en-US" dirty="0"/>
              <a:t>Read the </a:t>
            </a:r>
            <a:r>
              <a:rPr lang="en-US" dirty="0" smtClean="0"/>
              <a:t>slide.</a:t>
            </a:r>
            <a:endParaRPr dirty="0"/>
          </a:p>
          <a:p>
            <a:pPr marL="457200" lvl="0" indent="-304800" algn="l" rtl="0">
              <a:spcBef>
                <a:spcPts val="0"/>
              </a:spcBef>
              <a:spcAft>
                <a:spcPts val="0"/>
              </a:spcAft>
              <a:buSzPts val="1200"/>
              <a:buFont typeface="Calibri"/>
              <a:buAutoNum type="arabicPeriod"/>
            </a:pPr>
            <a:r>
              <a:rPr lang="en-US" dirty="0"/>
              <a:t>Read the question: </a:t>
            </a:r>
            <a:r>
              <a:rPr lang="en-US" dirty="0" smtClean="0"/>
              <a:t>“</a:t>
            </a:r>
            <a:r>
              <a:rPr lang="en-US" i="1" dirty="0" smtClean="0"/>
              <a:t>In ‘Attention </a:t>
            </a:r>
            <a:r>
              <a:rPr lang="en-US" i="1" dirty="0"/>
              <a:t>Economy</a:t>
            </a:r>
            <a:r>
              <a:rPr lang="en-US" i="1" dirty="0" smtClean="0"/>
              <a:t>,’ </a:t>
            </a:r>
            <a:r>
              <a:rPr lang="en-US" i="1" dirty="0"/>
              <a:t>Dr. </a:t>
            </a:r>
            <a:r>
              <a:rPr lang="en-US" i="1" dirty="0" err="1"/>
              <a:t>Giedd</a:t>
            </a:r>
            <a:r>
              <a:rPr lang="en-US" i="1" dirty="0"/>
              <a:t> argues that </a:t>
            </a:r>
            <a:r>
              <a:rPr lang="en-US" i="1" dirty="0" smtClean="0"/>
              <a:t>‘real</a:t>
            </a:r>
            <a:r>
              <a:rPr lang="en-US" i="1" dirty="0"/>
              <a:t>-</a:t>
            </a:r>
            <a:r>
              <a:rPr lang="en-US" i="1" dirty="0" smtClean="0"/>
              <a:t>life’ </a:t>
            </a:r>
            <a:r>
              <a:rPr lang="en-US" i="1" dirty="0"/>
              <a:t>activities like traditional homework, talking to friends, and working toward a long-term goal usually don’t provide the same jolt of dopamine of media devices. Why might that be a problem for students?  What else are you wondering about the adolescent brain development?</a:t>
            </a:r>
            <a:endParaRPr i="1" dirty="0"/>
          </a:p>
          <a:p>
            <a:pPr marL="457200" lvl="0" indent="-304800" algn="l" rtl="0">
              <a:spcBef>
                <a:spcPts val="0"/>
              </a:spcBef>
              <a:spcAft>
                <a:spcPts val="0"/>
              </a:spcAft>
              <a:buSzPts val="1200"/>
              <a:buFont typeface="Calibri"/>
              <a:buAutoNum type="arabicPeriod"/>
            </a:pPr>
            <a:r>
              <a:rPr lang="en-US" dirty="0"/>
              <a:t>After a few minutes, ask students to “popcorn” out their answers.</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p:txBody>
      </p:sp>
      <p:sp>
        <p:nvSpPr>
          <p:cNvPr id="287" name="Google Shape;28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8688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6c5d05338_0_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46c5d05338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6 minutes (this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a:t>
            </a:r>
            <a:r>
              <a:rPr lang="en-US" b="1" dirty="0" smtClean="0"/>
              <a:t>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Closing and Assessment B:  Adding to the Brain Development Anchor Chart</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Refer to the </a:t>
            </a:r>
            <a:r>
              <a:rPr lang="en-US" b="1" dirty="0"/>
              <a:t>Model Brain Development anchor chart (for teacher reference) </a:t>
            </a:r>
            <a:r>
              <a:rPr lang="en-US" dirty="0"/>
              <a:t>as needed for this section of the lesson.</a:t>
            </a:r>
            <a:endParaRPr dirty="0"/>
          </a:p>
          <a:p>
            <a:pPr marL="457200" marR="0" lvl="0" indent="-304800" algn="l" rtl="0">
              <a:lnSpc>
                <a:spcPct val="100000"/>
              </a:lnSpc>
              <a:spcBef>
                <a:spcPts val="0"/>
              </a:spcBef>
              <a:spcAft>
                <a:spcPts val="0"/>
              </a:spcAft>
              <a:buSzPts val="1200"/>
              <a:buFont typeface="Calibri"/>
              <a:buChar char="●"/>
            </a:pPr>
            <a:r>
              <a:rPr lang="en-US" dirty="0"/>
              <a:t>Remind students that the class has been practicing making “if/then” statements from the reading.</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SzPts val="1200"/>
              <a:buFont typeface="Calibri"/>
              <a:buAutoNum type="arabicPeriod"/>
            </a:pPr>
            <a:r>
              <a:rPr lang="en-US" dirty="0"/>
              <a:t>Invite students to retrieve their </a:t>
            </a:r>
            <a:r>
              <a:rPr lang="en-US" b="1" dirty="0"/>
              <a:t>Brain Development anchor chart</a:t>
            </a:r>
            <a:r>
              <a:rPr lang="en-US" b="0" dirty="0"/>
              <a:t>—student version </a:t>
            </a:r>
            <a:r>
              <a:rPr lang="en-US" dirty="0"/>
              <a:t>and focus their attention on the class </a:t>
            </a:r>
            <a:r>
              <a:rPr lang="en-US" b="1" dirty="0"/>
              <a:t>Brain Development anchor chart</a:t>
            </a:r>
            <a:r>
              <a:rPr lang="en-US" dirty="0"/>
              <a:t>.</a:t>
            </a:r>
            <a:endParaRPr dirty="0"/>
          </a:p>
          <a:p>
            <a:pPr marL="457200" lvl="0" indent="-304800" algn="l" rtl="0">
              <a:spcBef>
                <a:spcPts val="0"/>
              </a:spcBef>
              <a:spcAft>
                <a:spcPts val="0"/>
              </a:spcAft>
              <a:buSzPts val="1200"/>
              <a:buFont typeface="Calibri"/>
              <a:buAutoNum type="arabicPeriod"/>
            </a:pPr>
            <a:r>
              <a:rPr lang="en-US" dirty="0"/>
              <a:t>Read the slide.</a:t>
            </a:r>
            <a:endParaRPr dirty="0"/>
          </a:p>
          <a:p>
            <a:pPr marL="457200" lvl="0" indent="-304800" algn="l" rtl="0">
              <a:spcBef>
                <a:spcPts val="0"/>
              </a:spcBef>
              <a:spcAft>
                <a:spcPts val="0"/>
              </a:spcAft>
              <a:buSzPts val="1200"/>
              <a:buFont typeface="Calibri"/>
              <a:buAutoNum type="arabicPeriod"/>
            </a:pPr>
            <a:r>
              <a:rPr lang="en-US" dirty="0" smtClean="0"/>
              <a:t>Add </a:t>
            </a:r>
            <a:r>
              <a:rPr lang="en-US" dirty="0"/>
              <a:t>to the prefrontal cortex column </a:t>
            </a:r>
            <a:r>
              <a:rPr lang="en-US" b="1" dirty="0"/>
              <a:t>“</a:t>
            </a:r>
            <a:r>
              <a:rPr lang="en-US" dirty="0"/>
              <a:t>The PFC is central hub of social circuitry. (</a:t>
            </a:r>
            <a:r>
              <a:rPr lang="en-US" dirty="0" err="1"/>
              <a:t>Giedd</a:t>
            </a:r>
            <a:r>
              <a:rPr lang="en-US" dirty="0"/>
              <a:t>)”</a:t>
            </a:r>
            <a:endParaRPr dirty="0"/>
          </a:p>
          <a:p>
            <a:pPr marL="457200" lvl="0" indent="-304800" algn="l" rtl="0">
              <a:spcBef>
                <a:spcPts val="0"/>
              </a:spcBef>
              <a:spcAft>
                <a:spcPts val="0"/>
              </a:spcAft>
              <a:buSzPts val="1200"/>
              <a:buFont typeface="Calibri"/>
              <a:buAutoNum type="arabicPeriod"/>
            </a:pPr>
            <a:r>
              <a:rPr lang="en-US" dirty="0"/>
              <a:t>Ask students to turn and talk with their partner</a:t>
            </a:r>
            <a:r>
              <a:rPr lang="en-US" dirty="0" smtClean="0"/>
              <a:t>: </a:t>
            </a:r>
            <a:r>
              <a:rPr lang="en-US" i="1" dirty="0" smtClean="0"/>
              <a:t>“</a:t>
            </a:r>
            <a:r>
              <a:rPr lang="en-US" i="1" dirty="0"/>
              <a:t>What ‘if/then’ statement can you make from the learning about the social brain today?”</a:t>
            </a:r>
            <a:endParaRPr i="1" dirty="0"/>
          </a:p>
          <a:p>
            <a:pPr marL="457200" lvl="0" indent="-304800" algn="l" rtl="0">
              <a:spcBef>
                <a:spcPts val="0"/>
              </a:spcBef>
              <a:spcAft>
                <a:spcPts val="0"/>
              </a:spcAft>
              <a:buSzPts val="1200"/>
              <a:buFont typeface="Calibri"/>
              <a:buAutoNum type="arabicPeriod"/>
            </a:pPr>
            <a:r>
              <a:rPr lang="en-US" dirty="0"/>
              <a:t>After a minute, ask students to share out.</a:t>
            </a:r>
            <a:endParaRPr dirty="0"/>
          </a:p>
          <a:p>
            <a:pPr marL="457200" lvl="0" indent="-304800" algn="l" rtl="0">
              <a:spcBef>
                <a:spcPts val="0"/>
              </a:spcBef>
              <a:spcAft>
                <a:spcPts val="0"/>
              </a:spcAft>
              <a:buSzPts val="1200"/>
              <a:buFont typeface="Calibri"/>
              <a:buAutoNum type="arabicPeriod"/>
            </a:pPr>
            <a:r>
              <a:rPr lang="en-US" dirty="0"/>
              <a:t>Circle the statement you just wrote and draw a line to the “So what?” column.</a:t>
            </a:r>
            <a:endParaRPr dirty="0"/>
          </a:p>
          <a:p>
            <a:pPr marL="457200" lvl="0" indent="-304800" algn="l" rtl="0">
              <a:spcBef>
                <a:spcPts val="0"/>
              </a:spcBef>
              <a:spcAft>
                <a:spcPts val="0"/>
              </a:spcAft>
              <a:buSzPts val="1200"/>
              <a:buFont typeface="Calibri"/>
              <a:buAutoNum type="arabicPeriod"/>
            </a:pPr>
            <a:r>
              <a:rPr lang="en-US" dirty="0"/>
              <a:t>Write something like:  “</a:t>
            </a:r>
            <a:r>
              <a:rPr lang="en-US" i="1" u="none" dirty="0"/>
              <a:t>If</a:t>
            </a:r>
            <a:r>
              <a:rPr lang="en-US" dirty="0"/>
              <a:t> the PFC is the social hub and it is still developing in teens, </a:t>
            </a:r>
            <a:r>
              <a:rPr lang="en-US" i="1" u="none" dirty="0"/>
              <a:t>then</a:t>
            </a:r>
            <a:r>
              <a:rPr lang="en-US" dirty="0"/>
              <a:t> teens may still need practice with social skills.”   “</a:t>
            </a:r>
            <a:r>
              <a:rPr lang="en-US" i="1" u="none" dirty="0"/>
              <a:t>If</a:t>
            </a:r>
            <a:r>
              <a:rPr lang="en-US" dirty="0"/>
              <a:t> there are nonverbal social cues that can only be learned in the physical presence of a person, </a:t>
            </a:r>
            <a:r>
              <a:rPr lang="en-US" i="1" u="none" dirty="0"/>
              <a:t>then</a:t>
            </a:r>
            <a:r>
              <a:rPr lang="en-US" dirty="0"/>
              <a:t> if someone is mostly socializing online he or she may not learn those skills.”</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04800" algn="l" rtl="0">
              <a:spcBef>
                <a:spcPts val="0"/>
              </a:spcBef>
              <a:spcAft>
                <a:spcPts val="0"/>
              </a:spcAft>
              <a:buSzPts val="1200"/>
              <a:buFont typeface="Calibri"/>
              <a:buChar char="●"/>
            </a:pPr>
            <a:r>
              <a:rPr lang="en-US" dirty="0"/>
              <a:t>Look for students to be adding to their charts along with you.</a:t>
            </a:r>
            <a:endParaRPr dirty="0"/>
          </a:p>
          <a:p>
            <a:pPr marL="9144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96" name="Google Shape;296;g46c5d05338_0_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7412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6c5d05338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g46c5d05338_0_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4-6 </a:t>
            </a:r>
            <a:r>
              <a:rPr lang="en-US" b="1" dirty="0"/>
              <a:t>minutes (this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r>
              <a:rPr lang="en-US" b="1" dirty="0" smtClean="0"/>
              <a:t>partner</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Closing and Assessment B: Adding to the Brain Development Anchor Chart</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Decide ahead of time if you will use note cards or sticky notes (if Anchor chart is posted on the wall).</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SzPts val="1200"/>
              <a:buFont typeface="Calibri"/>
              <a:buAutoNum type="arabicPeriod"/>
            </a:pPr>
            <a:r>
              <a:rPr lang="en-US" dirty="0"/>
              <a:t>Distribute </a:t>
            </a:r>
            <a:r>
              <a:rPr lang="en-US" b="0" dirty="0"/>
              <a:t>note cards (or sticky notes if the class anchor chart is posted on the wall).</a:t>
            </a:r>
            <a:endParaRPr b="0" dirty="0"/>
          </a:p>
          <a:p>
            <a:pPr marL="457200" lvl="0" indent="-304800" algn="l" rtl="0">
              <a:spcBef>
                <a:spcPts val="0"/>
              </a:spcBef>
              <a:spcAft>
                <a:spcPts val="0"/>
              </a:spcAft>
              <a:buSzPts val="1200"/>
              <a:buFont typeface="Calibri"/>
              <a:buAutoNum type="arabicPeriod"/>
            </a:pPr>
            <a:r>
              <a:rPr lang="en-US" b="0" dirty="0"/>
              <a:t>Ask students to make at least two more “if</a:t>
            </a:r>
            <a:r>
              <a:rPr lang="en-US" dirty="0"/>
              <a:t>/then” statements with their partner. They can use their learning from today or from any other reading.</a:t>
            </a:r>
            <a:endParaRPr dirty="0"/>
          </a:p>
          <a:p>
            <a:pPr marL="457200" lvl="0" indent="-304800" algn="l" rtl="0">
              <a:spcBef>
                <a:spcPts val="0"/>
              </a:spcBef>
              <a:spcAft>
                <a:spcPts val="0"/>
              </a:spcAft>
              <a:buSzPts val="1200"/>
              <a:buFont typeface="Calibri"/>
              <a:buAutoNum type="arabicPeriod"/>
            </a:pPr>
            <a:r>
              <a:rPr lang="en-US" dirty="0"/>
              <a:t>Students may place their sticky notes on the anchor chart as they leave (if it’s on chart paper) or hand in their note cards.</a:t>
            </a:r>
            <a:endParaRPr dirty="0"/>
          </a:p>
          <a:p>
            <a:pPr marL="457200" lvl="0" indent="-304800" algn="l" rtl="0">
              <a:spcBef>
                <a:spcPts val="0"/>
              </a:spcBef>
              <a:spcAft>
                <a:spcPts val="0"/>
              </a:spcAft>
              <a:buSzPts val="1200"/>
              <a:buFont typeface="Calibri"/>
              <a:buAutoNum type="arabicPeriod"/>
            </a:pPr>
            <a:r>
              <a:rPr lang="en-US" dirty="0"/>
              <a:t>Be sure they write their names on them.</a:t>
            </a:r>
            <a:endParaRPr dirty="0"/>
          </a:p>
          <a:p>
            <a:pPr marL="457200" lvl="0" indent="-304800" algn="l" rtl="0">
              <a:spcBef>
                <a:spcPts val="0"/>
              </a:spcBef>
              <a:spcAft>
                <a:spcPts val="0"/>
              </a:spcAft>
              <a:buSzPts val="1200"/>
              <a:buFont typeface="Calibri"/>
              <a:buAutoNum type="arabicPeriod"/>
            </a:pPr>
            <a:r>
              <a:rPr lang="en-US" dirty="0"/>
              <a:t>Transfer the students’ ideas to the class anchor chart either during or after class.</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04800" algn="l" rtl="0">
              <a:spcBef>
                <a:spcPts val="0"/>
              </a:spcBef>
              <a:spcAft>
                <a:spcPts val="0"/>
              </a:spcAft>
              <a:buSzPts val="1200"/>
              <a:buChar char="●"/>
            </a:pPr>
            <a:r>
              <a:rPr lang="en-US" dirty="0"/>
              <a:t>Look for students to write things like:</a:t>
            </a:r>
            <a:endParaRPr dirty="0"/>
          </a:p>
          <a:p>
            <a:pPr marL="914400" lvl="1" indent="-304800" algn="l" rtl="0">
              <a:spcBef>
                <a:spcPts val="0"/>
              </a:spcBef>
              <a:spcAft>
                <a:spcPts val="0"/>
              </a:spcAft>
              <a:buSzPts val="1200"/>
              <a:buChar char="○"/>
            </a:pPr>
            <a:r>
              <a:rPr lang="en-US" i="1" u="none" dirty="0"/>
              <a:t>If</a:t>
            </a:r>
            <a:r>
              <a:rPr lang="en-US" dirty="0"/>
              <a:t> you’re extra sensitive to dopamine, </a:t>
            </a:r>
            <a:r>
              <a:rPr lang="en-US" i="1" u="none" dirty="0"/>
              <a:t>then</a:t>
            </a:r>
            <a:r>
              <a:rPr lang="en-US" dirty="0"/>
              <a:t> you may crave activities that activate dopamine more.</a:t>
            </a:r>
            <a:endParaRPr dirty="0"/>
          </a:p>
          <a:p>
            <a:pPr marL="914400" lvl="1" indent="-304800" algn="l" rtl="0">
              <a:spcBef>
                <a:spcPts val="0"/>
              </a:spcBef>
              <a:spcAft>
                <a:spcPts val="0"/>
              </a:spcAft>
              <a:buSzPts val="1200"/>
              <a:buChar char="○"/>
            </a:pPr>
            <a:r>
              <a:rPr lang="en-US" i="1" u="none" dirty="0"/>
              <a:t>If</a:t>
            </a:r>
            <a:r>
              <a:rPr lang="en-US" dirty="0"/>
              <a:t> you are synaptic pruning based on your behavior, </a:t>
            </a:r>
            <a:r>
              <a:rPr lang="en-US" i="1" u="none" dirty="0"/>
              <a:t>then</a:t>
            </a:r>
            <a:r>
              <a:rPr lang="en-US" dirty="0"/>
              <a:t> your behavior may be shaping your brain.</a:t>
            </a:r>
            <a:endParaRPr dirty="0"/>
          </a:p>
          <a:p>
            <a:pPr marL="914400" lvl="1" indent="-304800" algn="l" rtl="0">
              <a:spcBef>
                <a:spcPts val="0"/>
              </a:spcBef>
              <a:spcAft>
                <a:spcPts val="0"/>
              </a:spcAft>
              <a:buSzPts val="1200"/>
              <a:buChar char="○"/>
            </a:pPr>
            <a:r>
              <a:rPr lang="en-US" i="1" u="none" dirty="0"/>
              <a:t>If</a:t>
            </a:r>
            <a:r>
              <a:rPr lang="en-US" dirty="0"/>
              <a:t> your prefrontal cortex isn’t fully available, </a:t>
            </a:r>
            <a:r>
              <a:rPr lang="en-US" i="1" u="none" dirty="0"/>
              <a:t>then</a:t>
            </a:r>
            <a:r>
              <a:rPr lang="en-US" dirty="0"/>
              <a:t> you should ask for help when you make decisions.</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None/>
            </a:pPr>
            <a:r>
              <a:rPr lang="en-US" dirty="0"/>
              <a:t>Support for Any Students Who Need It: </a:t>
            </a:r>
            <a:endParaRPr dirty="0"/>
          </a:p>
          <a:p>
            <a:pPr marL="457200" lvl="0" indent="-304800" algn="l" rtl="0">
              <a:spcBef>
                <a:spcPts val="0"/>
              </a:spcBef>
              <a:spcAft>
                <a:spcPts val="0"/>
              </a:spcAft>
              <a:buSzPts val="1200"/>
              <a:buFont typeface="Calibri"/>
              <a:buChar char="●"/>
            </a:pPr>
            <a:r>
              <a:rPr lang="en-US" dirty="0"/>
              <a:t>Consider supporting your struggling students by providing half of the If/Then statement. You may prompt them with:” If you’re extra sensitive to dopamine then.</a:t>
            </a:r>
            <a:r>
              <a:rPr lang="en-US" dirty="0" smtClean="0"/>
              <a:t>. ”</a:t>
            </a:r>
            <a:r>
              <a:rPr lang="en-US" dirty="0"/>
              <a:t>If there are non-verbal social cues that can only be learned in the physical presence of a person than if you are mostly socializing online…”.</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endParaRPr dirty="0"/>
          </a:p>
        </p:txBody>
      </p:sp>
      <p:sp>
        <p:nvSpPr>
          <p:cNvPr id="305" name="Google Shape;305;g46c5d05338_0_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4933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Teaching Notes: </a:t>
            </a:r>
            <a:r>
              <a:rPr lang="en-US" dirty="0" smtClean="0"/>
              <a:t>None.</a:t>
            </a:r>
            <a:endParaRPr dirty="0"/>
          </a:p>
          <a:p>
            <a:pPr marL="76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Read and review slide with students.</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Look for students to be adding to their charts along with you.</a:t>
            </a:r>
            <a:endParaRPr dirty="0"/>
          </a:p>
          <a:p>
            <a:pPr marL="91440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lvl="0" indent="0" algn="l" rtl="0">
              <a:lnSpc>
                <a:spcPct val="100000"/>
              </a:lnSpc>
              <a:spcBef>
                <a:spcPts val="0"/>
              </a:spcBef>
              <a:spcAft>
                <a:spcPts val="0"/>
              </a:spcAft>
              <a:buNone/>
            </a:pPr>
            <a:endParaRPr dirty="0"/>
          </a:p>
        </p:txBody>
      </p:sp>
      <p:sp>
        <p:nvSpPr>
          <p:cNvPr id="313" name="Google Shape;31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7302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a:t>
            </a:r>
            <a:r>
              <a:rPr lang="en-US" b="1" smtClean="0"/>
              <a:t>Will </a:t>
            </a:r>
            <a:r>
              <a:rPr lang="en-US" b="1"/>
              <a:t>vary, but 30-40 minutes </a:t>
            </a:r>
            <a:endParaRPr/>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319" name="Google Shape;319;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extLst>
      <p:ext uri="{BB962C8B-B14F-4D97-AF65-F5344CB8AC3E}">
        <p14:creationId xmlns:p14="http://schemas.microsoft.com/office/powerpoint/2010/main" val="1178398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In advance:</a:t>
            </a:r>
            <a:endParaRPr dirty="0"/>
          </a:p>
          <a:p>
            <a:pPr marL="457200" lvl="0" indent="-304800" algn="l" rtl="0">
              <a:spcBef>
                <a:spcPts val="0"/>
              </a:spcBef>
              <a:spcAft>
                <a:spcPts val="0"/>
              </a:spcAft>
              <a:buSzPts val="1200"/>
              <a:buChar char="●"/>
            </a:pPr>
            <a:r>
              <a:rPr lang="en-US" dirty="0"/>
              <a:t>Load the multimedia feature from the </a:t>
            </a:r>
            <a:r>
              <a:rPr lang="en-US" i="1" dirty="0"/>
              <a:t>New York Times</a:t>
            </a:r>
            <a:r>
              <a:rPr lang="en-US" dirty="0"/>
              <a:t> Web site: </a:t>
            </a:r>
            <a:r>
              <a:rPr lang="en-US" u="sng" dirty="0">
                <a:solidFill>
                  <a:schemeClr val="hlink"/>
                </a:solidFill>
                <a:hlinkClick r:id="rId3"/>
              </a:rPr>
              <a:t>http://www.nytimes.com/interactive/2010/11/21/technology/20101121-brain-interactive.html?ref=technology</a:t>
            </a:r>
            <a:r>
              <a:rPr lang="en-US" dirty="0"/>
              <a:t>.</a:t>
            </a:r>
            <a:endParaRPr dirty="0"/>
          </a:p>
          <a:p>
            <a:pPr marL="457200" lvl="0" indent="-304800" algn="l" rtl="0">
              <a:spcBef>
                <a:spcPts val="0"/>
              </a:spcBef>
              <a:spcAft>
                <a:spcPts val="0"/>
              </a:spcAft>
              <a:buSzPts val="1200"/>
              <a:buChar char="●"/>
            </a:pPr>
            <a:r>
              <a:rPr lang="en-US" dirty="0"/>
              <a:t>Prepare Quiz-Quiz-Trade cards (see supporting materials) and review the Quiz-Quiz-Trade protocol.</a:t>
            </a:r>
            <a:endParaRPr dirty="0"/>
          </a:p>
          <a:p>
            <a:pPr marL="457200" lvl="0" indent="-304800" algn="l" rtl="0">
              <a:spcBef>
                <a:spcPts val="0"/>
              </a:spcBef>
              <a:spcAft>
                <a:spcPts val="0"/>
              </a:spcAft>
              <a:buSzPts val="1200"/>
              <a:buChar char="●"/>
            </a:pPr>
            <a:r>
              <a:rPr lang="en-US" dirty="0"/>
              <a:t>Decide how best to group students into triads for Work Time B.</a:t>
            </a:r>
            <a:endParaRPr dirty="0"/>
          </a:p>
          <a:p>
            <a:pPr marL="457200" lvl="0" indent="-304800" algn="l" rtl="0">
              <a:spcBef>
                <a:spcPts val="0"/>
              </a:spcBef>
              <a:spcAft>
                <a:spcPts val="0"/>
              </a:spcAft>
              <a:buSzPts val="1200"/>
              <a:buChar char="●"/>
            </a:pPr>
            <a:r>
              <a:rPr lang="en-US" dirty="0"/>
              <a:t>Consider posting the </a:t>
            </a:r>
            <a:r>
              <a:rPr lang="en-US" b="1" dirty="0"/>
              <a:t>Domain-Specific Vocabulary anchor chart</a:t>
            </a:r>
            <a:r>
              <a:rPr lang="en-US" dirty="0"/>
              <a:t>.</a:t>
            </a:r>
            <a:endParaRPr dirty="0"/>
          </a:p>
          <a:p>
            <a:pPr marL="457200" lvl="0" indent="-304800" algn="l" rtl="0">
              <a:spcBef>
                <a:spcPts val="0"/>
              </a:spcBef>
              <a:spcAft>
                <a:spcPts val="0"/>
              </a:spcAft>
              <a:buSzPts val="1200"/>
              <a:buChar char="●"/>
            </a:pPr>
            <a:r>
              <a:rPr lang="en-US" dirty="0"/>
              <a:t>Post: Learning targets</a:t>
            </a:r>
            <a:r>
              <a:rPr lang="en-US" dirty="0" smtClean="0"/>
              <a:t>..</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89" name="Google Shape;18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1988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04800" algn="l" rtl="0">
              <a:spcBef>
                <a:spcPts val="0"/>
              </a:spcBef>
              <a:spcAft>
                <a:spcPts val="0"/>
              </a:spcAft>
              <a:buSzPts val="1200"/>
              <a:buChar char="●"/>
            </a:pPr>
            <a:r>
              <a:rPr lang="en-US" b="1" dirty="0"/>
              <a:t>Unit 1 Vocabulary Quiz-Quiz-Trade cards </a:t>
            </a:r>
            <a:r>
              <a:rPr lang="en-US" dirty="0"/>
              <a:t>(one card per student)</a:t>
            </a:r>
            <a:endParaRPr dirty="0"/>
          </a:p>
          <a:p>
            <a:pPr marL="457200" lvl="0" indent="-304800" algn="l" rtl="0">
              <a:spcBef>
                <a:spcPts val="0"/>
              </a:spcBef>
              <a:spcAft>
                <a:spcPts val="0"/>
              </a:spcAft>
              <a:buSzPts val="1200"/>
              <a:buChar char="●"/>
            </a:pPr>
            <a:r>
              <a:rPr lang="en-US" b="1" dirty="0"/>
              <a:t>Analyzing the Main Ideas: Sam Crocker </a:t>
            </a:r>
            <a:r>
              <a:rPr lang="en-US" dirty="0"/>
              <a:t>(one per student)</a:t>
            </a:r>
            <a:endParaRPr dirty="0"/>
          </a:p>
          <a:p>
            <a:pPr marL="457200" lvl="0" indent="-304800" algn="l" rtl="0">
              <a:spcBef>
                <a:spcPts val="0"/>
              </a:spcBef>
              <a:spcAft>
                <a:spcPts val="0"/>
              </a:spcAft>
              <a:buSzPts val="1200"/>
              <a:buChar char="●"/>
            </a:pPr>
            <a:r>
              <a:rPr lang="en-US" b="1" dirty="0"/>
              <a:t>Analyzing the Main Ideas: Sam Crocker (answers, for teacher reference)</a:t>
            </a:r>
            <a:endParaRPr b="1" dirty="0"/>
          </a:p>
          <a:p>
            <a:pPr marL="457200" lvl="0" indent="-304800" algn="l" rtl="0">
              <a:spcBef>
                <a:spcPts val="0"/>
              </a:spcBef>
              <a:spcAft>
                <a:spcPts val="0"/>
              </a:spcAft>
              <a:buSzPts val="1200"/>
              <a:buChar char="●"/>
            </a:pPr>
            <a:r>
              <a:rPr lang="en-US" b="0" dirty="0"/>
              <a:t>Excerpt 5 of “The Digital Revolution and the Adolescent Brain Evolution” (one per student)</a:t>
            </a:r>
            <a:endParaRPr b="0" dirty="0"/>
          </a:p>
          <a:p>
            <a:pPr marL="457200" lvl="0" indent="-304800" algn="l" rtl="0">
              <a:spcBef>
                <a:spcPts val="0"/>
              </a:spcBef>
              <a:spcAft>
                <a:spcPts val="0"/>
              </a:spcAft>
              <a:buSzPts val="1200"/>
              <a:buChar char="●"/>
            </a:pPr>
            <a:r>
              <a:rPr lang="en-US" b="0" dirty="0"/>
              <a:t>Excerpt 5 of “The Digital Revolution and the Adolescent Brain Evolution” text-dependent questions </a:t>
            </a:r>
            <a:r>
              <a:rPr lang="en-US" dirty="0"/>
              <a:t>(one per student; one to display)</a:t>
            </a:r>
            <a:endParaRPr dirty="0"/>
          </a:p>
          <a:p>
            <a:pPr marL="457200" lvl="0" indent="-304800" algn="l" rtl="0">
              <a:spcBef>
                <a:spcPts val="0"/>
              </a:spcBef>
              <a:spcAft>
                <a:spcPts val="0"/>
              </a:spcAft>
              <a:buSzPts val="1200"/>
              <a:buChar char="●"/>
            </a:pPr>
            <a:r>
              <a:rPr lang="en-US" b="1" dirty="0"/>
              <a:t>Excerpt 5 of “The Digital Revolution and the Adolescent Brain Evolution” Close Reading Guide (for teacher reference)</a:t>
            </a:r>
            <a:endParaRPr b="1" dirty="0"/>
          </a:p>
          <a:p>
            <a:pPr marL="457200" lvl="0" indent="-304800" algn="l" rtl="0">
              <a:spcBef>
                <a:spcPts val="0"/>
              </a:spcBef>
              <a:spcAft>
                <a:spcPts val="0"/>
              </a:spcAft>
              <a:buSzPts val="1200"/>
              <a:buChar char="●"/>
            </a:pPr>
            <a:r>
              <a:rPr lang="en-US" b="1" dirty="0"/>
              <a:t>Model Brain Development anchor chart </a:t>
            </a:r>
            <a:endParaRPr b="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marR="0" lvl="0" indent="-304800" algn="l" rtl="0">
              <a:lnSpc>
                <a:spcPct val="100000"/>
              </a:lnSpc>
              <a:spcBef>
                <a:spcPts val="0"/>
              </a:spcBef>
              <a:spcAft>
                <a:spcPts val="0"/>
              </a:spcAft>
              <a:buSzPts val="1200"/>
              <a:buChar char="●"/>
            </a:pPr>
            <a:r>
              <a:rPr lang="en-US" b="1" dirty="0"/>
              <a:t>Domain-Specific Vocabulary anchor chart </a:t>
            </a:r>
            <a:r>
              <a:rPr lang="en-US" dirty="0"/>
              <a:t>(optional; begun in Lesson 2)</a:t>
            </a:r>
            <a:endParaRPr dirty="0"/>
          </a:p>
          <a:p>
            <a:pPr marL="457200" marR="0" lvl="0" indent="-304800" algn="l" rtl="0">
              <a:lnSpc>
                <a:spcPct val="100000"/>
              </a:lnSpc>
              <a:spcBef>
                <a:spcPts val="0"/>
              </a:spcBef>
              <a:spcAft>
                <a:spcPts val="0"/>
              </a:spcAft>
              <a:buSzPts val="1200"/>
              <a:buChar char="●"/>
            </a:pPr>
            <a:r>
              <a:rPr lang="en-US" dirty="0"/>
              <a:t>Document camera</a:t>
            </a:r>
            <a:endParaRPr dirty="0"/>
          </a:p>
          <a:p>
            <a:pPr marL="457200" marR="0" lvl="0" indent="-304800" algn="l" rtl="0">
              <a:lnSpc>
                <a:spcPct val="100000"/>
              </a:lnSpc>
              <a:spcBef>
                <a:spcPts val="0"/>
              </a:spcBef>
              <a:spcAft>
                <a:spcPts val="0"/>
              </a:spcAft>
              <a:buSzPts val="1200"/>
              <a:buChar char="●"/>
            </a:pPr>
            <a:r>
              <a:rPr lang="en-US" b="1" dirty="0"/>
              <a:t>Thinking Logs </a:t>
            </a:r>
            <a:r>
              <a:rPr lang="en-US" dirty="0"/>
              <a:t>(begun in Lesson 2)</a:t>
            </a:r>
            <a:endParaRPr dirty="0"/>
          </a:p>
          <a:p>
            <a:pPr marL="457200" marR="0" lvl="0" indent="-304800" algn="l" rtl="0">
              <a:lnSpc>
                <a:spcPct val="100000"/>
              </a:lnSpc>
              <a:spcBef>
                <a:spcPts val="0"/>
              </a:spcBef>
              <a:spcAft>
                <a:spcPts val="0"/>
              </a:spcAft>
              <a:buSzPts val="1200"/>
              <a:buChar char="●"/>
            </a:pPr>
            <a:r>
              <a:rPr lang="en-US" b="1" dirty="0"/>
              <a:t>Brain Development anchor chart</a:t>
            </a:r>
            <a:r>
              <a:rPr lang="en-US" dirty="0"/>
              <a:t>—student version (begun in Lesson 2)</a:t>
            </a:r>
            <a:endParaRPr dirty="0"/>
          </a:p>
          <a:p>
            <a:pPr marL="457200" marR="0" lvl="0" indent="-304800" algn="l" rtl="0">
              <a:lnSpc>
                <a:spcPct val="100000"/>
              </a:lnSpc>
              <a:spcBef>
                <a:spcPts val="0"/>
              </a:spcBef>
              <a:spcAft>
                <a:spcPts val="0"/>
              </a:spcAft>
              <a:buSzPts val="1200"/>
              <a:buChar char="●"/>
            </a:pPr>
            <a:r>
              <a:rPr lang="en-US" b="1" dirty="0"/>
              <a:t>Brain Development anchor chart </a:t>
            </a:r>
            <a:r>
              <a:rPr lang="en-US" dirty="0"/>
              <a:t>(begun in Lesson 2)</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endParaRPr dirty="0"/>
          </a:p>
          <a:p>
            <a:pPr marL="457200" marR="0" lvl="0" indent="-304800" algn="l" rtl="0">
              <a:lnSpc>
                <a:spcPct val="100000"/>
              </a:lnSpc>
              <a:spcBef>
                <a:spcPts val="0"/>
              </a:spcBef>
              <a:spcAft>
                <a:spcPts val="0"/>
              </a:spcAft>
              <a:buSzPts val="1200"/>
              <a:buChar char="●"/>
            </a:pPr>
            <a:r>
              <a:rPr lang="en-US" dirty="0"/>
              <a:t>Quiz-Quiz trade Protocol</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 </a:t>
            </a:r>
            <a:r>
              <a:rPr lang="en-US" dirty="0" smtClean="0"/>
              <a:t>N</a:t>
            </a:r>
            <a:r>
              <a:rPr lang="en-US" sz="1200" b="0" i="0" u="none" strike="noStrike" cap="none" dirty="0" smtClean="0">
                <a:solidFill>
                  <a:schemeClr val="dk1"/>
                </a:solidFill>
                <a:latin typeface="Calibri"/>
                <a:ea typeface="Calibri"/>
                <a:cs typeface="Calibri"/>
                <a:sym typeface="Calibri"/>
              </a:rPr>
              <a:t>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8272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3971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0175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Entry Task: Defining Vocabulary Word from Unit 1</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If you have posted the </a:t>
            </a:r>
            <a:r>
              <a:rPr lang="en-US" b="1" dirty="0"/>
              <a:t>Domain-Specific Vocabulary anchor chart</a:t>
            </a:r>
            <a:r>
              <a:rPr lang="en-US" dirty="0"/>
              <a:t>, you may </a:t>
            </a:r>
            <a:r>
              <a:rPr lang="en-US" dirty="0" smtClean="0"/>
              <a:t>suggest that </a:t>
            </a:r>
            <a:r>
              <a:rPr lang="en-US" dirty="0"/>
              <a:t>the students use it. Consider covering it at this time but letting the students reference it after step 6 to check themselves.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Display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one vocabulary card for each student from the </a:t>
            </a:r>
            <a:r>
              <a:rPr lang="en-US" b="1" dirty="0"/>
              <a:t>Unit 1 Vocabulary Quiz-Quiz-Trade cards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write the definition of the word on the back of the card.</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Remind </a:t>
            </a:r>
            <a:r>
              <a:rPr lang="en-US" dirty="0"/>
              <a:t>them that they can use their prior </a:t>
            </a:r>
            <a:r>
              <a:rPr lang="en-US" b="1" dirty="0"/>
              <a:t>neurologist notebook </a:t>
            </a:r>
            <a:r>
              <a:rPr lang="en-US" dirty="0"/>
              <a:t>entries or any of their readings to define the word.</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Look to see that students are writing down their definition on the back of their cards.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Students Who May Need it:</a:t>
            </a:r>
            <a:endParaRPr dirty="0"/>
          </a:p>
          <a:p>
            <a:pPr marL="457200" lvl="0" indent="-304800" algn="l" rtl="0">
              <a:spcBef>
                <a:spcPts val="0"/>
              </a:spcBef>
              <a:spcAft>
                <a:spcPts val="0"/>
              </a:spcAft>
              <a:buSzPts val="1200"/>
              <a:buChar char="●"/>
            </a:pPr>
            <a:r>
              <a:rPr lang="en-US" dirty="0"/>
              <a:t>Consider prompting students where they may find the definition for their card.</a:t>
            </a:r>
            <a:endParaRPr dirty="0"/>
          </a:p>
          <a:p>
            <a:pPr marL="457200" lvl="0" indent="-304800" algn="l" rtl="0">
              <a:spcBef>
                <a:spcPts val="0"/>
              </a:spcBef>
              <a:spcAft>
                <a:spcPts val="0"/>
              </a:spcAft>
              <a:buSzPts val="1200"/>
              <a:buFont typeface="Calibri"/>
              <a:buChar char="●"/>
            </a:pPr>
            <a:r>
              <a:rPr lang="en-US" dirty="0"/>
              <a:t>Consider allowing students to choose from multiple representations (words, pictures, etc.) on the back of the </a:t>
            </a:r>
            <a:r>
              <a:rPr lang="en-US" b="1" dirty="0"/>
              <a:t>Quiz-Quiz-Trade card </a:t>
            </a:r>
            <a:r>
              <a:rPr lang="en-US" dirty="0"/>
              <a:t>to help define the </a:t>
            </a:r>
            <a:r>
              <a:rPr lang="en-US" dirty="0" smtClean="0"/>
              <a:t>word.</a:t>
            </a:r>
            <a:endParaRPr dirty="0"/>
          </a:p>
        </p:txBody>
      </p:sp>
      <p:sp>
        <p:nvSpPr>
          <p:cNvPr id="220" name="Google Shape;220;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2899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2526b219e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g42526b219e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a:t>
            </a:r>
            <a:r>
              <a:rPr lang="en-US" b="1" dirty="0" smtClean="0"/>
              <a:t>4-6 </a:t>
            </a:r>
            <a:r>
              <a:rPr lang="en-US" b="1" dirty="0"/>
              <a:t>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partner</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Opening B: Sharing Unit 1 Vocabulary</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notes:</a:t>
            </a:r>
            <a:endParaRPr dirty="0"/>
          </a:p>
          <a:p>
            <a:pPr marL="457200" marR="0" lvl="0" indent="-304800" algn="l" rtl="0">
              <a:lnSpc>
                <a:spcPct val="100000"/>
              </a:lnSpc>
              <a:spcBef>
                <a:spcPts val="0"/>
              </a:spcBef>
              <a:spcAft>
                <a:spcPts val="0"/>
              </a:spcAft>
              <a:buSzPts val="1200"/>
              <a:buChar char="●"/>
            </a:pPr>
            <a:r>
              <a:rPr lang="en-US" dirty="0"/>
              <a:t>Use this slide for all 4 rounds of partner sharing. Make sure students know who their partner is.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Let students know that they will be working with </a:t>
            </a:r>
            <a:r>
              <a:rPr lang="en-US" dirty="0" smtClean="0"/>
              <a:t>these words </a:t>
            </a:r>
            <a:r>
              <a:rPr lang="en-US" dirty="0"/>
              <a:t>by doing the Quiz-Quiz-Trade protocol.</a:t>
            </a:r>
            <a:endParaRPr dirty="0"/>
          </a:p>
          <a:p>
            <a:pPr marL="45720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lvl="0" indent="-304800" algn="l" rtl="0">
              <a:lnSpc>
                <a:spcPct val="100000"/>
              </a:lnSpc>
              <a:spcBef>
                <a:spcPts val="0"/>
              </a:spcBef>
              <a:spcAft>
                <a:spcPts val="0"/>
              </a:spcAft>
              <a:buSzPts val="1200"/>
              <a:buFont typeface="Calibri"/>
              <a:buAutoNum type="arabicPeriod"/>
            </a:pPr>
            <a:r>
              <a:rPr lang="en-US" dirty="0"/>
              <a:t>Clarify directions as needed, and then invite the class to begin.</a:t>
            </a:r>
            <a:endParaRPr dirty="0"/>
          </a:p>
          <a:p>
            <a:pPr marL="457200" lvl="0" indent="-304800" algn="l" rtl="0">
              <a:lnSpc>
                <a:spcPct val="100000"/>
              </a:lnSpc>
              <a:spcBef>
                <a:spcPts val="0"/>
              </a:spcBef>
              <a:spcAft>
                <a:spcPts val="0"/>
              </a:spcAft>
              <a:buSzPts val="1200"/>
              <a:buFont typeface="Calibri"/>
              <a:buAutoNum type="arabicPeriod"/>
            </a:pPr>
            <a:r>
              <a:rPr lang="en-US" dirty="0"/>
              <a:t>Once students have partnered up four times, ask them to return to their seats.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04800" algn="l" rtl="0">
              <a:spcBef>
                <a:spcPts val="0"/>
              </a:spcBef>
              <a:spcAft>
                <a:spcPts val="0"/>
              </a:spcAft>
              <a:buClr>
                <a:schemeClr val="dk1"/>
              </a:buClr>
              <a:buSzPts val="1200"/>
              <a:buFont typeface="Calibri"/>
              <a:buChar char="●"/>
            </a:pPr>
            <a:r>
              <a:rPr lang="en-US" dirty="0"/>
              <a:t> Circulate to guide students and to listen in on their understanding of the words.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Students Who May Need it:</a:t>
            </a:r>
            <a:endParaRPr dirty="0"/>
          </a:p>
          <a:p>
            <a:pPr marL="457200" lvl="0" indent="-304800" algn="l" rtl="0">
              <a:spcBef>
                <a:spcPts val="0"/>
              </a:spcBef>
              <a:spcAft>
                <a:spcPts val="0"/>
              </a:spcAft>
              <a:buClr>
                <a:schemeClr val="dk1"/>
              </a:buClr>
              <a:buSzPts val="1200"/>
              <a:buChar char="●"/>
            </a:pPr>
            <a:r>
              <a:rPr lang="en-US" dirty="0"/>
              <a:t>Consider prompting students where they may find the definition for their card.</a:t>
            </a:r>
            <a:endParaRPr dirty="0"/>
          </a:p>
          <a:p>
            <a:pPr marL="457200" lvl="0" indent="-304800" algn="l" rtl="0">
              <a:spcBef>
                <a:spcPts val="0"/>
              </a:spcBef>
              <a:spcAft>
                <a:spcPts val="0"/>
              </a:spcAft>
              <a:buClr>
                <a:schemeClr val="dk1"/>
              </a:buClr>
              <a:buSzPts val="1200"/>
              <a:buChar char="●"/>
            </a:pPr>
            <a:r>
              <a:rPr lang="en-US" dirty="0"/>
              <a:t>Consider modeling one example with a student as your partner.</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457200" lvl="0" indent="0" algn="l" rtl="0">
              <a:spcBef>
                <a:spcPts val="0"/>
              </a:spcBef>
              <a:spcAft>
                <a:spcPts val="0"/>
              </a:spcAft>
              <a:buNone/>
            </a:pPr>
            <a:endParaRPr dirty="0"/>
          </a:p>
        </p:txBody>
      </p:sp>
      <p:sp>
        <p:nvSpPr>
          <p:cNvPr id="229" name="Google Shape;229;g42526b219e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42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a:t>
            </a:r>
            <a:r>
              <a:rPr lang="en-US" b="1" dirty="0"/>
              <a:t> </a:t>
            </a:r>
            <a:r>
              <a:rPr lang="en-US" b="1" dirty="0" smtClean="0"/>
              <a:t>2-3 </a:t>
            </a:r>
            <a:r>
              <a:rPr lang="en-US" b="1" dirty="0"/>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class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Opening C: Reviewing Learning Targets</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a:t>
            </a:r>
            <a:r>
              <a:rPr lang="en-US" dirty="0"/>
              <a: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day’s learning targets aloud or ask a volunteer to do so.</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of the Fist to Five technique (introduced in Module 1).</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Cold </a:t>
            </a:r>
            <a:r>
              <a:rPr lang="en-US" dirty="0"/>
              <a:t>call a few students to provide evidence for the rating they gave themselves.</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today they will review the homework in preparation for their </a:t>
            </a:r>
            <a:r>
              <a:rPr lang="en-US" b="1" dirty="0"/>
              <a:t>end of unit assessment </a:t>
            </a:r>
            <a:r>
              <a:rPr lang="en-US" dirty="0"/>
              <a:t>(in Lesson 10), during which they will need to identify and evaluate arguments.</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Char char="●"/>
            </a:pPr>
            <a:r>
              <a:rPr lang="en-US" dirty="0"/>
              <a:t>Look for students who have less than 4 showing for understanding of targets.</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Clarify understanding of targets for those who need it.</a:t>
            </a:r>
            <a:endParaRPr dirty="0"/>
          </a:p>
          <a:p>
            <a:pPr marL="457200" lvl="0" indent="0" algn="l" rtl="0">
              <a:lnSpc>
                <a:spcPct val="100000"/>
              </a:lnSpc>
              <a:spcBef>
                <a:spcPts val="0"/>
              </a:spcBef>
              <a:spcAft>
                <a:spcPts val="0"/>
              </a:spcAft>
              <a:buNone/>
            </a:pPr>
            <a:endParaRPr dirty="0"/>
          </a:p>
        </p:txBody>
      </p:sp>
      <p:sp>
        <p:nvSpPr>
          <p:cNvPr id="237" name="Google Shape;23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3283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1490038b7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g41490038b7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7 - 10  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Analyzing the Main Idea</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lvl="0" indent="-304800" algn="l" rtl="0">
              <a:spcBef>
                <a:spcPts val="0"/>
              </a:spcBef>
              <a:spcAft>
                <a:spcPts val="0"/>
              </a:spcAft>
              <a:buSzPts val="1200"/>
              <a:buChar char="●"/>
            </a:pPr>
            <a:r>
              <a:rPr lang="en-US" dirty="0"/>
              <a:t>Use the link  on the slide to play audio for students.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Analyzing the Main Ideas: Sam Crocker.</a:t>
            </a:r>
            <a:endParaRPr b="1" dirty="0"/>
          </a:p>
          <a:p>
            <a:pPr marL="457200" marR="0" lvl="0" indent="-304800" algn="l" rtl="0">
              <a:lnSpc>
                <a:spcPct val="100000"/>
              </a:lnSpc>
              <a:spcBef>
                <a:spcPts val="0"/>
              </a:spcBef>
              <a:spcAft>
                <a:spcPts val="0"/>
              </a:spcAft>
              <a:buSzPts val="1200"/>
              <a:buFont typeface="Calibri"/>
              <a:buAutoNum type="arabicPeriod"/>
            </a:pPr>
            <a:r>
              <a:rPr lang="en-US" dirty="0"/>
              <a:t>Direct the students’ attention to the multimedia </a:t>
            </a:r>
            <a:r>
              <a:rPr lang="en-US" b="0" dirty="0"/>
              <a:t>feature “Students and Technology: Constant Companions” cued up on the digital projector.</a:t>
            </a:r>
            <a:endParaRPr b="0" dirty="0"/>
          </a:p>
          <a:p>
            <a:pPr marL="457200" marR="0" lvl="0" indent="-304800" algn="l" rtl="0">
              <a:lnSpc>
                <a:spcPct val="100000"/>
              </a:lnSpc>
              <a:spcBef>
                <a:spcPts val="0"/>
              </a:spcBef>
              <a:spcAft>
                <a:spcPts val="0"/>
              </a:spcAft>
              <a:buSzPts val="1200"/>
              <a:buFont typeface="Calibri"/>
              <a:buAutoNum type="arabicPeriod"/>
            </a:pPr>
            <a:r>
              <a:rPr lang="en-US" dirty="0"/>
              <a:t>Play the audio “The Illusion of Social Interaction: Sam Crocker.” The audio is 1:18.</a:t>
            </a:r>
            <a:endParaRPr dirty="0"/>
          </a:p>
          <a:p>
            <a:pPr marL="457200" marR="0" lvl="0" indent="-304800" algn="l" rtl="0">
              <a:lnSpc>
                <a:spcPct val="100000"/>
              </a:lnSpc>
              <a:spcBef>
                <a:spcPts val="0"/>
              </a:spcBef>
              <a:spcAft>
                <a:spcPts val="0"/>
              </a:spcAft>
              <a:buSzPts val="1200"/>
              <a:buFont typeface="Calibri"/>
              <a:buAutoNum type="arabicPeriod"/>
            </a:pPr>
            <a:r>
              <a:rPr lang="en-US" dirty="0"/>
              <a:t>Repeat the audio at least two more times.</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a minute to write down their thoughts. </a:t>
            </a:r>
            <a:endParaRPr dirty="0"/>
          </a:p>
          <a:p>
            <a:pPr marL="457200" marR="0" lvl="0" indent="-304800" algn="l" rtl="0">
              <a:lnSpc>
                <a:spcPct val="100000"/>
              </a:lnSpc>
              <a:spcBef>
                <a:spcPts val="0"/>
              </a:spcBef>
              <a:spcAft>
                <a:spcPts val="0"/>
              </a:spcAft>
              <a:buSzPts val="1200"/>
              <a:buFont typeface="Calibri"/>
              <a:buAutoNum type="arabicPeriod"/>
            </a:pPr>
            <a:r>
              <a:rPr lang="en-US" dirty="0"/>
              <a:t>Then cold call on students. Use </a:t>
            </a:r>
            <a:r>
              <a:rPr lang="en-US" b="1" dirty="0"/>
              <a:t>Analyzing the Main Ideas: Sam Crocker (answers, for teacher reference) </a:t>
            </a:r>
            <a:r>
              <a:rPr lang="en-US" dirty="0"/>
              <a:t>for suggested responses. </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Listen for students to say</a:t>
            </a:r>
            <a:r>
              <a:rPr lang="en-US" b="0" dirty="0"/>
              <a:t>, “He says it’s harder for him to do nothing” and “I learn things about people I don’t care about,” among others</a:t>
            </a:r>
            <a:r>
              <a:rPr lang="en-US" dirty="0"/>
              <a: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Char char="●"/>
            </a:pPr>
            <a:r>
              <a:rPr lang="en-US" dirty="0"/>
              <a:t>Consider playing a 4th time for those who still need to find two details.</a:t>
            </a:r>
            <a:endParaRPr dirty="0"/>
          </a:p>
          <a:p>
            <a:pPr marL="457200" lvl="0" indent="-304800" algn="l" rtl="0">
              <a:spcBef>
                <a:spcPts val="0"/>
              </a:spcBef>
              <a:spcAft>
                <a:spcPts val="0"/>
              </a:spcAft>
              <a:buSzPts val="1200"/>
              <a:buChar char="●"/>
            </a:pPr>
            <a:r>
              <a:rPr lang="en-US" dirty="0"/>
              <a:t>Or, consider modeling for one of the details.</a:t>
            </a:r>
            <a:endParaRPr dirty="0"/>
          </a:p>
          <a:p>
            <a:pPr marL="0" lvl="0" indent="0" algn="l" rtl="0">
              <a:spcBef>
                <a:spcPts val="0"/>
              </a:spcBef>
              <a:spcAft>
                <a:spcPts val="0"/>
              </a:spcAft>
              <a:buNone/>
            </a:pPr>
            <a:endParaRPr dirty="0"/>
          </a:p>
        </p:txBody>
      </p:sp>
      <p:sp>
        <p:nvSpPr>
          <p:cNvPr id="245" name="Google Shape;245;g41490038b7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83475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archive.nytimes.com/www.nytimes.com/interactive/2010/11/21/technology/20101121-brain-interactive.html?_r=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www.nytimes.com/interactive/2010/11/21/technology/20101121-brain-interactive.html?ref=technolog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s://archive.nytimes.com/www.nytimes.com/interactive/2010/11/21/technology/20101121-brain-interactive.html?_r=0" TargetMode="External"/><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a:t>
            </a:r>
            <a:r>
              <a:rPr lang="en-US" sz="4200" dirty="0"/>
              <a:t>4</a:t>
            </a:r>
            <a:r>
              <a:rPr lang="en-US" sz="4200" dirty="0">
                <a:latin typeface="Century Gothic"/>
                <a:ea typeface="Century Gothic"/>
                <a:cs typeface="Century Gothic"/>
                <a:sym typeface="Century Gothic"/>
              </a:rPr>
              <a:t>: Unit </a:t>
            </a:r>
            <a:r>
              <a:rPr lang="en-US" sz="4200" dirty="0"/>
              <a:t>1</a:t>
            </a:r>
            <a:r>
              <a:rPr lang="en-US" sz="4200" dirty="0">
                <a:latin typeface="Century Gothic"/>
                <a:ea typeface="Century Gothic"/>
                <a:cs typeface="Century Gothic"/>
                <a:sym typeface="Century Gothic"/>
              </a:rPr>
              <a:t>: Lesson </a:t>
            </a:r>
            <a:r>
              <a:rPr lang="en-US" sz="4200" dirty="0"/>
              <a:t>8</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200" i="0" u="none" strike="noStrike" cap="none" dirty="0">
                <a:solidFill>
                  <a:schemeClr val="dk1"/>
                </a:solidFill>
                <a:sym typeface="Century Gothic"/>
              </a:rPr>
              <a:t>This lesson will take approximately </a:t>
            </a:r>
            <a:r>
              <a:rPr lang="en-US" sz="2200" dirty="0"/>
              <a:t>50</a:t>
            </a:r>
            <a:r>
              <a:rPr lang="en-US" sz="2200" dirty="0">
                <a:sym typeface="Century Gothic"/>
              </a:rPr>
              <a:t>-</a:t>
            </a:r>
            <a:r>
              <a:rPr lang="en-US" sz="2200" dirty="0"/>
              <a:t>6</a:t>
            </a:r>
            <a:r>
              <a:rPr lang="en-US" sz="2200" dirty="0">
                <a:sym typeface="Century Gothic"/>
              </a:rPr>
              <a:t>0 </a:t>
            </a:r>
            <a:r>
              <a:rPr lang="en-US" sz="2200" i="0" u="none" strike="noStrike" cap="none" dirty="0">
                <a:solidFill>
                  <a:schemeClr val="dk1"/>
                </a:solidFill>
                <a:sym typeface="Century Gothic"/>
              </a:rPr>
              <a:t> minutes to complete. </a:t>
            </a:r>
            <a:endParaRPr sz="2200" dirty="0">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200" i="0" u="none" strike="noStrike" cap="none" dirty="0">
                <a:solidFill>
                  <a:schemeClr val="dk1"/>
                </a:solidFill>
                <a:sym typeface="Century Gothic"/>
              </a:rPr>
              <a:t>The purpose of today’s lesson is </a:t>
            </a:r>
            <a:r>
              <a:rPr lang="en-US" sz="2200" dirty="0">
                <a:sym typeface="Century Gothic"/>
              </a:rPr>
              <a:t>for students continue </a:t>
            </a:r>
            <a:r>
              <a:rPr lang="en-US" sz="2200" dirty="0"/>
              <a:t>reading excerpts from “The Digital Revolution and the Adolescent Brain Evolution” while making inferences and reviewing important scientific vocabulary</a:t>
            </a:r>
            <a:endParaRPr sz="2200" dirty="0"/>
          </a:p>
          <a:p>
            <a:pPr marL="241300" marR="0" lvl="0" indent="0" algn="l" rtl="0">
              <a:lnSpc>
                <a:spcPct val="90000"/>
              </a:lnSpc>
              <a:spcBef>
                <a:spcPts val="1000"/>
              </a:spcBef>
              <a:spcAft>
                <a:spcPts val="0"/>
              </a:spcAft>
              <a:buNone/>
            </a:pPr>
            <a:endParaRPr sz="2200" dirty="0"/>
          </a:p>
          <a:p>
            <a:pPr marL="241300" marR="0" lvl="0" indent="0" algn="l" rtl="0">
              <a:lnSpc>
                <a:spcPct val="90000"/>
              </a:lnSpc>
              <a:spcBef>
                <a:spcPts val="1000"/>
              </a:spcBef>
              <a:spcAft>
                <a:spcPts val="0"/>
              </a:spcAft>
              <a:buNone/>
            </a:pPr>
            <a:r>
              <a:rPr lang="en-US" sz="2200" dirty="0">
                <a:sym typeface="Century Gothic"/>
              </a:rPr>
              <a:t> </a:t>
            </a:r>
            <a:r>
              <a:rPr lang="en-US" sz="2200" b="1" i="0" u="none" strike="noStrike" cap="none" dirty="0">
                <a:solidFill>
                  <a:schemeClr val="dk1"/>
                </a:solidFill>
                <a:sym typeface="Century Gothic"/>
              </a:rPr>
              <a:t>The Learning Targets for students today are:</a:t>
            </a:r>
            <a:endParaRPr sz="2200" b="1" dirty="0">
              <a:sym typeface="Century Gothic"/>
            </a:endParaRPr>
          </a:p>
          <a:p>
            <a:pPr marL="457200" marR="0" lvl="0" indent="-342900" algn="l" rtl="0">
              <a:lnSpc>
                <a:spcPct val="90000"/>
              </a:lnSpc>
              <a:spcBef>
                <a:spcPts val="1000"/>
              </a:spcBef>
              <a:spcAft>
                <a:spcPts val="0"/>
              </a:spcAft>
              <a:buSzPts val="1800"/>
              <a:buChar char="•"/>
            </a:pPr>
            <a:r>
              <a:rPr lang="en-US" sz="2200" dirty="0"/>
              <a:t>I can determine the main idea in Excerpt 5 of “The Digital Revolution and the Adolescent Brain Evolution.”</a:t>
            </a:r>
            <a:endParaRPr sz="2200" dirty="0"/>
          </a:p>
          <a:p>
            <a:pPr marL="457200" marR="0" lvl="0" indent="-342900" algn="l" rtl="0">
              <a:lnSpc>
                <a:spcPct val="90000"/>
              </a:lnSpc>
              <a:spcBef>
                <a:spcPts val="0"/>
              </a:spcBef>
              <a:spcAft>
                <a:spcPts val="0"/>
              </a:spcAft>
              <a:buSzPts val="1800"/>
              <a:buChar char="•"/>
            </a:pPr>
            <a:r>
              <a:rPr lang="en-US" sz="2200" dirty="0"/>
              <a:t>I can use a variety of strategies to figure out the meaning of new vocabulary.</a:t>
            </a:r>
            <a:endParaRPr sz="2200" dirty="0"/>
          </a:p>
          <a:p>
            <a:pPr marL="457200" marR="0" lvl="0" indent="-342900" algn="l" rtl="0">
              <a:lnSpc>
                <a:spcPct val="90000"/>
              </a:lnSpc>
              <a:spcBef>
                <a:spcPts val="0"/>
              </a:spcBef>
              <a:spcAft>
                <a:spcPts val="0"/>
              </a:spcAft>
              <a:buSzPts val="1800"/>
              <a:buChar char="•"/>
            </a:pPr>
            <a:r>
              <a:rPr lang="en-US" sz="2200" dirty="0"/>
              <a:t>I can read above-grade-level texts with support.</a:t>
            </a:r>
            <a:endParaRPr sz="2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8" name="Google Shape;258;p36"/>
          <p:cNvSpPr txBox="1">
            <a:spLocks noGrp="1"/>
          </p:cNvSpPr>
          <p:nvPr>
            <p:ph type="body" idx="1"/>
          </p:nvPr>
        </p:nvSpPr>
        <p:spPr>
          <a:xfrm>
            <a:off x="703100" y="1014900"/>
            <a:ext cx="3020400" cy="4828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1800"/>
          </a:p>
          <a:p>
            <a:pPr marL="0" marR="0" lvl="0" indent="0" algn="l" rtl="0">
              <a:lnSpc>
                <a:spcPct val="90000"/>
              </a:lnSpc>
              <a:spcBef>
                <a:spcPts val="1000"/>
              </a:spcBef>
              <a:spcAft>
                <a:spcPts val="0"/>
              </a:spcAft>
              <a:buNone/>
            </a:pPr>
            <a:r>
              <a:rPr lang="en-US" sz="1800"/>
              <a:t>First, read along silently in your head as your teacher reads the excerpt aloud.</a:t>
            </a:r>
            <a:endParaRPr sz="1800"/>
          </a:p>
          <a:p>
            <a:pPr marL="0" marR="0" lvl="0" indent="0" algn="l" rtl="0">
              <a:lnSpc>
                <a:spcPct val="90000"/>
              </a:lnSpc>
              <a:spcBef>
                <a:spcPts val="1000"/>
              </a:spcBef>
              <a:spcAft>
                <a:spcPts val="0"/>
              </a:spcAft>
              <a:buNone/>
            </a:pPr>
            <a:r>
              <a:rPr lang="en-US" sz="1800"/>
              <a:t>As you know, this is a challenging text, so we’re going to get some vocabulary help. </a:t>
            </a:r>
            <a:endParaRPr sz="1800"/>
          </a:p>
          <a:p>
            <a:pPr marL="0" marR="0" lvl="0" indent="0" algn="l" rtl="0">
              <a:lnSpc>
                <a:spcPct val="90000"/>
              </a:lnSpc>
              <a:spcBef>
                <a:spcPts val="1000"/>
              </a:spcBef>
              <a:spcAft>
                <a:spcPts val="0"/>
              </a:spcAft>
              <a:buNone/>
            </a:pPr>
            <a:r>
              <a:rPr lang="en-US" sz="1800"/>
              <a:t>We’ll also use some text-dependent questions to help us think about and understand the text.</a:t>
            </a:r>
            <a:endParaRPr sz="1800"/>
          </a:p>
          <a:p>
            <a:pPr marL="0" marR="0" lvl="0" indent="0" algn="ctr" rtl="0">
              <a:lnSpc>
                <a:spcPct val="90000"/>
              </a:lnSpc>
              <a:spcBef>
                <a:spcPts val="1000"/>
              </a:spcBef>
              <a:spcAft>
                <a:spcPts val="0"/>
              </a:spcAft>
              <a:buClr>
                <a:schemeClr val="dk1"/>
              </a:buClr>
              <a:buSzPts val="3200"/>
              <a:buFont typeface="Arial"/>
              <a:buNone/>
            </a:pPr>
            <a:endParaRPr sz="3000" b="1"/>
          </a:p>
          <a:p>
            <a:pPr marL="0" marR="0" lvl="0" indent="0" algn="l" rtl="0">
              <a:lnSpc>
                <a:spcPct val="90000"/>
              </a:lnSpc>
              <a:spcBef>
                <a:spcPts val="1000"/>
              </a:spcBef>
              <a:spcAft>
                <a:spcPts val="0"/>
              </a:spcAft>
              <a:buClr>
                <a:schemeClr val="dk1"/>
              </a:buClr>
              <a:buSzPts val="3200"/>
              <a:buFont typeface="Arial"/>
              <a:buNone/>
            </a:pPr>
            <a:endParaRPr sz="3000" b="1"/>
          </a:p>
        </p:txBody>
      </p:sp>
      <p:sp>
        <p:nvSpPr>
          <p:cNvPr id="259" name="Google Shape;259;p36"/>
          <p:cNvSpPr txBox="1">
            <a:spLocks noGrp="1"/>
          </p:cNvSpPr>
          <p:nvPr>
            <p:ph type="title"/>
          </p:nvPr>
        </p:nvSpPr>
        <p:spPr>
          <a:xfrm>
            <a:off x="576075" y="313513"/>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read Excerpt 5</a:t>
            </a:r>
            <a:endParaRPr sz="3600" dirty="0"/>
          </a:p>
        </p:txBody>
      </p:sp>
      <p:pic>
        <p:nvPicPr>
          <p:cNvPr id="261" name="Google Shape;261;p36"/>
          <p:cNvPicPr preferRelativeResize="0"/>
          <p:nvPr/>
        </p:nvPicPr>
        <p:blipFill>
          <a:blip r:embed="rId3">
            <a:alphaModFix/>
          </a:blip>
          <a:stretch>
            <a:fillRect/>
          </a:stretch>
        </p:blipFill>
        <p:spPr>
          <a:xfrm>
            <a:off x="4344675" y="1511100"/>
            <a:ext cx="7097426" cy="4862375"/>
          </a:xfrm>
          <a:prstGeom prst="rect">
            <a:avLst/>
          </a:prstGeom>
          <a:noFill/>
          <a:ln>
            <a:noFill/>
          </a:ln>
        </p:spPr>
      </p:pic>
      <p:pic>
        <p:nvPicPr>
          <p:cNvPr id="7" name="Google Shape;216;p31"/>
          <p:cNvPicPr preferRelativeResize="0"/>
          <p:nvPr/>
        </p:nvPicPr>
        <p:blipFill>
          <a:blip r:embed="rId4">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8" name="Google Shape;268;p37"/>
          <p:cNvSpPr txBox="1">
            <a:spLocks noGrp="1"/>
          </p:cNvSpPr>
          <p:nvPr>
            <p:ph type="body" idx="1"/>
          </p:nvPr>
        </p:nvSpPr>
        <p:spPr>
          <a:xfrm>
            <a:off x="488787" y="1903463"/>
            <a:ext cx="4083213" cy="358966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en-US" sz="1800" dirty="0"/>
              <a:t>Now, let’s think about some of these terms and answer some text-dependent questions.</a:t>
            </a:r>
            <a:endParaRPr sz="1800" dirty="0"/>
          </a:p>
          <a:p>
            <a:pPr marL="0" marR="0" lvl="0" indent="0" algn="l" rtl="0">
              <a:lnSpc>
                <a:spcPct val="90000"/>
              </a:lnSpc>
              <a:spcBef>
                <a:spcPts val="1000"/>
              </a:spcBef>
              <a:spcAft>
                <a:spcPts val="0"/>
              </a:spcAft>
              <a:buClr>
                <a:schemeClr val="dk1"/>
              </a:buClr>
              <a:buSzPts val="3200"/>
              <a:buFont typeface="Arial"/>
              <a:buNone/>
            </a:pPr>
            <a:endParaRPr sz="1800" dirty="0"/>
          </a:p>
          <a:p>
            <a:pPr marL="0" marR="0" lvl="0" indent="0" algn="l" rtl="0">
              <a:lnSpc>
                <a:spcPct val="90000"/>
              </a:lnSpc>
              <a:spcBef>
                <a:spcPts val="1000"/>
              </a:spcBef>
              <a:spcAft>
                <a:spcPts val="0"/>
              </a:spcAft>
              <a:buClr>
                <a:schemeClr val="dk1"/>
              </a:buClr>
              <a:buSzPts val="3200"/>
              <a:buFont typeface="Arial"/>
              <a:buNone/>
            </a:pPr>
            <a:r>
              <a:rPr lang="en-US" sz="1800" dirty="0"/>
              <a:t>Reread the first paragraph. What do you think “gauge” means? Hint: think about what a gas gauge is and does.</a:t>
            </a:r>
            <a:endParaRPr sz="1800" dirty="0"/>
          </a:p>
          <a:p>
            <a:pPr marL="0" marR="0" lvl="0" indent="0" algn="l" rtl="0">
              <a:lnSpc>
                <a:spcPct val="90000"/>
              </a:lnSpc>
              <a:spcBef>
                <a:spcPts val="1000"/>
              </a:spcBef>
              <a:spcAft>
                <a:spcPts val="0"/>
              </a:spcAft>
              <a:buClr>
                <a:schemeClr val="dk1"/>
              </a:buClr>
              <a:buSzPts val="3200"/>
              <a:buFont typeface="Arial"/>
              <a:buNone/>
            </a:pPr>
            <a:r>
              <a:rPr lang="en-US" sz="1800" dirty="0"/>
              <a:t>Once you understand the vocabulary, we will tackle the first question.</a:t>
            </a:r>
            <a:endParaRPr sz="1800" dirty="0"/>
          </a:p>
        </p:txBody>
      </p:sp>
      <p:sp>
        <p:nvSpPr>
          <p:cNvPr id="269" name="Google Shape;269;p37"/>
          <p:cNvSpPr txBox="1">
            <a:spLocks noGrp="1"/>
          </p:cNvSpPr>
          <p:nvPr>
            <p:ph type="title"/>
          </p:nvPr>
        </p:nvSpPr>
        <p:spPr>
          <a:xfrm>
            <a:off x="488787" y="365125"/>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reread Excerpt 5 and answer some questions</a:t>
            </a:r>
            <a:endParaRPr sz="3400" dirty="0"/>
          </a:p>
        </p:txBody>
      </p:sp>
      <p:pic>
        <p:nvPicPr>
          <p:cNvPr id="271" name="Google Shape;271;p37"/>
          <p:cNvPicPr preferRelativeResize="0"/>
          <p:nvPr/>
        </p:nvPicPr>
        <p:blipFill>
          <a:blip r:embed="rId3">
            <a:alphaModFix/>
          </a:blip>
          <a:stretch>
            <a:fillRect/>
          </a:stretch>
        </p:blipFill>
        <p:spPr>
          <a:xfrm>
            <a:off x="7315200" y="4386263"/>
            <a:ext cx="4519899" cy="1923012"/>
          </a:xfrm>
          <a:prstGeom prst="rect">
            <a:avLst/>
          </a:prstGeom>
          <a:noFill/>
          <a:ln>
            <a:noFill/>
          </a:ln>
        </p:spPr>
      </p:pic>
      <p:pic>
        <p:nvPicPr>
          <p:cNvPr id="272" name="Google Shape;272;p37"/>
          <p:cNvPicPr preferRelativeResize="0"/>
          <p:nvPr/>
        </p:nvPicPr>
        <p:blipFill>
          <a:blip r:embed="rId4">
            <a:alphaModFix/>
          </a:blip>
          <a:stretch>
            <a:fillRect/>
          </a:stretch>
        </p:blipFill>
        <p:spPr>
          <a:xfrm>
            <a:off x="4954450" y="1497407"/>
            <a:ext cx="4721499" cy="3082275"/>
          </a:xfrm>
          <a:prstGeom prst="rect">
            <a:avLst/>
          </a:prstGeom>
          <a:noFill/>
          <a:ln>
            <a:noFill/>
          </a:ln>
        </p:spPr>
      </p:pic>
      <p:pic>
        <p:nvPicPr>
          <p:cNvPr id="8" name="Google Shape;216;p31"/>
          <p:cNvPicPr preferRelativeResize="0"/>
          <p:nvPr/>
        </p:nvPicPr>
        <p:blipFill>
          <a:blip r:embed="rId5">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79" name="Google Shape;279;p38"/>
          <p:cNvSpPr txBox="1">
            <a:spLocks noGrp="1"/>
          </p:cNvSpPr>
          <p:nvPr>
            <p:ph type="body" idx="1"/>
          </p:nvPr>
        </p:nvSpPr>
        <p:spPr>
          <a:xfrm>
            <a:off x="314137" y="2055950"/>
            <a:ext cx="2678700" cy="2751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t>Your teacher will re-read the second paragraph while you read silently in your head.</a:t>
            </a:r>
            <a:endParaRPr sz="1800" dirty="0"/>
          </a:p>
          <a:p>
            <a:pPr marL="0" marR="0" lvl="0" indent="0" algn="l" rtl="0">
              <a:lnSpc>
                <a:spcPct val="90000"/>
              </a:lnSpc>
              <a:spcBef>
                <a:spcPts val="1000"/>
              </a:spcBef>
              <a:spcAft>
                <a:spcPts val="0"/>
              </a:spcAft>
              <a:buNone/>
            </a:pPr>
            <a:r>
              <a:rPr lang="en-US" sz="1800" dirty="0"/>
              <a:t>Then answer questions 2- 8 with your partner.</a:t>
            </a:r>
            <a:endParaRPr sz="1800" dirty="0"/>
          </a:p>
        </p:txBody>
      </p:sp>
      <p:sp>
        <p:nvSpPr>
          <p:cNvPr id="280" name="Google Shape;280;p38"/>
          <p:cNvSpPr txBox="1">
            <a:spLocks noGrp="1"/>
          </p:cNvSpPr>
          <p:nvPr>
            <p:ph type="title"/>
          </p:nvPr>
        </p:nvSpPr>
        <p:spPr>
          <a:xfrm>
            <a:off x="461775" y="430138"/>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continue reading Excerpt 5</a:t>
            </a:r>
            <a:endParaRPr sz="3600" dirty="0"/>
          </a:p>
        </p:txBody>
      </p:sp>
      <p:pic>
        <p:nvPicPr>
          <p:cNvPr id="282" name="Google Shape;282;p38"/>
          <p:cNvPicPr preferRelativeResize="0"/>
          <p:nvPr/>
        </p:nvPicPr>
        <p:blipFill>
          <a:blip r:embed="rId3">
            <a:alphaModFix/>
          </a:blip>
          <a:stretch>
            <a:fillRect/>
          </a:stretch>
        </p:blipFill>
        <p:spPr>
          <a:xfrm>
            <a:off x="8176300" y="3014663"/>
            <a:ext cx="3590301" cy="3242613"/>
          </a:xfrm>
          <a:prstGeom prst="rect">
            <a:avLst/>
          </a:prstGeom>
          <a:noFill/>
          <a:ln>
            <a:noFill/>
          </a:ln>
        </p:spPr>
      </p:pic>
      <p:pic>
        <p:nvPicPr>
          <p:cNvPr id="283" name="Google Shape;283;p38"/>
          <p:cNvPicPr preferRelativeResize="0"/>
          <p:nvPr/>
        </p:nvPicPr>
        <p:blipFill>
          <a:blip r:embed="rId4">
            <a:alphaModFix/>
          </a:blip>
          <a:stretch>
            <a:fillRect/>
          </a:stretch>
        </p:blipFill>
        <p:spPr>
          <a:xfrm>
            <a:off x="3454801" y="2259338"/>
            <a:ext cx="4721499" cy="3082275"/>
          </a:xfrm>
          <a:prstGeom prst="rect">
            <a:avLst/>
          </a:prstGeom>
          <a:noFill/>
          <a:ln>
            <a:noFill/>
          </a:ln>
        </p:spPr>
      </p:pic>
      <p:pic>
        <p:nvPicPr>
          <p:cNvPr id="8" name="Google Shape;216;p31"/>
          <p:cNvPicPr preferRelativeResize="0"/>
          <p:nvPr/>
        </p:nvPicPr>
        <p:blipFill>
          <a:blip r:embed="rId5">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9"/>
          <p:cNvSpPr txBox="1"/>
          <p:nvPr/>
        </p:nvSpPr>
        <p:spPr>
          <a:xfrm>
            <a:off x="429900" y="271463"/>
            <a:ext cx="117621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look at our Thinking Logs again</a:t>
            </a:r>
            <a:endParaRPr sz="3600" dirty="0">
              <a:latin typeface="Century Gothic"/>
              <a:ea typeface="Century Gothic"/>
              <a:cs typeface="Century Gothic"/>
              <a:sym typeface="Century Gothic"/>
            </a:endParaRPr>
          </a:p>
        </p:txBody>
      </p:sp>
      <p:pic>
        <p:nvPicPr>
          <p:cNvPr id="291" name="Google Shape;291;p39"/>
          <p:cNvPicPr preferRelativeResize="0"/>
          <p:nvPr/>
        </p:nvPicPr>
        <p:blipFill rotWithShape="1">
          <a:blip r:embed="rId3">
            <a:alphaModFix/>
          </a:blip>
          <a:srcRect l="1217" t="25838" b="18255"/>
          <a:stretch/>
        </p:blipFill>
        <p:spPr>
          <a:xfrm>
            <a:off x="3243263" y="3191762"/>
            <a:ext cx="7729537" cy="2128838"/>
          </a:xfrm>
          <a:prstGeom prst="rect">
            <a:avLst/>
          </a:prstGeom>
          <a:noFill/>
          <a:ln>
            <a:noFill/>
          </a:ln>
        </p:spPr>
      </p:pic>
      <p:sp>
        <p:nvSpPr>
          <p:cNvPr id="292" name="Google Shape;292;p39"/>
          <p:cNvSpPr txBox="1"/>
          <p:nvPr/>
        </p:nvSpPr>
        <p:spPr>
          <a:xfrm>
            <a:off x="232625" y="1814125"/>
            <a:ext cx="2332200" cy="302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Now that we’ve completed our close reading of Excerpt 5, let’s go back to our </a:t>
            </a:r>
            <a:r>
              <a:rPr lang="en-US" sz="1800" b="1" dirty="0">
                <a:latin typeface="Century Gothic"/>
                <a:ea typeface="Century Gothic"/>
                <a:cs typeface="Century Gothic"/>
                <a:sym typeface="Century Gothic"/>
              </a:rPr>
              <a:t>Thinking Logs </a:t>
            </a:r>
            <a:r>
              <a:rPr lang="en-US" sz="1800" dirty="0">
                <a:latin typeface="Century Gothic"/>
                <a:ea typeface="Century Gothic"/>
                <a:cs typeface="Century Gothic"/>
                <a:sym typeface="Century Gothic"/>
              </a:rPr>
              <a:t>to answer our Lesson 8 questions, and share out.</a:t>
            </a:r>
            <a:endParaRPr sz="1800" dirty="0">
              <a:latin typeface="Century Gothic"/>
              <a:ea typeface="Century Gothic"/>
              <a:cs typeface="Century Gothic"/>
              <a:sym typeface="Century Gothic"/>
            </a:endParaRPr>
          </a:p>
        </p:txBody>
      </p:sp>
      <p:pic>
        <p:nvPicPr>
          <p:cNvPr id="6" name="Google Shape;216;p31"/>
          <p:cNvPicPr preferRelativeResize="0"/>
          <p:nvPr/>
        </p:nvPicPr>
        <p:blipFill>
          <a:blip r:embed="rId4">
            <a:alphaModFix/>
          </a:blip>
          <a:stretch>
            <a:fillRect/>
          </a:stretch>
        </p:blipFill>
        <p:spPr>
          <a:xfrm>
            <a:off x="10901362" y="152487"/>
            <a:ext cx="1183825" cy="1119101"/>
          </a:xfrm>
          <a:prstGeom prst="rect">
            <a:avLst/>
          </a:prstGeom>
          <a:noFill/>
          <a:ln>
            <a:noFill/>
          </a:ln>
        </p:spPr>
      </p:pic>
      <p:sp>
        <p:nvSpPr>
          <p:cNvPr id="2" name="TextBox 1"/>
          <p:cNvSpPr txBox="1"/>
          <p:nvPr/>
        </p:nvSpPr>
        <p:spPr>
          <a:xfrm>
            <a:off x="3243263" y="1814125"/>
            <a:ext cx="7543800" cy="4031873"/>
          </a:xfrm>
          <a:prstGeom prst="rect">
            <a:avLst/>
          </a:prstGeom>
          <a:noFill/>
        </p:spPr>
        <p:txBody>
          <a:bodyPr wrap="square" rtlCol="0">
            <a:spAutoFit/>
          </a:bodyPr>
          <a:lstStyle/>
          <a:p>
            <a:r>
              <a:rPr lang="en-US" sz="1600" dirty="0" smtClean="0">
                <a:latin typeface="Georgia" panose="02040502050405020303" pitchFamily="18" charset="0"/>
              </a:rPr>
              <a:t>Lesson 8: In “Attention Economy,” Dr. </a:t>
            </a:r>
            <a:r>
              <a:rPr lang="en-US" sz="1600" dirty="0" err="1" smtClean="0">
                <a:latin typeface="Georgia" panose="02040502050405020303" pitchFamily="18" charset="0"/>
              </a:rPr>
              <a:t>Giedd</a:t>
            </a:r>
            <a:r>
              <a:rPr lang="en-US" sz="1600" dirty="0" smtClean="0">
                <a:latin typeface="Georgia" panose="02040502050405020303" pitchFamily="18" charset="0"/>
              </a:rPr>
              <a:t> implies that “real life” activities like traditional homework, talking with friends, and working toward a long-term goal usually don’t provide the same jolt of dopamine of media devices. Why might that be a problem for students?</a:t>
            </a:r>
          </a:p>
          <a:p>
            <a:endParaRPr lang="en-US" sz="1600" dirty="0">
              <a:latin typeface="Georgia" panose="02040502050405020303" pitchFamily="18" charset="0"/>
            </a:endParaRPr>
          </a:p>
          <a:p>
            <a:endParaRPr lang="en-US" sz="1600" dirty="0" smtClean="0">
              <a:latin typeface="Georgia" panose="02040502050405020303" pitchFamily="18" charset="0"/>
            </a:endParaRPr>
          </a:p>
          <a:p>
            <a:endParaRPr lang="en-US" sz="1600" dirty="0">
              <a:latin typeface="Georgia" panose="02040502050405020303" pitchFamily="18" charset="0"/>
            </a:endParaRPr>
          </a:p>
          <a:p>
            <a:endParaRPr lang="en-US" sz="1600" dirty="0" smtClean="0">
              <a:latin typeface="Georgia" panose="02040502050405020303" pitchFamily="18" charset="0"/>
            </a:endParaRPr>
          </a:p>
          <a:p>
            <a:endParaRPr lang="en-US" sz="1600" dirty="0">
              <a:latin typeface="Georgia" panose="02040502050405020303" pitchFamily="18" charset="0"/>
            </a:endParaRPr>
          </a:p>
          <a:p>
            <a:endParaRPr lang="en-US" sz="1600" dirty="0" smtClean="0">
              <a:latin typeface="Georgia" panose="02040502050405020303" pitchFamily="18" charset="0"/>
            </a:endParaRPr>
          </a:p>
          <a:p>
            <a:endParaRPr lang="en-US" sz="1600" dirty="0">
              <a:latin typeface="Georgia" panose="02040502050405020303" pitchFamily="18" charset="0"/>
            </a:endParaRPr>
          </a:p>
          <a:p>
            <a:endParaRPr lang="en-US" sz="1600" dirty="0" smtClean="0">
              <a:latin typeface="Georgia" panose="02040502050405020303" pitchFamily="18" charset="0"/>
            </a:endParaRPr>
          </a:p>
          <a:p>
            <a:endParaRPr lang="en-US" sz="1600" dirty="0">
              <a:latin typeface="Georgia" panose="02040502050405020303" pitchFamily="18" charset="0"/>
            </a:endParaRPr>
          </a:p>
          <a:p>
            <a:endParaRPr lang="en-US" sz="1600" dirty="0" smtClean="0">
              <a:latin typeface="Georgia" panose="02040502050405020303" pitchFamily="18" charset="0"/>
            </a:endParaRPr>
          </a:p>
          <a:p>
            <a:endParaRPr lang="en-US" sz="1600" dirty="0">
              <a:latin typeface="Georgia" panose="02040502050405020303" pitchFamily="18" charset="0"/>
            </a:endParaRPr>
          </a:p>
          <a:p>
            <a:r>
              <a:rPr lang="en-US" sz="1600" dirty="0">
                <a:latin typeface="Georgia" panose="02040502050405020303" pitchFamily="18" charset="0"/>
              </a:rPr>
              <a:t>What else are you wondering </a:t>
            </a:r>
            <a:r>
              <a:rPr lang="en-US" sz="1600" dirty="0" smtClean="0">
                <a:latin typeface="Georgia" panose="02040502050405020303" pitchFamily="18" charset="0"/>
              </a:rPr>
              <a:t>about the </a:t>
            </a:r>
            <a:r>
              <a:rPr lang="en-US" sz="1600" dirty="0">
                <a:latin typeface="Georgia" panose="02040502050405020303" pitchFamily="18" charset="0"/>
              </a:rPr>
              <a:t>adolescent brain’s development?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0"/>
          <p:cNvSpPr txBox="1"/>
          <p:nvPr/>
        </p:nvSpPr>
        <p:spPr>
          <a:xfrm>
            <a:off x="418050" y="271463"/>
            <a:ext cx="117621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400" dirty="0">
                <a:solidFill>
                  <a:schemeClr val="dk1"/>
                </a:solidFill>
                <a:latin typeface="Century Gothic"/>
                <a:ea typeface="Century Gothic"/>
                <a:cs typeface="Century Gothic"/>
                <a:sym typeface="Century Gothic"/>
              </a:rPr>
              <a:t>Let’s look at our </a:t>
            </a:r>
            <a:r>
              <a:rPr lang="en-US" sz="3400" b="1" dirty="0">
                <a:solidFill>
                  <a:schemeClr val="dk1"/>
                </a:solidFill>
                <a:latin typeface="Century Gothic"/>
                <a:ea typeface="Century Gothic"/>
                <a:cs typeface="Century Gothic"/>
                <a:sym typeface="Century Gothic"/>
              </a:rPr>
              <a:t>Brain Development Anchor chart</a:t>
            </a:r>
            <a:endParaRPr sz="3400" b="1" dirty="0">
              <a:latin typeface="Century Gothic"/>
              <a:ea typeface="Century Gothic"/>
              <a:cs typeface="Century Gothic"/>
              <a:sym typeface="Century Gothic"/>
            </a:endParaRPr>
          </a:p>
        </p:txBody>
      </p:sp>
      <p:sp>
        <p:nvSpPr>
          <p:cNvPr id="300" name="Google Shape;300;p40"/>
          <p:cNvSpPr txBox="1"/>
          <p:nvPr/>
        </p:nvSpPr>
        <p:spPr>
          <a:xfrm>
            <a:off x="290062" y="1183525"/>
            <a:ext cx="2332200" cy="518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Let’s look at the prefrontal cortex column of the chart, and add to it.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Now let’s think: what “if/then” statement can we add to our “So what?” column after our work today?</a:t>
            </a:r>
            <a:endParaRPr sz="1800" dirty="0">
              <a:latin typeface="Century Gothic"/>
              <a:ea typeface="Century Gothic"/>
              <a:cs typeface="Century Gothic"/>
              <a:sym typeface="Century Gothic"/>
            </a:endParaRPr>
          </a:p>
        </p:txBody>
      </p:sp>
      <p:pic>
        <p:nvPicPr>
          <p:cNvPr id="301" name="Google Shape;301;p40"/>
          <p:cNvPicPr preferRelativeResize="0"/>
          <p:nvPr/>
        </p:nvPicPr>
        <p:blipFill>
          <a:blip r:embed="rId3">
            <a:alphaModFix/>
          </a:blip>
          <a:stretch>
            <a:fillRect/>
          </a:stretch>
        </p:blipFill>
        <p:spPr>
          <a:xfrm>
            <a:off x="2717225" y="1467991"/>
            <a:ext cx="7602663" cy="4766910"/>
          </a:xfrm>
          <a:prstGeom prst="rect">
            <a:avLst/>
          </a:prstGeom>
          <a:noFill/>
          <a:ln>
            <a:noFill/>
          </a:ln>
        </p:spPr>
      </p:pic>
      <p:pic>
        <p:nvPicPr>
          <p:cNvPr id="6" name="Google Shape;216;p31"/>
          <p:cNvPicPr preferRelativeResize="0"/>
          <p:nvPr/>
        </p:nvPicPr>
        <p:blipFill>
          <a:blip r:embed="rId4">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1"/>
          <p:cNvSpPr txBox="1"/>
          <p:nvPr/>
        </p:nvSpPr>
        <p:spPr>
          <a:xfrm>
            <a:off x="323087" y="389687"/>
            <a:ext cx="10449688"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400" dirty="0">
                <a:latin typeface="Century Gothic"/>
                <a:ea typeface="Century Gothic"/>
                <a:cs typeface="Century Gothic"/>
                <a:sym typeface="Century Gothic"/>
              </a:rPr>
              <a:t>Let’s look at look at our </a:t>
            </a:r>
            <a:r>
              <a:rPr lang="en-US" sz="3400" b="1" dirty="0">
                <a:latin typeface="Century Gothic"/>
                <a:ea typeface="Century Gothic"/>
                <a:cs typeface="Century Gothic"/>
                <a:sym typeface="Century Gothic"/>
              </a:rPr>
              <a:t>Brain Development Anchor chart</a:t>
            </a:r>
            <a:r>
              <a:rPr lang="en-US" sz="3400" dirty="0">
                <a:latin typeface="Century Gothic"/>
                <a:ea typeface="Century Gothic"/>
                <a:cs typeface="Century Gothic"/>
                <a:sym typeface="Century Gothic"/>
              </a:rPr>
              <a:t>!</a:t>
            </a:r>
            <a:endParaRPr sz="3400" dirty="0">
              <a:latin typeface="Century Gothic"/>
              <a:ea typeface="Century Gothic"/>
              <a:cs typeface="Century Gothic"/>
              <a:sym typeface="Century Gothic"/>
            </a:endParaRPr>
          </a:p>
        </p:txBody>
      </p:sp>
      <p:sp>
        <p:nvSpPr>
          <p:cNvPr id="309" name="Google Shape;309;p41"/>
          <p:cNvSpPr txBox="1"/>
          <p:nvPr/>
        </p:nvSpPr>
        <p:spPr>
          <a:xfrm>
            <a:off x="232625" y="2090200"/>
            <a:ext cx="2332200" cy="368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Now add two more “if/then” statements with your partner!</a:t>
            </a:r>
            <a:endParaRPr sz="3000">
              <a:latin typeface="Century Gothic"/>
              <a:ea typeface="Century Gothic"/>
              <a:cs typeface="Century Gothic"/>
              <a:sym typeface="Century Gothic"/>
            </a:endParaRPr>
          </a:p>
        </p:txBody>
      </p:sp>
      <p:pic>
        <p:nvPicPr>
          <p:cNvPr id="310" name="Google Shape;310;p41"/>
          <p:cNvPicPr preferRelativeResize="0"/>
          <p:nvPr/>
        </p:nvPicPr>
        <p:blipFill>
          <a:blip r:embed="rId3">
            <a:alphaModFix/>
          </a:blip>
          <a:stretch>
            <a:fillRect/>
          </a:stretch>
        </p:blipFill>
        <p:spPr>
          <a:xfrm>
            <a:off x="2717225" y="1467991"/>
            <a:ext cx="7602663" cy="4766910"/>
          </a:xfrm>
          <a:prstGeom prst="rect">
            <a:avLst/>
          </a:prstGeom>
          <a:noFill/>
          <a:ln>
            <a:noFill/>
          </a:ln>
        </p:spPr>
      </p:pic>
      <p:pic>
        <p:nvPicPr>
          <p:cNvPr id="6" name="Google Shape;216;p31"/>
          <p:cNvPicPr preferRelativeResize="0"/>
          <p:nvPr/>
        </p:nvPicPr>
        <p:blipFill>
          <a:blip r:embed="rId4">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2"/>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a:latin typeface="Century Gothic"/>
                <a:ea typeface="Century Gothic"/>
                <a:cs typeface="Century Gothic"/>
                <a:sym typeface="Century Gothic"/>
              </a:rPr>
              <a:t>Homework</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3000">
                <a:solidFill>
                  <a:srgbClr val="000000"/>
                </a:solidFill>
                <a:latin typeface="Century Gothic"/>
                <a:ea typeface="Century Gothic"/>
                <a:cs typeface="Century Gothic"/>
                <a:sym typeface="Century Gothic"/>
              </a:rPr>
              <a:t>Continue reading in your independent reading book for this unit.</a:t>
            </a:r>
            <a:endParaRPr sz="3000">
              <a:solidFill>
                <a:srgbClr val="000000"/>
              </a:solidFill>
              <a:latin typeface="Century Gothic"/>
              <a:ea typeface="Century Gothic"/>
              <a:cs typeface="Century Gothic"/>
              <a:sym typeface="Century Gothic"/>
            </a:endParaRPr>
          </a:p>
          <a:p>
            <a:pPr marL="76200" lvl="0" indent="0" algn="l" rtl="0">
              <a:lnSpc>
                <a:spcPct val="115000"/>
              </a:lnSpc>
              <a:spcBef>
                <a:spcPts val="0"/>
              </a:spcBef>
              <a:spcAft>
                <a:spcPts val="0"/>
              </a:spcAft>
              <a:buNone/>
            </a:pPr>
            <a:endParaRPr sz="3000">
              <a:solidFill>
                <a:srgbClr val="000000"/>
              </a:solidFill>
              <a:latin typeface="Century Gothic"/>
              <a:ea typeface="Century Gothic"/>
              <a:cs typeface="Century Gothic"/>
              <a:sym typeface="Century Gothic"/>
            </a:endParaRPr>
          </a:p>
          <a:p>
            <a:pPr marL="0" lvl="0" indent="0" algn="l" rtl="0">
              <a:spcBef>
                <a:spcPts val="1100"/>
              </a:spcBef>
              <a:spcAft>
                <a:spcPts val="0"/>
              </a:spcAft>
              <a:buNone/>
            </a:pPr>
            <a:endParaRPr sz="300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3"/>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22" name="Google Shape;322;p43"/>
          <p:cNvGraphicFramePr/>
          <p:nvPr/>
        </p:nvGraphicFramePr>
        <p:xfrm>
          <a:off x="781041" y="1555212"/>
          <a:ext cx="9569025" cy="4204775"/>
        </p:xfrm>
        <a:graphic>
          <a:graphicData uri="http://schemas.openxmlformats.org/drawingml/2006/table">
            <a:tbl>
              <a:tblPr firstRow="1" bandRow="1">
                <a:noFill/>
                <a:tableStyleId>{02477CF2-B95C-4B76-915D-2457EC891E55}</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a:t>
            </a:r>
            <a:r>
              <a:rPr lang="en-US" b="1" dirty="0">
                <a:latin typeface="Century Gothic"/>
                <a:ea typeface="Century Gothic"/>
                <a:cs typeface="Century Gothic"/>
                <a:sym typeface="Century Gothic"/>
              </a:rPr>
              <a:t> Three</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Prepare Quiz-Quiz Trade cards and review protocol.</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Be sure multimedia website is working: </a:t>
            </a:r>
            <a:r>
              <a:rPr lang="en-US" u="sng" dirty="0" smtClean="0">
                <a:solidFill>
                  <a:schemeClr val="hlink"/>
                </a:solidFill>
                <a:latin typeface="Century Gothic"/>
                <a:ea typeface="Century Gothic"/>
                <a:cs typeface="Century Gothic"/>
                <a:sym typeface="Century Gothic"/>
                <a:hlinkClick r:id="rId3"/>
              </a:rPr>
              <a:t>Students </a:t>
            </a:r>
            <a:r>
              <a:rPr lang="en-US" u="sng" dirty="0">
                <a:solidFill>
                  <a:schemeClr val="hlink"/>
                </a:solidFill>
                <a:latin typeface="Century Gothic"/>
                <a:ea typeface="Century Gothic"/>
                <a:cs typeface="Century Gothic"/>
                <a:sym typeface="Century Gothic"/>
                <a:hlinkClick r:id="rId3"/>
              </a:rPr>
              <a:t>and </a:t>
            </a:r>
            <a:r>
              <a:rPr lang="en-US" u="sng" dirty="0" smtClean="0">
                <a:solidFill>
                  <a:schemeClr val="hlink"/>
                </a:solidFill>
                <a:latin typeface="Century Gothic"/>
                <a:ea typeface="Century Gothic"/>
                <a:cs typeface="Century Gothic"/>
                <a:sym typeface="Century Gothic"/>
                <a:hlinkClick r:id="rId3"/>
              </a:rPr>
              <a:t>Technology</a:t>
            </a:r>
            <a:r>
              <a:rPr lang="en-US" u="sng" dirty="0" smtClean="0">
                <a:solidFill>
                  <a:schemeClr val="hlink"/>
                </a:solidFill>
                <a:latin typeface="Century Gothic"/>
                <a:ea typeface="Century Gothic"/>
                <a:cs typeface="Century Gothic"/>
                <a:sym typeface="Century Gothic"/>
              </a:rPr>
              <a:t>.</a:t>
            </a:r>
            <a:endParaRPr lang="en-US"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smtClean="0">
                <a:latin typeface="Century Gothic"/>
                <a:ea typeface="Century Gothic"/>
                <a:cs typeface="Century Gothic"/>
                <a:sym typeface="Century Gothic"/>
              </a:rPr>
              <a:t>Preview </a:t>
            </a:r>
            <a:r>
              <a:rPr lang="en-US" dirty="0">
                <a:latin typeface="Century Gothic"/>
                <a:ea typeface="Century Gothic"/>
                <a:cs typeface="Century Gothic"/>
                <a:sym typeface="Century Gothic"/>
              </a:rPr>
              <a:t>Excerpt 5 of the “Digital Revolution and the Adolescent </a:t>
            </a:r>
            <a:r>
              <a:rPr lang="en-US" dirty="0" smtClean="0">
                <a:latin typeface="Century Gothic"/>
                <a:ea typeface="Century Gothic"/>
                <a:cs typeface="Century Gothic"/>
                <a:sym typeface="Century Gothic"/>
              </a:rPr>
              <a:t>Brain.”</a:t>
            </a:r>
            <a:endParaRPr lang="en-US"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dirty="0" smtClean="0">
                <a:latin typeface="Century Gothic"/>
                <a:ea typeface="Century Gothic"/>
                <a:cs typeface="Century Gothic"/>
                <a:sym typeface="Century Gothic"/>
              </a:rPr>
              <a:t>Have </a:t>
            </a:r>
            <a:r>
              <a:rPr lang="en-US" dirty="0">
                <a:latin typeface="Century Gothic"/>
                <a:ea typeface="Century Gothic"/>
                <a:cs typeface="Century Gothic"/>
                <a:sym typeface="Century Gothic"/>
              </a:rPr>
              <a:t>note cards or sticky notes to </a:t>
            </a:r>
            <a:r>
              <a:rPr lang="en-US" dirty="0" smtClean="0">
                <a:latin typeface="Century Gothic"/>
                <a:ea typeface="Century Gothic"/>
                <a:cs typeface="Century Gothic"/>
                <a:sym typeface="Century Gothic"/>
              </a:rPr>
              <a:t>use.</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dirty="0">
              <a:latin typeface="Calibri"/>
              <a:ea typeface="Calibri"/>
              <a:cs typeface="Calibri"/>
              <a:sym typeface="Calibri"/>
            </a:endParaRPr>
          </a:p>
        </p:txBody>
      </p:sp>
      <p:sp>
        <p:nvSpPr>
          <p:cNvPr id="6" name="Google Shape;184;p27"/>
          <p:cNvSpPr txBox="1">
            <a:spLocks/>
          </p:cNvSpPr>
          <p:nvPr/>
        </p:nvSpPr>
        <p:spPr>
          <a:xfrm>
            <a:off x="635625" y="248463"/>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pPr algn="l">
              <a:buSzPts val="4500"/>
              <a:buFont typeface="Overlock"/>
              <a:buNone/>
            </a:pPr>
            <a:r>
              <a:rPr lang="en-US" sz="4200" dirty="0" smtClean="0">
                <a:latin typeface="Century Gothic" panose="020B0502020202020204" pitchFamily="34" charset="0"/>
                <a:ea typeface="Century Gothic"/>
                <a:cs typeface="Century Gothic"/>
                <a:sym typeface="Century Gothic"/>
              </a:rPr>
              <a:t>Grade 7: Module </a:t>
            </a:r>
            <a:r>
              <a:rPr lang="en-US" sz="4200" dirty="0" smtClean="0">
                <a:latin typeface="Century Gothic" panose="020B0502020202020204" pitchFamily="34" charset="0"/>
              </a:rPr>
              <a:t>4</a:t>
            </a:r>
            <a:r>
              <a:rPr lang="en-US" sz="4200" dirty="0" smtClean="0">
                <a:latin typeface="Century Gothic" panose="020B0502020202020204" pitchFamily="34" charset="0"/>
                <a:ea typeface="Century Gothic"/>
                <a:cs typeface="Century Gothic"/>
                <a:sym typeface="Century Gothic"/>
              </a:rPr>
              <a:t>: Unit </a:t>
            </a:r>
            <a:r>
              <a:rPr lang="en-US" sz="4200" dirty="0" smtClean="0">
                <a:latin typeface="Century Gothic" panose="020B0502020202020204" pitchFamily="34" charset="0"/>
              </a:rPr>
              <a:t>1</a:t>
            </a:r>
            <a:r>
              <a:rPr lang="en-US" sz="4200" dirty="0" smtClean="0">
                <a:latin typeface="Century Gothic" panose="020B0502020202020204" pitchFamily="34" charset="0"/>
                <a:ea typeface="Century Gothic"/>
                <a:cs typeface="Century Gothic"/>
                <a:sym typeface="Century Gothic"/>
              </a:rPr>
              <a:t>: Lesson </a:t>
            </a:r>
            <a:r>
              <a:rPr lang="en-US" sz="4200" dirty="0" smtClean="0">
                <a:latin typeface="Century Gothic" panose="020B0502020202020204" pitchFamily="34" charset="0"/>
              </a:rPr>
              <a:t>8</a:t>
            </a:r>
            <a:endParaRPr lang="en-US" sz="4200" dirty="0" smtClean="0">
              <a:latin typeface="Century Gothic" panose="020B0502020202020204" pitchFamily="34" charset="0"/>
              <a:ea typeface="Century Gothic"/>
              <a:cs typeface="Century Gothic"/>
              <a:sym typeface="Century Gothic"/>
            </a:endParaRPr>
          </a:p>
          <a:p>
            <a:pPr algn="l">
              <a:buSzPts val="1500"/>
              <a:buFont typeface="Arial"/>
              <a:buNone/>
            </a:pPr>
            <a:r>
              <a:rPr lang="en-US" sz="2100" b="1" dirty="0" smtClean="0">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706850" y="1559875"/>
            <a:ext cx="11059200" cy="5108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1800" b="1" i="0" u="none" strike="noStrike" cap="none" dirty="0">
                <a:solidFill>
                  <a:schemeClr val="dk1"/>
                </a:solidFill>
                <a:latin typeface="Century Gothic"/>
                <a:ea typeface="Century Gothic"/>
                <a:cs typeface="Century Gothic"/>
                <a:sym typeface="Century Gothic"/>
              </a:rPr>
              <a:t>Preparing for Unit </a:t>
            </a:r>
            <a:r>
              <a:rPr lang="en-US" sz="1800" b="1" dirty="0">
                <a:latin typeface="Century Gothic"/>
                <a:ea typeface="Century Gothic"/>
                <a:cs typeface="Century Gothic"/>
                <a:sym typeface="Century Gothic"/>
              </a:rPr>
              <a:t>three</a:t>
            </a:r>
            <a:r>
              <a:rPr lang="en-US" sz="1800" b="1" i="0" u="none" strike="noStrike" cap="none" dirty="0">
                <a:solidFill>
                  <a:schemeClr val="dk1"/>
                </a:solidFill>
                <a:latin typeface="Century Gothic"/>
                <a:ea typeface="Century Gothic"/>
                <a:cs typeface="Century Gothic"/>
                <a:sym typeface="Century Gothic"/>
              </a:rPr>
              <a:t>: </a:t>
            </a:r>
            <a:r>
              <a:rPr lang="en-US" sz="1800" i="1" u="none" strike="noStrike" cap="none" dirty="0">
                <a:solidFill>
                  <a:schemeClr val="dk1"/>
                </a:solidFill>
                <a:latin typeface="Century Gothic"/>
                <a:ea typeface="Century Gothic"/>
                <a:cs typeface="Century Gothic"/>
                <a:sym typeface="Century Gothic"/>
              </a:rPr>
              <a:t>Materials and Student Pairings</a:t>
            </a:r>
            <a:endParaRPr sz="1800" i="1" u="none" strike="noStrike" cap="none" dirty="0">
              <a:solidFill>
                <a:schemeClr val="dk1"/>
              </a:solidFill>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Unit </a:t>
            </a:r>
            <a:r>
              <a:rPr lang="en-US" sz="1400" b="1" dirty="0">
                <a:latin typeface="Century Gothic"/>
                <a:ea typeface="Century Gothic"/>
                <a:cs typeface="Century Gothic"/>
                <a:sym typeface="Century Gothic"/>
              </a:rPr>
              <a:t>1 Vocabulary Quiz-Quiz-Trade cards </a:t>
            </a:r>
            <a:r>
              <a:rPr lang="en-US" sz="1400" dirty="0">
                <a:latin typeface="Century Gothic"/>
                <a:ea typeface="Century Gothic"/>
                <a:cs typeface="Century Gothic"/>
                <a:sym typeface="Century Gothic"/>
              </a:rPr>
              <a:t>(one card per </a:t>
            </a:r>
            <a:r>
              <a:rPr lang="en-US" sz="1400" dirty="0" smtClean="0">
                <a:latin typeface="Century Gothic"/>
                <a:ea typeface="Century Gothic"/>
                <a:cs typeface="Century Gothic"/>
                <a:sym typeface="Century Gothic"/>
              </a:rPr>
              <a:t>student)</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Domain-Specific </a:t>
            </a:r>
            <a:r>
              <a:rPr lang="en-US" sz="1400" b="1" dirty="0">
                <a:latin typeface="Century Gothic"/>
                <a:ea typeface="Century Gothic"/>
                <a:cs typeface="Century Gothic"/>
                <a:sym typeface="Century Gothic"/>
              </a:rPr>
              <a:t>Vocabulary anchor chart </a:t>
            </a:r>
            <a:r>
              <a:rPr lang="en-US" sz="1400" dirty="0">
                <a:latin typeface="Century Gothic"/>
                <a:ea typeface="Century Gothic"/>
                <a:cs typeface="Century Gothic"/>
                <a:sym typeface="Century Gothic"/>
              </a:rPr>
              <a:t>(optional; begun in Lesson </a:t>
            </a:r>
            <a:r>
              <a:rPr lang="en-US" sz="1400" dirty="0" smtClean="0">
                <a:latin typeface="Century Gothic"/>
                <a:ea typeface="Century Gothic"/>
                <a:cs typeface="Century Gothic"/>
                <a:sym typeface="Century Gothic"/>
              </a:rPr>
              <a:t>2)</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Analyzing </a:t>
            </a:r>
            <a:r>
              <a:rPr lang="en-US" sz="1400" b="1" dirty="0">
                <a:latin typeface="Century Gothic"/>
                <a:ea typeface="Century Gothic"/>
                <a:cs typeface="Century Gothic"/>
                <a:sym typeface="Century Gothic"/>
              </a:rPr>
              <a:t>the Main Ideas: Sam Crocker </a:t>
            </a:r>
            <a:r>
              <a:rPr lang="en-US" sz="1400" dirty="0">
                <a:latin typeface="Century Gothic"/>
                <a:ea typeface="Century Gothic"/>
                <a:cs typeface="Century Gothic"/>
                <a:sym typeface="Century Gothic"/>
              </a:rPr>
              <a:t>(one per student</a:t>
            </a:r>
            <a:r>
              <a:rPr lang="en-US" sz="1400" dirty="0" smtClean="0">
                <a:latin typeface="Century Gothic"/>
                <a:ea typeface="Century Gothic"/>
                <a:cs typeface="Century Gothic"/>
                <a:sym typeface="Century Gothic"/>
              </a:rPr>
              <a:t>)</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dirty="0" smtClean="0">
                <a:latin typeface="Century Gothic"/>
                <a:ea typeface="Century Gothic"/>
                <a:cs typeface="Century Gothic"/>
                <a:sym typeface="Century Gothic"/>
              </a:rPr>
              <a:t>“</a:t>
            </a:r>
            <a:r>
              <a:rPr lang="en-US" sz="1400" dirty="0">
                <a:latin typeface="Century Gothic"/>
                <a:ea typeface="Century Gothic"/>
                <a:cs typeface="Century Gothic"/>
                <a:sym typeface="Century Gothic"/>
              </a:rPr>
              <a:t>Students and Technology: Constant Companions” (multimedia feature; </a:t>
            </a:r>
            <a:r>
              <a:rPr lang="en-US" sz="1400" dirty="0">
                <a:latin typeface="Century Gothic"/>
                <a:ea typeface="Century Gothic"/>
                <a:cs typeface="Century Gothic"/>
                <a:sym typeface="Century Gothic"/>
                <a:hlinkClick r:id="rId3"/>
              </a:rPr>
              <a:t>http://www.nytimes.com/interactive/2010/11/21/technology/20101121-brain-interactive.html?ref=technology</a:t>
            </a:r>
            <a:r>
              <a:rPr lang="en-US" sz="1400" dirty="0" smtClean="0">
                <a:latin typeface="Century Gothic"/>
                <a:ea typeface="Century Gothic"/>
                <a:cs typeface="Century Gothic"/>
                <a:sym typeface="Century Gothic"/>
              </a:rPr>
              <a:t>)</a:t>
            </a:r>
            <a:r>
              <a:rPr lang="en-US" sz="1400" dirty="0">
                <a:latin typeface="Century Gothic"/>
                <a:ea typeface="Century Gothic"/>
                <a:cs typeface="Century Gothic"/>
                <a:sym typeface="Century Gothic"/>
              </a:rPr>
              <a:t> </a:t>
            </a:r>
            <a:r>
              <a:rPr lang="en-US" sz="1400" dirty="0" smtClean="0">
                <a:latin typeface="Century Gothic"/>
                <a:ea typeface="Century Gothic"/>
                <a:cs typeface="Century Gothic"/>
                <a:sym typeface="Century Gothic"/>
              </a:rPr>
              <a:t>(</a:t>
            </a:r>
            <a:r>
              <a:rPr lang="en-US" sz="1400" dirty="0">
                <a:latin typeface="Century Gothic"/>
                <a:ea typeface="Century Gothic"/>
                <a:cs typeface="Century Gothic"/>
                <a:sym typeface="Century Gothic"/>
              </a:rPr>
              <a:t>From The New York Times, November 20, 2010 © 2010 The New York Times. All rights reserved. Used by permission and protected by the Copyright Laws of the United States. The printing, copying, redistribution, or retransmission of this Content without express written permission is prohibited</a:t>
            </a:r>
            <a:r>
              <a:rPr lang="en-US" sz="1400" dirty="0" smtClean="0">
                <a:latin typeface="Century Gothic"/>
                <a:ea typeface="Century Gothic"/>
                <a:cs typeface="Century Gothic"/>
                <a:sym typeface="Century Gothic"/>
              </a:rPr>
              <a:t>.)</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dirty="0" smtClean="0">
                <a:latin typeface="Century Gothic"/>
                <a:ea typeface="Century Gothic"/>
                <a:cs typeface="Century Gothic"/>
                <a:sym typeface="Century Gothic"/>
              </a:rPr>
              <a:t>Digital projector</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Analyzing </a:t>
            </a:r>
            <a:r>
              <a:rPr lang="en-US" sz="1400" b="1" dirty="0">
                <a:latin typeface="Century Gothic"/>
                <a:ea typeface="Century Gothic"/>
                <a:cs typeface="Century Gothic"/>
                <a:sym typeface="Century Gothic"/>
              </a:rPr>
              <a:t>the Main Ideas: Sam Crocker (answers, for teacher </a:t>
            </a:r>
            <a:r>
              <a:rPr lang="en-US" sz="1400" b="1" dirty="0" smtClean="0">
                <a:latin typeface="Century Gothic"/>
                <a:ea typeface="Century Gothic"/>
                <a:cs typeface="Century Gothic"/>
                <a:sym typeface="Century Gothic"/>
              </a:rPr>
              <a:t>reference)</a:t>
            </a:r>
            <a:endParaRPr lang="en-US" sz="1400" b="1"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dirty="0" smtClean="0">
                <a:latin typeface="Century Gothic"/>
                <a:ea typeface="Century Gothic"/>
                <a:cs typeface="Century Gothic"/>
                <a:sym typeface="Century Gothic"/>
              </a:rPr>
              <a:t>Excerpt </a:t>
            </a:r>
            <a:r>
              <a:rPr lang="en-US" sz="1400" dirty="0">
                <a:latin typeface="Century Gothic"/>
                <a:ea typeface="Century Gothic"/>
                <a:cs typeface="Century Gothic"/>
                <a:sym typeface="Century Gothic"/>
              </a:rPr>
              <a:t>5 of “The Digital Revolution and the Adolescent Brain Evolution” (one per </a:t>
            </a:r>
            <a:r>
              <a:rPr lang="en-US" sz="1400" dirty="0" smtClean="0">
                <a:latin typeface="Century Gothic"/>
                <a:ea typeface="Century Gothic"/>
                <a:cs typeface="Century Gothic"/>
                <a:sym typeface="Century Gothic"/>
              </a:rPr>
              <a:t>student)</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dirty="0" smtClean="0">
                <a:latin typeface="Century Gothic"/>
                <a:ea typeface="Century Gothic"/>
                <a:cs typeface="Century Gothic"/>
                <a:sym typeface="Century Gothic"/>
              </a:rPr>
              <a:t>Excerpt </a:t>
            </a:r>
            <a:r>
              <a:rPr lang="en-US" sz="1400" dirty="0">
                <a:latin typeface="Century Gothic"/>
                <a:ea typeface="Century Gothic"/>
                <a:cs typeface="Century Gothic"/>
                <a:sym typeface="Century Gothic"/>
              </a:rPr>
              <a:t>5 of “The Digital Revolution and the Adolescent Brain Evolution” text-dependent questions (one per student; one to </a:t>
            </a:r>
            <a:r>
              <a:rPr lang="en-US" sz="1400" dirty="0" smtClean="0">
                <a:latin typeface="Century Gothic"/>
                <a:ea typeface="Century Gothic"/>
                <a:cs typeface="Century Gothic"/>
                <a:sym typeface="Century Gothic"/>
              </a:rPr>
              <a:t>display)</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Excerpt </a:t>
            </a:r>
            <a:r>
              <a:rPr lang="en-US" sz="1400" b="1" dirty="0">
                <a:latin typeface="Century Gothic"/>
                <a:ea typeface="Century Gothic"/>
                <a:cs typeface="Century Gothic"/>
                <a:sym typeface="Century Gothic"/>
              </a:rPr>
              <a:t>5 of “The Digital Revolution and the Adolescent Brain Evolution” Close Reading Guide (for teacher </a:t>
            </a:r>
            <a:r>
              <a:rPr lang="en-US" sz="1400" b="1" dirty="0" smtClean="0">
                <a:latin typeface="Century Gothic"/>
                <a:ea typeface="Century Gothic"/>
                <a:cs typeface="Century Gothic"/>
                <a:sym typeface="Century Gothic"/>
              </a:rPr>
              <a:t>reference)</a:t>
            </a:r>
            <a:endParaRPr lang="en-US" sz="1400" b="1"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dirty="0" smtClean="0">
                <a:latin typeface="Century Gothic"/>
                <a:ea typeface="Century Gothic"/>
                <a:cs typeface="Century Gothic"/>
                <a:sym typeface="Century Gothic"/>
              </a:rPr>
              <a:t>Document camera</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Thinking </a:t>
            </a:r>
            <a:r>
              <a:rPr lang="en-US" sz="1400" b="1" dirty="0">
                <a:latin typeface="Century Gothic"/>
                <a:ea typeface="Century Gothic"/>
                <a:cs typeface="Century Gothic"/>
                <a:sym typeface="Century Gothic"/>
              </a:rPr>
              <a:t>Logs </a:t>
            </a:r>
            <a:r>
              <a:rPr lang="en-US" sz="1400" dirty="0">
                <a:latin typeface="Century Gothic"/>
                <a:ea typeface="Century Gothic"/>
                <a:cs typeface="Century Gothic"/>
                <a:sym typeface="Century Gothic"/>
              </a:rPr>
              <a:t>(begun in Lesson </a:t>
            </a:r>
            <a:r>
              <a:rPr lang="en-US" sz="1400" dirty="0" smtClean="0">
                <a:latin typeface="Century Gothic"/>
                <a:ea typeface="Century Gothic"/>
                <a:cs typeface="Century Gothic"/>
                <a:sym typeface="Century Gothic"/>
              </a:rPr>
              <a:t>2)</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Model </a:t>
            </a:r>
            <a:r>
              <a:rPr lang="en-US" sz="1400" b="1" dirty="0">
                <a:latin typeface="Century Gothic"/>
                <a:ea typeface="Century Gothic"/>
                <a:cs typeface="Century Gothic"/>
                <a:sym typeface="Century Gothic"/>
              </a:rPr>
              <a:t>Brain Development anchor chart (for teacher </a:t>
            </a:r>
            <a:r>
              <a:rPr lang="en-US" sz="1400" b="1" dirty="0" smtClean="0">
                <a:latin typeface="Century Gothic"/>
                <a:ea typeface="Century Gothic"/>
                <a:cs typeface="Century Gothic"/>
                <a:sym typeface="Century Gothic"/>
              </a:rPr>
              <a:t>reference)</a:t>
            </a:r>
            <a:endParaRPr lang="en-US" sz="1400" b="1"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Brain </a:t>
            </a:r>
            <a:r>
              <a:rPr lang="en-US" sz="1400" b="1" dirty="0">
                <a:latin typeface="Century Gothic"/>
                <a:ea typeface="Century Gothic"/>
                <a:cs typeface="Century Gothic"/>
                <a:sym typeface="Century Gothic"/>
              </a:rPr>
              <a:t>Development anchor chart—student version </a:t>
            </a:r>
            <a:r>
              <a:rPr lang="en-US" sz="1400" dirty="0">
                <a:latin typeface="Century Gothic"/>
                <a:ea typeface="Century Gothic"/>
                <a:cs typeface="Century Gothic"/>
                <a:sym typeface="Century Gothic"/>
              </a:rPr>
              <a:t>(begun in Lesson </a:t>
            </a:r>
            <a:r>
              <a:rPr lang="en-US" sz="1400" dirty="0" smtClean="0">
                <a:latin typeface="Century Gothic"/>
                <a:ea typeface="Century Gothic"/>
                <a:cs typeface="Century Gothic"/>
                <a:sym typeface="Century Gothic"/>
              </a:rPr>
              <a:t>2)</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b="1" dirty="0" smtClean="0">
                <a:latin typeface="Century Gothic"/>
                <a:ea typeface="Century Gothic"/>
                <a:cs typeface="Century Gothic"/>
                <a:sym typeface="Century Gothic"/>
              </a:rPr>
              <a:t>Brain </a:t>
            </a:r>
            <a:r>
              <a:rPr lang="en-US" sz="1400" b="1" dirty="0">
                <a:latin typeface="Century Gothic"/>
                <a:ea typeface="Century Gothic"/>
                <a:cs typeface="Century Gothic"/>
                <a:sym typeface="Century Gothic"/>
              </a:rPr>
              <a:t>Development anchor chart </a:t>
            </a:r>
            <a:r>
              <a:rPr lang="en-US" sz="1400" dirty="0">
                <a:latin typeface="Century Gothic"/>
                <a:ea typeface="Century Gothic"/>
                <a:cs typeface="Century Gothic"/>
                <a:sym typeface="Century Gothic"/>
              </a:rPr>
              <a:t>(begun in Lesson </a:t>
            </a:r>
            <a:r>
              <a:rPr lang="en-US" sz="1400" dirty="0" smtClean="0">
                <a:latin typeface="Century Gothic"/>
                <a:ea typeface="Century Gothic"/>
                <a:cs typeface="Century Gothic"/>
                <a:sym typeface="Century Gothic"/>
              </a:rPr>
              <a:t>2)</a:t>
            </a:r>
            <a:endParaRPr lang="en-US" sz="1400" dirty="0">
              <a:latin typeface="Century Gothic"/>
              <a:ea typeface="Century Gothic"/>
              <a:cs typeface="Century Gothic"/>
              <a:sym typeface="Century Gothic"/>
            </a:endParaRPr>
          </a:p>
          <a:p>
            <a:pPr marL="171450" marR="0" lvl="0" indent="-171450" algn="l" rtl="0">
              <a:lnSpc>
                <a:spcPct val="100000"/>
              </a:lnSpc>
              <a:spcBef>
                <a:spcPts val="0"/>
              </a:spcBef>
              <a:spcAft>
                <a:spcPts val="0"/>
              </a:spcAft>
              <a:buClr>
                <a:schemeClr val="dk1"/>
              </a:buClr>
              <a:buSzPts val="1100"/>
              <a:buFont typeface="Arial" panose="020B0604020202020204" pitchFamily="34" charset="0"/>
              <a:buChar char="•"/>
            </a:pPr>
            <a:r>
              <a:rPr lang="en-US" sz="1400" dirty="0" smtClean="0">
                <a:latin typeface="Century Gothic"/>
                <a:ea typeface="Century Gothic"/>
                <a:cs typeface="Century Gothic"/>
                <a:sym typeface="Century Gothic"/>
              </a:rPr>
              <a:t>Note </a:t>
            </a:r>
            <a:r>
              <a:rPr lang="en-US" sz="1400" dirty="0">
                <a:latin typeface="Century Gothic"/>
                <a:ea typeface="Century Gothic"/>
                <a:cs typeface="Century Gothic"/>
                <a:sym typeface="Century Gothic"/>
              </a:rPr>
              <a:t>cards or sticky notes (two per student pairs)</a:t>
            </a:r>
            <a:endParaRPr sz="1400" dirty="0">
              <a:latin typeface="Century Gothic"/>
              <a:ea typeface="Century Gothic"/>
              <a:cs typeface="Century Gothic"/>
              <a:sym typeface="Century Gothic"/>
            </a:endParaRPr>
          </a:p>
        </p:txBody>
      </p:sp>
      <p:sp>
        <p:nvSpPr>
          <p:cNvPr id="5" name="Google Shape;184;p27"/>
          <p:cNvSpPr txBox="1">
            <a:spLocks/>
          </p:cNvSpPr>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pPr algn="l">
              <a:buSzPts val="4500"/>
              <a:buFont typeface="Overlock"/>
              <a:buNone/>
            </a:pPr>
            <a:r>
              <a:rPr lang="en-US" sz="4200" dirty="0" smtClean="0">
                <a:latin typeface="Century Gothic" panose="020B0502020202020204" pitchFamily="34" charset="0"/>
                <a:ea typeface="Century Gothic"/>
                <a:cs typeface="Century Gothic"/>
                <a:sym typeface="Century Gothic"/>
              </a:rPr>
              <a:t>Grade 7: Module </a:t>
            </a:r>
            <a:r>
              <a:rPr lang="en-US" sz="4200" dirty="0" smtClean="0">
                <a:latin typeface="Century Gothic" panose="020B0502020202020204" pitchFamily="34" charset="0"/>
              </a:rPr>
              <a:t>4</a:t>
            </a:r>
            <a:r>
              <a:rPr lang="en-US" sz="4200" dirty="0" smtClean="0">
                <a:latin typeface="Century Gothic" panose="020B0502020202020204" pitchFamily="34" charset="0"/>
                <a:ea typeface="Century Gothic"/>
                <a:cs typeface="Century Gothic"/>
                <a:sym typeface="Century Gothic"/>
              </a:rPr>
              <a:t>: Unit </a:t>
            </a:r>
            <a:r>
              <a:rPr lang="en-US" sz="4200" dirty="0" smtClean="0">
                <a:latin typeface="Century Gothic" panose="020B0502020202020204" pitchFamily="34" charset="0"/>
              </a:rPr>
              <a:t>1</a:t>
            </a:r>
            <a:r>
              <a:rPr lang="en-US" sz="4200" dirty="0" smtClean="0">
                <a:latin typeface="Century Gothic" panose="020B0502020202020204" pitchFamily="34" charset="0"/>
                <a:ea typeface="Century Gothic"/>
                <a:cs typeface="Century Gothic"/>
                <a:sym typeface="Century Gothic"/>
              </a:rPr>
              <a:t>: Lesson </a:t>
            </a:r>
            <a:r>
              <a:rPr lang="en-US" sz="4200" dirty="0" smtClean="0">
                <a:latin typeface="Century Gothic" panose="020B0502020202020204" pitchFamily="34" charset="0"/>
              </a:rPr>
              <a:t>8</a:t>
            </a:r>
            <a:endParaRPr lang="en-US" sz="4200" dirty="0" smtClean="0">
              <a:latin typeface="Century Gothic" panose="020B0502020202020204" pitchFamily="34" charset="0"/>
              <a:ea typeface="Century Gothic"/>
              <a:cs typeface="Century Gothic"/>
              <a:sym typeface="Century Gothic"/>
            </a:endParaRPr>
          </a:p>
          <a:p>
            <a:pPr algn="l">
              <a:buSzPts val="1500"/>
              <a:buFont typeface="Arial"/>
              <a:buNone/>
            </a:pPr>
            <a:r>
              <a:rPr lang="en-US" sz="2100" b="1" dirty="0" smtClean="0">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1: Lesson 8</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we</a:t>
            </a:r>
            <a:r>
              <a:rPr lang="en-US" dirty="0">
                <a:latin typeface="Century Gothic"/>
                <a:ea typeface="Century Gothic"/>
                <a:cs typeface="Century Gothic"/>
                <a:sym typeface="Century Gothic"/>
              </a:rPr>
              <a:t> will be doing more inferencing!</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Vocabulary Words </a:t>
            </a:r>
            <a:r>
              <a:rPr lang="en-US" dirty="0" smtClean="0">
                <a:latin typeface="Century Gothic"/>
                <a:ea typeface="Century Gothic"/>
                <a:cs typeface="Century Gothic"/>
                <a:sym typeface="Century Gothic"/>
              </a:rPr>
              <a:t>work</a:t>
            </a:r>
          </a:p>
          <a:p>
            <a:pPr marL="457200" marR="0" lvl="0" indent="-381000" algn="l" rtl="0">
              <a:lnSpc>
                <a:spcPct val="80000"/>
              </a:lnSpc>
              <a:spcBef>
                <a:spcPts val="0"/>
              </a:spcBef>
              <a:spcAft>
                <a:spcPts val="0"/>
              </a:spcAft>
              <a:buSzPts val="2400"/>
              <a:buFont typeface="Century Gothic"/>
              <a:buAutoNum type="arabicPeriod"/>
            </a:pP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Excerpt 5 “The Digital Revolution and the Adolescent Brain Evolution</a:t>
            </a:r>
            <a:r>
              <a:rPr lang="en-US" dirty="0" smtClean="0">
                <a:latin typeface="Century Gothic"/>
                <a:ea typeface="Century Gothic"/>
                <a:cs typeface="Century Gothic"/>
                <a:sym typeface="Century Gothic"/>
              </a:rPr>
              <a:t>”</a:t>
            </a:r>
          </a:p>
          <a:p>
            <a:pPr marL="457200" marR="0" lvl="0" indent="-381000" algn="l" rtl="0">
              <a:lnSpc>
                <a:spcPct val="80000"/>
              </a:lnSpc>
              <a:spcBef>
                <a:spcPts val="0"/>
              </a:spcBef>
              <a:spcAft>
                <a:spcPts val="0"/>
              </a:spcAft>
              <a:buSzPts val="2400"/>
              <a:buFont typeface="Century Gothic"/>
              <a:buAutoNum type="arabicPeriod"/>
            </a:pP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Thinking Logs </a:t>
            </a:r>
            <a:endParaRPr lang="en-US" dirty="0" smtClean="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dirty="0">
                <a:latin typeface="Century Gothic"/>
                <a:ea typeface="Century Gothic"/>
                <a:cs typeface="Century Gothic"/>
                <a:sym typeface="Century Gothic"/>
              </a:rPr>
              <a:t>Add to our </a:t>
            </a:r>
            <a:r>
              <a:rPr lang="en-US" b="1" dirty="0">
                <a:latin typeface="Century Gothic"/>
                <a:ea typeface="Century Gothic"/>
                <a:cs typeface="Century Gothic"/>
                <a:sym typeface="Century Gothic"/>
              </a:rPr>
              <a:t>Brain Development Anchor Chart</a:t>
            </a:r>
            <a:endParaRPr b="1"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body" idx="1"/>
          </p:nvPr>
        </p:nvSpPr>
        <p:spPr>
          <a:xfrm>
            <a:off x="318900" y="1615262"/>
            <a:ext cx="11339700" cy="502463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None/>
            </a:pPr>
            <a:r>
              <a:rPr lang="en-US" sz="3000" b="1" dirty="0" smtClean="0"/>
              <a:t>We </a:t>
            </a:r>
            <a:r>
              <a:rPr lang="en-US" sz="3000" b="1" dirty="0"/>
              <a:t>are working with our Unit 1 Vocabulary words</a:t>
            </a:r>
            <a:endParaRPr sz="3000" b="1" dirty="0"/>
          </a:p>
          <a:p>
            <a:pPr marL="0" marR="0" lvl="0" indent="0" algn="l" rtl="0">
              <a:lnSpc>
                <a:spcPct val="90000"/>
              </a:lnSpc>
              <a:spcBef>
                <a:spcPts val="1000"/>
              </a:spcBef>
              <a:spcAft>
                <a:spcPts val="0"/>
              </a:spcAft>
              <a:buNone/>
            </a:pPr>
            <a:endParaRPr sz="3000" dirty="0"/>
          </a:p>
          <a:p>
            <a:pPr marL="457200" marR="0" lvl="0" indent="-381000" algn="l" rtl="0">
              <a:lnSpc>
                <a:spcPct val="90000"/>
              </a:lnSpc>
              <a:spcBef>
                <a:spcPts val="1000"/>
              </a:spcBef>
              <a:spcAft>
                <a:spcPts val="0"/>
              </a:spcAft>
              <a:buSzPts val="2400"/>
              <a:buAutoNum type="arabicPeriod"/>
            </a:pPr>
            <a:r>
              <a:rPr lang="en-US" sz="2400" dirty="0"/>
              <a:t>You will each get a vocabulary card from  </a:t>
            </a:r>
            <a:r>
              <a:rPr lang="en-US" sz="2400" b="1" dirty="0"/>
              <a:t>Unit 1 Vocabulary Quiz-Quiz-Trade cards</a:t>
            </a:r>
            <a:r>
              <a:rPr lang="en-US" sz="2400" dirty="0"/>
              <a:t>.</a:t>
            </a:r>
            <a:endParaRPr sz="2400" dirty="0"/>
          </a:p>
          <a:p>
            <a:pPr marL="457200" marR="0" lvl="0" indent="-381000" algn="l" rtl="0">
              <a:lnSpc>
                <a:spcPct val="90000"/>
              </a:lnSpc>
              <a:spcBef>
                <a:spcPts val="0"/>
              </a:spcBef>
              <a:spcAft>
                <a:spcPts val="0"/>
              </a:spcAft>
              <a:buSzPts val="2400"/>
              <a:buAutoNum type="arabicPeriod"/>
            </a:pPr>
            <a:r>
              <a:rPr lang="en-US" sz="2400" dirty="0"/>
              <a:t>Write the definition of the word on the back of your card.</a:t>
            </a:r>
            <a:endParaRPr sz="2400" dirty="0"/>
          </a:p>
          <a:p>
            <a:pPr marL="457200" marR="0" lvl="0" indent="-381000" algn="l" rtl="0">
              <a:lnSpc>
                <a:spcPct val="90000"/>
              </a:lnSpc>
              <a:spcBef>
                <a:spcPts val="0"/>
              </a:spcBef>
              <a:spcAft>
                <a:spcPts val="0"/>
              </a:spcAft>
              <a:buSzPts val="2400"/>
              <a:buAutoNum type="arabicPeriod"/>
            </a:pPr>
            <a:r>
              <a:rPr lang="en-US" sz="2400" dirty="0"/>
              <a:t>You can use your prior </a:t>
            </a:r>
            <a:r>
              <a:rPr lang="en-US" sz="2400" b="1" dirty="0"/>
              <a:t>neurologist notebook </a:t>
            </a:r>
            <a:r>
              <a:rPr lang="en-US" sz="2400" dirty="0"/>
              <a:t>entries or any of your readings to define the word.</a:t>
            </a:r>
            <a:endParaRPr sz="2400" dirty="0"/>
          </a:p>
          <a:p>
            <a:pPr marL="457200" marR="0" lvl="0" indent="-381000" algn="l" rtl="0">
              <a:lnSpc>
                <a:spcPct val="90000"/>
              </a:lnSpc>
              <a:spcBef>
                <a:spcPts val="0"/>
              </a:spcBef>
              <a:spcAft>
                <a:spcPts val="0"/>
              </a:spcAft>
              <a:buSzPts val="2400"/>
              <a:buAutoNum type="arabicPeriod"/>
            </a:pPr>
            <a:r>
              <a:rPr lang="en-US" sz="2400" dirty="0"/>
              <a:t>Then be ready to do the Quiz-Quiz Trade </a:t>
            </a:r>
            <a:r>
              <a:rPr lang="en-US" sz="2400" dirty="0" smtClean="0"/>
              <a:t>protocol.</a:t>
            </a:r>
            <a:endParaRPr sz="2400" dirty="0"/>
          </a:p>
        </p:txBody>
      </p:sp>
      <p:sp>
        <p:nvSpPr>
          <p:cNvPr id="224" name="Google Shape;224;p32"/>
          <p:cNvSpPr txBox="1">
            <a:spLocks noGrp="1"/>
          </p:cNvSpPr>
          <p:nvPr>
            <p:ph type="title"/>
          </p:nvPr>
        </p:nvSpPr>
        <p:spPr>
          <a:xfrm>
            <a:off x="486912" y="507375"/>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complete our entry task</a:t>
            </a:r>
            <a:endParaRPr sz="3600" dirty="0"/>
          </a:p>
        </p:txBody>
      </p:sp>
      <p:pic>
        <p:nvPicPr>
          <p:cNvPr id="7" name="Google Shape;216;p31"/>
          <p:cNvPicPr preferRelativeResize="0"/>
          <p:nvPr/>
        </p:nvPicPr>
        <p:blipFill>
          <a:blip r:embed="rId3">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2" name="Google Shape;232;p33"/>
          <p:cNvSpPr txBox="1"/>
          <p:nvPr/>
        </p:nvSpPr>
        <p:spPr>
          <a:xfrm>
            <a:off x="468175" y="561525"/>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do a Quiz-Quiz Trade Protocol </a:t>
            </a:r>
            <a:endParaRPr sz="3600" dirty="0">
              <a:latin typeface="Century Gothic"/>
              <a:ea typeface="Century Gothic"/>
              <a:cs typeface="Century Gothic"/>
              <a:sym typeface="Century Gothic"/>
            </a:endParaRPr>
          </a:p>
        </p:txBody>
      </p:sp>
      <p:sp>
        <p:nvSpPr>
          <p:cNvPr id="2" name="TextBox 1"/>
          <p:cNvSpPr txBox="1"/>
          <p:nvPr/>
        </p:nvSpPr>
        <p:spPr>
          <a:xfrm>
            <a:off x="468175" y="1571625"/>
            <a:ext cx="11182763" cy="4862870"/>
          </a:xfrm>
          <a:prstGeom prst="rect">
            <a:avLst/>
          </a:prstGeom>
          <a:noFill/>
        </p:spPr>
        <p:txBody>
          <a:bodyPr wrap="square" rtlCol="0">
            <a:spAutoFit/>
          </a:bodyPr>
          <a:lstStyle/>
          <a:p>
            <a:r>
              <a:rPr lang="en-US" sz="2200" b="1" dirty="0" smtClean="0">
                <a:latin typeface="Century Gothic" panose="020B0502020202020204" pitchFamily="34" charset="0"/>
              </a:rPr>
              <a:t>Here are the directions:</a:t>
            </a:r>
          </a:p>
          <a:p>
            <a:endParaRPr lang="en-US" sz="2200" dirty="0">
              <a:latin typeface="Century Gothic" panose="020B0502020202020204" pitchFamily="34" charset="0"/>
            </a:endParaRPr>
          </a:p>
          <a:p>
            <a:pPr marL="342900" indent="-342900">
              <a:buFont typeface="+mj-lt"/>
              <a:buAutoNum type="arabicPeriod"/>
            </a:pPr>
            <a:r>
              <a:rPr lang="en-US" sz="2200" dirty="0">
                <a:latin typeface="Century Gothic" panose="020B0502020202020204" pitchFamily="34" charset="0"/>
              </a:rPr>
              <a:t>When prompted, find a partner and show him or her the vocabulary word on your card</a:t>
            </a:r>
            <a:r>
              <a:rPr lang="en-US" sz="2200" dirty="0" smtClean="0">
                <a:latin typeface="Century Gothic" panose="020B0502020202020204" pitchFamily="34" charset="0"/>
              </a:rPr>
              <a:t>.</a:t>
            </a:r>
          </a:p>
          <a:p>
            <a:pPr marL="342900" indent="-342900">
              <a:buFont typeface="+mj-lt"/>
              <a:buAutoNum type="arabicPeriod"/>
            </a:pPr>
            <a:endParaRPr lang="en-US" sz="2200" dirty="0" smtClean="0">
              <a:latin typeface="Century Gothic" panose="020B0502020202020204" pitchFamily="34" charset="0"/>
            </a:endParaRPr>
          </a:p>
          <a:p>
            <a:pPr marL="342900" indent="-342900">
              <a:buFont typeface="+mj-lt"/>
              <a:buAutoNum type="arabicPeriod"/>
            </a:pPr>
            <a:r>
              <a:rPr lang="en-US" sz="2200" dirty="0">
                <a:latin typeface="Century Gothic" panose="020B0502020202020204" pitchFamily="34" charset="0"/>
              </a:rPr>
              <a:t>Your partner will use his or her resources to try to define your </a:t>
            </a:r>
            <a:r>
              <a:rPr lang="en-US" sz="2200" dirty="0" smtClean="0">
                <a:latin typeface="Century Gothic" panose="020B0502020202020204" pitchFamily="34" charset="0"/>
              </a:rPr>
              <a:t>word.</a:t>
            </a:r>
          </a:p>
          <a:p>
            <a:pPr marL="342900" indent="-342900">
              <a:buFont typeface="+mj-lt"/>
              <a:buAutoNum type="arabicPeriod"/>
            </a:pPr>
            <a:endParaRPr lang="en-US" sz="2200" dirty="0" smtClean="0">
              <a:latin typeface="Century Gothic" panose="020B0502020202020204" pitchFamily="34" charset="0"/>
            </a:endParaRPr>
          </a:p>
          <a:p>
            <a:pPr marL="342900" indent="-342900">
              <a:buFont typeface="+mj-lt"/>
              <a:buAutoNum type="arabicPeriod"/>
            </a:pPr>
            <a:r>
              <a:rPr lang="en-US" sz="2200" dirty="0" smtClean="0">
                <a:latin typeface="Century Gothic" panose="020B0502020202020204" pitchFamily="34" charset="0"/>
              </a:rPr>
              <a:t>Then </a:t>
            </a:r>
            <a:r>
              <a:rPr lang="en-US" sz="2200" dirty="0">
                <a:latin typeface="Century Gothic" panose="020B0502020202020204" pitchFamily="34" charset="0"/>
              </a:rPr>
              <a:t>the process repeats, with you defining your partner’s </a:t>
            </a:r>
            <a:r>
              <a:rPr lang="en-US" sz="2200" dirty="0" smtClean="0">
                <a:latin typeface="Century Gothic" panose="020B0502020202020204" pitchFamily="34" charset="0"/>
              </a:rPr>
              <a:t>word.</a:t>
            </a:r>
          </a:p>
          <a:p>
            <a:pPr marL="342900" indent="-342900">
              <a:buFont typeface="+mj-lt"/>
              <a:buAutoNum type="arabicPeriod"/>
            </a:pPr>
            <a:endParaRPr lang="en-US" sz="2200" dirty="0" smtClean="0">
              <a:latin typeface="Century Gothic" panose="020B0502020202020204" pitchFamily="34" charset="0"/>
            </a:endParaRPr>
          </a:p>
          <a:p>
            <a:pPr marL="342900" indent="-342900">
              <a:buFont typeface="+mj-lt"/>
              <a:buAutoNum type="arabicPeriod"/>
            </a:pPr>
            <a:r>
              <a:rPr lang="en-US" sz="2200" dirty="0" smtClean="0">
                <a:latin typeface="Century Gothic" panose="020B0502020202020204" pitchFamily="34" charset="0"/>
              </a:rPr>
              <a:t>After </a:t>
            </a:r>
            <a:r>
              <a:rPr lang="en-US" sz="2200" dirty="0">
                <a:latin typeface="Century Gothic" panose="020B0502020202020204" pitchFamily="34" charset="0"/>
              </a:rPr>
              <a:t>both of you have tried to determine the meaning of the words, share the correct definitions, then trade cards and find new </a:t>
            </a:r>
            <a:r>
              <a:rPr lang="en-US" sz="2200" dirty="0" smtClean="0">
                <a:latin typeface="Century Gothic" panose="020B0502020202020204" pitchFamily="34" charset="0"/>
              </a:rPr>
              <a:t>partners.</a:t>
            </a:r>
          </a:p>
          <a:p>
            <a:pPr marL="342900" indent="-342900">
              <a:buFont typeface="+mj-lt"/>
              <a:buAutoNum type="arabicPeriod"/>
            </a:pPr>
            <a:endParaRPr lang="en-US" sz="2200" dirty="0" smtClean="0">
              <a:latin typeface="Century Gothic" panose="020B0502020202020204" pitchFamily="34" charset="0"/>
            </a:endParaRPr>
          </a:p>
          <a:p>
            <a:pPr marL="342900" indent="-342900">
              <a:buFont typeface="+mj-lt"/>
              <a:buAutoNum type="arabicPeriod"/>
            </a:pPr>
            <a:r>
              <a:rPr lang="en-US" sz="2200" dirty="0" smtClean="0">
                <a:latin typeface="Century Gothic" panose="020B0502020202020204" pitchFamily="34" charset="0"/>
              </a:rPr>
              <a:t>Once </a:t>
            </a:r>
            <a:r>
              <a:rPr lang="en-US" sz="2200" dirty="0">
                <a:latin typeface="Century Gothic" panose="020B0502020202020204" pitchFamily="34" charset="0"/>
              </a:rPr>
              <a:t>you have done this 4 times, you should return to your seats.</a:t>
            </a:r>
            <a:endParaRPr lang="en-US" sz="2200" dirty="0" smtClean="0">
              <a:latin typeface="Century Gothic" panose="020B0502020202020204" pitchFamily="34" charset="0"/>
            </a:endParaRPr>
          </a:p>
          <a:p>
            <a:pPr marL="342900" indent="-342900">
              <a:buFont typeface="+mj-lt"/>
              <a:buAutoNum type="arabicPeriod"/>
            </a:pPr>
            <a:endParaRPr lang="en-US" sz="2400" dirty="0">
              <a:latin typeface="Century Gothic" panose="020B0502020202020204" pitchFamily="34" charset="0"/>
            </a:endParaRPr>
          </a:p>
        </p:txBody>
      </p:sp>
      <p:pic>
        <p:nvPicPr>
          <p:cNvPr id="7" name="Google Shape;216;p31"/>
          <p:cNvPicPr preferRelativeResize="0"/>
          <p:nvPr/>
        </p:nvPicPr>
        <p:blipFill>
          <a:blip r:embed="rId3">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4"/>
          <p:cNvSpPr txBox="1"/>
          <p:nvPr/>
        </p:nvSpPr>
        <p:spPr>
          <a:xfrm>
            <a:off x="740950" y="504063"/>
            <a:ext cx="8737500" cy="111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look at our learning targets</a:t>
            </a:r>
            <a:endParaRPr sz="3600" dirty="0">
              <a:latin typeface="Century Gothic"/>
              <a:ea typeface="Century Gothic"/>
              <a:cs typeface="Century Gothic"/>
              <a:sym typeface="Century Gothic"/>
            </a:endParaRPr>
          </a:p>
        </p:txBody>
      </p:sp>
      <p:sp>
        <p:nvSpPr>
          <p:cNvPr id="241" name="Google Shape;241;p34"/>
          <p:cNvSpPr txBox="1"/>
          <p:nvPr/>
        </p:nvSpPr>
        <p:spPr>
          <a:xfrm>
            <a:off x="598075" y="1354088"/>
            <a:ext cx="9707700" cy="4768200"/>
          </a:xfrm>
          <a:prstGeom prst="rect">
            <a:avLst/>
          </a:prstGeom>
          <a:noFill/>
          <a:ln>
            <a:noFill/>
          </a:ln>
        </p:spPr>
        <p:txBody>
          <a:bodyPr spcFirstLastPara="1" wrap="square" lIns="91425" tIns="91425" rIns="91425" bIns="91425" anchor="t" anchorCtr="0">
            <a:noAutofit/>
          </a:bodyPr>
          <a:lstStyle/>
          <a:p>
            <a:pPr marL="241300" lvl="0" indent="0" algn="l" rtl="0">
              <a:lnSpc>
                <a:spcPct val="90000"/>
              </a:lnSpc>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determine the main idea in Excerpt 5 of “The Digital Revolution and the Adolescent Brain Evolution.”</a:t>
            </a:r>
            <a:endParaRPr sz="2400" dirty="0">
              <a:solidFill>
                <a:schemeClr val="dk1"/>
              </a:solidFill>
              <a:latin typeface="Century Gothic"/>
              <a:ea typeface="Century Gothic"/>
              <a:cs typeface="Century Gothic"/>
              <a:sym typeface="Century Gothic"/>
            </a:endParaRPr>
          </a:p>
          <a:p>
            <a:pPr marL="241300" lvl="0" indent="0" algn="l"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use a variety of strategies to figure out the meaning of new vocabulary.</a:t>
            </a:r>
            <a:endParaRPr sz="2400" dirty="0">
              <a:solidFill>
                <a:schemeClr val="dk1"/>
              </a:solidFill>
              <a:latin typeface="Century Gothic"/>
              <a:ea typeface="Century Gothic"/>
              <a:cs typeface="Century Gothic"/>
              <a:sym typeface="Century Gothic"/>
            </a:endParaRPr>
          </a:p>
          <a:p>
            <a:pPr marL="241300" lvl="0" indent="0" algn="l"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read above-grade-level texts with support.</a:t>
            </a:r>
            <a:endParaRPr sz="2400" dirty="0">
              <a:solidFill>
                <a:schemeClr val="dk1"/>
              </a:solidFill>
              <a:latin typeface="Century Gothic"/>
              <a:ea typeface="Century Gothic"/>
              <a:cs typeface="Century Gothic"/>
              <a:sym typeface="Century Gothic"/>
            </a:endParaRPr>
          </a:p>
        </p:txBody>
      </p:sp>
      <p:pic>
        <p:nvPicPr>
          <p:cNvPr id="5" name="Google Shape;216;p31"/>
          <p:cNvPicPr preferRelativeResize="0"/>
          <p:nvPr/>
        </p:nvPicPr>
        <p:blipFill>
          <a:blip r:embed="rId3">
            <a:alphaModFix/>
          </a:blip>
          <a:stretch>
            <a:fillRect/>
          </a:stretch>
        </p:blipFill>
        <p:spPr>
          <a:xfrm>
            <a:off x="10901362" y="152487"/>
            <a:ext cx="1183825" cy="11191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8" name="Google Shape;248;p35"/>
          <p:cNvSpPr txBox="1">
            <a:spLocks noGrp="1"/>
          </p:cNvSpPr>
          <p:nvPr>
            <p:ph type="title"/>
          </p:nvPr>
        </p:nvSpPr>
        <p:spPr>
          <a:xfrm>
            <a:off x="482074" y="335537"/>
            <a:ext cx="110112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listen for details that support the main </a:t>
            </a:r>
            <a:r>
              <a:rPr lang="en-US" sz="3600" dirty="0" smtClean="0"/>
              <a:t/>
            </a:r>
            <a:br>
              <a:rPr lang="en-US" sz="3600" dirty="0" smtClean="0"/>
            </a:br>
            <a:r>
              <a:rPr lang="en-US" sz="3600" dirty="0" smtClean="0"/>
              <a:t>idea</a:t>
            </a:r>
            <a:endParaRPr sz="3600" dirty="0"/>
          </a:p>
        </p:txBody>
      </p:sp>
      <p:pic>
        <p:nvPicPr>
          <p:cNvPr id="250" name="Google Shape;250;p35"/>
          <p:cNvPicPr preferRelativeResize="0"/>
          <p:nvPr/>
        </p:nvPicPr>
        <p:blipFill>
          <a:blip r:embed="rId3">
            <a:alphaModFix/>
          </a:blip>
          <a:stretch>
            <a:fillRect/>
          </a:stretch>
        </p:blipFill>
        <p:spPr>
          <a:xfrm>
            <a:off x="3889825" y="2190750"/>
            <a:ext cx="8022749" cy="4138550"/>
          </a:xfrm>
          <a:prstGeom prst="rect">
            <a:avLst/>
          </a:prstGeom>
          <a:noFill/>
          <a:ln>
            <a:noFill/>
          </a:ln>
        </p:spPr>
      </p:pic>
      <p:sp>
        <p:nvSpPr>
          <p:cNvPr id="251" name="Google Shape;251;p35"/>
          <p:cNvSpPr txBox="1"/>
          <p:nvPr/>
        </p:nvSpPr>
        <p:spPr>
          <a:xfrm>
            <a:off x="282625" y="1491187"/>
            <a:ext cx="3188100" cy="482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You will listen to an audio</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selection called </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1800" u="sng" dirty="0">
                <a:solidFill>
                  <a:schemeClr val="hlink"/>
                </a:solidFill>
                <a:latin typeface="Century Gothic"/>
                <a:ea typeface="Century Gothic"/>
                <a:cs typeface="Century Gothic"/>
                <a:sym typeface="Century Gothic"/>
                <a:hlinkClick r:id="rId4"/>
              </a:rPr>
              <a:t>Students and Technology</a:t>
            </a:r>
            <a:endParaRPr sz="1800" dirty="0">
              <a:solidFill>
                <a:schemeClr val="dk1"/>
              </a:solidFill>
              <a:latin typeface="Century Gothic"/>
              <a:ea typeface="Century Gothic"/>
              <a:cs typeface="Century Gothic"/>
              <a:sym typeface="Century Gothic"/>
            </a:endParaRPr>
          </a:p>
          <a:p>
            <a:pPr marL="0" lvl="0" indent="0" algn="l" rtl="0">
              <a:spcBef>
                <a:spcPts val="1000"/>
              </a:spcBef>
              <a:spcAft>
                <a:spcPts val="0"/>
              </a:spcAft>
              <a:buNone/>
            </a:pPr>
            <a:r>
              <a:rPr lang="en-US" sz="1800" dirty="0">
                <a:latin typeface="Century Gothic"/>
                <a:ea typeface="Century Gothic"/>
                <a:cs typeface="Century Gothic"/>
                <a:sym typeface="Century Gothic"/>
              </a:rPr>
              <a:t>The audio selection has two main ideas. You can see them here on the slide.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As you listen, write down at least two supporting details for each main idea. </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You will hear the selection three times, so you will have plenty of opportunity to hear the details.</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dirty="0"/>
              <a:t>  </a:t>
            </a:r>
            <a:endParaRPr dirty="0"/>
          </a:p>
        </p:txBody>
      </p:sp>
      <p:pic>
        <p:nvPicPr>
          <p:cNvPr id="7" name="Google Shape;216;p31"/>
          <p:cNvPicPr preferRelativeResize="0"/>
          <p:nvPr/>
        </p:nvPicPr>
        <p:blipFill>
          <a:blip r:embed="rId5">
            <a:alphaModFix/>
          </a:blip>
          <a:stretch>
            <a:fillRect/>
          </a:stretch>
        </p:blipFill>
        <p:spPr>
          <a:xfrm>
            <a:off x="10901362" y="152487"/>
            <a:ext cx="1183825" cy="111910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D1ADE0-FB17-4E77-BDE7-91359F6998AA}"/>
</file>

<file path=customXml/itemProps2.xml><?xml version="1.0" encoding="utf-8"?>
<ds:datastoreItem xmlns:ds="http://schemas.openxmlformats.org/officeDocument/2006/customXml" ds:itemID="{B84A592F-1D1D-4395-8E4B-304433B1C56F}"/>
</file>

<file path=customXml/itemProps3.xml><?xml version="1.0" encoding="utf-8"?>
<ds:datastoreItem xmlns:ds="http://schemas.openxmlformats.org/officeDocument/2006/customXml" ds:itemID="{28305118-30CC-4C18-B9E7-DA51FB067156}"/>
</file>

<file path=docProps/app.xml><?xml version="1.0" encoding="utf-8"?>
<Properties xmlns="http://schemas.openxmlformats.org/officeDocument/2006/extended-properties" xmlns:vt="http://schemas.openxmlformats.org/officeDocument/2006/docPropsVTypes">
  <TotalTime>61</TotalTime>
  <Words>4203</Words>
  <Application>Microsoft Macintosh PowerPoint</Application>
  <PresentationFormat>Custom</PresentationFormat>
  <Paragraphs>433</Paragraphs>
  <Slides>17</Slides>
  <Notes>17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Century Gothic</vt:lpstr>
      <vt:lpstr>Georgia</vt:lpstr>
      <vt:lpstr>Overlock</vt:lpstr>
      <vt:lpstr>Calibri</vt:lpstr>
      <vt:lpstr>Office Theme</vt:lpstr>
      <vt:lpstr>Office Theme</vt:lpstr>
      <vt:lpstr>Grade 7: Module 4: Unit 1: Lesson 8 Teacher slide, before teaching.</vt:lpstr>
      <vt:lpstr>PowerPoint Presentation</vt:lpstr>
      <vt:lpstr>PowerPoint Presentation</vt:lpstr>
      <vt:lpstr>Grade 7: Module 4:  Unit 1: Lesson 8</vt:lpstr>
      <vt:lpstr>Hello, Students!</vt:lpstr>
      <vt:lpstr>       </vt:lpstr>
      <vt:lpstr>PowerPoint Presentation</vt:lpstr>
      <vt:lpstr>PowerPoint Presentation</vt:lpstr>
      <vt:lpstr>Let’s listen for details that support the main  idea</vt:lpstr>
      <vt:lpstr>       </vt:lpstr>
      <vt:lpstr>       </vt:lpstr>
      <vt:lpstr>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1: Lesson 8 Teacher slide, before teaching.</dc:title>
  <dc:creator>nbravo</dc:creator>
  <cp:lastModifiedBy>Alexander Specht</cp:lastModifiedBy>
  <cp:revision>6</cp:revision>
  <dcterms:modified xsi:type="dcterms:W3CDTF">2018-11-18T17:01:14Z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