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x="12192000" cy="6858000"/>
  <p:notesSz cx="6858000" cy="9144000"/>
  <p:embeddedFontLst>
    <p:embeddedFont>
      <p:font typeface="Calibri" panose="020F0502020204030204" pitchFamily="34" charset="0"/>
      <p:regular r:id="rId34"/>
      <p:bold r:id="rId35"/>
      <p:italic r:id="rId36"/>
      <p:boldItalic r:id="rId37"/>
    </p:embeddedFont>
    <p:embeddedFont>
      <p:font typeface="Century Gothic"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6DF935-727D-990F-9190-216A91B73D50}" v="1" dt="2019-03-26T00:31:50.965"/>
    <p1510:client id="{17DFCAE4-74B7-372B-15CD-7C72B10B1FF4}" v="1" dt="2019-03-26T00:31:55.1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1012899E-7E44-4EBB-A771-D4752F501056}"/>
    <pc:docChg chg="custSel modSld modMainMaster">
      <pc:chgData name="Natalie Ivey" userId="2c81a4b0-7596-4a42-b4da-e7aac4dfeff9" providerId="ADAL" clId="{1012899E-7E44-4EBB-A771-D4752F501056}" dt="2018-09-02T13:11:42.810" v="30" actId="14100"/>
      <pc:docMkLst>
        <pc:docMk/>
      </pc:docMkLst>
      <pc:sldChg chg="addSp modSp">
        <pc:chgData name="Natalie Ivey" userId="2c81a4b0-7596-4a42-b4da-e7aac4dfeff9" providerId="ADAL" clId="{1012899E-7E44-4EBB-A771-D4752F501056}" dt="2018-09-02T13:10:48.969" v="17" actId="1076"/>
        <pc:sldMkLst>
          <pc:docMk/>
          <pc:sldMk cId="0" sldId="258"/>
        </pc:sldMkLst>
        <pc:picChg chg="add mod">
          <ac:chgData name="Natalie Ivey" userId="2c81a4b0-7596-4a42-b4da-e7aac4dfeff9" providerId="ADAL" clId="{1012899E-7E44-4EBB-A771-D4752F501056}" dt="2018-09-02T13:10:48.969" v="17" actId="1076"/>
          <ac:picMkLst>
            <pc:docMk/>
            <pc:sldMk cId="0" sldId="258"/>
            <ac:picMk id="3" creationId="{5FC030FE-CFB1-4681-829C-20B9E967B941}"/>
          </ac:picMkLst>
        </pc:picChg>
      </pc:sldChg>
      <pc:sldChg chg="addSp modSp">
        <pc:chgData name="Natalie Ivey" userId="2c81a4b0-7596-4a42-b4da-e7aac4dfeff9" providerId="ADAL" clId="{1012899E-7E44-4EBB-A771-D4752F501056}" dt="2018-09-02T13:11:42.810" v="30" actId="14100"/>
        <pc:sldMkLst>
          <pc:docMk/>
          <pc:sldMk cId="3669931612" sldId="276"/>
        </pc:sldMkLst>
        <pc:spChg chg="mod">
          <ac:chgData name="Natalie Ivey" userId="2c81a4b0-7596-4a42-b4da-e7aac4dfeff9" providerId="ADAL" clId="{1012899E-7E44-4EBB-A771-D4752F501056}" dt="2018-09-02T13:11:42.810" v="30" actId="14100"/>
          <ac:spMkLst>
            <pc:docMk/>
            <pc:sldMk cId="3669931612" sldId="276"/>
            <ac:spMk id="130" creationId="{00000000-0000-0000-0000-000000000000}"/>
          </ac:spMkLst>
        </pc:spChg>
        <pc:spChg chg="mod">
          <ac:chgData name="Natalie Ivey" userId="2c81a4b0-7596-4a42-b4da-e7aac4dfeff9" providerId="ADAL" clId="{1012899E-7E44-4EBB-A771-D4752F501056}" dt="2018-09-02T13:11:38.213" v="28" actId="14100"/>
          <ac:spMkLst>
            <pc:docMk/>
            <pc:sldMk cId="3669931612" sldId="276"/>
            <ac:spMk id="131" creationId="{00000000-0000-0000-0000-000000000000}"/>
          </ac:spMkLst>
        </pc:spChg>
        <pc:picChg chg="add mod">
          <ac:chgData name="Natalie Ivey" userId="2c81a4b0-7596-4a42-b4da-e7aac4dfeff9" providerId="ADAL" clId="{1012899E-7E44-4EBB-A771-D4752F501056}" dt="2018-09-02T13:11:31.884" v="26" actId="1076"/>
          <ac:picMkLst>
            <pc:docMk/>
            <pc:sldMk cId="3669931612" sldId="276"/>
            <ac:picMk id="3" creationId="{83087470-CFF5-46E9-B072-D643C4EA6B98}"/>
          </ac:picMkLst>
        </pc:picChg>
      </pc:sldChg>
      <pc:sldMasterChg chg="addSp delSp modSp">
        <pc:chgData name="Natalie Ivey" userId="2c81a4b0-7596-4a42-b4da-e7aac4dfeff9" providerId="ADAL" clId="{1012899E-7E44-4EBB-A771-D4752F501056}" dt="2018-09-02T13:10:13.383" v="12" actId="1076"/>
        <pc:sldMasterMkLst>
          <pc:docMk/>
          <pc:sldMasterMk cId="0" sldId="2147483659"/>
        </pc:sldMasterMkLst>
        <pc:picChg chg="add mod">
          <ac:chgData name="Natalie Ivey" userId="2c81a4b0-7596-4a42-b4da-e7aac4dfeff9" providerId="ADAL" clId="{1012899E-7E44-4EBB-A771-D4752F501056}" dt="2018-09-02T13:10:13.383" v="12" actId="1076"/>
          <ac:picMkLst>
            <pc:docMk/>
            <pc:sldMasterMk cId="0" sldId="2147483659"/>
            <ac:picMk id="3" creationId="{D3F95E42-A082-4452-BEDD-C00484473A45}"/>
          </ac:picMkLst>
        </pc:picChg>
        <pc:picChg chg="add del mod">
          <ac:chgData name="Natalie Ivey" userId="2c81a4b0-7596-4a42-b4da-e7aac4dfeff9" providerId="ADAL" clId="{1012899E-7E44-4EBB-A771-D4752F501056}" dt="2018-09-02T13:09:01.116" v="4" actId="478"/>
          <ac:picMkLst>
            <pc:docMk/>
            <pc:sldMasterMk cId="0" sldId="2147483659"/>
            <ac:picMk id="5" creationId="{7CCE5F99-58A3-4189-8A1A-864798588F7E}"/>
          </ac:picMkLst>
        </pc:picChg>
        <pc:picChg chg="add mod">
          <ac:chgData name="Natalie Ivey" userId="2c81a4b0-7596-4a42-b4da-e7aac4dfeff9" providerId="ADAL" clId="{1012899E-7E44-4EBB-A771-D4752F501056}" dt="2018-09-02T13:10:06.887" v="11" actId="1076"/>
          <ac:picMkLst>
            <pc:docMk/>
            <pc:sldMasterMk cId="0" sldId="2147483659"/>
            <ac:picMk id="7" creationId="{810064D8-CFDF-43F3-BD8B-9DF378118247}"/>
          </ac:picMkLst>
        </pc:picChg>
        <pc:picChg chg="add mod">
          <ac:chgData name="Natalie Ivey" userId="2c81a4b0-7596-4a42-b4da-e7aac4dfeff9" providerId="ADAL" clId="{1012899E-7E44-4EBB-A771-D4752F501056}" dt="2018-09-02T13:10:04.149" v="10" actId="1076"/>
          <ac:picMkLst>
            <pc:docMk/>
            <pc:sldMasterMk cId="0" sldId="2147483659"/>
            <ac:picMk id="9" creationId="{A835AEFE-0381-4A20-BF34-F7D74E4CF844}"/>
          </ac:picMkLst>
        </pc:picChg>
      </pc:sldMasterChg>
    </pc:docChg>
  </pc:docChgLst>
  <pc:docChgLst>
    <pc:chgData clId="Web-{E0899564-E726-4CE7-BDB5-E86BFBD98816}"/>
    <pc:docChg chg="modSld">
      <pc:chgData name="" userId="" providerId="" clId="Web-{E0899564-E726-4CE7-BDB5-E86BFBD98816}" dt="2018-08-08T23:53:56.201" v="20" actId="14100"/>
      <pc:docMkLst>
        <pc:docMk/>
      </pc:docMkLst>
      <pc:sldChg chg="addSp modSp">
        <pc:chgData name="" userId="" providerId="" clId="Web-{E0899564-E726-4CE7-BDB5-E86BFBD98816}" dt="2018-08-08T23:51:01.246" v="2" actId="14100"/>
        <pc:sldMkLst>
          <pc:docMk/>
          <pc:sldMk cId="0" sldId="260"/>
        </pc:sldMkLst>
        <pc:picChg chg="add mod">
          <ac:chgData name="" userId="" providerId="" clId="Web-{E0899564-E726-4CE7-BDB5-E86BFBD98816}" dt="2018-08-08T23:51:01.246" v="2" actId="14100"/>
          <ac:picMkLst>
            <pc:docMk/>
            <pc:sldMk cId="0" sldId="260"/>
            <ac:picMk id="2" creationId="{05D4E0E2-F1F1-4473-87D2-9D5A66FD4D80}"/>
          </ac:picMkLst>
        </pc:picChg>
      </pc:sldChg>
      <pc:sldChg chg="addSp modSp">
        <pc:chgData name="" userId="" providerId="" clId="Web-{E0899564-E726-4CE7-BDB5-E86BFBD98816}" dt="2018-08-08T23:51:37.371" v="5" actId="14100"/>
        <pc:sldMkLst>
          <pc:docMk/>
          <pc:sldMk cId="0" sldId="261"/>
        </pc:sldMkLst>
        <pc:picChg chg="add mod">
          <ac:chgData name="" userId="" providerId="" clId="Web-{E0899564-E726-4CE7-BDB5-E86BFBD98816}" dt="2018-08-08T23:51:37.371" v="5" actId="14100"/>
          <ac:picMkLst>
            <pc:docMk/>
            <pc:sldMk cId="0" sldId="261"/>
            <ac:picMk id="2" creationId="{F08A9D55-B800-4D52-B887-D4024CE9CA7F}"/>
          </ac:picMkLst>
        </pc:picChg>
      </pc:sldChg>
      <pc:sldChg chg="addSp modSp">
        <pc:chgData name="" userId="" providerId="" clId="Web-{E0899564-E726-4CE7-BDB5-E86BFBD98816}" dt="2018-08-08T23:52:18.481" v="9" actId="14100"/>
        <pc:sldMkLst>
          <pc:docMk/>
          <pc:sldMk cId="0" sldId="265"/>
        </pc:sldMkLst>
        <pc:picChg chg="add mod">
          <ac:chgData name="" userId="" providerId="" clId="Web-{E0899564-E726-4CE7-BDB5-E86BFBD98816}" dt="2018-08-08T23:52:18.481" v="9" actId="14100"/>
          <ac:picMkLst>
            <pc:docMk/>
            <pc:sldMk cId="0" sldId="265"/>
            <ac:picMk id="2" creationId="{8EC6BC18-1F43-4CB3-BA9C-592FA666EEA7}"/>
          </ac:picMkLst>
        </pc:picChg>
      </pc:sldChg>
      <pc:sldChg chg="addSp">
        <pc:chgData name="" userId="" providerId="" clId="Web-{E0899564-E726-4CE7-BDB5-E86BFBD98816}" dt="2018-08-08T23:53:22.498" v="10"/>
        <pc:sldMkLst>
          <pc:docMk/>
          <pc:sldMk cId="0" sldId="266"/>
        </pc:sldMkLst>
        <pc:picChg chg="add">
          <ac:chgData name="" userId="" providerId="" clId="Web-{E0899564-E726-4CE7-BDB5-E86BFBD98816}" dt="2018-08-08T23:53:22.498" v="10"/>
          <ac:picMkLst>
            <pc:docMk/>
            <pc:sldMk cId="0" sldId="266"/>
            <ac:picMk id="2" creationId="{55995F69-1783-4BB1-8A68-AE78720B3FDF}"/>
          </ac:picMkLst>
        </pc:picChg>
      </pc:sldChg>
      <pc:sldChg chg="addSp">
        <pc:chgData name="" userId="" providerId="" clId="Web-{E0899564-E726-4CE7-BDB5-E86BFBD98816}" dt="2018-08-08T23:53:22.529" v="11"/>
        <pc:sldMkLst>
          <pc:docMk/>
          <pc:sldMk cId="0" sldId="267"/>
        </pc:sldMkLst>
        <pc:picChg chg="add">
          <ac:chgData name="" userId="" providerId="" clId="Web-{E0899564-E726-4CE7-BDB5-E86BFBD98816}" dt="2018-08-08T23:53:22.529" v="11"/>
          <ac:picMkLst>
            <pc:docMk/>
            <pc:sldMk cId="0" sldId="267"/>
            <ac:picMk id="2" creationId="{B3C5E134-F2FC-4F7B-83C5-354C5E21D423}"/>
          </ac:picMkLst>
        </pc:picChg>
      </pc:sldChg>
      <pc:sldChg chg="addSp delSp modSp">
        <pc:chgData name="" userId="" providerId="" clId="Web-{E0899564-E726-4CE7-BDB5-E86BFBD98816}" dt="2018-08-08T23:53:23.044" v="17" actId="14100"/>
        <pc:sldMkLst>
          <pc:docMk/>
          <pc:sldMk cId="0" sldId="273"/>
        </pc:sldMkLst>
        <pc:picChg chg="add del mod">
          <ac:chgData name="" userId="" providerId="" clId="Web-{E0899564-E726-4CE7-BDB5-E86BFBD98816}" dt="2018-08-08T23:53:22.607" v="14"/>
          <ac:picMkLst>
            <pc:docMk/>
            <pc:sldMk cId="0" sldId="273"/>
            <ac:picMk id="2" creationId="{80ADDD0B-1E31-4032-A4D1-FAD547013106}"/>
          </ac:picMkLst>
        </pc:picChg>
        <pc:picChg chg="add mod">
          <ac:chgData name="" userId="" providerId="" clId="Web-{E0899564-E726-4CE7-BDB5-E86BFBD98816}" dt="2018-08-08T23:53:23.044" v="17" actId="14100"/>
          <ac:picMkLst>
            <pc:docMk/>
            <pc:sldMk cId="0" sldId="273"/>
            <ac:picMk id="4" creationId="{8D563BB0-2618-4240-A587-B14E52A1961B}"/>
          </ac:picMkLst>
        </pc:picChg>
      </pc:sldChg>
      <pc:sldChg chg="addSp modSp">
        <pc:chgData name="" userId="" providerId="" clId="Web-{E0899564-E726-4CE7-BDB5-E86BFBD98816}" dt="2018-08-08T23:53:56.201" v="20" actId="14100"/>
        <pc:sldMkLst>
          <pc:docMk/>
          <pc:sldMk cId="1952144836" sldId="279"/>
        </pc:sldMkLst>
        <pc:picChg chg="add mod">
          <ac:chgData name="" userId="" providerId="" clId="Web-{E0899564-E726-4CE7-BDB5-E86BFBD98816}" dt="2018-08-08T23:53:56.201" v="20" actId="14100"/>
          <ac:picMkLst>
            <pc:docMk/>
            <pc:sldMk cId="1952144836" sldId="279"/>
            <ac:picMk id="2" creationId="{1AA6EE3B-5DBC-49B6-B27E-ACA6BD1F7E07}"/>
          </ac:picMkLst>
        </pc:picChg>
      </pc:sldChg>
    </pc:docChg>
  </pc:docChgLst>
  <pc:docChgLst>
    <pc:chgData name="April Imperio" userId="S::april.imperio@detroitk12.org::016b43d7-eba5-4d9b-8296-c2a9482fb2a0" providerId="AD" clId="Web-{17DFCAE4-74B7-372B-15CD-7C72B10B1FF4}"/>
    <pc:docChg chg="addSld modSld">
      <pc:chgData name="April Imperio" userId="S::april.imperio@detroitk12.org::016b43d7-eba5-4d9b-8296-c2a9482fb2a0" providerId="AD" clId="Web-{17DFCAE4-74B7-372B-15CD-7C72B10B1FF4}" dt="2019-03-26T00:31:55.106" v="1" actId="20577"/>
      <pc:docMkLst>
        <pc:docMk/>
      </pc:docMkLst>
      <pc:sldChg chg="modSp add">
        <pc:chgData name="April Imperio" userId="S::april.imperio@detroitk12.org::016b43d7-eba5-4d9b-8296-c2a9482fb2a0" providerId="AD" clId="Web-{17DFCAE4-74B7-372B-15CD-7C72B10B1FF4}" dt="2019-03-26T00:31:55.106" v="1" actId="20577"/>
        <pc:sldMkLst>
          <pc:docMk/>
          <pc:sldMk cId="2657495204" sldId="282"/>
        </pc:sldMkLst>
        <pc:spChg chg="mod">
          <ac:chgData name="April Imperio" userId="S::april.imperio@detroitk12.org::016b43d7-eba5-4d9b-8296-c2a9482fb2a0" providerId="AD" clId="Web-{17DFCAE4-74B7-372B-15CD-7C72B10B1FF4}" dt="2019-03-26T00:31:55.106" v="1" actId="20577"/>
          <ac:spMkLst>
            <pc:docMk/>
            <pc:sldMk cId="2657495204" sldId="282"/>
            <ac:spMk id="3" creationId="{61003DAB-0F87-47B7-ABA2-F61BA08B460E}"/>
          </ac:spMkLst>
        </pc:spChg>
      </pc:sldChg>
    </pc:docChg>
  </pc:docChgLst>
  <pc:docChgLst>
    <pc:chgData name="April Imperio" userId="S::april.imperio@detroitk12.org::016b43d7-eba5-4d9b-8296-c2a9482fb2a0" providerId="AD" clId="Web-{AA6DF935-727D-990F-9190-216A91B73D50}"/>
    <pc:docChg chg="addSld modSld">
      <pc:chgData name="April Imperio" userId="S::april.imperio@detroitk12.org::016b43d7-eba5-4d9b-8296-c2a9482fb2a0" providerId="AD" clId="Web-{AA6DF935-727D-990F-9190-216A91B73D50}" dt="2019-03-26T00:31:50.965" v="1" actId="20577"/>
      <pc:docMkLst>
        <pc:docMk/>
      </pc:docMkLst>
      <pc:sldChg chg="modSp add">
        <pc:chgData name="April Imperio" userId="S::april.imperio@detroitk12.org::016b43d7-eba5-4d9b-8296-c2a9482fb2a0" providerId="AD" clId="Web-{AA6DF935-727D-990F-9190-216A91B73D50}" dt="2019-03-26T00:31:50.965" v="1" actId="20577"/>
        <pc:sldMkLst>
          <pc:docMk/>
          <pc:sldMk cId="2742884100" sldId="283"/>
        </pc:sldMkLst>
        <pc:spChg chg="mod">
          <ac:chgData name="April Imperio" userId="S::april.imperio@detroitk12.org::016b43d7-eba5-4d9b-8296-c2a9482fb2a0" providerId="AD" clId="Web-{AA6DF935-727D-990F-9190-216A91B73D50}" dt="2019-03-26T00:31:50.965" v="1" actId="20577"/>
          <ac:spMkLst>
            <pc:docMk/>
            <pc:sldMk cId="2742884100" sldId="283"/>
            <ac:spMk id="3" creationId="{61003DAB-0F87-47B7-ABA2-F61BA08B460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67431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a:t>This lesson follows the basic pattern of Lesson 10 with Excerpt 2 of the same article. </a:t>
            </a:r>
            <a:endParaRPr/>
          </a:p>
          <a:p>
            <a:pPr marL="457200" lvl="0" indent="-304800" rtl="0">
              <a:spcBef>
                <a:spcPts val="0"/>
              </a:spcBef>
              <a:spcAft>
                <a:spcPts val="0"/>
              </a:spcAft>
              <a:buSzPts val="1200"/>
              <a:buFont typeface="Calibri"/>
              <a:buChar char="●"/>
            </a:pPr>
            <a:r>
              <a:rPr lang="en-US"/>
              <a:t>Having read Excerpt 1 several times, students then watch the teacher model how to summarize.  Help students see the connection between their early preliminary “gist” annotations and this more formal summary of the main idea. “Getting the gist,” is the first step </a:t>
            </a:r>
            <a:r>
              <a:rPr lang="en-US" i="1"/>
              <a:t>toward</a:t>
            </a:r>
            <a:r>
              <a:rPr lang="en-US"/>
              <a:t> understanding the main idea.  Summarizing will be modeled again in Lesson 12 (for excerpt 2), and guided in Lesson 13.  Then, later in Unit 2, students will continue building their ability to summarize independently.</a:t>
            </a:r>
            <a:endParaRPr/>
          </a:p>
          <a:p>
            <a:pPr marL="457200" lvl="0" indent="-304800" rtl="0">
              <a:spcBef>
                <a:spcPts val="0"/>
              </a:spcBef>
              <a:spcAft>
                <a:spcPts val="0"/>
              </a:spcAft>
              <a:buSzPts val="1200"/>
              <a:buFont typeface="Calibri"/>
              <a:buChar char="●"/>
            </a:pPr>
            <a:r>
              <a:rPr lang="en-US"/>
              <a:t>This lesson provides support for students’ developing use of evidence in writing through modeling and a first practice with a text-dependent constructed response question. The instruction builds off of the activity in Lesson 9 in which students selected ideas that could be used in writing.  Students are preparing for Lesson 12 in which they must select evidence to use in writing and begin a draft response. In Lesson 13, students will practice using evidence in a full response to a constructed response question, and Lesson 14 will ask students to use this writing task as part of an End of Unit Assessment. Unit 2 includes more heavily </a:t>
            </a:r>
            <a:r>
              <a:rPr lang="en-US" err="1"/>
              <a:t>scaffolded</a:t>
            </a:r>
            <a:r>
              <a:rPr lang="en-US"/>
              <a:t> writing instruction and a formal writing assignment.</a:t>
            </a:r>
            <a:endParaRPr>
              <a:solidFill>
                <a:srgbClr val="222222"/>
              </a:solidFill>
            </a:endParaRPr>
          </a:p>
          <a:p>
            <a:pPr marL="457200" lvl="0" indent="0" rtl="0">
              <a:spcBef>
                <a:spcPts val="0"/>
              </a:spcBef>
              <a:spcAft>
                <a:spcPts val="0"/>
              </a:spcAft>
              <a:buNone/>
            </a:pPr>
            <a:endParaRPr/>
          </a:p>
        </p:txBody>
      </p:sp>
    </p:spTree>
    <p:extLst>
      <p:ext uri="{BB962C8B-B14F-4D97-AF65-F5344CB8AC3E}">
        <p14:creationId xmlns:p14="http://schemas.microsoft.com/office/powerpoint/2010/main" val="3698998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Connecting to the novel</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This gives students the opportunity to connect the article to the novel. It gives students purpose for reading the article.</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question to the students.</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Invite students to turn and talk, then share out.  Be sure students understand that although Salva is scared of the Nuer, he and his tribe are not actively at war with the Nuer. Reinforce students who refer to examples from the novel to support their opinions, encouraging them to cite specific examples when possible.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referring to examples from the novel.</a:t>
            </a:r>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Circulate and observe. If students are stuck, ask them questions about specific situations from the novel.</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5" name="Shape 15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6661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Shape 16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2-3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This gives students the opportunity to review the time period of excerpt 1.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first sentence on the slide.</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questions.</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Let students turn and talk to find evidence to answer the first question. Listen for students to point to the byline and date of the article.</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Ask the second question and let students turn and talk. Cold call on a few students to share out. Listen for students to note the phrases “for as long as anyone can remember” (paragraph 2) or “in 1983, when the war against the Arab north entered its current phase.”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referring to evidence from the text.</a:t>
            </a:r>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Circulate and observe. If students are having trouble, refer them to their gist annotations on the article.</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3" name="Shape 16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1253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Shape 17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5-8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There is a switch in time period that is important for students to recognize. Along with the change in time period, there is also a change in mindset about what war looks like now with guns.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first sentence on the slide.</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questions.</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Let students turn and talk to find evidence to answer this questions. Listen for students to notice “Until 1991” “But that August.” Be sure students understand that this second excerpt is about events from 1991 to the present: so far in the novel, this relates most directly to Nya’s experiences. (Tell students that later in the novel, they will learn more about </a:t>
            </a:r>
            <a:r>
              <a:rPr lang="en-US" err="1">
                <a:solidFill>
                  <a:srgbClr val="000000"/>
                </a:solidFill>
              </a:rPr>
              <a:t>Salva’s</a:t>
            </a:r>
            <a:r>
              <a:rPr lang="en-US">
                <a:solidFill>
                  <a:srgbClr val="000000"/>
                </a:solidFill>
              </a:rPr>
              <a:t> experiences in the 1990s.)</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Tell students you will now read excerpt 2 aloud as they read in their heads (next slides).</a:t>
            </a:r>
            <a:endParaRPr>
              <a:solidFill>
                <a:srgbClr val="000000"/>
              </a:solidFill>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referring to evidence from the text.</a:t>
            </a:r>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Circulate and observe.</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1" name="Shape 17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383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Shape 17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Breaking the paragraphs as you go will help students with comprehension.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Encourage students to focus on the vocabulary in bold, and to practice using context clues to figure out what these words mean.</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aloud as students read in their head.</a:t>
            </a:r>
            <a:endParaRPr>
              <a:solidFill>
                <a:srgbClr val="000000"/>
              </a:solidFill>
            </a:endParaRPr>
          </a:p>
          <a:p>
            <a:pPr marL="0" lvl="0" indent="0" rtl="0">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and looking at the slide or their copy of the article.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Reviewing academic vocabulary words benefits all students developing academic language.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9" name="Shape 17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9014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Breaking the paragraphs as you go will help students with comprehension.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Encourage students to focus on the vocabulary in bold, and to practice using context clues to figure out what these words mean.</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aloud as students read in their head.</a:t>
            </a:r>
            <a:endParaRPr/>
          </a:p>
          <a:p>
            <a:pPr marL="0" lvl="0" indent="0" rtl="0">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and looking at the slide or their copy of the article.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Reviewing academic vocabulary words benefits all students developing academic language.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7" name="Shape 18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1324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Shape 19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Breaking the paragraphs as you go will help students with comprehension.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Encourage students to focus on the vocabulary in bold, and to practice using context clues to figure out what these words mean.</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aloud as students read in their head.</a:t>
            </a:r>
            <a:endParaRPr>
              <a:solidFill>
                <a:srgbClr val="000000"/>
              </a:solidFill>
            </a:endParaRPr>
          </a:p>
          <a:p>
            <a:pPr marL="0" lvl="0" indent="0" rtl="0">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and looking at the slide or their copy of the article.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Reviewing academic vocabulary words benefits all students developing academic language.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Shape 19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0144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Shape 20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2-3</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Breaking the paragraphs as you go will help students with comprehension.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Encourage students to focus on the vocabulary in bold, and to practice using context clues to figure out what these words mean.</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aloud as students read in their head.</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and looking at the slide or their copy of the article.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Reviewing academic vocabulary words benefits all students developing academic language.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3" name="Shape 20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5110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Shape 21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10-15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Partner Group A</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B. Read-aloud of Excerpt 2: Vocabulary to Support Understanding</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Using context clues is a skill students will continue to work on throughout the module. Deciphering vocabulary increases comprehension.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top of the slide and the directions to the students.</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Allow students 10 minutes to work with Partner A.</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 Invite volunteers to share out what words they figured out and how.  Clarify definitions as needed:</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fault line: division</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topple: take down</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coup: military uprising</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spiritual pollution: personal unrest</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guerrillas: rebel fighters</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roughshod: without care, supervision or safety</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dysfunction: problems</a:t>
            </a:r>
            <a:endParaRPr>
              <a:solidFill>
                <a:srgbClr val="000000"/>
              </a:solidFill>
            </a:endParaRPr>
          </a:p>
          <a:p>
            <a:pPr marL="914400" marR="0" lvl="1" indent="-304800" algn="l" rtl="0">
              <a:lnSpc>
                <a:spcPct val="100000"/>
              </a:lnSpc>
              <a:spcBef>
                <a:spcPts val="0"/>
              </a:spcBef>
              <a:spcAft>
                <a:spcPts val="0"/>
              </a:spcAft>
              <a:buClr>
                <a:srgbClr val="000000"/>
              </a:buClr>
              <a:buSzPts val="1200"/>
              <a:buChar char="○"/>
            </a:pPr>
            <a:r>
              <a:rPr lang="en-US">
                <a:solidFill>
                  <a:srgbClr val="000000"/>
                </a:solidFill>
              </a:rPr>
              <a:t>assault: military</a:t>
            </a:r>
            <a:endParaRPr>
              <a:solidFill>
                <a:srgbClr val="000000"/>
              </a:solidFill>
            </a:endParaRPr>
          </a:p>
          <a:p>
            <a:pPr marL="457200" marR="0" lvl="0" indent="0" algn="l" rtl="0">
              <a:lnSpc>
                <a:spcPct val="100000"/>
              </a:lnSpc>
              <a:spcBef>
                <a:spcPts val="0"/>
              </a:spcBef>
              <a:spcAft>
                <a:spcPts val="0"/>
              </a:spcAft>
              <a:buNone/>
            </a:pPr>
            <a:endParaRPr>
              <a:solidFill>
                <a:srgbClr val="000000"/>
              </a:solidFill>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lvl="0" indent="-304800" rtl="0">
              <a:spcBef>
                <a:spcPts val="0"/>
              </a:spcBef>
              <a:spcAft>
                <a:spcPts val="0"/>
              </a:spcAft>
              <a:buClr>
                <a:schemeClr val="dk1"/>
              </a:buClr>
              <a:buSzPts val="1200"/>
              <a:buFont typeface="Calibri"/>
              <a:buChar char="●"/>
            </a:pPr>
            <a:r>
              <a:rPr lang="en-US"/>
              <a:t>Circulate to listen in to gauge which students know how to use context clues effectively, and which students may need more support. </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Probe first, but model as needed (e.g., “I know the word ‘gorilla’ is an animal, but that doesn’t make any sense in this context.  I think guerrilla has something to do with the warriors.”)</a:t>
            </a:r>
            <a:endParaRPr sz="1200" b="0" i="0" u="none" strike="noStrike" cap="none">
              <a:solidFill>
                <a:schemeClr val="dk1"/>
              </a:solidFill>
              <a:latin typeface="Calibri"/>
              <a:ea typeface="Calibri"/>
              <a:cs typeface="Calibri"/>
              <a:sym typeface="Calibri"/>
            </a:endParaRPr>
          </a:p>
        </p:txBody>
      </p:sp>
      <p:sp>
        <p:nvSpPr>
          <p:cNvPr id="211" name="Shape 21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5418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Shape 21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b="1" i="0" u="none" strike="noStrike" cap="none">
                <a:solidFill>
                  <a:schemeClr val="dk1"/>
                </a:solidFill>
              </a:rPr>
              <a:t>: </a:t>
            </a:r>
            <a:r>
              <a:rPr lang="en-US" b="1"/>
              <a:t>1-3 </a:t>
            </a:r>
            <a:r>
              <a:rPr lang="en-US" b="1" i="0" u="none" strike="noStrike" cap="none">
                <a:solidFill>
                  <a:schemeClr val="dk1"/>
                </a:solidFill>
              </a:rPr>
              <a:t>minutes</a:t>
            </a: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rgbClr val="000000"/>
              </a:buClr>
              <a:buSzPts val="1400"/>
              <a:buFont typeface="Arial"/>
              <a:buNone/>
            </a:pPr>
            <a:endParaRPr b="1"/>
          </a:p>
          <a:p>
            <a:pPr marL="0" lvl="0" indent="0" rtl="0">
              <a:spcBef>
                <a:spcPts val="0"/>
              </a:spcBef>
              <a:spcAft>
                <a:spcPts val="0"/>
              </a:spcAft>
              <a:buClr>
                <a:schemeClr val="dk1"/>
              </a:buClr>
              <a:buSzPts val="1200"/>
              <a:buFont typeface="Calibri"/>
              <a:buNone/>
            </a:pPr>
            <a:r>
              <a:rPr lang="en-US" b="1"/>
              <a:t>Closing and Assessment A: Revisit Learning Targets </a:t>
            </a:r>
            <a:endParaRPr b="1"/>
          </a:p>
          <a:p>
            <a:pPr marL="0" lvl="0" indent="0" rtl="0">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lvl="0" indent="-304800" rtl="0">
              <a:spcBef>
                <a:spcPts val="0"/>
              </a:spcBef>
              <a:spcAft>
                <a:spcPts val="0"/>
              </a:spcAft>
              <a:buSzPts val="1200"/>
              <a:buFont typeface="Calibri"/>
              <a:buChar char="●"/>
            </a:pPr>
            <a:r>
              <a:rPr lang="en-US"/>
              <a:t>This lesson is designed to get students thinking about connections between non fiction text and the novel.  Using context clues to grapple with challenging vocabulary will help with creating the gist and summary in the next lesson.  Using text evidence to support ideas is practice for writing an extended task in later lessons.</a:t>
            </a:r>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lvl="0" indent="-304800" rtl="0">
              <a:lnSpc>
                <a:spcPct val="100000"/>
              </a:lnSpc>
              <a:spcBef>
                <a:spcPts val="0"/>
              </a:spcBef>
              <a:spcAft>
                <a:spcPts val="0"/>
              </a:spcAft>
              <a:buSzPts val="1200"/>
              <a:buFont typeface="Calibri"/>
              <a:buAutoNum type="arabicPeriod"/>
            </a:pPr>
            <a:r>
              <a:rPr lang="en-US"/>
              <a:t>Read the slide.</a:t>
            </a:r>
            <a:endParaRPr/>
          </a:p>
          <a:p>
            <a:pPr marL="457200" lvl="0" indent="-304800" rtl="0">
              <a:lnSpc>
                <a:spcPct val="100000"/>
              </a:lnSpc>
              <a:spcBef>
                <a:spcPts val="0"/>
              </a:spcBef>
              <a:spcAft>
                <a:spcPts val="0"/>
              </a:spcAft>
              <a:buSzPts val="1200"/>
              <a:buFont typeface="Calibri"/>
              <a:buAutoNum type="arabicPeriod"/>
            </a:pPr>
            <a:r>
              <a:rPr lang="en-US"/>
              <a:t>Ask students how we met each of these targets today.</a:t>
            </a:r>
            <a:endParaRPr/>
          </a:p>
          <a:p>
            <a:pPr marL="457200" lvl="0" indent="-304800" rtl="0">
              <a:lnSpc>
                <a:spcPct val="100000"/>
              </a:lnSpc>
              <a:spcBef>
                <a:spcPts val="0"/>
              </a:spcBef>
              <a:spcAft>
                <a:spcPts val="0"/>
              </a:spcAft>
              <a:buSzPts val="1200"/>
              <a:buFont typeface="Calibri"/>
              <a:buAutoNum type="arabicPeriod"/>
            </a:pPr>
            <a:r>
              <a:rPr lang="en-US"/>
              <a:t>Ask why these targets are important to this unit.</a:t>
            </a:r>
            <a:endParaRPr/>
          </a:p>
          <a:p>
            <a:pPr marL="0" lvl="0" indent="0"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Students will focus their attention on the slide.</a:t>
            </a:r>
            <a:endParaRPr/>
          </a:p>
          <a:p>
            <a:pPr marL="0" marR="0" lvl="0" indent="0" algn="l" rtl="0">
              <a:lnSpc>
                <a:spcPct val="100000"/>
              </a:lnSpc>
              <a:spcBef>
                <a:spcPts val="0"/>
              </a:spcBef>
              <a:spcAft>
                <a:spcPts val="0"/>
              </a:spcAft>
              <a:buNone/>
            </a:pPr>
            <a:endParaRPr/>
          </a:p>
          <a:p>
            <a:pPr marL="0" lvl="0" indent="0" rtl="0">
              <a:spcBef>
                <a:spcPts val="0"/>
              </a:spcBef>
              <a:spcAft>
                <a:spcPts val="0"/>
              </a:spcAft>
              <a:buNone/>
            </a:pPr>
            <a:r>
              <a:rPr lang="en-US"/>
              <a:t>Support for Any Students Who Need It: None</a:t>
            </a:r>
            <a:endParaRPr/>
          </a:p>
        </p:txBody>
      </p:sp>
      <p:sp>
        <p:nvSpPr>
          <p:cNvPr id="219" name="Shape 21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6301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b="1" i="0" u="none" strike="noStrike" cap="none">
                <a:solidFill>
                  <a:schemeClr val="dk1"/>
                </a:solidFill>
              </a:rPr>
              <a:t>: </a:t>
            </a:r>
            <a:r>
              <a:rPr lang="en-US" b="1"/>
              <a:t>1-3 </a:t>
            </a:r>
            <a:r>
              <a:rPr lang="en-US" b="1" i="0" u="none" strike="noStrike" cap="none">
                <a:solidFill>
                  <a:schemeClr val="dk1"/>
                </a:solidFill>
              </a:rPr>
              <a:t>minutes</a:t>
            </a: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rgbClr val="000000"/>
              </a:buClr>
              <a:buSzPts val="1400"/>
              <a:buFont typeface="Arial"/>
              <a:buNone/>
            </a:pPr>
            <a:endParaRPr b="1"/>
          </a:p>
          <a:p>
            <a:pPr marL="0" lvl="0" indent="0" rtl="0">
              <a:spcBef>
                <a:spcPts val="0"/>
              </a:spcBef>
              <a:spcAft>
                <a:spcPts val="0"/>
              </a:spcAft>
              <a:buClr>
                <a:schemeClr val="dk1"/>
              </a:buClr>
              <a:buSzPts val="1200"/>
              <a:buFont typeface="Calibri"/>
              <a:buNone/>
            </a:pPr>
            <a:r>
              <a:rPr lang="en-US" b="1"/>
              <a:t>Closing and Assessment A: Revisit Learning Targets </a:t>
            </a:r>
            <a:endParaRPr b="1"/>
          </a:p>
          <a:p>
            <a:pPr marL="0" lvl="0" indent="0" rtl="0">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lvl="0" indent="-304800" rtl="0">
              <a:spcBef>
                <a:spcPts val="0"/>
              </a:spcBef>
              <a:spcAft>
                <a:spcPts val="0"/>
              </a:spcAft>
              <a:buSzPts val="1200"/>
              <a:buFont typeface="Calibri"/>
              <a:buChar char="●"/>
            </a:pPr>
            <a:r>
              <a:rPr lang="en-US"/>
              <a:t>This slide asks students to think about how they read and think about texts.</a:t>
            </a:r>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lvl="0" indent="-304800" rtl="0">
              <a:lnSpc>
                <a:spcPct val="100000"/>
              </a:lnSpc>
              <a:spcBef>
                <a:spcPts val="0"/>
              </a:spcBef>
              <a:spcAft>
                <a:spcPts val="0"/>
              </a:spcAft>
              <a:buSzPts val="1200"/>
              <a:buFont typeface="Calibri"/>
              <a:buAutoNum type="arabicPeriod"/>
            </a:pPr>
            <a:r>
              <a:rPr lang="en-US"/>
              <a:t>Read the slide.</a:t>
            </a:r>
            <a:endParaRPr/>
          </a:p>
          <a:p>
            <a:pPr marL="457200" lvl="0" indent="-304800" rtl="0">
              <a:lnSpc>
                <a:spcPct val="100000"/>
              </a:lnSpc>
              <a:spcBef>
                <a:spcPts val="0"/>
              </a:spcBef>
              <a:spcAft>
                <a:spcPts val="0"/>
              </a:spcAft>
              <a:buSzPts val="1200"/>
              <a:buFont typeface="Calibri"/>
              <a:buAutoNum type="arabicPeriod"/>
            </a:pPr>
            <a:r>
              <a:rPr lang="en-US"/>
              <a:t>Invite students to suggest any additional practices that should be added to the chart from today’s lesson. Elicit ideas related to determining vocabulary in context and add this practice to the chart.</a:t>
            </a:r>
            <a:endParaRPr/>
          </a:p>
          <a:p>
            <a:pPr marL="0" lvl="0" indent="0"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Students will focus their attention on the slide.</a:t>
            </a:r>
            <a:endParaRPr/>
          </a:p>
          <a:p>
            <a:pPr marL="0" marR="0" lvl="0" indent="0" algn="l" rtl="0">
              <a:lnSpc>
                <a:spcPct val="100000"/>
              </a:lnSpc>
              <a:spcBef>
                <a:spcPts val="0"/>
              </a:spcBef>
              <a:spcAft>
                <a:spcPts val="0"/>
              </a:spcAft>
              <a:buNone/>
            </a:pPr>
            <a:endParaRPr/>
          </a:p>
          <a:p>
            <a:pPr marL="0" lvl="0" indent="0" rtl="0">
              <a:spcBef>
                <a:spcPts val="0"/>
              </a:spcBef>
              <a:spcAft>
                <a:spcPts val="0"/>
              </a:spcAft>
              <a:buNone/>
            </a:pPr>
            <a:r>
              <a:rPr lang="en-US"/>
              <a:t>Support for Any Students Who Need It: None</a:t>
            </a:r>
            <a:endParaRPr/>
          </a:p>
        </p:txBody>
      </p:sp>
      <p:sp>
        <p:nvSpPr>
          <p:cNvPr id="228" name="Shape 22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521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t>New Materials to Prepare in Advance: </a:t>
            </a:r>
            <a:endParaRPr/>
          </a:p>
          <a:p>
            <a:pPr marL="457200" lvl="0" indent="-317500" rtl="0">
              <a:lnSpc>
                <a:spcPct val="100000"/>
              </a:lnSpc>
              <a:spcBef>
                <a:spcPts val="0"/>
              </a:spcBef>
              <a:spcAft>
                <a:spcPts val="0"/>
              </a:spcAft>
              <a:buSzPct val="100000"/>
              <a:buChar char="●"/>
            </a:pPr>
            <a:r>
              <a:rPr lang="en-US"/>
              <a:t>None</a:t>
            </a:r>
            <a:endParaRPr/>
          </a:p>
          <a:p>
            <a:pPr marL="45720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US"/>
              <a:t>Materials to Gather from Previous Lessons:</a:t>
            </a:r>
            <a:endParaRPr/>
          </a:p>
          <a:p>
            <a:pPr marL="457200" marR="0" lvl="0" indent="-304800" algn="l" rtl="0">
              <a:lnSpc>
                <a:spcPct val="100000"/>
              </a:lnSpc>
              <a:spcBef>
                <a:spcPts val="0"/>
              </a:spcBef>
              <a:spcAft>
                <a:spcPts val="0"/>
              </a:spcAft>
              <a:buSzPts val="1200"/>
              <a:buFont typeface="Calibri"/>
              <a:buChar char="●"/>
            </a:pPr>
            <a:r>
              <a:rPr lang="en-US" b="1"/>
              <a:t>Things Close Readers Do anchor chart </a:t>
            </a:r>
            <a:r>
              <a:rPr lang="en-US"/>
              <a:t>(from Lesson 2; one per student; focus on “determine vocabulary in context”)</a:t>
            </a:r>
            <a:endParaRPr/>
          </a:p>
          <a:p>
            <a:pPr marL="457200" marR="0" lvl="0" indent="-304800" algn="l" rtl="0">
              <a:lnSpc>
                <a:spcPct val="100000"/>
              </a:lnSpc>
              <a:spcBef>
                <a:spcPts val="0"/>
              </a:spcBef>
              <a:spcAft>
                <a:spcPts val="0"/>
              </a:spcAft>
              <a:buSzPts val="1200"/>
              <a:buFont typeface="Calibri"/>
              <a:buChar char="●"/>
            </a:pPr>
            <a:r>
              <a:rPr lang="en-US"/>
              <a:t>“Sudanese Tribes Confront Modern War” (from Lesson 10; one per student; focus on Excerpt 2)</a:t>
            </a:r>
            <a:endParaRPr/>
          </a:p>
          <a:p>
            <a:pPr marL="457200" lvl="0" indent="-304800" rtl="0">
              <a:lnSpc>
                <a:spcPct val="100000"/>
              </a:lnSpc>
              <a:spcBef>
                <a:spcPts val="0"/>
              </a:spcBef>
              <a:spcAft>
                <a:spcPts val="0"/>
              </a:spcAft>
              <a:buSzPts val="1200"/>
              <a:buFont typeface="Calibri"/>
              <a:buChar char="●"/>
            </a:pPr>
            <a:r>
              <a:rPr lang="en-US"/>
              <a:t>Gathering Evidence graphic organizer for Excerpt 1 of “Sudanese Tribes Confront Modern War” (focus on perspectives) (from lesson 10; one per student)</a:t>
            </a:r>
            <a:endParaRPr/>
          </a:p>
          <a:p>
            <a:pPr marL="457200" lvl="0" indent="-304800" rtl="0">
              <a:lnSpc>
                <a:spcPct val="100000"/>
              </a:lnSpc>
              <a:spcBef>
                <a:spcPts val="0"/>
              </a:spcBef>
              <a:spcAft>
                <a:spcPts val="0"/>
              </a:spcAft>
              <a:buSzPts val="1200"/>
              <a:buFont typeface="Calibri"/>
              <a:buChar char="●"/>
            </a:pPr>
            <a:r>
              <a:rPr lang="en-US"/>
              <a:t>Selecting Evidence graphic organizer related to “Sudanese Tribes…”article (begun in Lesson 10; one per student and one to display)</a:t>
            </a:r>
            <a:endParaRPr/>
          </a:p>
          <a:p>
            <a:pPr marL="457200" marR="0" lvl="0" indent="-304800" algn="l" rtl="0">
              <a:lnSpc>
                <a:spcPct val="100000"/>
              </a:lnSpc>
              <a:spcBef>
                <a:spcPts val="0"/>
              </a:spcBef>
              <a:spcAft>
                <a:spcPts val="0"/>
              </a:spcAft>
              <a:buSzPts val="1200"/>
              <a:buFont typeface="Calibri"/>
              <a:buChar char="●"/>
            </a:pPr>
            <a:r>
              <a:rPr lang="en-US" i="1"/>
              <a:t>A Long Walk to Water </a:t>
            </a:r>
            <a:r>
              <a:rPr lang="en-US"/>
              <a:t>(book; one per student)</a:t>
            </a:r>
            <a:endParaRPr/>
          </a:p>
          <a:p>
            <a:pPr marL="457200" marR="0" lvl="0" indent="-304800" algn="l" rtl="0">
              <a:lnSpc>
                <a:spcPct val="100000"/>
              </a:lnSpc>
              <a:spcBef>
                <a:spcPts val="0"/>
              </a:spcBef>
              <a:spcAft>
                <a:spcPts val="0"/>
              </a:spcAft>
              <a:buSzPts val="1200"/>
              <a:buChar char="●"/>
            </a:pPr>
            <a:r>
              <a:rPr lang="en-US"/>
              <a:t>Document camera, if available</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None/>
            </a:pPr>
            <a:r>
              <a:rPr lang="en-US"/>
              <a:t>Protocols to review:</a:t>
            </a:r>
            <a:endParaRPr/>
          </a:p>
          <a:p>
            <a:pPr marL="457200" marR="0" lvl="0" indent="-304800" algn="l" rtl="0">
              <a:lnSpc>
                <a:spcPct val="100000"/>
              </a:lnSpc>
              <a:spcBef>
                <a:spcPts val="0"/>
              </a:spcBef>
              <a:spcAft>
                <a:spcPts val="0"/>
              </a:spcAft>
              <a:buSzPts val="1200"/>
              <a:buFont typeface="Calibri"/>
              <a:buChar char="●"/>
            </a:pPr>
            <a:r>
              <a:rPr lang="en-US"/>
              <a:t>None</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i="0" u="none" strike="noStrike" cap="none">
                <a:solidFill>
                  <a:schemeClr val="dk1"/>
                </a:solidFill>
              </a:rPr>
              <a:t>Prepare classroom systems for active learning:</a:t>
            </a:r>
            <a:endParaRPr i="0" u="none" strike="noStrike" cap="none">
              <a:solidFill>
                <a:schemeClr val="dk1"/>
              </a:solidFill>
            </a:endParaRPr>
          </a:p>
          <a:p>
            <a:pPr marL="457200" lvl="0" indent="-304800" rtl="0">
              <a:lnSpc>
                <a:spcPct val="100000"/>
              </a:lnSpc>
              <a:spcBef>
                <a:spcPts val="0"/>
              </a:spcBef>
              <a:spcAft>
                <a:spcPts val="0"/>
              </a:spcAft>
              <a:buSzPts val="1200"/>
              <a:buChar char="●"/>
            </a:pPr>
            <a:r>
              <a:rPr lang="en-US"/>
              <a:t>Students will continue to work with their A-Day partners.</a:t>
            </a:r>
            <a:endParaRPr/>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136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a:t>Student Grouping: Whole Group</a:t>
            </a:r>
            <a:endParaRPr/>
          </a:p>
          <a:p>
            <a:pPr marL="0" lvl="0" indent="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 None</a:t>
            </a:r>
            <a:endParaRPr/>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100"/>
              <a:buFont typeface="Arial"/>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chemeClr val="dk1"/>
              </a:buClr>
              <a:buSzPts val="1100"/>
              <a:buFont typeface="Arial"/>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a:t>:</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237" name="Shape 23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20</a:t>
            </a:fld>
            <a:endParaRPr/>
          </a:p>
        </p:txBody>
      </p:sp>
    </p:spTree>
    <p:extLst>
      <p:ext uri="{BB962C8B-B14F-4D97-AF65-F5344CB8AC3E}">
        <p14:creationId xmlns:p14="http://schemas.microsoft.com/office/powerpoint/2010/main" val="2931177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1949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6603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9425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6305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6869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265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84236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Student Grouping: Whole Group</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r>
              <a:rPr lang="en-US"/>
              <a:t> None</a:t>
            </a:r>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a:solidFill>
                  <a:schemeClr val="dk1"/>
                </a:solidFill>
              </a:rPr>
              <a:t>Teacher Actions:</a:t>
            </a:r>
            <a:endParaRPr sz="1200"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a:solidFill>
                  <a:schemeClr val="dk1"/>
                </a:solidFill>
                <a:latin typeface="Calibri"/>
                <a:ea typeface="Calibri"/>
                <a:cs typeface="Calibri"/>
                <a:sym typeface="Calibri"/>
              </a:rPr>
              <a:t>Read the slide aloud – explain as needed.</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sz="1200" i="0" u="none" strike="noStrike" cap="none">
                <a:solidFill>
                  <a:schemeClr val="dk1"/>
                </a:solidFill>
              </a:rPr>
              <a:t>:</a:t>
            </a:r>
            <a:r>
              <a:rPr lang="en-US"/>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will direct their attention towards the slide. </a:t>
            </a: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9007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a:t>Suggested slide pacing: 5-7 minutes</a:t>
            </a:r>
            <a:endParaRPr/>
          </a:p>
          <a:p>
            <a:pPr marL="0" lvl="0" indent="0">
              <a:spcBef>
                <a:spcPts val="0"/>
              </a:spcBef>
              <a:spcAft>
                <a:spcPts val="0"/>
              </a:spcAft>
              <a:buClr>
                <a:schemeClr val="dk1"/>
              </a:buClr>
              <a:buSzPts val="1100"/>
              <a:buFont typeface="Arial"/>
              <a:buNone/>
            </a:pPr>
            <a:r>
              <a:rPr lang="en-US" b="1"/>
              <a:t>Student Grouping: Whole Group</a:t>
            </a:r>
            <a:endParaRPr b="1"/>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200"/>
              <a:buFont typeface="Calibri"/>
              <a:buNone/>
            </a:pPr>
            <a:r>
              <a:rPr lang="en-US" b="1"/>
              <a:t>Opening  A. Introducing Learning Targets  </a:t>
            </a:r>
            <a:endParaRPr/>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a:t>Teaching Notes:</a:t>
            </a:r>
            <a:endParaRPr/>
          </a:p>
          <a:p>
            <a:pPr marL="457200" lvl="0" indent="-304800" rtl="0">
              <a:spcBef>
                <a:spcPts val="0"/>
              </a:spcBef>
              <a:spcAft>
                <a:spcPts val="0"/>
              </a:spcAft>
              <a:buClr>
                <a:schemeClr val="dk1"/>
              </a:buClr>
              <a:buSzPts val="1200"/>
              <a:buFont typeface="Calibri"/>
              <a:buChar char="●"/>
            </a:pPr>
            <a:r>
              <a:rPr lang="en-US"/>
              <a:t>Students are continuing to practice the learning targets from Lesson 10.</a:t>
            </a:r>
            <a:endParaRPr/>
          </a:p>
          <a:p>
            <a:pPr marL="457200" lvl="0" indent="-304800" rtl="0">
              <a:spcBef>
                <a:spcPts val="0"/>
              </a:spcBef>
              <a:spcAft>
                <a:spcPts val="0"/>
              </a:spcAft>
              <a:buClr>
                <a:schemeClr val="dk1"/>
              </a:buClr>
              <a:buSzPts val="1200"/>
              <a:buFont typeface="Calibri"/>
              <a:buChar char="●"/>
            </a:pPr>
            <a:r>
              <a:rPr lang="en-US"/>
              <a:t>Remind students that they’ll practice our Partner Talk Expectations with these partners so that they can share ideas with different classmates.</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457200" lvl="0" indent="-304800" rtl="0">
              <a:spcBef>
                <a:spcPts val="0"/>
              </a:spcBef>
              <a:spcAft>
                <a:spcPts val="0"/>
              </a:spcAft>
              <a:buClr>
                <a:schemeClr val="dk1"/>
              </a:buClr>
              <a:buSzPts val="1200"/>
              <a:buFont typeface="Calibri"/>
              <a:buAutoNum type="arabicPeriod"/>
            </a:pPr>
            <a:r>
              <a:rPr lang="en-US"/>
              <a:t>Ask students to briefly turn and talk with their partner about what they think they will be working on today, based on these learning targets.</a:t>
            </a:r>
            <a:endParaRPr/>
          </a:p>
          <a:p>
            <a:pPr marL="457200" lvl="0" indent="-304800" rtl="0">
              <a:spcBef>
                <a:spcPts val="0"/>
              </a:spcBef>
              <a:spcAft>
                <a:spcPts val="0"/>
              </a:spcAft>
              <a:buClr>
                <a:schemeClr val="dk1"/>
              </a:buClr>
              <a:buSzPts val="1200"/>
              <a:buFont typeface="Calibri"/>
              <a:buAutoNum type="arabicPeriod"/>
            </a:pPr>
            <a:r>
              <a:rPr lang="en-US"/>
              <a:t>Focus students on the last target: “I can cite several pieces of text-based evidence to support an analysis of excerpts from the article ‘Sudanese Tribes Confront Modern War.’” Tell students that they have been working on citing evidence throughout the unit. Here, this step of </a:t>
            </a:r>
            <a:r>
              <a:rPr lang="en-US" i="1"/>
              <a:t>citing </a:t>
            </a:r>
            <a:r>
              <a:rPr lang="en-US"/>
              <a:t>evidence will support their work in Lessons 13 and 14, in which they will select evidence to help with their writing.</a:t>
            </a:r>
            <a:endParaRPr/>
          </a:p>
          <a:p>
            <a:pPr marL="0" lvl="0" indent="0">
              <a:spcBef>
                <a:spcPts val="0"/>
              </a:spcBef>
              <a:spcAft>
                <a:spcPts val="0"/>
              </a:spcAft>
              <a:buClr>
                <a:schemeClr val="dk1"/>
              </a:buClr>
              <a:buSzPts val="1100"/>
              <a:buFont typeface="Arial"/>
              <a:buNone/>
            </a:pPr>
            <a:endParaRPr/>
          </a:p>
          <a:p>
            <a:pPr marL="0" lvl="0" indent="0">
              <a:spcBef>
                <a:spcPts val="0"/>
              </a:spcBef>
              <a:spcAft>
                <a:spcPts val="0"/>
              </a:spcAft>
              <a:buClr>
                <a:schemeClr val="dk1"/>
              </a:buClr>
              <a:buSzPts val="1200"/>
              <a:buFont typeface="Calibri"/>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a:t>: </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a:p>
          <a:p>
            <a:pPr marL="457200" lvl="0" indent="-304800" rtl="0">
              <a:spcBef>
                <a:spcPts val="0"/>
              </a:spcBef>
              <a:spcAft>
                <a:spcPts val="0"/>
              </a:spcAft>
              <a:buClr>
                <a:schemeClr val="dk1"/>
              </a:buClr>
              <a:buSzPts val="1200"/>
              <a:buFont typeface="Calibri"/>
              <a:buChar char="●"/>
            </a:pPr>
            <a:r>
              <a:rPr lang="en-US"/>
              <a:t>Students should recognize these learning targets from the previous lesson.</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278436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8 -10</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Sharing Homework: Gathering Evidence Organizer for excerpt 1</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Knowing that they might need to repeat what their partner said encourages students to listen actively.</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first sentence on the slide.</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#1 on the slide. </a:t>
            </a:r>
            <a:endParaRPr>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a:t>Remind students that now they’ll share their ideas so that they can help each other make sense of the text. Cold call three students to share what their partner wrote to explain each quote: </a:t>
            </a:r>
            <a:endParaRPr/>
          </a:p>
          <a:p>
            <a:pPr marL="914400" marR="0" lvl="0" indent="0" algn="l" rtl="0">
              <a:lnSpc>
                <a:spcPct val="100000"/>
              </a:lnSpc>
              <a:spcBef>
                <a:spcPts val="0"/>
              </a:spcBef>
              <a:spcAft>
                <a:spcPts val="0"/>
              </a:spcAft>
              <a:buNone/>
            </a:pPr>
            <a:r>
              <a:rPr lang="en-US"/>
              <a:t>“Cattle raiding is a hoary [old or ancient] tradition of pastoralists throughout East Africa.” Remind students that they focused on this sentence in Lesson 10. (They should be able to explain that the Dinka and Nuer have been stealing each other’s cattle for a long, long time.)</a:t>
            </a:r>
            <a:endParaRPr/>
          </a:p>
          <a:p>
            <a:pPr marL="914400" marR="0" lvl="0" indent="0" algn="l" rtl="0">
              <a:lnSpc>
                <a:spcPct val="100000"/>
              </a:lnSpc>
              <a:spcBef>
                <a:spcPts val="0"/>
              </a:spcBef>
              <a:spcAft>
                <a:spcPts val="0"/>
              </a:spcAft>
              <a:buNone/>
            </a:pPr>
            <a:r>
              <a:rPr lang="en-US"/>
              <a:t>“The victims were almost always warriors.” Listen for students to state that before 1983, when the Dinka and Nuer fought, it was warriors (soldiers) fighting warriors on each side. No women or children were killed.</a:t>
            </a:r>
            <a:endParaRPr/>
          </a:p>
          <a:p>
            <a:pPr marL="457200" marR="0" lvl="0" indent="0" algn="l" rtl="0">
              <a:lnSpc>
                <a:spcPct val="100000"/>
              </a:lnSpc>
              <a:spcBef>
                <a:spcPts val="0"/>
              </a:spcBef>
              <a:spcAft>
                <a:spcPts val="0"/>
              </a:spcAft>
              <a:buNone/>
            </a:pPr>
            <a:r>
              <a:rPr lang="en-US"/>
              <a:t>	“Rebellious southerners formed the Sudanese People’s Liberation Army, and young Dinka and Nuer began to carry AK-47s.” </a:t>
            </a:r>
            <a:endParaRPr/>
          </a:p>
          <a:p>
            <a:pPr marL="457200" marR="0" lvl="0" indent="0" algn="l" rtl="0">
              <a:lnSpc>
                <a:spcPct val="100000"/>
              </a:lnSpc>
              <a:spcBef>
                <a:spcPts val="0"/>
              </a:spcBef>
              <a:spcAft>
                <a:spcPts val="0"/>
              </a:spcAft>
              <a:buNone/>
            </a:pPr>
            <a:r>
              <a:rPr lang="en-US"/>
              <a:t>	Listen for students to state that the two tribes were on the same side of the war and had guns.</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will have completed their homework by completing the Gathering Evidence Graphic Organizer.</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Circulate and observe. If students did not complete the homework or say they do not understand the evidence, encourage their partner to explain their thinking around it.</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6345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Shape 129"/>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Individual and then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Sharing Homework: Gathering Evidence Organizer for Excerpt 1</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If you are in a crunch for time, this could be completed through Think-Pair-Share. Students could write their answer on the back and underline the quote in the text that supports it.</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directions on the slide.</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Collect students’ written responses (to act as an informal individual assessment), then ask for the answer verbally (to check and reinforce the correct information for the class).</a:t>
            </a:r>
            <a:endParaRPr>
              <a:solidFill>
                <a:srgbClr val="000000"/>
              </a:solidFill>
            </a:endParaRPr>
          </a:p>
          <a:p>
            <a:pPr marL="457200" lvl="0" indent="-304800" rtl="0">
              <a:spcBef>
                <a:spcPts val="0"/>
              </a:spcBef>
              <a:spcAft>
                <a:spcPts val="0"/>
              </a:spcAft>
              <a:buClr>
                <a:schemeClr val="dk1"/>
              </a:buClr>
              <a:buSzPts val="1200"/>
              <a:buFont typeface="Calibri"/>
              <a:buAutoNum type="arabicPeriod"/>
            </a:pPr>
            <a:r>
              <a:rPr lang="en-US"/>
              <a:t>Listen to be sure that students understand that the Dinka and Nuer were on the same side of the war. Both were part of the “Sudanese People’s Liberation Army” that was fighting the Arab north.</a:t>
            </a:r>
            <a:endParaRPr/>
          </a:p>
          <a:p>
            <a:pPr marL="457200" lvl="0" indent="0" rtl="0">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actively writing.</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Circulate and observe. If students are writing too slowly, have them answer #1 in writing and the line number of the quote.</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0" name="Shape 130"/>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9687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Shape 13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1-2</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Summary</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Remember that “summary statement”, “main idea”, and “central idea” are all used interchangeably in this unit. </a:t>
            </a:r>
            <a:endParaRPr/>
          </a:p>
          <a:p>
            <a:pPr marL="457200" marR="0" lvl="0" indent="-304800" algn="l" rtl="0">
              <a:lnSpc>
                <a:spcPct val="100000"/>
              </a:lnSpc>
              <a:spcBef>
                <a:spcPts val="0"/>
              </a:spcBef>
              <a:spcAft>
                <a:spcPts val="0"/>
              </a:spcAft>
              <a:buSzPts val="1200"/>
              <a:buChar char="●"/>
            </a:pPr>
            <a:r>
              <a:rPr lang="en-US"/>
              <a:t>Not much time should be used for this slide.  It is more of a reference to make sure everyone is looking at the same text.</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Tell students that now that they have spent more time rereading and thinking about Excerpt 1, they will more formally summarize this section.</a:t>
            </a:r>
            <a:endParaRPr>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Read the question on the slide.</a:t>
            </a:r>
            <a:endParaRPr>
              <a:solidFill>
                <a:srgbClr val="000000"/>
              </a:solidFill>
            </a:endParaRPr>
          </a:p>
          <a:p>
            <a:pPr marL="457200" lvl="0" indent="-304800" rtl="0">
              <a:spcBef>
                <a:spcPts val="0"/>
              </a:spcBef>
              <a:spcAft>
                <a:spcPts val="0"/>
              </a:spcAft>
              <a:buClr>
                <a:schemeClr val="dk1"/>
              </a:buClr>
              <a:buSzPts val="1200"/>
              <a:buFont typeface="Calibri"/>
              <a:buAutoNum type="arabicPeriod"/>
            </a:pPr>
            <a:r>
              <a:rPr lang="en-US"/>
              <a:t>Cold call on a couple students to see what they are thinking.</a:t>
            </a:r>
            <a:endParaRPr/>
          </a:p>
          <a:p>
            <a:pPr marL="0" lvl="0" indent="0" rtl="0">
              <a:spcBef>
                <a:spcPts val="0"/>
              </a:spcBef>
              <a:spcAft>
                <a:spcPts val="0"/>
              </a:spcAft>
              <a:buNone/>
            </a:pPr>
            <a:endParaRPr/>
          </a:p>
          <a:p>
            <a:pPr marL="0" lvl="0" indent="0" rtl="0">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and looking at the slide or their copy of the article.</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a:t>Support for Any Students Who Need It: None</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8" name="Shape 13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261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3-5</a:t>
            </a:r>
            <a:r>
              <a:rPr lang="en-US" b="1" i="0" u="none" strike="noStrike" cap="none">
                <a:solidFill>
                  <a:schemeClr val="dk1"/>
                </a:solidFill>
              </a:rPr>
              <a:t> 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Summary</a:t>
            </a:r>
            <a:endParaRPr b="1"/>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Modeling how to write a summary helps the students practice for when it is their turn to do it on their own.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a:solidFill>
                  <a:srgbClr val="000000"/>
                </a:solidFill>
              </a:rPr>
              <a:t>After listening to responses from students from slide 8, ask students to copy this summary onto the top of their article.  Point out to students that in effect, you pulled together the gist of each paragraph to help you get to this summary.</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en-US" sz="1200" i="0" u="none" strike="noStrike" cap="none">
                <a:solidFill>
                  <a:schemeClr val="dk1"/>
                </a:solidFill>
              </a:rPr>
              <a:t>Student Look-</a:t>
            </a:r>
            <a:r>
              <a:rPr lang="en-US" sz="1200" i="0" u="none" strike="noStrike" cap="none" err="1">
                <a:solidFill>
                  <a:schemeClr val="dk1"/>
                </a:solidFill>
              </a:rPr>
              <a:t>Fors</a:t>
            </a:r>
            <a:r>
              <a:rPr lang="en-US" sz="1200" i="0" u="none" strike="noStrike" cap="none">
                <a:solidFill>
                  <a:schemeClr val="dk1"/>
                </a:solidFill>
              </a:rPr>
              <a:t>/Listen-</a:t>
            </a:r>
            <a:r>
              <a:rPr lang="en-US" sz="1200" i="0" u="none" strike="noStrike" cap="none" err="1">
                <a:solidFill>
                  <a:schemeClr val="dk1"/>
                </a:solidFill>
              </a:rPr>
              <a:t>Fors</a:t>
            </a:r>
            <a:r>
              <a:rPr lang="en-US" i="0" u="none" strike="noStrike" cap="none">
                <a:solidFill>
                  <a:schemeClr val="dk1"/>
                </a:solidFill>
              </a:rPr>
              <a:t>: </a:t>
            </a:r>
            <a:endParaRPr/>
          </a:p>
          <a:p>
            <a:pPr marL="457200" marR="0" lvl="0" indent="-304800" algn="l" rtl="0">
              <a:lnSpc>
                <a:spcPct val="100000"/>
              </a:lnSpc>
              <a:spcBef>
                <a:spcPts val="0"/>
              </a:spcBef>
              <a:spcAft>
                <a:spcPts val="0"/>
              </a:spcAft>
              <a:buClr>
                <a:schemeClr val="dk1"/>
              </a:buClr>
              <a:buSzPts val="1200"/>
              <a:buFont typeface="Calibri"/>
              <a:buChar char="●"/>
            </a:pPr>
            <a:r>
              <a:rPr lang="en-US"/>
              <a:t>Circulate and observe. Students should be copying the summary from the slide.</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SzPts val="1200"/>
              <a:buChar char="●"/>
            </a:pPr>
            <a:r>
              <a:rPr lang="en-US"/>
              <a:t>To model summarizing more explicitly, consider adding a think-aloud as you record your summary. This will allow students to see the process you used to summarize the text.</a:t>
            </a:r>
            <a:endParaRPr/>
          </a:p>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9223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Shape 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D3F95E42-A082-4452-BEDD-C00484473A45}"/>
              </a:ext>
            </a:extLst>
          </p:cNvPr>
          <p:cNvPicPr>
            <a:picLocks noChangeAspect="1"/>
          </p:cNvPicPr>
          <p:nvPr userDrawn="1"/>
        </p:nvPicPr>
        <p:blipFill>
          <a:blip r:embed="rId13"/>
          <a:stretch>
            <a:fillRect/>
          </a:stretch>
        </p:blipFill>
        <p:spPr>
          <a:xfrm>
            <a:off x="10826645" y="6614461"/>
            <a:ext cx="762000" cy="142875"/>
          </a:xfrm>
          <a:prstGeom prst="rect">
            <a:avLst/>
          </a:prstGeom>
        </p:spPr>
      </p:pic>
      <p:pic>
        <p:nvPicPr>
          <p:cNvPr id="7" name="Picture 6">
            <a:extLst>
              <a:ext uri="{FF2B5EF4-FFF2-40B4-BE49-F238E27FC236}">
                <a16:creationId xmlns:a16="http://schemas.microsoft.com/office/drawing/2014/main" id="{810064D8-CFDF-43F3-BD8B-9DF378118247}"/>
              </a:ext>
            </a:extLst>
          </p:cNvPr>
          <p:cNvPicPr>
            <a:picLocks noChangeAspect="1"/>
          </p:cNvPicPr>
          <p:nvPr userDrawn="1"/>
        </p:nvPicPr>
        <p:blipFill>
          <a:blip r:embed="rId14"/>
          <a:stretch>
            <a:fillRect/>
          </a:stretch>
        </p:blipFill>
        <p:spPr>
          <a:xfrm>
            <a:off x="5628806" y="6014256"/>
            <a:ext cx="934387" cy="778656"/>
          </a:xfrm>
          <a:prstGeom prst="rect">
            <a:avLst/>
          </a:prstGeom>
        </p:spPr>
      </p:pic>
      <p:pic>
        <p:nvPicPr>
          <p:cNvPr id="9" name="Picture 8">
            <a:extLst>
              <a:ext uri="{FF2B5EF4-FFF2-40B4-BE49-F238E27FC236}">
                <a16:creationId xmlns:a16="http://schemas.microsoft.com/office/drawing/2014/main" id="{A835AEFE-0381-4A20-BF34-F7D74E4CF844}"/>
              </a:ext>
            </a:extLst>
          </p:cNvPr>
          <p:cNvPicPr>
            <a:picLocks noChangeAspect="1"/>
          </p:cNvPicPr>
          <p:nvPr userDrawn="1"/>
        </p:nvPicPr>
        <p:blipFill>
          <a:blip r:embed="rId15"/>
          <a:stretch>
            <a:fillRect/>
          </a:stretch>
        </p:blipFill>
        <p:spPr>
          <a:xfrm>
            <a:off x="0" y="617696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400" i="0" u="none" strike="noStrike" cap="none">
                <a:solidFill>
                  <a:schemeClr val="dk1"/>
                </a:solidFill>
                <a:latin typeface="Century Gothic"/>
                <a:ea typeface="Century Gothic"/>
                <a:cs typeface="Century Gothic"/>
                <a:sym typeface="Century Gothic"/>
              </a:rPr>
              <a:t>This lesson will take approximately </a:t>
            </a:r>
            <a:r>
              <a:rPr lang="en-US" sz="2400">
                <a:latin typeface="Century Gothic"/>
                <a:ea typeface="Century Gothic"/>
                <a:cs typeface="Century Gothic"/>
                <a:sym typeface="Century Gothic"/>
              </a:rPr>
              <a:t>50-75 </a:t>
            </a:r>
            <a:r>
              <a:rPr lang="en-US" sz="2400" i="0" u="none" strike="noStrike" cap="none">
                <a:solidFill>
                  <a:schemeClr val="dk1"/>
                </a:solidFill>
                <a:latin typeface="Century Gothic"/>
                <a:ea typeface="Century Gothic"/>
                <a:cs typeface="Century Gothic"/>
                <a:sym typeface="Century Gothic"/>
              </a:rPr>
              <a:t>minutes to complete. </a:t>
            </a:r>
            <a:endParaRPr sz="2400" i="0" u="none" strike="noStrike" cap="none">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400" i="0" u="none" strike="noStrike" cap="none">
                <a:solidFill>
                  <a:schemeClr val="dk1"/>
                </a:solidFill>
                <a:latin typeface="Century Gothic"/>
                <a:ea typeface="Century Gothic"/>
                <a:cs typeface="Century Gothic"/>
                <a:sym typeface="Century Gothic"/>
              </a:rPr>
              <a:t>The purpose of today’s lesson i</a:t>
            </a:r>
            <a:r>
              <a:rPr lang="en-US" sz="2400">
                <a:latin typeface="Century Gothic"/>
                <a:ea typeface="Century Gothic"/>
                <a:cs typeface="Century Gothic"/>
                <a:sym typeface="Century Gothic"/>
              </a:rPr>
              <a:t>s</a:t>
            </a:r>
            <a:r>
              <a:rPr lang="en-US" sz="2400" i="0" u="none" strike="noStrike" cap="none">
                <a:solidFill>
                  <a:schemeClr val="dk1"/>
                </a:solidFill>
                <a:latin typeface="Century Gothic"/>
                <a:ea typeface="Century Gothic"/>
                <a:cs typeface="Century Gothic"/>
                <a:sym typeface="Century Gothic"/>
              </a:rPr>
              <a:t> to</a:t>
            </a:r>
            <a:r>
              <a:rPr lang="en-US" sz="2400">
                <a:latin typeface="Century Gothic"/>
                <a:ea typeface="Century Gothic"/>
                <a:cs typeface="Century Gothic"/>
                <a:sym typeface="Century Gothic"/>
              </a:rPr>
              <a:t> continue connecting informational text with the novel and preparing to write.</a:t>
            </a: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i="0" u="none" strike="noStrike" cap="none">
                <a:solidFill>
                  <a:schemeClr val="dk1"/>
                </a:solidFill>
                <a:latin typeface="Century Gothic"/>
                <a:ea typeface="Century Gothic"/>
                <a:cs typeface="Century Gothic"/>
                <a:sym typeface="Century Gothic"/>
              </a:rPr>
              <a:t>The Learning Targets</a:t>
            </a:r>
            <a:r>
              <a:rPr lang="en-US" sz="2400">
                <a:latin typeface="Century Gothic"/>
                <a:ea typeface="Century Gothic"/>
                <a:cs typeface="Century Gothic"/>
                <a:sym typeface="Century Gothic"/>
              </a:rPr>
              <a:t> </a:t>
            </a:r>
            <a:r>
              <a:rPr lang="en-US" sz="2400" i="0" u="none" strike="noStrike" cap="none">
                <a:solidFill>
                  <a:schemeClr val="dk1"/>
                </a:solidFill>
                <a:latin typeface="Century Gothic"/>
                <a:ea typeface="Century Gothic"/>
                <a:cs typeface="Century Gothic"/>
                <a:sym typeface="Century Gothic"/>
              </a:rPr>
              <a:t>for students today </a:t>
            </a:r>
            <a:r>
              <a:rPr lang="en-US" sz="2400">
                <a:latin typeface="Century Gothic"/>
                <a:ea typeface="Century Gothic"/>
                <a:cs typeface="Century Gothic"/>
                <a:sym typeface="Century Gothic"/>
              </a:rPr>
              <a:t>are</a:t>
            </a:r>
            <a:r>
              <a:rPr lang="en-US" sz="2400" i="0" u="none" strike="noStrike" cap="none">
                <a:solidFill>
                  <a:schemeClr val="dk1"/>
                </a:solidFill>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a:latin typeface="Century Gothic"/>
                <a:ea typeface="Century Gothic"/>
                <a:cs typeface="Century Gothic"/>
                <a:sym typeface="Century Gothic"/>
              </a:rPr>
              <a:t>I can make connections from the text ‘Sudanese Tribes Confront Modern War’ to the novel </a:t>
            </a:r>
            <a:r>
              <a:rPr lang="en-US" sz="2400" b="1" i="1">
                <a:latin typeface="Century Gothic"/>
                <a:ea typeface="Century Gothic"/>
                <a:cs typeface="Century Gothic"/>
                <a:sym typeface="Century Gothic"/>
              </a:rPr>
              <a:t>A Long Walk to Water.</a:t>
            </a:r>
            <a:endParaRPr sz="2400" b="1">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a:latin typeface="Century Gothic"/>
                <a:ea typeface="Century Gothic"/>
                <a:cs typeface="Century Gothic"/>
                <a:sym typeface="Century Gothic"/>
              </a:rPr>
              <a:t>I can use context clues to determine word meanings.</a:t>
            </a:r>
            <a:endParaRPr sz="2400" b="1">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a:latin typeface="Century Gothic"/>
                <a:ea typeface="Century Gothic"/>
                <a:cs typeface="Century Gothic"/>
                <a:sym typeface="Century Gothic"/>
              </a:rPr>
              <a:t>I can cite several pieces of text-based evidence to support an analysis of excerpts from the article ‘Sudanese Tribes Confront Modern War.’</a:t>
            </a:r>
            <a:endParaRPr sz="24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make connections</a:t>
            </a:r>
            <a:endParaRPr sz="3400" i="0" u="none" strike="noStrike" cap="none">
              <a:solidFill>
                <a:schemeClr val="dk1"/>
              </a:solidFill>
              <a:latin typeface="Century Gothic"/>
              <a:ea typeface="Century Gothic"/>
              <a:cs typeface="Century Gothic"/>
              <a:sym typeface="Century Gothic"/>
            </a:endParaRPr>
          </a:p>
        </p:txBody>
      </p:sp>
      <p:sp>
        <p:nvSpPr>
          <p:cNvPr id="158" name="Shape 158"/>
          <p:cNvSpPr txBox="1">
            <a:spLocks noGrp="1"/>
          </p:cNvSpPr>
          <p:nvPr>
            <p:ph type="body" idx="1"/>
          </p:nvPr>
        </p:nvSpPr>
        <p:spPr>
          <a:xfrm>
            <a:off x="693225" y="1597150"/>
            <a:ext cx="11195100" cy="3069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a:latin typeface="Century Gothic"/>
                <a:ea typeface="Century Gothic"/>
                <a:cs typeface="Century Gothic"/>
                <a:sym typeface="Century Gothic"/>
              </a:rPr>
              <a:t>How does this article help us understand Salva’s point of view?</a:t>
            </a: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Turn and talk.  Try to think of specific examples from the novel to support your ideas.  </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Be ready to share ideas.</a:t>
            </a:r>
            <a:endParaRPr sz="2600">
              <a:latin typeface="Century Gothic"/>
              <a:ea typeface="Century Gothic"/>
              <a:cs typeface="Century Gothic"/>
              <a:sym typeface="Century Gothic"/>
            </a:endParaRPr>
          </a:p>
        </p:txBody>
      </p:sp>
      <p:pic>
        <p:nvPicPr>
          <p:cNvPr id="159" name="Shape 15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8EC6BC18-1F43-4CB3-BA9C-592FA666EEA7}"/>
              </a:ext>
            </a:extLst>
          </p:cNvPr>
          <p:cNvPicPr>
            <a:picLocks noChangeAspect="1"/>
          </p:cNvPicPr>
          <p:nvPr/>
        </p:nvPicPr>
        <p:blipFill>
          <a:blip r:embed="rId4"/>
          <a:stretch>
            <a:fillRect/>
          </a:stretch>
        </p:blipFill>
        <p:spPr>
          <a:xfrm>
            <a:off x="11097537" y="5920353"/>
            <a:ext cx="790788" cy="80131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Excerpt 1</a:t>
            </a:r>
            <a:endParaRPr sz="3400" i="0" u="none" strike="noStrike" cap="none">
              <a:solidFill>
                <a:schemeClr val="dk1"/>
              </a:solidFill>
              <a:latin typeface="Century Gothic"/>
              <a:ea typeface="Century Gothic"/>
              <a:cs typeface="Century Gothic"/>
              <a:sym typeface="Century Gothic"/>
            </a:endParaRPr>
          </a:p>
        </p:txBody>
      </p:sp>
      <p:sp>
        <p:nvSpPr>
          <p:cNvPr id="166" name="Shape 166"/>
          <p:cNvSpPr txBox="1">
            <a:spLocks noGrp="1"/>
          </p:cNvSpPr>
          <p:nvPr>
            <p:ph type="body" idx="1"/>
          </p:nvPr>
        </p:nvSpPr>
        <p:spPr>
          <a:xfrm>
            <a:off x="693225" y="1597150"/>
            <a:ext cx="11195100" cy="4784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Before we read Excerpt 2,  there are few key ideas to go over first.</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577850" marR="0" lvl="0" indent="-514350" algn="l" rtl="0">
              <a:lnSpc>
                <a:spcPct val="90000"/>
              </a:lnSpc>
              <a:spcBef>
                <a:spcPts val="1000"/>
              </a:spcBef>
              <a:spcAft>
                <a:spcPts val="0"/>
              </a:spcAft>
              <a:buSzPts val="2600"/>
              <a:buFont typeface="+mj-lt"/>
              <a:buAutoNum type="arabicPeriod"/>
            </a:pPr>
            <a:r>
              <a:rPr lang="en-US" sz="2600" b="1">
                <a:latin typeface="Century Gothic"/>
                <a:ea typeface="Century Gothic"/>
                <a:cs typeface="Century Gothic"/>
                <a:sym typeface="Century Gothic"/>
              </a:rPr>
              <a:t>When was this article written? How do you know?</a:t>
            </a:r>
            <a:endParaRPr sz="2600" b="1">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a:p>
            <a:pPr marL="577850" marR="0" lvl="0" indent="-514350" algn="l" rtl="0">
              <a:lnSpc>
                <a:spcPct val="90000"/>
              </a:lnSpc>
              <a:spcBef>
                <a:spcPts val="1000"/>
              </a:spcBef>
              <a:spcAft>
                <a:spcPts val="0"/>
              </a:spcAft>
              <a:buSzPts val="2600"/>
              <a:buFont typeface="+mj-lt"/>
              <a:buAutoNum type="arabicPeriod" startAt="2"/>
            </a:pPr>
            <a:r>
              <a:rPr lang="en-US" sz="2600" b="1">
                <a:latin typeface="Century Gothic"/>
                <a:ea typeface="Century Gothic"/>
                <a:cs typeface="Century Gothic"/>
                <a:sym typeface="Century Gothic"/>
              </a:rPr>
              <a:t>What time period is Excerpt 1 about?  How do you know?</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Turn and talk to find evidence of your answer.</a:t>
            </a:r>
            <a:endParaRPr sz="2600">
              <a:latin typeface="Century Gothic"/>
              <a:ea typeface="Century Gothic"/>
              <a:cs typeface="Century Gothic"/>
              <a:sym typeface="Century Gothic"/>
            </a:endParaRPr>
          </a:p>
        </p:txBody>
      </p:sp>
      <p:pic>
        <p:nvPicPr>
          <p:cNvPr id="167" name="Shape 16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8EC6BC18-1F43-4CB3-BA9C-592FA666EEA7}"/>
              </a:ext>
            </a:extLst>
          </p:cNvPr>
          <p:cNvPicPr>
            <a:picLocks noChangeAspect="1"/>
          </p:cNvPicPr>
          <p:nvPr/>
        </p:nvPicPr>
        <p:blipFill>
          <a:blip r:embed="rId4"/>
          <a:stretch>
            <a:fillRect/>
          </a:stretch>
        </p:blipFill>
        <p:spPr>
          <a:xfrm>
            <a:off x="11097537" y="5920353"/>
            <a:ext cx="790788" cy="80131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Excerpt 2</a:t>
            </a:r>
            <a:endParaRPr sz="3400" i="0" u="none" strike="noStrike" cap="none">
              <a:solidFill>
                <a:schemeClr val="dk1"/>
              </a:solidFill>
              <a:latin typeface="Century Gothic"/>
              <a:ea typeface="Century Gothic"/>
              <a:cs typeface="Century Gothic"/>
              <a:sym typeface="Century Gothic"/>
            </a:endParaRPr>
          </a:p>
        </p:txBody>
      </p:sp>
      <p:sp>
        <p:nvSpPr>
          <p:cNvPr id="174" name="Shape 174"/>
          <p:cNvSpPr txBox="1">
            <a:spLocks noGrp="1"/>
          </p:cNvSpPr>
          <p:nvPr>
            <p:ph type="body" idx="1"/>
          </p:nvPr>
        </p:nvSpPr>
        <p:spPr>
          <a:xfrm>
            <a:off x="693225" y="1597150"/>
            <a:ext cx="11195100" cy="4929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Here are the first two lines of Excerpt 2:</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ctr" rtl="0">
              <a:lnSpc>
                <a:spcPct val="90000"/>
              </a:lnSpc>
              <a:spcBef>
                <a:spcPts val="1000"/>
              </a:spcBef>
              <a:spcAft>
                <a:spcPts val="0"/>
              </a:spcAft>
              <a:buNone/>
            </a:pPr>
            <a:r>
              <a:rPr lang="en-US" sz="3000" b="1">
                <a:latin typeface="Century Gothic"/>
                <a:ea typeface="Century Gothic"/>
                <a:cs typeface="Century Gothic"/>
                <a:sym typeface="Century Gothic"/>
              </a:rPr>
              <a:t>“Until 1991, the guns were used mostly against northerners. But that August, there was a split in the rebel army.”</a:t>
            </a:r>
            <a:endParaRPr sz="3000" b="1">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What time period is Excerpt 2 about?  How do you know? </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Turn and talk to find evidence to answer this question.  Be ready to share.</a:t>
            </a:r>
            <a:endParaRPr sz="2600">
              <a:latin typeface="Century Gothic"/>
              <a:ea typeface="Century Gothic"/>
              <a:cs typeface="Century Gothic"/>
              <a:sym typeface="Century Gothic"/>
            </a:endParaRPr>
          </a:p>
        </p:txBody>
      </p:sp>
      <p:pic>
        <p:nvPicPr>
          <p:cNvPr id="175" name="Shape 175"/>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8EC6BC18-1F43-4CB3-BA9C-592FA666EEA7}"/>
              </a:ext>
            </a:extLst>
          </p:cNvPr>
          <p:cNvPicPr>
            <a:picLocks noChangeAspect="1"/>
          </p:cNvPicPr>
          <p:nvPr/>
        </p:nvPicPr>
        <p:blipFill>
          <a:blip r:embed="rId4"/>
          <a:stretch>
            <a:fillRect/>
          </a:stretch>
        </p:blipFill>
        <p:spPr>
          <a:xfrm>
            <a:off x="11097537" y="5920353"/>
            <a:ext cx="790788" cy="80131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Excerpt 2</a:t>
            </a:r>
            <a:endParaRPr sz="3400" i="0" u="none" strike="noStrike" cap="none">
              <a:solidFill>
                <a:schemeClr val="dk1"/>
              </a:solidFill>
              <a:latin typeface="Century Gothic"/>
              <a:ea typeface="Century Gothic"/>
              <a:cs typeface="Century Gothic"/>
              <a:sym typeface="Century Gothic"/>
            </a:endParaRPr>
          </a:p>
        </p:txBody>
      </p:sp>
      <p:pic>
        <p:nvPicPr>
          <p:cNvPr id="182" name="Shape 18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3" name="Shape 183"/>
          <p:cNvSpPr txBox="1"/>
          <p:nvPr/>
        </p:nvSpPr>
        <p:spPr>
          <a:xfrm rot="-92" flipH="1">
            <a:off x="499371" y="1633875"/>
            <a:ext cx="11232900" cy="4881226"/>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100">
                <a:latin typeface="Times New Roman"/>
                <a:ea typeface="Times New Roman"/>
                <a:cs typeface="Times New Roman"/>
                <a:sym typeface="Times New Roman"/>
              </a:rPr>
              <a:t> </a:t>
            </a:r>
            <a:endParaRPr sz="1100">
              <a:latin typeface="Century Gothic"/>
              <a:ea typeface="Century Gothic"/>
              <a:cs typeface="Century Gothic"/>
              <a:sym typeface="Century Gothic"/>
            </a:endParaRPr>
          </a:p>
          <a:p>
            <a:pPr marL="0" lvl="0" indent="0">
              <a:spcBef>
                <a:spcPts val="0"/>
              </a:spcBef>
              <a:spcAft>
                <a:spcPts val="0"/>
              </a:spcAft>
              <a:buNone/>
            </a:pPr>
            <a:endParaRPr sz="11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4"/>
            </a:pPr>
            <a:r>
              <a:rPr lang="en-US" sz="2400">
                <a:latin typeface="Century Gothic"/>
                <a:ea typeface="Century Gothic"/>
                <a:cs typeface="Century Gothic"/>
                <a:sym typeface="Century Gothic"/>
              </a:rPr>
              <a:t>Until 1991, the guns were used mostly against northerners. But that August, there was a split in the rebel army. The </a:t>
            </a:r>
            <a:r>
              <a:rPr lang="en-US" sz="2400" b="1">
                <a:latin typeface="Century Gothic"/>
                <a:ea typeface="Century Gothic"/>
                <a:cs typeface="Century Gothic"/>
                <a:sym typeface="Century Gothic"/>
              </a:rPr>
              <a:t>fault line</a:t>
            </a:r>
            <a:r>
              <a:rPr lang="en-US" sz="2400">
                <a:latin typeface="Century Gothic"/>
                <a:ea typeface="Century Gothic"/>
                <a:cs typeface="Century Gothic"/>
                <a:sym typeface="Century Gothic"/>
              </a:rPr>
              <a:t> was tribal. A Nuer rebel officer, </a:t>
            </a:r>
            <a:r>
              <a:rPr lang="en-US" sz="2400" err="1">
                <a:latin typeface="Century Gothic"/>
                <a:ea typeface="Century Gothic"/>
                <a:cs typeface="Century Gothic"/>
                <a:sym typeface="Century Gothic"/>
              </a:rPr>
              <a:t>Riek</a:t>
            </a:r>
            <a:r>
              <a:rPr lang="en-US" sz="2400">
                <a:latin typeface="Century Gothic"/>
                <a:ea typeface="Century Gothic"/>
                <a:cs typeface="Century Gothic"/>
                <a:sym typeface="Century Gothic"/>
              </a:rPr>
              <a:t> Machar, tried to </a:t>
            </a:r>
            <a:r>
              <a:rPr lang="en-US" sz="2400" b="1">
                <a:latin typeface="Century Gothic"/>
                <a:ea typeface="Century Gothic"/>
                <a:cs typeface="Century Gothic"/>
                <a:sym typeface="Century Gothic"/>
              </a:rPr>
              <a:t>topple</a:t>
            </a:r>
            <a:r>
              <a:rPr lang="en-US" sz="2400">
                <a:latin typeface="Century Gothic"/>
                <a:ea typeface="Century Gothic"/>
                <a:cs typeface="Century Gothic"/>
                <a:sym typeface="Century Gothic"/>
              </a:rPr>
              <a:t> the rebels’ supreme commander, a Dinka named John </a:t>
            </a:r>
            <a:r>
              <a:rPr lang="en-US" sz="2400" err="1">
                <a:latin typeface="Century Gothic"/>
                <a:ea typeface="Century Gothic"/>
                <a:cs typeface="Century Gothic"/>
                <a:sym typeface="Century Gothic"/>
              </a:rPr>
              <a:t>Garang</a:t>
            </a:r>
            <a:r>
              <a:rPr lang="en-US" sz="2400">
                <a:latin typeface="Century Gothic"/>
                <a:ea typeface="Century Gothic"/>
                <a:cs typeface="Century Gothic"/>
                <a:sym typeface="Century Gothic"/>
              </a:rPr>
              <a:t>. When the </a:t>
            </a:r>
            <a:r>
              <a:rPr lang="en-US" sz="2400" b="1">
                <a:latin typeface="Century Gothic"/>
                <a:ea typeface="Century Gothic"/>
                <a:cs typeface="Century Gothic"/>
                <a:sym typeface="Century Gothic"/>
              </a:rPr>
              <a:t>coup</a:t>
            </a:r>
            <a:r>
              <a:rPr lang="en-US" sz="2400">
                <a:latin typeface="Century Gothic"/>
                <a:ea typeface="Century Gothic"/>
                <a:cs typeface="Century Gothic"/>
                <a:sym typeface="Century Gothic"/>
              </a:rPr>
              <a:t> failed, the rebel escaped with forces loyal to him, mostly Nuer. The war had entered a new </a:t>
            </a:r>
            <a:r>
              <a:rPr lang="en-US" sz="2400" b="1">
                <a:latin typeface="Century Gothic"/>
                <a:ea typeface="Century Gothic"/>
                <a:cs typeface="Century Gothic"/>
                <a:sym typeface="Century Gothic"/>
              </a:rPr>
              <a:t>phase</a:t>
            </a:r>
            <a:r>
              <a:rPr lang="en-US" sz="2400">
                <a:latin typeface="Century Gothic"/>
                <a:ea typeface="Century Gothic"/>
                <a:cs typeface="Century Gothic"/>
                <a:sym typeface="Century Gothic"/>
              </a:rPr>
              <a:t>. Southerners started killing each other.</a:t>
            </a: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4"/>
            </a:pPr>
            <a:endParaRPr lang="en-US"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4"/>
            </a:pPr>
            <a:r>
              <a:rPr lang="en-US" sz="2400">
                <a:latin typeface="Century Gothic"/>
                <a:ea typeface="Century Gothic"/>
                <a:cs typeface="Century Gothic"/>
                <a:sym typeface="Century Gothic"/>
              </a:rPr>
              <a:t>“I used to be living here,” said Peter </a:t>
            </a:r>
            <a:r>
              <a:rPr lang="en-US" sz="2400" err="1">
                <a:latin typeface="Century Gothic"/>
                <a:ea typeface="Century Gothic"/>
                <a:cs typeface="Century Gothic"/>
                <a:sym typeface="Century Gothic"/>
              </a:rPr>
              <a:t>Wakoich</a:t>
            </a:r>
            <a:r>
              <a:rPr lang="en-US" sz="2400">
                <a:latin typeface="Century Gothic"/>
                <a:ea typeface="Century Gothic"/>
                <a:cs typeface="Century Gothic"/>
                <a:sym typeface="Century Gothic"/>
              </a:rPr>
              <a:t>, a Nuer in </a:t>
            </a:r>
            <a:r>
              <a:rPr lang="en-US" sz="2400" err="1">
                <a:latin typeface="Century Gothic"/>
                <a:ea typeface="Century Gothic"/>
                <a:cs typeface="Century Gothic"/>
                <a:sym typeface="Century Gothic"/>
              </a:rPr>
              <a:t>Dinkaland</a:t>
            </a:r>
            <a:r>
              <a:rPr lang="en-US" sz="2400">
                <a:latin typeface="Century Gothic"/>
                <a:ea typeface="Century Gothic"/>
                <a:cs typeface="Century Gothic"/>
                <a:sym typeface="Century Gothic"/>
              </a:rPr>
              <a:t>. “The Dinka and Nuer were one. It all went bad overnight.” Shortly after the rebel leaders parted ways, the man from the next hut stole all of </a:t>
            </a:r>
            <a:r>
              <a:rPr lang="en-US" sz="2400" err="1">
                <a:latin typeface="Century Gothic"/>
                <a:ea typeface="Century Gothic"/>
                <a:cs typeface="Century Gothic"/>
                <a:sym typeface="Century Gothic"/>
              </a:rPr>
              <a:t>Wakoich’s</a:t>
            </a:r>
            <a:r>
              <a:rPr lang="en-US" sz="2400">
                <a:latin typeface="Century Gothic"/>
                <a:ea typeface="Century Gothic"/>
                <a:cs typeface="Century Gothic"/>
                <a:sym typeface="Century Gothic"/>
              </a:rPr>
              <a:t> cattle and slit the throats of four of his children.</a:t>
            </a:r>
            <a:endParaRPr sz="2400">
              <a:latin typeface="Century Gothic"/>
              <a:ea typeface="Century Gothic"/>
              <a:cs typeface="Century Gothic"/>
              <a:sym typeface="Century Gothic"/>
            </a:endParaRPr>
          </a:p>
          <a:p>
            <a:pPr marL="0" lvl="0" indent="0" rtl="0">
              <a:spcBef>
                <a:spcPts val="0"/>
              </a:spcBef>
              <a:spcAft>
                <a:spcPts val="0"/>
              </a:spcAft>
              <a:buNone/>
            </a:pPr>
            <a:endParaRPr>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Excerpt 2</a:t>
            </a:r>
            <a:endParaRPr sz="3400" i="0" u="none" strike="noStrike" cap="none">
              <a:solidFill>
                <a:schemeClr val="dk1"/>
              </a:solidFill>
              <a:latin typeface="Century Gothic"/>
              <a:ea typeface="Century Gothic"/>
              <a:cs typeface="Century Gothic"/>
              <a:sym typeface="Century Gothic"/>
            </a:endParaRPr>
          </a:p>
        </p:txBody>
      </p:sp>
      <p:pic>
        <p:nvPicPr>
          <p:cNvPr id="190" name="Shape 19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1" name="Shape 191"/>
          <p:cNvSpPr txBox="1"/>
          <p:nvPr/>
        </p:nvSpPr>
        <p:spPr>
          <a:xfrm rot="-95" flipH="1">
            <a:off x="693245" y="1633875"/>
            <a:ext cx="10894500" cy="4866938"/>
          </a:xfrm>
          <a:prstGeom prst="rect">
            <a:avLst/>
          </a:prstGeom>
          <a:noFill/>
          <a:ln>
            <a:noFill/>
          </a:ln>
        </p:spPr>
        <p:txBody>
          <a:bodyPr spcFirstLastPara="1" wrap="square" lIns="91425" tIns="91425" rIns="91425" bIns="91425" anchor="t" anchorCtr="0">
            <a:noAutofit/>
          </a:bodyPr>
          <a:lstStyle/>
          <a:p>
            <a:pPr marL="457200" lvl="0" indent="-457200">
              <a:spcBef>
                <a:spcPts val="0"/>
              </a:spcBef>
              <a:spcAft>
                <a:spcPts val="0"/>
              </a:spcAft>
              <a:buFont typeface="+mj-lt"/>
              <a:buAutoNum type="arabicPeriod" startAt="6"/>
            </a:pPr>
            <a:r>
              <a:rPr lang="en-US" sz="2400">
                <a:latin typeface="Century Gothic"/>
                <a:ea typeface="Century Gothic"/>
                <a:cs typeface="Century Gothic"/>
                <a:sym typeface="Century Gothic"/>
              </a:rPr>
              <a:t>Children, women and the elderly used to be off-limits during raids, traditional set-piece battles in which women waited at the edge of the fight to tend the wounded and retrieve lost spears, said Sharon Hutchinson, a University of Wisconsin anthropologist who lived with the region for most of a decade. Now 110 were killed in a village attacked precisely while its young men had gathered elsewhere.</a:t>
            </a: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6"/>
            </a:pP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6"/>
            </a:pPr>
            <a:r>
              <a:rPr lang="en-US" sz="2400">
                <a:solidFill>
                  <a:schemeClr val="dk1"/>
                </a:solidFill>
                <a:latin typeface="Century Gothic"/>
                <a:ea typeface="Century Gothic"/>
                <a:cs typeface="Century Gothic"/>
                <a:sym typeface="Century Gothic"/>
              </a:rPr>
              <a:t>Tradition in both tribes held that causing a death created “</a:t>
            </a:r>
            <a:r>
              <a:rPr lang="en-US" sz="2400" b="1">
                <a:solidFill>
                  <a:schemeClr val="dk1"/>
                </a:solidFill>
                <a:latin typeface="Century Gothic"/>
                <a:ea typeface="Century Gothic"/>
                <a:cs typeface="Century Gothic"/>
                <a:sym typeface="Century Gothic"/>
              </a:rPr>
              <a:t>spiritual</a:t>
            </a:r>
            <a:r>
              <a:rPr lang="en-US" sz="2400">
                <a:solidFill>
                  <a:schemeClr val="dk1"/>
                </a:solidFill>
                <a:latin typeface="Century Gothic"/>
                <a:ea typeface="Century Gothic"/>
                <a:cs typeface="Century Gothic"/>
                <a:sym typeface="Century Gothic"/>
              </a:rPr>
              <a:t> </a:t>
            </a:r>
            <a:r>
              <a:rPr lang="en-US" sz="2400" b="1">
                <a:solidFill>
                  <a:schemeClr val="dk1"/>
                </a:solidFill>
                <a:latin typeface="Century Gothic"/>
                <a:ea typeface="Century Gothic"/>
                <a:cs typeface="Century Gothic"/>
                <a:sym typeface="Century Gothic"/>
              </a:rPr>
              <a:t>pollution</a:t>
            </a:r>
            <a:r>
              <a:rPr lang="en-US" sz="2400">
                <a:solidFill>
                  <a:schemeClr val="dk1"/>
                </a:solidFill>
                <a:latin typeface="Century Gothic"/>
                <a:ea typeface="Century Gothic"/>
                <a:cs typeface="Century Gothic"/>
                <a:sym typeface="Century Gothic"/>
              </a:rPr>
              <a:t>.” A bit of the blood of any man a Nuer speared to death was thought to be in the slayer, and had to be bled out of the upper arm by an earth priest. To drink or eat before reaching the priest was to die.</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rtl="0">
              <a:spcBef>
                <a:spcPts val="0"/>
              </a:spcBef>
              <a:spcAft>
                <a:spcPts val="0"/>
              </a:spcAft>
              <a:buNone/>
            </a:pP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Excerpt 2</a:t>
            </a:r>
            <a:endParaRPr sz="3400" i="0" u="none" strike="noStrike" cap="none">
              <a:solidFill>
                <a:schemeClr val="dk1"/>
              </a:solidFill>
              <a:latin typeface="Century Gothic"/>
              <a:ea typeface="Century Gothic"/>
              <a:cs typeface="Century Gothic"/>
              <a:sym typeface="Century Gothic"/>
            </a:endParaRPr>
          </a:p>
        </p:txBody>
      </p:sp>
      <p:pic>
        <p:nvPicPr>
          <p:cNvPr id="198" name="Shape 19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9" name="Shape 199"/>
          <p:cNvSpPr txBox="1"/>
          <p:nvPr/>
        </p:nvSpPr>
        <p:spPr>
          <a:xfrm rot="-95" flipH="1">
            <a:off x="693388" y="1633900"/>
            <a:ext cx="10802400" cy="433827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100">
                <a:latin typeface="Times New Roman"/>
                <a:ea typeface="Times New Roman"/>
                <a:cs typeface="Times New Roman"/>
                <a:sym typeface="Times New Roman"/>
              </a:rPr>
              <a:t>  </a:t>
            </a: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8"/>
            </a:pPr>
            <a:r>
              <a:rPr lang="en-US" sz="2400">
                <a:latin typeface="Century Gothic"/>
                <a:ea typeface="Century Gothic"/>
                <a:cs typeface="Century Gothic"/>
                <a:sym typeface="Century Gothic"/>
              </a:rPr>
              <a:t>But that was for a death by spear, pressed into victim by one’s own muscle and bone. What to do about death by bullets—“a gun’s calves,” as the word translated from Nuer? Rebel commanders argued to chiefs that a gun death carried no individual responsibility, that traditional belief did not apply in a “government war.”</a:t>
            </a: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8"/>
            </a:pP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8"/>
            </a:pPr>
            <a:r>
              <a:rPr lang="en-US" sz="2400">
                <a:latin typeface="Century Gothic"/>
                <a:ea typeface="Century Gothic"/>
                <a:cs typeface="Century Gothic"/>
                <a:sym typeface="Century Gothic"/>
              </a:rPr>
              <a:t>And the </a:t>
            </a:r>
            <a:r>
              <a:rPr lang="en-US" sz="2400" b="1">
                <a:latin typeface="Century Gothic"/>
                <a:ea typeface="Century Gothic"/>
                <a:cs typeface="Century Gothic"/>
                <a:sym typeface="Century Gothic"/>
              </a:rPr>
              <a:t>guerrillas</a:t>
            </a:r>
            <a:r>
              <a:rPr lang="en-US" sz="2400">
                <a:latin typeface="Century Gothic"/>
                <a:ea typeface="Century Gothic"/>
                <a:cs typeface="Century Gothic"/>
                <a:sym typeface="Century Gothic"/>
              </a:rPr>
              <a:t> came to see it the same way. “They believe, ‘The ghost of the deceased will not haunt me, because I did not kill with a spear,’” said </a:t>
            </a:r>
            <a:r>
              <a:rPr lang="en-US" sz="2400" err="1">
                <a:latin typeface="Century Gothic"/>
                <a:ea typeface="Century Gothic"/>
                <a:cs typeface="Century Gothic"/>
                <a:sym typeface="Century Gothic"/>
              </a:rPr>
              <a:t>Telar</a:t>
            </a:r>
            <a:r>
              <a:rPr lang="en-US" sz="2400">
                <a:latin typeface="Century Gothic"/>
                <a:ea typeface="Century Gothic"/>
                <a:cs typeface="Century Gothic"/>
                <a:sym typeface="Century Gothic"/>
              </a:rPr>
              <a:t> Deng, an American-educated Dinka judge.</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0" lvl="0" indent="0" rtl="0">
              <a:spcBef>
                <a:spcPts val="0"/>
              </a:spcBef>
              <a:spcAft>
                <a:spcPts val="0"/>
              </a:spcAft>
              <a:buNone/>
            </a:pP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Excerpt 2</a:t>
            </a:r>
            <a:endParaRPr sz="3400" i="0" u="none" strike="noStrike" cap="none">
              <a:solidFill>
                <a:schemeClr val="dk1"/>
              </a:solidFill>
              <a:latin typeface="Century Gothic"/>
              <a:ea typeface="Century Gothic"/>
              <a:cs typeface="Century Gothic"/>
              <a:sym typeface="Century Gothic"/>
            </a:endParaRPr>
          </a:p>
        </p:txBody>
      </p:sp>
      <p:pic>
        <p:nvPicPr>
          <p:cNvPr id="206" name="Shape 20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07" name="Shape 207"/>
          <p:cNvSpPr txBox="1"/>
          <p:nvPr/>
        </p:nvSpPr>
        <p:spPr>
          <a:xfrm rot="-97" flipH="1">
            <a:off x="693425" y="1633900"/>
            <a:ext cx="10671000" cy="5223900"/>
          </a:xfrm>
          <a:prstGeom prst="rect">
            <a:avLst/>
          </a:prstGeom>
          <a:noFill/>
          <a:ln>
            <a:noFill/>
          </a:ln>
        </p:spPr>
        <p:txBody>
          <a:bodyPr spcFirstLastPara="1" wrap="square" lIns="91425" tIns="91425" rIns="91425" bIns="91425" anchor="t" anchorCtr="0">
            <a:noAutofit/>
          </a:bodyPr>
          <a:lstStyle/>
          <a:p>
            <a:pPr marL="457200" lvl="0" indent="-457200" rtl="0">
              <a:spcBef>
                <a:spcPts val="0"/>
              </a:spcBef>
              <a:spcAft>
                <a:spcPts val="0"/>
              </a:spcAft>
              <a:buFont typeface="+mj-lt"/>
              <a:buAutoNum type="arabicPeriod" startAt="10"/>
            </a:pPr>
            <a:r>
              <a:rPr lang="en-US" sz="2400">
                <a:solidFill>
                  <a:schemeClr val="dk1"/>
                </a:solidFill>
                <a:latin typeface="Century Gothic"/>
                <a:ea typeface="Century Gothic"/>
                <a:cs typeface="Century Gothic"/>
                <a:sym typeface="Century Gothic"/>
              </a:rPr>
              <a:t>Once removed from its moral consequences, killing became easier. </a:t>
            </a:r>
            <a:r>
              <a:rPr lang="en-US" sz="2400" err="1">
                <a:solidFill>
                  <a:schemeClr val="dk1"/>
                </a:solidFill>
                <a:latin typeface="Century Gothic"/>
                <a:ea typeface="Century Gothic"/>
                <a:cs typeface="Century Gothic"/>
                <a:sym typeface="Century Gothic"/>
              </a:rPr>
              <a:t>Jok</a:t>
            </a:r>
            <a:r>
              <a:rPr lang="en-US" sz="2400">
                <a:solidFill>
                  <a:schemeClr val="dk1"/>
                </a:solidFill>
                <a:latin typeface="Century Gothic"/>
                <a:ea typeface="Century Gothic"/>
                <a:cs typeface="Century Gothic"/>
                <a:sym typeface="Century Gothic"/>
              </a:rPr>
              <a:t> </a:t>
            </a:r>
            <a:r>
              <a:rPr lang="en-US" sz="2400" err="1">
                <a:solidFill>
                  <a:schemeClr val="dk1"/>
                </a:solidFill>
                <a:latin typeface="Century Gothic"/>
                <a:ea typeface="Century Gothic"/>
                <a:cs typeface="Century Gothic"/>
                <a:sym typeface="Century Gothic"/>
              </a:rPr>
              <a:t>Madut</a:t>
            </a:r>
            <a:r>
              <a:rPr lang="en-US" sz="2400">
                <a:solidFill>
                  <a:schemeClr val="dk1"/>
                </a:solidFill>
                <a:latin typeface="Century Gothic"/>
                <a:ea typeface="Century Gothic"/>
                <a:cs typeface="Century Gothic"/>
                <a:sym typeface="Century Gothic"/>
              </a:rPr>
              <a:t> </a:t>
            </a:r>
            <a:r>
              <a:rPr lang="en-US" sz="2400" err="1">
                <a:solidFill>
                  <a:schemeClr val="dk1"/>
                </a:solidFill>
                <a:latin typeface="Century Gothic"/>
                <a:ea typeface="Century Gothic"/>
                <a:cs typeface="Century Gothic"/>
                <a:sym typeface="Century Gothic"/>
              </a:rPr>
              <a:t>Jok</a:t>
            </a:r>
            <a:r>
              <a:rPr lang="en-US" sz="2400">
                <a:solidFill>
                  <a:schemeClr val="dk1"/>
                </a:solidFill>
                <a:latin typeface="Century Gothic"/>
                <a:ea typeface="Century Gothic"/>
                <a:cs typeface="Century Gothic"/>
                <a:sym typeface="Century Gothic"/>
              </a:rPr>
              <a:t>, an assistant professor of history at Loyola Marymount University in Los Angeles, returned to his native </a:t>
            </a:r>
            <a:r>
              <a:rPr lang="en-US" sz="2400" err="1">
                <a:solidFill>
                  <a:schemeClr val="dk1"/>
                </a:solidFill>
                <a:latin typeface="Century Gothic"/>
                <a:ea typeface="Century Gothic"/>
                <a:cs typeface="Century Gothic"/>
                <a:sym typeface="Century Gothic"/>
              </a:rPr>
              <a:t>Dinkaland</a:t>
            </a:r>
            <a:r>
              <a:rPr lang="en-US" sz="2400">
                <a:solidFill>
                  <a:schemeClr val="dk1"/>
                </a:solidFill>
                <a:latin typeface="Century Gothic"/>
                <a:ea typeface="Century Gothic"/>
                <a:cs typeface="Century Gothic"/>
                <a:sym typeface="Century Gothic"/>
              </a:rPr>
              <a:t> last summer to research the culture of violence. He found armed youths running</a:t>
            </a:r>
            <a:r>
              <a:rPr lang="en-US" sz="2400" b="1">
                <a:solidFill>
                  <a:schemeClr val="dk1"/>
                </a:solidFill>
                <a:latin typeface="Century Gothic"/>
                <a:ea typeface="Century Gothic"/>
                <a:cs typeface="Century Gothic"/>
                <a:sym typeface="Century Gothic"/>
              </a:rPr>
              <a:t> roughshod</a:t>
            </a:r>
            <a:r>
              <a:rPr lang="en-US" sz="2400">
                <a:solidFill>
                  <a:schemeClr val="dk1"/>
                </a:solidFill>
                <a:latin typeface="Century Gothic"/>
                <a:ea typeface="Century Gothic"/>
                <a:cs typeface="Century Gothic"/>
                <a:sym typeface="Century Gothic"/>
              </a:rPr>
              <a:t> in a society whose </a:t>
            </a:r>
            <a:r>
              <a:rPr lang="en-US" sz="2400" b="1">
                <a:solidFill>
                  <a:schemeClr val="dk1"/>
                </a:solidFill>
                <a:latin typeface="Century Gothic"/>
                <a:ea typeface="Century Gothic"/>
                <a:cs typeface="Century Gothic"/>
                <a:sym typeface="Century Gothic"/>
              </a:rPr>
              <a:t>dysfunction</a:t>
            </a:r>
            <a:r>
              <a:rPr lang="en-US" sz="2400">
                <a:solidFill>
                  <a:schemeClr val="dk1"/>
                </a:solidFill>
                <a:latin typeface="Century Gothic"/>
                <a:ea typeface="Century Gothic"/>
                <a:cs typeface="Century Gothic"/>
                <a:sym typeface="Century Gothic"/>
              </a:rPr>
              <a:t> paralleled that of inner cities 8,000 miles away: Arguments once settled by fighting with sticks were now being decided with </a:t>
            </a:r>
            <a:r>
              <a:rPr lang="en-US" sz="2400" b="1">
                <a:solidFill>
                  <a:schemeClr val="dk1"/>
                </a:solidFill>
                <a:latin typeface="Century Gothic"/>
                <a:ea typeface="Century Gothic"/>
                <a:cs typeface="Century Gothic"/>
                <a:sym typeface="Century Gothic"/>
              </a:rPr>
              <a:t>assault</a:t>
            </a:r>
            <a:r>
              <a:rPr lang="en-US" sz="2400">
                <a:solidFill>
                  <a:schemeClr val="dk1"/>
                </a:solidFill>
                <a:latin typeface="Century Gothic"/>
                <a:ea typeface="Century Gothic"/>
                <a:cs typeface="Century Gothic"/>
                <a:sym typeface="Century Gothic"/>
              </a:rPr>
              <a:t> weapons.</a:t>
            </a:r>
            <a:endParaRPr sz="2400">
              <a:latin typeface="Century Gothic"/>
              <a:ea typeface="Century Gothic"/>
              <a:cs typeface="Century Gothic"/>
              <a:sym typeface="Century Gothic"/>
            </a:endParaRPr>
          </a:p>
          <a:p>
            <a:pPr marL="457200" lvl="0" indent="-457200" rtl="0">
              <a:spcBef>
                <a:spcPts val="0"/>
              </a:spcBef>
              <a:spcAft>
                <a:spcPts val="0"/>
              </a:spcAft>
              <a:buFont typeface="+mj-lt"/>
              <a:buAutoNum type="arabicPeriod" startAt="10"/>
            </a:pP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10"/>
            </a:pPr>
            <a:r>
              <a:rPr lang="en-US" sz="2400">
                <a:latin typeface="Century Gothic"/>
                <a:ea typeface="Century Gothic"/>
                <a:cs typeface="Century Gothic"/>
                <a:sym typeface="Century Gothic"/>
              </a:rPr>
              <a:t>The warriors, </a:t>
            </a:r>
            <a:r>
              <a:rPr lang="en-US" sz="2400" err="1">
                <a:latin typeface="Century Gothic"/>
                <a:ea typeface="Century Gothic"/>
                <a:cs typeface="Century Gothic"/>
                <a:sym typeface="Century Gothic"/>
              </a:rPr>
              <a:t>Jok</a:t>
            </a:r>
            <a:r>
              <a:rPr lang="en-US" sz="2400">
                <a:latin typeface="Century Gothic"/>
                <a:ea typeface="Century Gothic"/>
                <a:cs typeface="Century Gothic"/>
                <a:sym typeface="Century Gothic"/>
              </a:rPr>
              <a:t> said, were simply too young to remember any power but the kind that came from a gun.</a:t>
            </a: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10"/>
            </a:pPr>
            <a:endParaRPr sz="2400">
              <a:latin typeface="Century Gothic"/>
              <a:ea typeface="Century Gothic"/>
              <a:cs typeface="Century Gothic"/>
              <a:sym typeface="Century Gothic"/>
            </a:endParaRPr>
          </a:p>
          <a:p>
            <a:pPr marL="457200" lvl="0" indent="-457200">
              <a:spcBef>
                <a:spcPts val="0"/>
              </a:spcBef>
              <a:spcAft>
                <a:spcPts val="0"/>
              </a:spcAft>
              <a:buFont typeface="+mj-lt"/>
              <a:buAutoNum type="arabicPeriod" startAt="10"/>
            </a:pPr>
            <a:r>
              <a:rPr lang="en-US" sz="2400">
                <a:latin typeface="Century Gothic"/>
                <a:ea typeface="Century Gothic"/>
                <a:cs typeface="Century Gothic"/>
                <a:sym typeface="Century Gothic"/>
              </a:rPr>
              <a:t>The elders, however, could.</a:t>
            </a:r>
            <a:endParaRPr/>
          </a:p>
          <a:p>
            <a:pPr marL="0" lvl="0" indent="0" rtl="0">
              <a:spcBef>
                <a:spcPts val="0"/>
              </a:spcBef>
              <a:spcAft>
                <a:spcPts val="0"/>
              </a:spcAft>
              <a:buNone/>
            </a:pPr>
            <a:endParaRPr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use context clues</a:t>
            </a:r>
            <a:endParaRPr sz="3400" i="0" u="none" strike="noStrike" cap="none">
              <a:solidFill>
                <a:schemeClr val="dk1"/>
              </a:solidFill>
              <a:latin typeface="Century Gothic"/>
              <a:ea typeface="Century Gothic"/>
              <a:cs typeface="Century Gothic"/>
              <a:sym typeface="Century Gothic"/>
            </a:endParaRPr>
          </a:p>
        </p:txBody>
      </p:sp>
      <p:pic>
        <p:nvPicPr>
          <p:cNvPr id="214" name="Shape 21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15" name="Shape 215"/>
          <p:cNvSpPr txBox="1"/>
          <p:nvPr/>
        </p:nvSpPr>
        <p:spPr>
          <a:xfrm rot="-97" flipH="1">
            <a:off x="693425" y="1633900"/>
            <a:ext cx="10671000" cy="5223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This is a very challenging text, from one of the most respected newspapers in the country.  You are doing an amazing job so far! Let’s use context clues to help us understand some of the vocabulary.</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Work with a partner to create a definition for the following words.  Write the definitions in the margins.</a:t>
            </a:r>
            <a:endParaRPr sz="2400">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fault line</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topple</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coup</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spiritual pollution</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guerrillas</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roughshod</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dysfunction</a:t>
            </a:r>
            <a:endParaRPr sz="2200" b="1">
              <a:solidFill>
                <a:schemeClr val="dk1"/>
              </a:solidFill>
              <a:latin typeface="Century Gothic"/>
              <a:ea typeface="Century Gothic"/>
              <a:cs typeface="Century Gothic"/>
              <a:sym typeface="Century Gothic"/>
            </a:endParaRPr>
          </a:p>
          <a:p>
            <a:pPr marL="342900" lvl="0" indent="-342900">
              <a:spcBef>
                <a:spcPts val="0"/>
              </a:spcBef>
              <a:spcAft>
                <a:spcPts val="0"/>
              </a:spcAft>
              <a:buFont typeface="Arial" panose="020B0604020202020204" pitchFamily="34" charset="0"/>
              <a:buChar char="•"/>
            </a:pPr>
            <a:r>
              <a:rPr lang="en-US" sz="2200" b="1">
                <a:solidFill>
                  <a:schemeClr val="dk1"/>
                </a:solidFill>
                <a:latin typeface="Century Gothic"/>
                <a:ea typeface="Century Gothic"/>
                <a:cs typeface="Century Gothic"/>
                <a:sym typeface="Century Gothic"/>
              </a:rPr>
              <a:t>assault</a:t>
            </a:r>
            <a:endParaRPr sz="2200" b="1">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a:p>
            <a:pPr marL="0" lvl="0" indent="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222" name="Shape 2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23" name="Shape 2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224" name="Shape 224"/>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600">
                <a:latin typeface="Century Gothic"/>
                <a:ea typeface="Century Gothic"/>
                <a:cs typeface="Century Gothic"/>
                <a:sym typeface="Century Gothic"/>
              </a:rPr>
              <a:t>Today’s learning targets were:</a:t>
            </a:r>
            <a:endParaRPr sz="26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make connections from the text ‘Sudanese Tribes Confront Modern War’ to the novel </a:t>
            </a:r>
            <a:r>
              <a:rPr lang="en-US" sz="2600" b="1" i="1">
                <a:latin typeface="Century Gothic"/>
                <a:ea typeface="Century Gothic"/>
                <a:cs typeface="Century Gothic"/>
                <a:sym typeface="Century Gothic"/>
              </a:rPr>
              <a:t>A Long Walk to Water.”</a:t>
            </a: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use context clues to determine word meanings.”</a:t>
            </a:r>
            <a:endParaRPr sz="26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600" b="1">
                <a:latin typeface="Century Gothic"/>
                <a:ea typeface="Century Gothic"/>
                <a:cs typeface="Century Gothic"/>
                <a:sym typeface="Century Gothic"/>
              </a:rPr>
              <a:t>“I can cite several pieces of text-based evidence to support an analysis of excerpts from the article ‘Sudanese Tribes Confront Modern War.’”</a:t>
            </a:r>
            <a:endParaRPr sz="2600" b="1">
              <a:latin typeface="Century Gothic"/>
              <a:ea typeface="Century Gothic"/>
              <a:cs typeface="Century Gothic"/>
              <a:sym typeface="Century Gothic"/>
            </a:endParaRPr>
          </a:p>
        </p:txBody>
      </p:sp>
      <p:pic>
        <p:nvPicPr>
          <p:cNvPr id="4" name="Picture 4">
            <a:extLst>
              <a:ext uri="{FF2B5EF4-FFF2-40B4-BE49-F238E27FC236}">
                <a16:creationId xmlns:a16="http://schemas.microsoft.com/office/drawing/2014/main" id="{8D563BB0-2618-4240-A587-B14E52A1961B}"/>
              </a:ext>
            </a:extLst>
          </p:cNvPr>
          <p:cNvPicPr>
            <a:picLocks noChangeAspect="1"/>
          </p:cNvPicPr>
          <p:nvPr/>
        </p:nvPicPr>
        <p:blipFill>
          <a:blip r:embed="rId4"/>
          <a:stretch>
            <a:fillRect/>
          </a:stretch>
        </p:blipFill>
        <p:spPr>
          <a:xfrm>
            <a:off x="10913130" y="5858758"/>
            <a:ext cx="975195" cy="77059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231" name="Shape 23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32" name="Shape 2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Things Close Readers Do</a:t>
            </a:r>
            <a:endParaRPr sz="3400" i="0" u="none" strike="noStrike" cap="none">
              <a:solidFill>
                <a:schemeClr val="dk1"/>
              </a:solidFill>
              <a:latin typeface="Century Gothic"/>
              <a:ea typeface="Century Gothic"/>
              <a:cs typeface="Century Gothic"/>
              <a:sym typeface="Century Gothic"/>
            </a:endParaRPr>
          </a:p>
        </p:txBody>
      </p:sp>
      <p:sp>
        <p:nvSpPr>
          <p:cNvPr id="233" name="Shape 233"/>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endParaRPr sz="2600" b="1">
              <a:latin typeface="Century Gothic"/>
              <a:ea typeface="Century Gothic"/>
              <a:cs typeface="Century Gothic"/>
              <a:sym typeface="Century Gothic"/>
            </a:endParaRPr>
          </a:p>
          <a:p>
            <a:pPr marL="457200" lvl="0" indent="-393700" rtl="0">
              <a:spcBef>
                <a:spcPts val="1000"/>
              </a:spcBef>
              <a:spcAft>
                <a:spcPts val="0"/>
              </a:spcAft>
              <a:buSzPts val="2600"/>
              <a:buFont typeface="Century Gothic"/>
              <a:buAutoNum type="arabicPeriod"/>
            </a:pPr>
            <a:r>
              <a:rPr lang="en-US" sz="2600">
                <a:latin typeface="Century Gothic"/>
                <a:ea typeface="Century Gothic"/>
                <a:cs typeface="Century Gothic"/>
                <a:sym typeface="Century Gothic"/>
              </a:rPr>
              <a:t>Get the gist of what the text is mostly about.</a:t>
            </a:r>
            <a:endParaRPr sz="2600">
              <a:latin typeface="Century Gothic"/>
              <a:ea typeface="Century Gothic"/>
              <a:cs typeface="Century Gothic"/>
              <a:sym typeface="Century Gothic"/>
            </a:endParaRPr>
          </a:p>
          <a:p>
            <a:pPr marL="457200" lvl="0" indent="-393700" rtl="0">
              <a:spcBef>
                <a:spcPts val="0"/>
              </a:spcBef>
              <a:spcAft>
                <a:spcPts val="0"/>
              </a:spcAft>
              <a:buSzPts val="2600"/>
              <a:buFont typeface="Century Gothic"/>
              <a:buAutoNum type="arabicPeriod"/>
            </a:pPr>
            <a:r>
              <a:rPr lang="en-US" sz="2600">
                <a:latin typeface="Century Gothic"/>
                <a:ea typeface="Century Gothic"/>
                <a:cs typeface="Century Gothic"/>
                <a:sym typeface="Century Gothic"/>
              </a:rPr>
              <a:t>Use the text to answer questions.</a:t>
            </a:r>
            <a:endParaRPr sz="2600">
              <a:latin typeface="Century Gothic"/>
              <a:ea typeface="Century Gothic"/>
              <a:cs typeface="Century Gothic"/>
              <a:sym typeface="Century Gothic"/>
            </a:endParaRPr>
          </a:p>
          <a:p>
            <a:pPr marL="457200" lvl="0" indent="-393700" rtl="0">
              <a:spcBef>
                <a:spcPts val="0"/>
              </a:spcBef>
              <a:spcAft>
                <a:spcPts val="0"/>
              </a:spcAft>
              <a:buSzPts val="2600"/>
              <a:buFont typeface="Century Gothic"/>
              <a:buAutoNum type="arabicPeriod"/>
            </a:pPr>
            <a:r>
              <a:rPr lang="en-US" sz="2600">
                <a:latin typeface="Century Gothic"/>
                <a:ea typeface="Century Gothic"/>
                <a:cs typeface="Century Gothic"/>
                <a:sym typeface="Century Gothic"/>
              </a:rPr>
              <a:t>Reread the text.</a:t>
            </a:r>
            <a:endParaRPr sz="2600">
              <a:latin typeface="Century Gothic"/>
              <a:ea typeface="Century Gothic"/>
              <a:cs typeface="Century Gothic"/>
              <a:sym typeface="Century Gothic"/>
            </a:endParaRPr>
          </a:p>
          <a:p>
            <a:pPr marL="457200" lvl="0" indent="-393700" rtl="0">
              <a:spcBef>
                <a:spcPts val="0"/>
              </a:spcBef>
              <a:spcAft>
                <a:spcPts val="0"/>
              </a:spcAft>
              <a:buSzPts val="2600"/>
              <a:buFont typeface="Century Gothic"/>
              <a:buAutoNum type="arabicPeriod"/>
            </a:pPr>
            <a:r>
              <a:rPr lang="en-US" sz="2600">
                <a:latin typeface="Century Gothic"/>
                <a:ea typeface="Century Gothic"/>
                <a:cs typeface="Century Gothic"/>
                <a:sym typeface="Century Gothic"/>
              </a:rPr>
              <a:t>Pay attention to vocabulary.</a:t>
            </a:r>
            <a:endParaRPr sz="2600">
              <a:latin typeface="Century Gothic"/>
              <a:ea typeface="Century Gothic"/>
              <a:cs typeface="Century Gothic"/>
              <a:sym typeface="Century Gothic"/>
            </a:endParaRPr>
          </a:p>
          <a:p>
            <a:pPr marL="457200" lvl="0" indent="-393700" rtl="0">
              <a:spcBef>
                <a:spcPts val="0"/>
              </a:spcBef>
              <a:spcAft>
                <a:spcPts val="0"/>
              </a:spcAft>
              <a:buSzPts val="2600"/>
              <a:buFont typeface="Century Gothic"/>
              <a:buAutoNum type="arabicPeriod"/>
            </a:pPr>
            <a:r>
              <a:rPr lang="en-US" sz="2600">
                <a:latin typeface="Century Gothic"/>
                <a:ea typeface="Century Gothic"/>
                <a:cs typeface="Century Gothic"/>
                <a:sym typeface="Century Gothic"/>
              </a:rPr>
              <a:t>Gather evidence (quotes) from the text.</a:t>
            </a:r>
          </a:p>
          <a:p>
            <a:pPr marL="457200" lvl="0" indent="-393700" rtl="0">
              <a:spcBef>
                <a:spcPts val="0"/>
              </a:spcBef>
              <a:spcAft>
                <a:spcPts val="0"/>
              </a:spcAft>
              <a:buSzPts val="2600"/>
              <a:buFont typeface="Century Gothic"/>
              <a:buAutoNum type="arabicPeriod"/>
            </a:pPr>
            <a:r>
              <a:rPr lang="en-US" sz="2600">
                <a:latin typeface="Century Gothic"/>
                <a:ea typeface="Century Gothic"/>
                <a:cs typeface="Century Gothic"/>
                <a:sym typeface="Century Gothic"/>
              </a:rPr>
              <a:t>?</a:t>
            </a:r>
            <a:endParaRPr sz="2600">
              <a:latin typeface="Century Gothic"/>
              <a:ea typeface="Century Gothic"/>
              <a:cs typeface="Century Gothic"/>
              <a:sym typeface="Century Gothic"/>
            </a:endParaRPr>
          </a:p>
          <a:p>
            <a:pPr marL="457200" lvl="0" indent="-393700" rtl="0">
              <a:spcBef>
                <a:spcPts val="0"/>
              </a:spcBef>
              <a:spcAft>
                <a:spcPts val="0"/>
              </a:spcAft>
              <a:buSzPts val="2600"/>
              <a:buFont typeface="Century Gothic"/>
              <a:buAutoNum type="arabicPeriod"/>
            </a:pPr>
            <a:endParaRPr sz="2600">
              <a:latin typeface="Century Gothic"/>
              <a:ea typeface="Century Gothic"/>
              <a:cs typeface="Century Gothic"/>
              <a:sym typeface="Century Gothic"/>
            </a:endParaRPr>
          </a:p>
          <a:p>
            <a:pPr marL="0" lvl="0" indent="0" rtl="0">
              <a:spcBef>
                <a:spcPts val="1000"/>
              </a:spcBef>
              <a:spcAft>
                <a:spcPts val="0"/>
              </a:spcAft>
              <a:buNone/>
            </a:pPr>
            <a:r>
              <a:rPr lang="en-US" sz="2600">
                <a:latin typeface="Century Gothic"/>
                <a:ea typeface="Century Gothic"/>
                <a:cs typeface="Century Gothic"/>
                <a:sym typeface="Century Gothic"/>
              </a:rPr>
              <a:t>SHOULD WE ADD ANY BASED ON WHAT WE DID TODAY?</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Things Close Readers Do anchor chart (begun in Lesson 2; see additions in supporting materials) -- today’s focus: “determine vocabulary in context”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“Sudanese Tribes Confront Modern War” (from Lesson 10; one per student; focus on Excerpt 2)</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Gathering Evidence graphic organizer for Excerpt 1 of “Sudanese Tribes Confront Modern War” (focus on perspectives) (from lesson 10; one per student)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Selecting Evidence graphic organizer related to “Sudanese Tribes…”article (begun in Lesson 10; one per student and one to display)</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i="1">
                <a:latin typeface="Century Gothic"/>
                <a:ea typeface="Century Gothic"/>
                <a:cs typeface="Century Gothic"/>
                <a:sym typeface="Century Gothic"/>
              </a:rPr>
              <a:t>A Long Walk to Water </a:t>
            </a:r>
            <a:r>
              <a:rPr lang="en-US" sz="2000">
                <a:latin typeface="Century Gothic"/>
                <a:ea typeface="Century Gothic"/>
                <a:cs typeface="Century Gothic"/>
                <a:sym typeface="Century Gothic"/>
              </a:rPr>
              <a:t>(book; one per student)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Document camera, if available</a:t>
            </a:r>
            <a:endParaRPr sz="200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00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Shape 23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40" name="Shape 24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241" name="Shape 241"/>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800">
                <a:solidFill>
                  <a:schemeClr val="dk1"/>
                </a:solidFill>
                <a:latin typeface="Century Gothic"/>
                <a:ea typeface="Century Gothic"/>
                <a:cs typeface="Century Gothic"/>
                <a:sym typeface="Century Gothic"/>
              </a:rPr>
              <a:t>Reread Excerpt 2 of “Sudanese Tribes Confront Modern War” and annotate the text for gist.</a:t>
            </a:r>
            <a:endParaRPr sz="2800">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704684"/>
            <a:ext cx="10515600" cy="1147003"/>
          </a:xfrm>
          <a:prstGeom prst="rect">
            <a:avLst/>
          </a:prstGeom>
          <a:noFill/>
          <a:ln>
            <a:noFill/>
          </a:ln>
        </p:spPr>
        <p:txBody>
          <a:bodyPr spcFirstLastPara="1" wrap="square" lIns="91433" tIns="45700" rIns="91433" bIns="45700" anchor="b" anchorCtr="0">
            <a:noAutofit/>
          </a:bodyPr>
          <a:lstStyle/>
          <a:p>
            <a:pPr algn="ctr">
              <a:buSzPts val="4500"/>
            </a:pP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192650"/>
            <a:ext cx="10515600" cy="1147003"/>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Fluency and Reading Ahead</a:t>
            </a:r>
            <a:endParaRPr sz="4267" b="1">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83087470-CFF5-46E9-B072-D643C4EA6B98}"/>
              </a:ext>
            </a:extLst>
          </p:cNvPr>
          <p:cNvPicPr>
            <a:picLocks noChangeAspect="1"/>
          </p:cNvPicPr>
          <p:nvPr/>
        </p:nvPicPr>
        <p:blipFill>
          <a:blip r:embed="rId3"/>
          <a:stretch>
            <a:fillRect/>
          </a:stretch>
        </p:blipFill>
        <p:spPr>
          <a:xfrm>
            <a:off x="4720596" y="228409"/>
            <a:ext cx="2750807" cy="1264259"/>
          </a:xfrm>
          <a:prstGeom prst="rect">
            <a:avLst/>
          </a:prstGeom>
        </p:spPr>
      </p:pic>
    </p:spTree>
    <p:extLst>
      <p:ext uri="{BB962C8B-B14F-4D97-AF65-F5344CB8AC3E}">
        <p14:creationId xmlns:p14="http://schemas.microsoft.com/office/powerpoint/2010/main" val="3669931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350523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268592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5" name="Picture 2" descr="A close up of a logo&#10;&#10;Description generated with very high confidence">
            <a:extLst>
              <a:ext uri="{FF2B5EF4-FFF2-40B4-BE49-F238E27FC236}">
                <a16:creationId xmlns:a16="http://schemas.microsoft.com/office/drawing/2014/main" id="{8EC6BC18-1F43-4CB3-BA9C-592FA666EEA7}"/>
              </a:ext>
            </a:extLst>
          </p:cNvPr>
          <p:cNvPicPr>
            <a:picLocks noChangeAspect="1"/>
          </p:cNvPicPr>
          <p:nvPr/>
        </p:nvPicPr>
        <p:blipFill>
          <a:blip r:embed="rId3"/>
          <a:stretch>
            <a:fillRect/>
          </a:stretch>
        </p:blipFill>
        <p:spPr>
          <a:xfrm>
            <a:off x="11097537" y="5920353"/>
            <a:ext cx="790788" cy="801318"/>
          </a:xfrm>
          <a:prstGeom prst="rect">
            <a:avLst/>
          </a:prstGeom>
        </p:spPr>
      </p:pic>
    </p:spTree>
    <p:extLst>
      <p:ext uri="{BB962C8B-B14F-4D97-AF65-F5344CB8AC3E}">
        <p14:creationId xmlns:p14="http://schemas.microsoft.com/office/powerpoint/2010/main" val="1952144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600078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a:latin typeface="Century Gothic"/>
                <a:ea typeface="Century Gothic"/>
                <a:cs typeface="Century Gothic"/>
                <a:sym typeface="Century Gothic"/>
              </a:rPr>
              <a:t>You can do one of two things with the rest of the time:</a:t>
            </a:r>
            <a:endParaRPr>
              <a:latin typeface="Century Gothic"/>
              <a:ea typeface="Century Gothic"/>
              <a:cs typeface="Century Gothic"/>
              <a:sym typeface="Century Gothic"/>
            </a:endParaRPr>
          </a:p>
          <a:p>
            <a:pPr marL="1219170" indent="0">
              <a:spcBef>
                <a:spcPts val="1067"/>
              </a:spcBef>
              <a:buNone/>
            </a:pPr>
            <a:endParaRPr>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a:latin typeface="Century Gothic"/>
                <a:ea typeface="Century Gothic"/>
                <a:cs typeface="Century Gothic"/>
                <a:sym typeface="Century Gothic"/>
              </a:rPr>
              <a:t>Read the selection for the next class to yourself.</a:t>
            </a:r>
            <a:endParaRPr>
              <a:latin typeface="Century Gothic"/>
              <a:ea typeface="Century Gothic"/>
              <a:cs typeface="Century Gothic"/>
              <a:sym typeface="Century Gothic"/>
            </a:endParaRPr>
          </a:p>
        </p:txBody>
      </p:sp>
    </p:spTree>
    <p:extLst>
      <p:ext uri="{BB962C8B-B14F-4D97-AF65-F5344CB8AC3E}">
        <p14:creationId xmlns:p14="http://schemas.microsoft.com/office/powerpoint/2010/main" val="3248562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a:t>A Long Walk to Water:  Based on a True Story, by Linda Sue Park </a:t>
            </a:r>
          </a:p>
          <a:p>
            <a:r>
              <a:rPr lang="en-US"/>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657495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a:t>A Long Walk to Water:  Based on a True Story, by Linda Sue Park </a:t>
            </a:r>
          </a:p>
          <a:p>
            <a:r>
              <a:rPr lang="en-US"/>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742884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11</a:t>
            </a:r>
            <a:endParaRPr sz="5600" b="1"/>
          </a:p>
        </p:txBody>
      </p:sp>
      <p:pic>
        <p:nvPicPr>
          <p:cNvPr id="3" name="Picture 2">
            <a:extLst>
              <a:ext uri="{FF2B5EF4-FFF2-40B4-BE49-F238E27FC236}">
                <a16:creationId xmlns:a16="http://schemas.microsoft.com/office/drawing/2014/main" id="{5FC030FE-CFB1-4681-829C-20B9E967B941}"/>
              </a:ext>
            </a:extLst>
          </p:cNvPr>
          <p:cNvPicPr>
            <a:picLocks noChangeAspect="1"/>
          </p:cNvPicPr>
          <p:nvPr/>
        </p:nvPicPr>
        <p:blipFill>
          <a:blip r:embed="rId3"/>
          <a:stretch>
            <a:fillRect/>
          </a:stretch>
        </p:blipFill>
        <p:spPr>
          <a:xfrm>
            <a:off x="4947967" y="140872"/>
            <a:ext cx="2531077" cy="11632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You have practiced connecting complex informational text to the novel </a:t>
            </a:r>
            <a:r>
              <a:rPr lang="en-US" i="1">
                <a:latin typeface="Century Gothic"/>
                <a:ea typeface="Century Gothic"/>
                <a:cs typeface="Century Gothic"/>
                <a:sym typeface="Century Gothic"/>
              </a:rPr>
              <a:t>A Long Walk to Water. </a:t>
            </a:r>
            <a:r>
              <a:rPr lang="en-US">
                <a:latin typeface="Century Gothic"/>
                <a:ea typeface="Century Gothic"/>
                <a:cs typeface="Century Gothic"/>
                <a:sym typeface="Century Gothic"/>
              </a:rPr>
              <a:t>Today you will continue that work with your A-Day partners from yesterday. </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learning targets for this lesson.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Analyze Excerpt 1 from a </a:t>
            </a:r>
            <a:r>
              <a:rPr lang="en-US" i="1">
                <a:latin typeface="Century Gothic"/>
                <a:ea typeface="Century Gothic"/>
                <a:cs typeface="Century Gothic"/>
                <a:sym typeface="Century Gothic"/>
              </a:rPr>
              <a:t>Washington Post </a:t>
            </a:r>
            <a:r>
              <a:rPr lang="en-US">
                <a:latin typeface="Century Gothic"/>
                <a:ea typeface="Century Gothic"/>
                <a:cs typeface="Century Gothic"/>
                <a:sym typeface="Century Gothic"/>
              </a:rPr>
              <a:t>article titled, “Sudanese Tribes Confront Modern War.”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how the article relates to </a:t>
            </a:r>
            <a:r>
              <a:rPr lang="en-US" i="1">
                <a:latin typeface="Century Gothic"/>
                <a:ea typeface="Century Gothic"/>
                <a:cs typeface="Century Gothic"/>
                <a:sym typeface="Century Gothic"/>
              </a:rPr>
              <a:t>A Long Walk to Water.</a:t>
            </a: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learning targets</a:t>
            </a:r>
            <a:endParaRPr sz="3400" i="0" u="none" strike="noStrike" cap="none">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600">
                <a:latin typeface="Century Gothic"/>
                <a:ea typeface="Century Gothic"/>
                <a:cs typeface="Century Gothic"/>
                <a:sym typeface="Century Gothic"/>
              </a:rPr>
              <a:t>Today’s learning targets are:</a:t>
            </a:r>
            <a:endParaRPr sz="26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a:latin typeface="Century Gothic"/>
              <a:ea typeface="Century Gothic"/>
              <a:cs typeface="Century Gothic"/>
              <a:sym typeface="Century Gothic"/>
            </a:endParaRPr>
          </a:p>
          <a:p>
            <a:pPr lvl="0" indent="-457200">
              <a:buSzPct val="100000"/>
              <a:buFont typeface="+mj-lt"/>
              <a:buAutoNum type="arabicPeriod"/>
            </a:pPr>
            <a:r>
              <a:rPr lang="en-US" sz="3200" b="1">
                <a:latin typeface="Century Gothic"/>
                <a:ea typeface="Century Gothic"/>
                <a:cs typeface="Century Gothic"/>
                <a:sym typeface="Century Gothic"/>
              </a:rPr>
              <a:t>I can make connections from the text ‘Sudanese Tribes Confront Modern War’ to the novel </a:t>
            </a:r>
            <a:r>
              <a:rPr lang="en-US" sz="3200" b="1" i="1">
                <a:latin typeface="Century Gothic"/>
                <a:ea typeface="Century Gothic"/>
                <a:cs typeface="Century Gothic"/>
                <a:sym typeface="Century Gothic"/>
              </a:rPr>
              <a:t>A Long Walk to Water.</a:t>
            </a:r>
            <a:endParaRPr lang="en-US" sz="3200" b="1">
              <a:latin typeface="Century Gothic"/>
              <a:ea typeface="Century Gothic"/>
              <a:cs typeface="Century Gothic"/>
              <a:sym typeface="Century Gothic"/>
            </a:endParaRPr>
          </a:p>
          <a:p>
            <a:pPr lvl="0" indent="-457200">
              <a:buSzPct val="100000"/>
              <a:buFont typeface="+mj-lt"/>
              <a:buAutoNum type="arabicPeriod"/>
            </a:pPr>
            <a:r>
              <a:rPr lang="en-US" sz="3200" b="1">
                <a:latin typeface="Century Gothic"/>
                <a:ea typeface="Century Gothic"/>
                <a:cs typeface="Century Gothic"/>
                <a:sym typeface="Century Gothic"/>
              </a:rPr>
              <a:t>I can use context clues to determine word meanings.</a:t>
            </a:r>
          </a:p>
          <a:p>
            <a:pPr lvl="0" indent="-457200">
              <a:buSzPct val="100000"/>
              <a:buFont typeface="+mj-lt"/>
              <a:buAutoNum type="arabicPeriod"/>
            </a:pPr>
            <a:r>
              <a:rPr lang="en-US" sz="3200" b="1">
                <a:latin typeface="Century Gothic"/>
                <a:ea typeface="Century Gothic"/>
                <a:cs typeface="Century Gothic"/>
                <a:sym typeface="Century Gothic"/>
              </a:rPr>
              <a:t>I can cite several pieces of text-based evidence to support an analysis of excerpts from the article ‘Sudanese Tribes Confront Modern War.’</a:t>
            </a: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05D4E0E2-F1F1-4473-87D2-9D5A66FD4D80}"/>
              </a:ext>
            </a:extLst>
          </p:cNvPr>
          <p:cNvPicPr>
            <a:picLocks noChangeAspect="1"/>
          </p:cNvPicPr>
          <p:nvPr/>
        </p:nvPicPr>
        <p:blipFill>
          <a:blip r:embed="rId4"/>
          <a:stretch>
            <a:fillRect/>
          </a:stretch>
        </p:blipFill>
        <p:spPr>
          <a:xfrm>
            <a:off x="11012164" y="5943155"/>
            <a:ext cx="876161" cy="701666"/>
          </a:xfrm>
          <a:prstGeom prst="rect">
            <a:avLst/>
          </a:prstGeom>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89522" y="5943155"/>
            <a:ext cx="722642" cy="7226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analyze evidence from Excerpt 1</a:t>
            </a:r>
            <a:endParaRPr sz="3400" i="0" u="none" strike="noStrike" cap="none">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11195100" cy="281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600">
                <a:latin typeface="Century Gothic"/>
                <a:ea typeface="Century Gothic"/>
                <a:cs typeface="Century Gothic"/>
                <a:sym typeface="Century Gothic"/>
              </a:rPr>
              <a:t>Please take out your article, </a:t>
            </a:r>
            <a:r>
              <a:rPr lang="en-US" sz="2600" b="1">
                <a:latin typeface="Century Gothic"/>
                <a:ea typeface="Century Gothic"/>
                <a:cs typeface="Century Gothic"/>
                <a:sym typeface="Century Gothic"/>
              </a:rPr>
              <a:t>“Sudanese Tribes Confront Modern War”</a:t>
            </a:r>
            <a:r>
              <a:rPr lang="en-US" sz="2600">
                <a:latin typeface="Century Gothic"/>
                <a:ea typeface="Century Gothic"/>
                <a:cs typeface="Century Gothic"/>
                <a:sym typeface="Century Gothic"/>
              </a:rPr>
              <a:t>AND </a:t>
            </a:r>
            <a:r>
              <a:rPr lang="en-US" sz="2600" b="1">
                <a:latin typeface="Century Gothic"/>
                <a:ea typeface="Century Gothic"/>
                <a:cs typeface="Century Gothic"/>
                <a:sym typeface="Century Gothic"/>
              </a:rPr>
              <a:t>Gathering Evidence Graphic Organizer</a:t>
            </a:r>
            <a:r>
              <a:rPr lang="en-US" sz="2600">
                <a:latin typeface="Century Gothic"/>
                <a:ea typeface="Century Gothic"/>
                <a:cs typeface="Century Gothic"/>
                <a:sym typeface="Century Gothic"/>
              </a:rPr>
              <a:t> from homework.</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Think-Pair-Share with your partner about what each of you wrote about your analysis of the evidence. </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Listen carefully to what your partner says, because your teacher might be calling on you to share that with the rest of the class.</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F08A9D55-B800-4D52-B887-D4024CE9CA7F}"/>
              </a:ext>
            </a:extLst>
          </p:cNvPr>
          <p:cNvPicPr>
            <a:picLocks noChangeAspect="1"/>
          </p:cNvPicPr>
          <p:nvPr/>
        </p:nvPicPr>
        <p:blipFill>
          <a:blip r:embed="rId4"/>
          <a:stretch>
            <a:fillRect/>
          </a:stretch>
        </p:blipFill>
        <p:spPr>
          <a:xfrm>
            <a:off x="11226345" y="5920352"/>
            <a:ext cx="785911" cy="75276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write about Excerpt 1</a:t>
            </a:r>
            <a:endParaRPr sz="3400" i="0" u="none" strike="noStrike" cap="none">
              <a:solidFill>
                <a:schemeClr val="dk1"/>
              </a:solidFill>
              <a:latin typeface="Century Gothic"/>
              <a:ea typeface="Century Gothic"/>
              <a:cs typeface="Century Gothic"/>
              <a:sym typeface="Century Gothic"/>
            </a:endParaRPr>
          </a:p>
        </p:txBody>
      </p:sp>
      <p:sp>
        <p:nvSpPr>
          <p:cNvPr id="133" name="Shape 133"/>
          <p:cNvSpPr txBox="1">
            <a:spLocks noGrp="1"/>
          </p:cNvSpPr>
          <p:nvPr>
            <p:ph type="body" idx="1"/>
          </p:nvPr>
        </p:nvSpPr>
        <p:spPr>
          <a:xfrm>
            <a:off x="693225" y="1597149"/>
            <a:ext cx="11195100" cy="45607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Please flip your graphic organizer over and respond in writing to the questions below:</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577850" marR="0" lvl="0" indent="-514350" algn="l" rtl="0">
              <a:lnSpc>
                <a:spcPct val="90000"/>
              </a:lnSpc>
              <a:spcBef>
                <a:spcPts val="1000"/>
              </a:spcBef>
              <a:spcAft>
                <a:spcPts val="0"/>
              </a:spcAft>
              <a:buSzPts val="2600"/>
              <a:buFont typeface="+mj-lt"/>
              <a:buAutoNum type="arabicPeriod"/>
            </a:pPr>
            <a:r>
              <a:rPr lang="en-US" sz="2600">
                <a:latin typeface="Century Gothic"/>
                <a:ea typeface="Century Gothic"/>
                <a:cs typeface="Century Gothic"/>
                <a:sym typeface="Century Gothic"/>
              </a:rPr>
              <a:t>“In 1983, when the war ‘entered its current phase,’ who was fighting whom?”</a:t>
            </a:r>
            <a:endParaRPr sz="260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577850" marR="0" lvl="0" indent="-514350" algn="l" rtl="0">
              <a:lnSpc>
                <a:spcPct val="90000"/>
              </a:lnSpc>
              <a:spcBef>
                <a:spcPts val="1000"/>
              </a:spcBef>
              <a:spcAft>
                <a:spcPts val="0"/>
              </a:spcAft>
              <a:buSzPts val="2600"/>
              <a:buFont typeface="+mj-lt"/>
              <a:buAutoNum type="arabicPeriod" startAt="2"/>
            </a:pPr>
            <a:r>
              <a:rPr lang="en-US" sz="2600">
                <a:latin typeface="Century Gothic"/>
                <a:ea typeface="Century Gothic"/>
                <a:cs typeface="Century Gothic"/>
                <a:sym typeface="Century Gothic"/>
              </a:rPr>
              <a:t>"What is the quote from the article that gives you this information?”</a:t>
            </a:r>
            <a:endParaRPr sz="2600">
              <a:latin typeface="Century Gothic"/>
              <a:ea typeface="Century Gothic"/>
              <a:cs typeface="Century Gothic"/>
              <a:sym typeface="Century Gothic"/>
            </a:endParaRPr>
          </a:p>
        </p:txBody>
      </p:sp>
      <p:pic>
        <p:nvPicPr>
          <p:cNvPr id="134" name="Shape 134"/>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69322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summarize Excerpt 1</a:t>
            </a:r>
            <a:endParaRPr sz="3400" i="0" u="none" strike="noStrike" cap="none">
              <a:solidFill>
                <a:schemeClr val="dk1"/>
              </a:solidFill>
              <a:latin typeface="Century Gothic"/>
              <a:ea typeface="Century Gothic"/>
              <a:cs typeface="Century Gothic"/>
              <a:sym typeface="Century Gothic"/>
            </a:endParaRPr>
          </a:p>
        </p:txBody>
      </p:sp>
      <p:sp>
        <p:nvSpPr>
          <p:cNvPr id="141" name="Shape 141"/>
          <p:cNvSpPr txBox="1">
            <a:spLocks noGrp="1"/>
          </p:cNvSpPr>
          <p:nvPr>
            <p:ph type="body" idx="1"/>
          </p:nvPr>
        </p:nvSpPr>
        <p:spPr>
          <a:xfrm>
            <a:off x="302487" y="1615512"/>
            <a:ext cx="3272700" cy="50496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What is the main idea of these first three paragraphs?</a:t>
            </a:r>
            <a:endParaRPr sz="2600">
              <a:latin typeface="Century Gothic"/>
              <a:ea typeface="Century Gothic"/>
              <a:cs typeface="Century Gothic"/>
              <a:sym typeface="Century Gothic"/>
            </a:endParaRPr>
          </a:p>
        </p:txBody>
      </p:sp>
      <p:pic>
        <p:nvPicPr>
          <p:cNvPr id="142" name="Shape 14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Shape 143"/>
          <p:cNvSpPr txBox="1"/>
          <p:nvPr/>
        </p:nvSpPr>
        <p:spPr>
          <a:xfrm rot="-128" flipH="1">
            <a:off x="3575188" y="1633881"/>
            <a:ext cx="8463783" cy="5012867"/>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latin typeface="Century Gothic" panose="020B0502020202020204" pitchFamily="34" charset="0"/>
              <a:ea typeface="Times New Roman"/>
              <a:cs typeface="Times New Roman"/>
              <a:sym typeface="Times New Roman"/>
            </a:endParaRPr>
          </a:p>
          <a:p>
            <a:pPr marL="342900" lvl="0" indent="-342900">
              <a:spcBef>
                <a:spcPts val="0"/>
              </a:spcBef>
              <a:spcAft>
                <a:spcPts val="0"/>
              </a:spcAft>
              <a:buFont typeface="+mj-lt"/>
              <a:buAutoNum type="arabicPeriod"/>
            </a:pPr>
            <a:r>
              <a:rPr lang="en-US">
                <a:latin typeface="Century Gothic" panose="020B0502020202020204" pitchFamily="34" charset="0"/>
              </a:rPr>
              <a:t>They are the Dinka and the Nuer, the largest tribes in southern Sudan. Both greet the dawn by singing. Both live in square huts with round, uneven roofs. Both walk the </a:t>
            </a:r>
            <a:r>
              <a:rPr lang="en-US" err="1">
                <a:latin typeface="Century Gothic" panose="020B0502020202020204" pitchFamily="34" charset="0"/>
              </a:rPr>
              <a:t>roadless</a:t>
            </a:r>
            <a:r>
              <a:rPr lang="en-US">
                <a:latin typeface="Century Gothic" panose="020B0502020202020204" pitchFamily="34" charset="0"/>
              </a:rPr>
              <a:t> plain split by the White Nile. And both honor their scrawny, hump-backed cattle as the center of the temporal world, at once wealth on the hoof and a mystical link to the spiritual plane [level].</a:t>
            </a:r>
            <a:endParaRPr>
              <a:latin typeface="Century Gothic" panose="020B0502020202020204" pitchFamily="34" charset="0"/>
            </a:endParaRPr>
          </a:p>
          <a:p>
            <a:pPr marL="342900" lvl="0" indent="-342900">
              <a:spcBef>
                <a:spcPts val="0"/>
              </a:spcBef>
              <a:spcAft>
                <a:spcPts val="0"/>
              </a:spcAft>
              <a:buFont typeface="+mj-lt"/>
              <a:buAutoNum type="arabicPeriod"/>
            </a:pPr>
            <a:endParaRPr>
              <a:latin typeface="Century Gothic" panose="020B0502020202020204" pitchFamily="34" charset="0"/>
            </a:endParaRPr>
          </a:p>
          <a:p>
            <a:pPr marL="342900" lvl="0" indent="-342900">
              <a:spcBef>
                <a:spcPts val="0"/>
              </a:spcBef>
              <a:spcAft>
                <a:spcPts val="0"/>
              </a:spcAft>
              <a:buFont typeface="+mj-lt"/>
              <a:buAutoNum type="arabicPeriod"/>
            </a:pPr>
            <a:r>
              <a:rPr lang="en-US">
                <a:latin typeface="Century Gothic" panose="020B0502020202020204" pitchFamily="34" charset="0"/>
              </a:rPr>
              <a:t>The Nuer word for “thousand” means “lost in the forest,” because that’s where your cattle would be if you had that many of them. Almost no one does, however—in no small part because Dinka and Nuer have been stealing cattle from each other for as long as anyone can remember. Cattle </a:t>
            </a:r>
            <a:r>
              <a:rPr lang="en-US" b="1">
                <a:latin typeface="Century Gothic" panose="020B0502020202020204" pitchFamily="34" charset="0"/>
              </a:rPr>
              <a:t>raiding</a:t>
            </a:r>
            <a:r>
              <a:rPr lang="en-US">
                <a:latin typeface="Century Gothic" panose="020B0502020202020204" pitchFamily="34" charset="0"/>
              </a:rPr>
              <a:t> is a </a:t>
            </a:r>
            <a:r>
              <a:rPr lang="en-US" b="1">
                <a:latin typeface="Century Gothic" panose="020B0502020202020204" pitchFamily="34" charset="0"/>
              </a:rPr>
              <a:t>hoary</a:t>
            </a:r>
            <a:r>
              <a:rPr lang="en-US">
                <a:latin typeface="Century Gothic" panose="020B0502020202020204" pitchFamily="34" charset="0"/>
              </a:rPr>
              <a:t> [old, ancient] tradition of </a:t>
            </a:r>
            <a:r>
              <a:rPr lang="en-US" b="1">
                <a:latin typeface="Century Gothic" panose="020B0502020202020204" pitchFamily="34" charset="0"/>
              </a:rPr>
              <a:t>pastoralists</a:t>
            </a:r>
            <a:r>
              <a:rPr lang="en-US">
                <a:latin typeface="Century Gothic" panose="020B0502020202020204" pitchFamily="34" charset="0"/>
              </a:rPr>
              <a:t> [farmers] throughout East Africa, as natural here as a young man’s hungering for enough cows to pay the bride price for a wife, as normal as a neighbor striking at the </a:t>
            </a:r>
            <a:r>
              <a:rPr lang="en-US" b="1">
                <a:latin typeface="Century Gothic" panose="020B0502020202020204" pitchFamily="34" charset="0"/>
              </a:rPr>
              <a:t>intruders</a:t>
            </a:r>
            <a:r>
              <a:rPr lang="en-US">
                <a:latin typeface="Century Gothic" panose="020B0502020202020204" pitchFamily="34" charset="0"/>
              </a:rPr>
              <a:t> he sees hogging prime grazing land.</a:t>
            </a:r>
            <a:endParaRPr>
              <a:latin typeface="Century Gothic" panose="020B0502020202020204" pitchFamily="34" charset="0"/>
            </a:endParaRPr>
          </a:p>
          <a:p>
            <a:pPr marL="342900" lvl="0" indent="-342900">
              <a:spcBef>
                <a:spcPts val="0"/>
              </a:spcBef>
              <a:spcAft>
                <a:spcPts val="0"/>
              </a:spcAft>
              <a:buFont typeface="+mj-lt"/>
              <a:buAutoNum type="arabicPeriod"/>
            </a:pPr>
            <a:endParaRPr>
              <a:latin typeface="Century Gothic" panose="020B0502020202020204" pitchFamily="34" charset="0"/>
            </a:endParaRPr>
          </a:p>
          <a:p>
            <a:pPr marL="342900" lvl="0" indent="-342900">
              <a:spcBef>
                <a:spcPts val="0"/>
              </a:spcBef>
              <a:spcAft>
                <a:spcPts val="0"/>
              </a:spcAft>
              <a:buFont typeface="+mj-lt"/>
              <a:buAutoNum type="arabicPeriod"/>
            </a:pPr>
            <a:r>
              <a:rPr lang="en-US">
                <a:latin typeface="Century Gothic" panose="020B0502020202020204" pitchFamily="34" charset="0"/>
              </a:rPr>
              <a:t>If people died in these raids, it was “maybe one, two or three,” said </a:t>
            </a:r>
            <a:r>
              <a:rPr lang="en-US" err="1">
                <a:latin typeface="Century Gothic" panose="020B0502020202020204" pitchFamily="34" charset="0"/>
              </a:rPr>
              <a:t>Madut</a:t>
            </a:r>
            <a:r>
              <a:rPr lang="en-US">
                <a:latin typeface="Century Gothic" panose="020B0502020202020204" pitchFamily="34" charset="0"/>
              </a:rPr>
              <a:t>. And the victims were almost always warriors, slain with the spears that were still the weapons of choice in southern Sudan in 1983, when the war against the Arab north entered its current phase. That year, the Khartoum government imposed [forced on others] Islamic law on the entire country, including the parts that were not Muslim, like the south, where people mostly adhere [stick to] to traditional beliefs or Christianity. Rebellious southerners formed the Sudanese People’s Liberation Army, and young Dinka and Nuer began to carry AK-47s.</a:t>
            </a:r>
            <a:endParaRPr>
              <a:latin typeface="Century Gothic" panose="020B0502020202020204" pitchFamily="34" charset="0"/>
            </a:endParaRPr>
          </a:p>
          <a:p>
            <a:pPr marL="0" lvl="0" indent="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summarize Excerpt 1</a:t>
            </a:r>
            <a:endParaRPr sz="3400" i="0" u="none" strike="noStrike" cap="none">
              <a:solidFill>
                <a:schemeClr val="dk1"/>
              </a:solidFill>
              <a:latin typeface="Century Gothic"/>
              <a:ea typeface="Century Gothic"/>
              <a:cs typeface="Century Gothic"/>
              <a:sym typeface="Century Gothic"/>
            </a:endParaRPr>
          </a:p>
        </p:txBody>
      </p:sp>
      <p:sp>
        <p:nvSpPr>
          <p:cNvPr id="150" name="Shape 150"/>
          <p:cNvSpPr txBox="1">
            <a:spLocks noGrp="1"/>
          </p:cNvSpPr>
          <p:nvPr>
            <p:ph type="body" idx="1"/>
          </p:nvPr>
        </p:nvSpPr>
        <p:spPr>
          <a:xfrm>
            <a:off x="693225" y="1597150"/>
            <a:ext cx="11195100" cy="281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When prompted, please copy the following summary onto the top of your article:</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a:latin typeface="Century Gothic"/>
                <a:ea typeface="Century Gothic"/>
                <a:cs typeface="Century Gothic"/>
                <a:sym typeface="Century Gothic"/>
              </a:rPr>
              <a:t>“The Dinka and the Nuer both live in Southern Sudan and have been stealing each other’s cattle for a long time.  Until 1983, just a few warriors used to die in these raids. In 1983, they were on the same side of the war, and started to have guns.”</a:t>
            </a:r>
            <a:endParaRPr sz="2600" b="1">
              <a:latin typeface="Century Gothic"/>
              <a:ea typeface="Century Gothic"/>
              <a:cs typeface="Century Gothic"/>
              <a:sym typeface="Century Gothic"/>
            </a:endParaRPr>
          </a:p>
        </p:txBody>
      </p:sp>
      <p:pic>
        <p:nvPicPr>
          <p:cNvPr id="151" name="Shape 15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40165A-AF0C-4B34-B44B-F8015781311B}"/>
</file>

<file path=customXml/itemProps2.xml><?xml version="1.0" encoding="utf-8"?>
<ds:datastoreItem xmlns:ds="http://schemas.openxmlformats.org/officeDocument/2006/customXml" ds:itemID="{980CE6AF-046B-4030-A739-8EFADEF5EE09}">
  <ds:schemaRefs>
    <ds:schemaRef ds:uri="http://schemas.microsoft.com/sharepoint/v3/contenttype/forms"/>
  </ds:schemaRefs>
</ds:datastoreItem>
</file>

<file path=customXml/itemProps3.xml><?xml version="1.0" encoding="utf-8"?>
<ds:datastoreItem xmlns:ds="http://schemas.openxmlformats.org/officeDocument/2006/customXml" ds:itemID="{9BED98AC-3314-4FC3-B824-59FC2822DA1C}">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28</Slides>
  <Notes>26</Notes>
  <HiddenSlides>0</HiddenSlide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Grade 7: Module 1: Unit 1: Lesson 11 Teacher slide, before teaching.</vt:lpstr>
      <vt:lpstr>Grade 7: Module 1: Unit 1: Lesson 11 Teacher slide, before teaching.</vt:lpstr>
      <vt:lpstr>Grade 7: Module 1:  Unit 1: Lesson 11</vt:lpstr>
      <vt:lpstr>Hello, Students!</vt:lpstr>
      <vt:lpstr>Let’s look at our learning targets</vt:lpstr>
      <vt:lpstr>Let’s analyze evidence from Excerpt 1</vt:lpstr>
      <vt:lpstr>Let’s write about Excerpt 1</vt:lpstr>
      <vt:lpstr>Let’s summarize Excerpt 1</vt:lpstr>
      <vt:lpstr>Let’s summarize Excerpt 1</vt:lpstr>
      <vt:lpstr>Let’s make connections</vt:lpstr>
      <vt:lpstr>Let’s review Excerpt 1</vt:lpstr>
      <vt:lpstr>Let’s read Excerpt 2</vt:lpstr>
      <vt:lpstr>Let’s read Excerpt 2</vt:lpstr>
      <vt:lpstr>Let’s read Excerpt 2</vt:lpstr>
      <vt:lpstr>Let’s read Excerpt 2</vt:lpstr>
      <vt:lpstr>Let’s read Excerpt 2</vt:lpstr>
      <vt:lpstr>Let’s use context clues</vt:lpstr>
      <vt:lpstr>       </vt:lpstr>
      <vt:lpstr>       </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11 Teacher slide, before teaching.</dc:title>
  <dc:creator>nbravo</dc:creator>
  <cp:revision>1</cp:revision>
  <dcterms:modified xsi:type="dcterms:W3CDTF">2019-03-26T00:32:06Z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y fmtid="{D5CDD505-2E9C-101B-9397-08002B2CF9AE}" pid="5" name="AuthorIds_UIVersion_2048">
    <vt:lpwstr>14</vt:lpwstr>
  </property>
</Properties>
</file>