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Overlock"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C275D-F105-40B0-904A-6C33FF6584FF}" v="19" dt="2018-09-02T15:32:44.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790" autoAdjust="0"/>
  </p:normalViewPr>
  <p:slideViewPr>
    <p:cSldViewPr snapToGrid="0">
      <p:cViewPr varScale="1">
        <p:scale>
          <a:sx n="84" d="100"/>
          <a:sy n="84" d="100"/>
        </p:scale>
        <p:origin x="774"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087C275D-F105-40B0-904A-6C33FF6584FF}"/>
    <pc:docChg chg="modSld modMainMaster">
      <pc:chgData name="Natalie Ivey" userId="2c81a4b0-7596-4a42-b4da-e7aac4dfeff9" providerId="ADAL" clId="{087C275D-F105-40B0-904A-6C33FF6584FF}" dt="2018-09-02T15:32:44.916" v="18" actId="1076"/>
      <pc:docMkLst>
        <pc:docMk/>
      </pc:docMkLst>
      <pc:sldChg chg="addSp modSp">
        <pc:chgData name="Natalie Ivey" userId="2c81a4b0-7596-4a42-b4da-e7aac4dfeff9" providerId="ADAL" clId="{087C275D-F105-40B0-904A-6C33FF6584FF}" dt="2018-09-02T15:32:12.885" v="10" actId="1076"/>
        <pc:sldMkLst>
          <pc:docMk/>
          <pc:sldMk cId="0" sldId="259"/>
        </pc:sldMkLst>
        <pc:picChg chg="add mod">
          <ac:chgData name="Natalie Ivey" userId="2c81a4b0-7596-4a42-b4da-e7aac4dfeff9" providerId="ADAL" clId="{087C275D-F105-40B0-904A-6C33FF6584FF}" dt="2018-09-02T15:32:12.885" v="10" actId="1076"/>
          <ac:picMkLst>
            <pc:docMk/>
            <pc:sldMk cId="0" sldId="259"/>
            <ac:picMk id="3" creationId="{4F683DEE-2CB7-4B4B-B531-A21CE48828C2}"/>
          </ac:picMkLst>
        </pc:picChg>
      </pc:sldChg>
      <pc:sldChg chg="addSp modSp">
        <pc:chgData name="Natalie Ivey" userId="2c81a4b0-7596-4a42-b4da-e7aac4dfeff9" providerId="ADAL" clId="{087C275D-F105-40B0-904A-6C33FF6584FF}" dt="2018-09-02T15:32:44.916" v="18" actId="1076"/>
        <pc:sldMkLst>
          <pc:docMk/>
          <pc:sldMk cId="126183661" sldId="270"/>
        </pc:sldMkLst>
        <pc:spChg chg="mod">
          <ac:chgData name="Natalie Ivey" userId="2c81a4b0-7596-4a42-b4da-e7aac4dfeff9" providerId="ADAL" clId="{087C275D-F105-40B0-904A-6C33FF6584FF}" dt="2018-09-02T15:32:27.707" v="14" actId="14100"/>
          <ac:spMkLst>
            <pc:docMk/>
            <pc:sldMk cId="126183661" sldId="270"/>
            <ac:spMk id="130" creationId="{00000000-0000-0000-0000-000000000000}"/>
          </ac:spMkLst>
        </pc:spChg>
        <pc:spChg chg="mod">
          <ac:chgData name="Natalie Ivey" userId="2c81a4b0-7596-4a42-b4da-e7aac4dfeff9" providerId="ADAL" clId="{087C275D-F105-40B0-904A-6C33FF6584FF}" dt="2018-09-02T15:32:21.835" v="12" actId="14100"/>
          <ac:spMkLst>
            <pc:docMk/>
            <pc:sldMk cId="126183661" sldId="270"/>
            <ac:spMk id="131" creationId="{00000000-0000-0000-0000-000000000000}"/>
          </ac:spMkLst>
        </pc:spChg>
        <pc:picChg chg="add mod">
          <ac:chgData name="Natalie Ivey" userId="2c81a4b0-7596-4a42-b4da-e7aac4dfeff9" providerId="ADAL" clId="{087C275D-F105-40B0-904A-6C33FF6584FF}" dt="2018-09-02T15:32:44.916" v="18" actId="1076"/>
          <ac:picMkLst>
            <pc:docMk/>
            <pc:sldMk cId="126183661" sldId="270"/>
            <ac:picMk id="3" creationId="{D81EB72B-1BCF-40AE-BE82-860CFDFA8B63}"/>
          </ac:picMkLst>
        </pc:picChg>
      </pc:sldChg>
      <pc:sldMasterChg chg="addSp modSp">
        <pc:chgData name="Natalie Ivey" userId="2c81a4b0-7596-4a42-b4da-e7aac4dfeff9" providerId="ADAL" clId="{087C275D-F105-40B0-904A-6C33FF6584FF}" dt="2018-09-02T15:31:53.951" v="6" actId="1076"/>
        <pc:sldMasterMkLst>
          <pc:docMk/>
          <pc:sldMasterMk cId="0" sldId="2147483670"/>
        </pc:sldMasterMkLst>
        <pc:picChg chg="add mod">
          <ac:chgData name="Natalie Ivey" userId="2c81a4b0-7596-4a42-b4da-e7aac4dfeff9" providerId="ADAL" clId="{087C275D-F105-40B0-904A-6C33FF6584FF}" dt="2018-09-02T15:31:27.918" v="1" actId="1076"/>
          <ac:picMkLst>
            <pc:docMk/>
            <pc:sldMasterMk cId="0" sldId="2147483670"/>
            <ac:picMk id="3" creationId="{DD2AD208-24CB-492E-96D1-20C8777E7DBE}"/>
          </ac:picMkLst>
        </pc:picChg>
        <pc:picChg chg="add mod">
          <ac:chgData name="Natalie Ivey" userId="2c81a4b0-7596-4a42-b4da-e7aac4dfeff9" providerId="ADAL" clId="{087C275D-F105-40B0-904A-6C33FF6584FF}" dt="2018-09-02T15:31:43.648" v="4" actId="1076"/>
          <ac:picMkLst>
            <pc:docMk/>
            <pc:sldMasterMk cId="0" sldId="2147483670"/>
            <ac:picMk id="5" creationId="{453BB8E6-85FA-4B1C-AD6A-48A3E49BDDED}"/>
          </ac:picMkLst>
        </pc:picChg>
        <pc:picChg chg="add mod">
          <ac:chgData name="Natalie Ivey" userId="2c81a4b0-7596-4a42-b4da-e7aac4dfeff9" providerId="ADAL" clId="{087C275D-F105-40B0-904A-6C33FF6584FF}" dt="2018-09-02T15:31:53.951" v="6" actId="1076"/>
          <ac:picMkLst>
            <pc:docMk/>
            <pc:sldMasterMk cId="0" sldId="2147483670"/>
            <ac:picMk id="10" creationId="{15E27D5C-FA88-4267-856E-B98A57A05967}"/>
          </ac:picMkLst>
        </pc:picChg>
      </pc:sldMasterChg>
    </pc:docChg>
  </pc:docChgLst>
  <pc:docChgLst>
    <pc:chgData clId="Web-{619BE6E0-87CE-4319-9EE4-DDE57E435812}"/>
    <pc:docChg chg="modSld">
      <pc:chgData name="" userId="" providerId="" clId="Web-{619BE6E0-87CE-4319-9EE4-DDE57E435812}" dt="2018-08-11T20:24:45.795" v="5" actId="14100"/>
      <pc:docMkLst>
        <pc:docMk/>
      </pc:docMkLst>
      <pc:sldChg chg="addSp modSp">
        <pc:chgData name="" userId="" providerId="" clId="Web-{619BE6E0-87CE-4319-9EE4-DDE57E435812}" dt="2018-08-11T20:23:48.596" v="2" actId="14100"/>
        <pc:sldMkLst>
          <pc:docMk/>
          <pc:sldMk cId="0" sldId="262"/>
        </pc:sldMkLst>
        <pc:picChg chg="add mod">
          <ac:chgData name="" userId="" providerId="" clId="Web-{619BE6E0-87CE-4319-9EE4-DDE57E435812}" dt="2018-08-11T20:23:48.596" v="2" actId="14100"/>
          <ac:picMkLst>
            <pc:docMk/>
            <pc:sldMk cId="0" sldId="262"/>
            <ac:picMk id="2" creationId="{AC044BA9-47F0-4B7D-8BC6-42F4F7078EE9}"/>
          </ac:picMkLst>
        </pc:picChg>
      </pc:sldChg>
      <pc:sldChg chg="addSp modSp">
        <pc:chgData name="" userId="" providerId="" clId="Web-{619BE6E0-87CE-4319-9EE4-DDE57E435812}" dt="2018-08-11T20:24:45.795" v="5" actId="14100"/>
        <pc:sldMkLst>
          <pc:docMk/>
          <pc:sldMk cId="182691649" sldId="273"/>
        </pc:sldMkLst>
        <pc:picChg chg="add mod">
          <ac:chgData name="" userId="" providerId="" clId="Web-{619BE6E0-87CE-4319-9EE4-DDE57E435812}" dt="2018-08-11T20:24:45.795" v="5" actId="14100"/>
          <ac:picMkLst>
            <pc:docMk/>
            <pc:sldMk cId="182691649" sldId="273"/>
            <ac:picMk id="2" creationId="{93316B57-A760-4FFE-A001-A2118E5FACA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018767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55-65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and Review Learning Targets: “Saigon Is Gone” (10-12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Word Choice, Tone, and Meaning:</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“Saigon Is Gone” (15-18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Listening to a Read-aloud of the Transcript of “Forgotten Ship” (15-20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Word Choice, Tone, and Meaning: “Forgotten Ship” (12-15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(2-4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Reread and annotate both the poem “Saigon Is Gone” and the transcript from “Forgotten Ship”</a:t>
            </a:r>
            <a:endParaRPr sz="1200" dirty="0">
              <a:latin typeface="Calibri"/>
              <a:ea typeface="Calibri"/>
              <a:cs typeface="Calibri"/>
              <a:sym typeface="Calibri"/>
            </a:endParaRPr>
          </a:p>
        </p:txBody>
      </p:sp>
    </p:spTree>
    <p:extLst>
      <p:ext uri="{BB962C8B-B14F-4D97-AF65-F5344CB8AC3E}">
        <p14:creationId xmlns:p14="http://schemas.microsoft.com/office/powerpoint/2010/main" val="176043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e336cc16c_0_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e336cc16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(slide 2) Listening to a Read-aloud of the Transcript of “Forgotten Ship”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features a transcript of a radio broadcast titled, “Forgotten Ship:  A Daring Rescue as Saigon Fell.”  The information is fairly intense and there are multiple speakers. This lesson features the teacher reading aloud the transcript in dramatic fashion.  Students are encouraged to follow along in their heads, and they will have the transcript to reread later, as well.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has been divided into three separate slides to differentiate the framing of the transcript reading, the narrator’s chart, and the actual read-aloud and note-taking of the transcript. Move to the next slide to begin the actual read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a:t>
            </a:r>
            <a:r>
              <a:rPr lang="en" sz="1200" b="1" dirty="0">
                <a:solidFill>
                  <a:schemeClr val="dk1"/>
                </a:solidFill>
                <a:latin typeface="Calibri"/>
                <a:ea typeface="Calibri"/>
                <a:cs typeface="Calibri"/>
                <a:sym typeface="Calibri"/>
              </a:rPr>
              <a:t>Narrators chart</a:t>
            </a:r>
            <a:r>
              <a:rPr lang="en" sz="1200" dirty="0">
                <a:solidFill>
                  <a:schemeClr val="dk1"/>
                </a:solidFill>
                <a:latin typeface="Calibri"/>
                <a:ea typeface="Calibri"/>
                <a:cs typeface="Calibri"/>
                <a:sym typeface="Calibri"/>
              </a:rPr>
              <a:t> and explain to students that there are several narrators who tell the story, and that you have written their names and roles down on the chart (and on this slide) to help them keep track.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a minute to read over the names and roles on the </a:t>
            </a:r>
            <a:r>
              <a:rPr lang="en" sz="1200" b="1" dirty="0">
                <a:solidFill>
                  <a:schemeClr val="dk1"/>
                </a:solidFill>
                <a:latin typeface="Calibri"/>
                <a:ea typeface="Calibri"/>
                <a:cs typeface="Calibri"/>
                <a:sym typeface="Calibri"/>
              </a:rPr>
              <a:t>Narrators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69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Google Shape;19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(Slide 3) Listening to a Read-aloud of the Transcript of “Forgotten Ship”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reading aloud: </a:t>
            </a:r>
            <a:r>
              <a:rPr lang="en" sz="1200" b="0" dirty="0">
                <a:solidFill>
                  <a:schemeClr val="dk1"/>
                </a:solidFill>
                <a:latin typeface="Calibri"/>
                <a:ea typeface="Calibri"/>
                <a:cs typeface="Calibri"/>
                <a:sym typeface="Calibri"/>
              </a:rPr>
              <a:t>“Forgotten Ship” A Daring Rescue as Saigon Fell.”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at, “But the Kirk’s mission was about to change, and suddenly.”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this ship had a military mission that changed to a </a:t>
            </a:r>
            <a:r>
              <a:rPr lang="en" sz="1200" i="0" dirty="0">
                <a:solidFill>
                  <a:schemeClr val="dk1"/>
                </a:solidFill>
                <a:latin typeface="Calibri"/>
                <a:ea typeface="Calibri"/>
                <a:cs typeface="Calibri"/>
                <a:sym typeface="Calibri"/>
              </a:rPr>
              <a:t>humanitarian</a:t>
            </a:r>
            <a:r>
              <a:rPr lang="en" sz="1200" dirty="0">
                <a:solidFill>
                  <a:schemeClr val="dk1"/>
                </a:solidFill>
                <a:latin typeface="Calibri"/>
                <a:ea typeface="Calibri"/>
                <a:cs typeface="Calibri"/>
                <a:sym typeface="Calibri"/>
              </a:rPr>
              <a:t> mission.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do you think humanitarian means?”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beginning the next section, tell students: “</a:t>
            </a:r>
            <a:r>
              <a:rPr lang="en" sz="1200" i="1" dirty="0">
                <a:solidFill>
                  <a:schemeClr val="dk1"/>
                </a:solidFill>
                <a:latin typeface="Calibri"/>
                <a:ea typeface="Calibri"/>
                <a:cs typeface="Calibri"/>
                <a:sym typeface="Calibri"/>
              </a:rPr>
              <a:t>You are going to hear about a helicopter called a Huey. These are South Vietnamese helicopters escaping from the North Vietnamese Communists. Circle the word ‘Huey’ on your transcript.”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reading aloud again and stop at, “The first two helicopters landed safely, but then there was no more 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Take a moment to let the events of what the students just listened to sink 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the gist of what is happening.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final read aloud portion, and stop at, “Then there was the helicopter that was too big to land.”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moment to think and annotate their transcript.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“numbered heads” to share their initial sense of what this portion of transcript was mostly about.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that the word “humanitarian” means to help other humans, to look out for others’ welfare.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talking about the “gist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listen for students to show they understand that these helicopter pilots and people on board have taken a huge, desperate risk in order to escape. They literally flew out to sea never to return. They would either be shot down, crash, or be rescued by the U.S. Navy.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a ruler or piece of paper to underline the lines in the transcript as they listen to the read aloud.</a:t>
            </a:r>
            <a:endParaRPr sz="1200" dirty="0">
              <a:latin typeface="Calibri"/>
              <a:ea typeface="Calibri"/>
              <a:cs typeface="Calibri"/>
              <a:sym typeface="Calibri"/>
            </a:endParaRPr>
          </a:p>
        </p:txBody>
      </p:sp>
    </p:spTree>
    <p:extLst>
      <p:ext uri="{BB962C8B-B14F-4D97-AF65-F5344CB8AC3E}">
        <p14:creationId xmlns:p14="http://schemas.microsoft.com/office/powerpoint/2010/main" val="501815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Word Choice, Tone, and Meaning: “Forgotten Ship”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this lesson give</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students some time to work with both texts with support, but they are not expected to have “fully analyzed” either text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which they work with further, independently, during the assessment itself.</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return to their </a:t>
            </a:r>
            <a:r>
              <a:rPr lang="en" sz="1200" b="1" dirty="0">
                <a:solidFill>
                  <a:schemeClr val="dk1"/>
                </a:solidFill>
                <a:latin typeface="Calibri"/>
                <a:ea typeface="Calibri"/>
                <a:cs typeface="Calibri"/>
                <a:sym typeface="Calibri"/>
              </a:rPr>
              <a:t>Word Choice, Tone, and Meaning note-catcher</a:t>
            </a:r>
            <a:r>
              <a:rPr lang="en" sz="1200" dirty="0">
                <a:solidFill>
                  <a:schemeClr val="dk1"/>
                </a:solidFill>
                <a:latin typeface="Calibri"/>
                <a:ea typeface="Calibri"/>
                <a:cs typeface="Calibri"/>
                <a:sym typeface="Calibri"/>
              </a:rPr>
              <a:t>: this time for the transcript “Forgotten Ship.”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two minutes to silently reflect and write down striking images that were described in this portion of the transcript.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notes with a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bottom row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turn and talk and add additional notes about the questions on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words and phrases directly from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pairings to contribute equally. Note students who are not participating, for additional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pairings to be referring back to the note-catcher during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higher level emotion words, instead of “happy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“sad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“mad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“scared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etc.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provide additional support to specific pairings, as needed.</a:t>
            </a:r>
            <a:endParaRPr sz="1200" dirty="0">
              <a:latin typeface="Calibri"/>
              <a:ea typeface="Calibri"/>
              <a:cs typeface="Calibri"/>
              <a:sym typeface="Calibri"/>
            </a:endParaRPr>
          </a:p>
        </p:txBody>
      </p:sp>
    </p:spTree>
    <p:extLst>
      <p:ext uri="{BB962C8B-B14F-4D97-AF65-F5344CB8AC3E}">
        <p14:creationId xmlns:p14="http://schemas.microsoft.com/office/powerpoint/2010/main" val="4017492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Google Shape;209;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Debrief</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in the next lesson, they will get a chance to show what they know about how to use text details to determine tone. They will be able to use all of their work from today to support their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to be sure to bring their transcript to class: they will need it for the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from today.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talk with a partner:  </a:t>
            </a:r>
            <a:r>
              <a:rPr lang="en" sz="1200" i="1" dirty="0">
                <a:solidFill>
                  <a:schemeClr val="dk1"/>
                </a:solidFill>
                <a:latin typeface="Calibri"/>
                <a:ea typeface="Calibri"/>
                <a:cs typeface="Calibri"/>
                <a:sym typeface="Calibri"/>
              </a:rPr>
              <a:t>“How was your understanding of what Ha’s family went through enhanced by listening to the transcript?”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note-catchers- they will need them for the assessment in Lesson 14.</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and address situations where students are missing materials (copy of transcript, note-catcher), as they will need these for the assessment.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an annotated transcript for certain students.</a:t>
            </a:r>
            <a:endParaRPr sz="1200" dirty="0">
              <a:latin typeface="Calibri"/>
              <a:ea typeface="Calibri"/>
              <a:cs typeface="Calibri"/>
              <a:sym typeface="Calibri"/>
            </a:endParaRPr>
          </a:p>
        </p:txBody>
      </p:sp>
    </p:spTree>
    <p:extLst>
      <p:ext uri="{BB962C8B-B14F-4D97-AF65-F5344CB8AC3E}">
        <p14:creationId xmlns:p14="http://schemas.microsoft.com/office/powerpoint/2010/main" val="1514905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Google Shape;21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assessment will be given in Lesson 14. Encourage students to use this homework time wisely as final preparation for the assessment.</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Review the homework assignment and clarify, as needed.</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fully understand the expectations and purpose of the homework assignment.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giving students tips on how to best prepare for the assessment during homework time.</a:t>
            </a:r>
            <a:endParaRPr>
              <a:solidFill>
                <a:schemeClr val="dk1"/>
              </a:solidFill>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072138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6093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7020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4746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8973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297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Choice, Tone, and Meaning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Transcript from “Forgotten Ship: A Daring Rescue as Saigon Fell”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Narrators chart (one to display; consider also distributing to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student pairings (based on proximity) for ease of transition.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Save note-catcher and copy of transcript.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6854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76015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Transcript from “Forgotten Ship: A Daring Rescue as Saigon Fell”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Find and prepare the audio recording of the transcript, if technology is available. Otherwise, thoroughly prepare a dramatic read-aloud of the transcript.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Narrators chart (one to display; consider also distributing to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9384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a:latin typeface="Calibri"/>
                <a:ea typeface="Calibri"/>
                <a:cs typeface="Calibri"/>
                <a:sym typeface="Calibri"/>
              </a:rPr>
              <a:t>Comparing Meaning and Tone: </a:t>
            </a:r>
            <a:r>
              <a:rPr lang="en" sz="1200">
                <a:latin typeface="Calibri"/>
                <a:ea typeface="Calibri"/>
                <a:cs typeface="Calibri"/>
                <a:sym typeface="Calibri"/>
              </a:rPr>
              <a:t>The Fall of Saigon in Fiction and Informational Text</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645679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Briefly clarify, if needed, with any students who seem confused about a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transcript</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Give more context before the read aloud.</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99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Google Shape;15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Reviewing the Homework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continue to emphasize the distinction between historical fiction and informational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A for this lesson has been broken into two slides for timing.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to turn and talk with a partner about the first question on the slide.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a minute to talk, then probe with question 2 on the slide.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build up the importance of this pivotal moment in the text, say, </a:t>
            </a:r>
            <a:r>
              <a:rPr lang="en" sz="1200" i="1" dirty="0">
                <a:solidFill>
                  <a:schemeClr val="dk1"/>
                </a:solidFill>
                <a:latin typeface="Calibri"/>
                <a:ea typeface="Calibri"/>
                <a:cs typeface="Calibri"/>
                <a:sym typeface="Calibri"/>
              </a:rPr>
              <a:t>“A pilot lands his helicopter on the ship and shouts…” </a:t>
            </a:r>
            <a:r>
              <a:rPr lang="en" sz="1200" dirty="0">
                <a:solidFill>
                  <a:schemeClr val="dk1"/>
                </a:solidFill>
                <a:latin typeface="Calibri"/>
                <a:ea typeface="Calibri"/>
                <a:cs typeface="Calibri"/>
                <a:sym typeface="Calibri"/>
              </a:rPr>
              <a:t>Then read aloud from page 69: </a:t>
            </a:r>
            <a:r>
              <a:rPr lang="en" sz="1200" i="0" dirty="0">
                <a:solidFill>
                  <a:schemeClr val="dk1"/>
                </a:solidFill>
                <a:latin typeface="Calibri"/>
                <a:ea typeface="Calibri"/>
                <a:cs typeface="Calibri"/>
                <a:sym typeface="Calibri"/>
              </a:rPr>
              <a:t>“At noon today the Communists...Late afternoon</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 partner about question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with question 4.</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Give students another moment to turn and talk.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share out. Challenge them to notice: in the poem “Saigon Is Gone,” the phrase “no one” (as in “no one wants to hear”) refers specifically to Ha, her family, and the other people on the ship: people from South Vietnam who are feeling the conflict. By contrast, the North Vietnamese soldiers WOULD want to hear that “Saigon Is gone”: that was their military objective.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realize that the events described in the poem are told from Ha’s point of view: she lives in South Vietnam. The pilot on the ship was in effect reporting defeat.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connect back to “The Vietnam Wars” article.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now should know that North Vietnamese </a:t>
            </a:r>
            <a:r>
              <a:rPr lang="en" sz="1200" i="0" dirty="0">
                <a:solidFill>
                  <a:schemeClr val="dk1"/>
                </a:solidFill>
                <a:latin typeface="Calibri"/>
                <a:ea typeface="Calibri"/>
                <a:cs typeface="Calibri"/>
                <a:sym typeface="Calibri"/>
              </a:rPr>
              <a:t>pro-Communist soldiers</a:t>
            </a:r>
            <a:r>
              <a:rPr lang="en" sz="1200" dirty="0">
                <a:solidFill>
                  <a:schemeClr val="dk1"/>
                </a:solidFill>
                <a:latin typeface="Calibri"/>
                <a:ea typeface="Calibri"/>
                <a:cs typeface="Calibri"/>
                <a:sym typeface="Calibri"/>
              </a:rPr>
              <a:t> marched into Saigon to overtake the South Vietnamese army and unify the two countries- look and listen for signs of this understanding.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an annotated transcript.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5221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e336cc16c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e336cc16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2) Review Learning Targets: “Saigon Is Gone”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learning targets displayed for students. Read aloud the first learning target.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reread the poem and learn more about this diary entry by listening to a related informational 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Specify that it is an transcript from a radio news piece.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remaining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 partner about what these learning targets mean for today’s lesson.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quickly show a thumbs-up if they understand the targets, thumbs sideways if they sort of get it, and thumbs down if they are unclear.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any clarifying questions.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students displaying a thumbs down to note for further support throughout this lesson and in small group work.</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519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Word Choice, Tone, and Meaning: “Saigon Is Gone”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get in the same pairings as the day before.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get out their text </a:t>
            </a:r>
            <a:r>
              <a:rPr lang="en" sz="1200" b="0" i="1" dirty="0">
                <a:solidFill>
                  <a:schemeClr val="dk1"/>
                </a:solidFill>
                <a:latin typeface="Calibri"/>
                <a:ea typeface="Calibri"/>
                <a:cs typeface="Calibri"/>
                <a:sym typeface="Calibri"/>
              </a:rPr>
              <a:t>Inside Out &amp; Back Again </a:t>
            </a:r>
            <a:r>
              <a:rPr lang="en" sz="1200" dirty="0">
                <a:solidFill>
                  <a:schemeClr val="dk1"/>
                </a:solidFill>
                <a:latin typeface="Calibri"/>
                <a:ea typeface="Calibri"/>
                <a:cs typeface="Calibri"/>
                <a:sym typeface="Calibri"/>
              </a:rPr>
              <a:t>and turn to page 67, “Saigon Is Gone.”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Word Choice, Tone, and Meaning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briefly turn and talk with a partner to remind themselves about the purpose of each column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Word Choice/Text Details” column: </a:t>
            </a:r>
            <a:r>
              <a:rPr lang="en" sz="1200" i="1" dirty="0">
                <a:solidFill>
                  <a:schemeClr val="dk1"/>
                </a:solidFill>
                <a:latin typeface="Calibri"/>
                <a:ea typeface="Calibri"/>
                <a:cs typeface="Calibri"/>
                <a:sym typeface="Calibri"/>
              </a:rPr>
              <a:t>“What are some specific images, words, and phrases the author uses that strike you emotionally and give you a feeling of the events described in the text?”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independently think about this question, reread the poem with the question in mind, and write their response using details from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thinking with their partners and add notes based on what their partner said.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one or two partnership groups to briefly share words or phrases they selected.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on to the center column: “Labeling the Feeling.”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once again, think and write independently, then share with their partners and add to their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focus them on the right column: “Tone.” Give students time to think, talk, and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a quick go round, asking one person from each group to share his/her best word to describe the tone.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text such as “whispers among adults,” “escape,” “dropping all the bombs,” “helicopter circling,” “people run and scream,” “do not be frightened,” “helicopter plunged,” “the pilot … wet and shaking,” “Communists crashed their tanks,” and “It’s over; Saigon is gone.”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go around, listen for descriptors such as “tense,” “upsetting,” “fearful,” “uncertain,” “anxious,” and “worried.”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word bank of emotion words that could be used to describe literary tone (cynical, hopeful, nostalgic, indignant, frantic, reserved, sarcastic, somber, sentimental, etc.) This will also push to expand students’ vocabulary beyond typical words used to describe tone (i.e., happy, sad, mad, excited).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could be helpful to organize the emotion words conceptually, to help students understand less familiar academic vocabulary. For example, group words that denote a positive tone or negative tone together.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5096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Google Shape;18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(slide 1) Listening to a Read-aloud of the Transcript of “Forgotten Ship”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features a transcript of a radio broadcast titled, “Forgotten Ship:  A Daring Rescue as Saigon Fell.”  The information is fairly intense and there are multiple speakers. This lesson features the teacher reading aloud the transcript in dramatic fashion.  Students are encouraged to follow along in their heads, and they will have the transcript to reread later, as well.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has been divided into three separate slides to differentiate the framing of the transcript reading, the narrator’s chart and the actual read-aloud and note-taking of the transcript. Move to the next slide to review the narrator’s chart.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Frame the connection between the poem to the upcoming transcript by asking the following question: </a:t>
            </a:r>
            <a:r>
              <a:rPr lang="en" sz="1200" i="1" dirty="0">
                <a:solidFill>
                  <a:schemeClr val="dk1"/>
                </a:solidFill>
                <a:latin typeface="Calibri"/>
                <a:ea typeface="Calibri"/>
                <a:cs typeface="Calibri"/>
                <a:sym typeface="Calibri"/>
              </a:rPr>
              <a:t>“What does the fact that Saigon is ‘gone’ mean for the people on board the ship?”</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with the following questions, as necessary: </a:t>
            </a:r>
            <a:r>
              <a:rPr lang="en" sz="1200" i="1" dirty="0">
                <a:solidFill>
                  <a:schemeClr val="dk1"/>
                </a:solidFill>
                <a:latin typeface="Calibri"/>
                <a:ea typeface="Calibri"/>
                <a:cs typeface="Calibri"/>
                <a:sym typeface="Calibri"/>
              </a:rPr>
              <a:t>“What has happened to Ha’s home?” “Can Ha and her family return to life as usual?”</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respond.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people on board the ships and many other South Vietnamese people, have now become </a:t>
            </a:r>
            <a:r>
              <a:rPr lang="en" sz="1200" i="0" dirty="0">
                <a:solidFill>
                  <a:schemeClr val="dk1"/>
                </a:solidFill>
                <a:latin typeface="Calibri"/>
                <a:ea typeface="Calibri"/>
                <a:cs typeface="Calibri"/>
                <a:sym typeface="Calibri"/>
              </a:rPr>
              <a:t>refugees</a:t>
            </a:r>
            <a:r>
              <a:rPr lang="en" sz="1200" dirty="0">
                <a:solidFill>
                  <a:schemeClr val="dk1"/>
                </a:solidFill>
                <a:latin typeface="Calibri"/>
                <a:ea typeface="Calibri"/>
                <a:cs typeface="Calibri"/>
                <a:sym typeface="Calibri"/>
              </a:rPr>
              <a:t>. A refugee is someone who has been forced to leave his or her country in order to escape war, persecution, or natural disaster. Ha and her family are refugees; this means they no longer have a home. Students will learn much more about refugees’ experiences throughout the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once again to the </a:t>
            </a:r>
            <a:r>
              <a:rPr lang="en" sz="1200" b="1" dirty="0">
                <a:solidFill>
                  <a:schemeClr val="dk1"/>
                </a:solidFill>
                <a:latin typeface="Calibri"/>
                <a:ea typeface="Calibri"/>
                <a:cs typeface="Calibri"/>
                <a:sym typeface="Calibri"/>
              </a:rPr>
              <a:t>Word Choice, Tone, and Meaning note-catcher</a:t>
            </a:r>
            <a:r>
              <a:rPr lang="en" sz="1200" dirty="0">
                <a:solidFill>
                  <a:schemeClr val="dk1"/>
                </a:solidFill>
                <a:latin typeface="Calibri"/>
                <a:ea typeface="Calibri"/>
                <a:cs typeface="Calibri"/>
                <a:sym typeface="Calibri"/>
              </a:rPr>
              <a:t>, as they will use this same note-catcher for the transcript reading.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that the people on board the ship are trapped because their enemy, the North Vietnamese Communists, have overtaken their home. Ha and her family cannot return home or live life as usual.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pre-annotated transcript for additional guidance through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ELL students to preview the transcript with you before this lesson. This will further support their comprehension when listening during this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15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991672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006450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D2AD208-24CB-492E-96D1-20C8777E7DBE}"/>
              </a:ext>
            </a:extLst>
          </p:cNvPr>
          <p:cNvPicPr>
            <a:picLocks noChangeAspect="1"/>
          </p:cNvPicPr>
          <p:nvPr userDrawn="1"/>
        </p:nvPicPr>
        <p:blipFill>
          <a:blip r:embed="rId15"/>
          <a:stretch>
            <a:fillRect/>
          </a:stretch>
        </p:blipFill>
        <p:spPr>
          <a:xfrm>
            <a:off x="8360485" y="4958267"/>
            <a:ext cx="762000" cy="142875"/>
          </a:xfrm>
          <a:prstGeom prst="rect">
            <a:avLst/>
          </a:prstGeom>
        </p:spPr>
      </p:pic>
      <p:pic>
        <p:nvPicPr>
          <p:cNvPr id="5" name="Picture 4">
            <a:extLst>
              <a:ext uri="{FF2B5EF4-FFF2-40B4-BE49-F238E27FC236}">
                <a16:creationId xmlns:a16="http://schemas.microsoft.com/office/drawing/2014/main" id="{453BB8E6-85FA-4B1C-AD6A-48A3E49BDDED}"/>
              </a:ext>
            </a:extLst>
          </p:cNvPr>
          <p:cNvPicPr>
            <a:picLocks noChangeAspect="1"/>
          </p:cNvPicPr>
          <p:nvPr userDrawn="1"/>
        </p:nvPicPr>
        <p:blipFill>
          <a:blip r:embed="rId16"/>
          <a:stretch>
            <a:fillRect/>
          </a:stretch>
        </p:blipFill>
        <p:spPr>
          <a:xfrm>
            <a:off x="4211619" y="4542865"/>
            <a:ext cx="720762" cy="600635"/>
          </a:xfrm>
          <a:prstGeom prst="rect">
            <a:avLst/>
          </a:prstGeom>
        </p:spPr>
      </p:pic>
      <p:pic>
        <p:nvPicPr>
          <p:cNvPr id="10" name="Picture 9">
            <a:extLst>
              <a:ext uri="{FF2B5EF4-FFF2-40B4-BE49-F238E27FC236}">
                <a16:creationId xmlns:a16="http://schemas.microsoft.com/office/drawing/2014/main" id="{15E27D5C-FA88-4267-856E-B98A57A05967}"/>
              </a:ext>
            </a:extLst>
          </p:cNvPr>
          <p:cNvPicPr>
            <a:picLocks noChangeAspect="1"/>
          </p:cNvPicPr>
          <p:nvPr userDrawn="1"/>
        </p:nvPicPr>
        <p:blipFill>
          <a:blip r:embed="rId17"/>
          <a:stretch>
            <a:fillRect/>
          </a:stretch>
        </p:blipFill>
        <p:spPr>
          <a:xfrm>
            <a:off x="0" y="454635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13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400">
                <a:solidFill>
                  <a:schemeClr val="dk1"/>
                </a:solidFill>
              </a:rPr>
              <a:t>This lesson will take 50-65 minutes to complete. </a:t>
            </a:r>
            <a:endParaRPr sz="1400">
              <a:solidFill>
                <a:schemeClr val="dk1"/>
              </a:solidFill>
            </a:endParaRPr>
          </a:p>
          <a:p>
            <a:pPr marL="0" lvl="0" indent="0" rtl="0">
              <a:lnSpc>
                <a:spcPct val="90000"/>
              </a:lnSpc>
              <a:spcBef>
                <a:spcPts val="0"/>
              </a:spcBef>
              <a:spcAft>
                <a:spcPts val="0"/>
              </a:spcAft>
              <a:buClr>
                <a:schemeClr val="dk1"/>
              </a:buClr>
              <a:buSzPts val="2400"/>
              <a:buFont typeface="Arial"/>
              <a:buNone/>
            </a:pPr>
            <a:endParaRPr sz="14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a:solidFill>
                  <a:schemeClr val="dk1"/>
                </a:solidFill>
              </a:rPr>
              <a:t>The purpose of today’s lesson is to scaffold toward students’ End of Unit Assessment (in Lesson 14). This lesson give students some time to work with both texts with support, but they are not expected to have “fully analyzed” either text, which they work with further, independently, during the assessment itself.</a:t>
            </a:r>
            <a:endParaRPr sz="1400">
              <a:solidFill>
                <a:schemeClr val="dk1"/>
              </a:solidFill>
            </a:endParaRPr>
          </a:p>
          <a:p>
            <a:pPr marL="0" lvl="0" indent="0" rtl="0">
              <a:lnSpc>
                <a:spcPct val="90000"/>
              </a:lnSpc>
              <a:spcBef>
                <a:spcPts val="0"/>
              </a:spcBef>
              <a:spcAft>
                <a:spcPts val="0"/>
              </a:spcAft>
              <a:buClr>
                <a:schemeClr val="dk1"/>
              </a:buClr>
              <a:buSzPts val="3200"/>
              <a:buFont typeface="Arial"/>
              <a:buNone/>
            </a:pPr>
            <a:endParaRPr sz="14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b="1">
                <a:solidFill>
                  <a:schemeClr val="dk1"/>
                </a:solidFill>
              </a:rPr>
              <a:t>The Learning Targets for students today are:</a:t>
            </a:r>
            <a:endParaRPr sz="1400" b="1">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a:solidFill>
                  <a:schemeClr val="dk1"/>
                </a:solidFill>
              </a:rPr>
              <a:t>I can make inferences to deepen my understanding of </a:t>
            </a:r>
            <a:r>
              <a:rPr lang="en" sz="1400" i="1">
                <a:solidFill>
                  <a:schemeClr val="dk1"/>
                </a:solidFill>
              </a:rPr>
              <a:t>Inside Out &amp; Back Again</a:t>
            </a:r>
            <a:r>
              <a:rPr lang="en" sz="1400">
                <a:solidFill>
                  <a:schemeClr val="dk1"/>
                </a:solidFill>
              </a:rPr>
              <a:t>.</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cite evidence from the poem “Saigon Is Gone” to explain the fall of Saigon and the emotional impact of this news on Ha and the other characters in the novel.</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analyze the word choices of two texts about the fall of Saigon and describe how that word choice contributes to the tone and meaning of each text.</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participate in discussions about the text with a partner, small group, and whole class.</a:t>
            </a:r>
            <a:endParaRPr sz="14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245100" y="117775"/>
            <a:ext cx="8714550" cy="1147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get ready to read the transcript </a:t>
            </a:r>
            <a:r>
              <a:rPr lang="en" b="1" dirty="0"/>
              <a:t>“Forgotten Ship.”</a:t>
            </a:r>
            <a:endParaRPr dirty="0"/>
          </a:p>
        </p:txBody>
      </p:sp>
      <p:sp>
        <p:nvSpPr>
          <p:cNvPr id="190" name="Google Shape;190;p34"/>
          <p:cNvSpPr txBox="1">
            <a:spLocks noGrp="1"/>
          </p:cNvSpPr>
          <p:nvPr>
            <p:ph type="body" idx="1"/>
          </p:nvPr>
        </p:nvSpPr>
        <p:spPr>
          <a:xfrm>
            <a:off x="245100" y="1265275"/>
            <a:ext cx="8653800" cy="1887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600">
                <a:solidFill>
                  <a:schemeClr val="dk1"/>
                </a:solidFill>
              </a:rPr>
              <a:t>While you are listening, </a:t>
            </a:r>
            <a:r>
              <a:rPr lang="en" sz="1600" b="1">
                <a:solidFill>
                  <a:schemeClr val="dk1"/>
                </a:solidFill>
              </a:rPr>
              <a:t>follow along on your copy </a:t>
            </a:r>
            <a:r>
              <a:rPr lang="en" sz="1600">
                <a:solidFill>
                  <a:schemeClr val="dk1"/>
                </a:solidFill>
              </a:rPr>
              <a:t>of the transcript. You will have time to reread and begin to complete your note-catcher later.</a:t>
            </a:r>
            <a:endParaRPr sz="1600">
              <a:solidFill>
                <a:schemeClr val="dk1"/>
              </a:solidFill>
            </a:endParaRPr>
          </a:p>
          <a:p>
            <a:pPr marL="0" lvl="0" indent="0" rtl="0">
              <a:spcBef>
                <a:spcPts val="0"/>
              </a:spcBef>
              <a:spcAft>
                <a:spcPts val="0"/>
              </a:spcAft>
              <a:buNone/>
            </a:pPr>
            <a:endParaRPr sz="1600"/>
          </a:p>
        </p:txBody>
      </p:sp>
      <p:pic>
        <p:nvPicPr>
          <p:cNvPr id="191" name="Google Shape;191;p34"/>
          <p:cNvPicPr preferRelativeResize="0"/>
          <p:nvPr/>
        </p:nvPicPr>
        <p:blipFill>
          <a:blip r:embed="rId3">
            <a:alphaModFix/>
          </a:blip>
          <a:stretch>
            <a:fillRect/>
          </a:stretch>
        </p:blipFill>
        <p:spPr>
          <a:xfrm>
            <a:off x="1865225" y="2048550"/>
            <a:ext cx="5527825" cy="29253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250" y="374250"/>
            <a:ext cx="9019500" cy="1059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Listen to a Read-Aloud of the Transcript.</a:t>
            </a:r>
            <a:endParaRPr sz="3200" dirty="0"/>
          </a:p>
        </p:txBody>
      </p:sp>
      <p:sp>
        <p:nvSpPr>
          <p:cNvPr id="197" name="Google Shape;197;p35"/>
          <p:cNvSpPr txBox="1">
            <a:spLocks noGrp="1"/>
          </p:cNvSpPr>
          <p:nvPr>
            <p:ph type="body" idx="1"/>
          </p:nvPr>
        </p:nvSpPr>
        <p:spPr>
          <a:xfrm>
            <a:off x="124450" y="1552575"/>
            <a:ext cx="8708100" cy="1341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a:solidFill>
                  <a:schemeClr val="dk1"/>
                </a:solidFill>
              </a:rPr>
              <a:t>Now, you will listen to a part of the transcript. Make sure you </a:t>
            </a:r>
            <a:r>
              <a:rPr lang="en" sz="2000" b="1">
                <a:solidFill>
                  <a:schemeClr val="dk1"/>
                </a:solidFill>
              </a:rPr>
              <a:t>closely follow along</a:t>
            </a:r>
            <a:r>
              <a:rPr lang="en" sz="2000">
                <a:solidFill>
                  <a:schemeClr val="dk1"/>
                </a:solidFill>
              </a:rPr>
              <a:t> because your teacher will pause the reading a few times for us to </a:t>
            </a:r>
            <a:r>
              <a:rPr lang="en" sz="2000" b="1">
                <a:solidFill>
                  <a:schemeClr val="dk1"/>
                </a:solidFill>
              </a:rPr>
              <a:t>discuss and take notes</a:t>
            </a:r>
            <a:r>
              <a:rPr lang="en" sz="2000">
                <a:solidFill>
                  <a:schemeClr val="dk1"/>
                </a:solidFill>
              </a:rPr>
              <a:t> on the transcript. </a:t>
            </a:r>
            <a:endParaRPr sz="2000"/>
          </a:p>
        </p:txBody>
      </p:sp>
      <p:pic>
        <p:nvPicPr>
          <p:cNvPr id="198" name="Google Shape;198;p35"/>
          <p:cNvPicPr preferRelativeResize="0"/>
          <p:nvPr/>
        </p:nvPicPr>
        <p:blipFill>
          <a:blip r:embed="rId3">
            <a:alphaModFix/>
          </a:blip>
          <a:stretch>
            <a:fillRect/>
          </a:stretch>
        </p:blipFill>
        <p:spPr>
          <a:xfrm>
            <a:off x="2198438" y="2893875"/>
            <a:ext cx="4086225" cy="2038350"/>
          </a:xfrm>
          <a:prstGeom prst="rect">
            <a:avLst/>
          </a:prstGeom>
          <a:noFill/>
          <a:ln w="19050" cap="flat" cmpd="sng">
            <a:solidFill>
              <a:schemeClr val="dk2"/>
            </a:solidFill>
            <a:prstDash val="solid"/>
            <a:round/>
            <a:headEnd type="none" w="sm" len="sm"/>
            <a:tailEnd type="none" w="sm" len="sm"/>
          </a:ln>
        </p:spPr>
      </p:pic>
      <p:pic>
        <p:nvPicPr>
          <p:cNvPr id="5"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9444" y="4387096"/>
            <a:ext cx="696119" cy="6961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315685" y="85275"/>
            <a:ext cx="7647989" cy="1179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think and talk about the </a:t>
            </a:r>
            <a:r>
              <a:rPr lang="en" b="1" dirty="0"/>
              <a:t>meaning</a:t>
            </a:r>
            <a:r>
              <a:rPr lang="en" dirty="0"/>
              <a:t> of what we read today.</a:t>
            </a:r>
            <a:endParaRPr dirty="0"/>
          </a:p>
        </p:txBody>
      </p:sp>
      <p:sp>
        <p:nvSpPr>
          <p:cNvPr id="204" name="Google Shape;204;p36"/>
          <p:cNvSpPr txBox="1">
            <a:spLocks noGrp="1"/>
          </p:cNvSpPr>
          <p:nvPr>
            <p:ph type="body" idx="1"/>
          </p:nvPr>
        </p:nvSpPr>
        <p:spPr>
          <a:xfrm>
            <a:off x="83575" y="1265175"/>
            <a:ext cx="4935600" cy="37332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Char char="●"/>
            </a:pPr>
            <a:r>
              <a:rPr lang="en" sz="1600" dirty="0">
                <a:solidFill>
                  <a:schemeClr val="dk1"/>
                </a:solidFill>
              </a:rPr>
              <a:t>How does the tone of the poem affect the meaning?</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How does the tone of the transcript affect the meaning?</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What does each author want you, the reader and listener, to understand?</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Do you notice similarities between the tone of the transcript and the tone of the poem, “Saigon Is Gone?</a:t>
            </a:r>
            <a:r>
              <a:rPr lang="en-US" sz="1600" dirty="0">
                <a:solidFill>
                  <a:schemeClr val="dk1"/>
                </a:solidFill>
              </a:rPr>
              <a:t>”</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How is the tone of the two texts different?</a:t>
            </a:r>
            <a:endParaRPr sz="1600" dirty="0">
              <a:solidFill>
                <a:schemeClr val="dk1"/>
              </a:solidFill>
            </a:endParaRPr>
          </a:p>
          <a:p>
            <a:pPr marL="0" lvl="0" indent="0" rtl="0">
              <a:spcBef>
                <a:spcPts val="0"/>
              </a:spcBef>
              <a:spcAft>
                <a:spcPts val="0"/>
              </a:spcAft>
              <a:buNone/>
            </a:pPr>
            <a:endParaRPr dirty="0"/>
          </a:p>
        </p:txBody>
      </p:sp>
      <p:pic>
        <p:nvPicPr>
          <p:cNvPr id="205" name="Google Shape;205;p36"/>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06" name="Google Shape;206;p36"/>
          <p:cNvPicPr preferRelativeResize="0"/>
          <p:nvPr/>
        </p:nvPicPr>
        <p:blipFill>
          <a:blip r:embed="rId4">
            <a:alphaModFix/>
          </a:blip>
          <a:stretch>
            <a:fillRect/>
          </a:stretch>
        </p:blipFill>
        <p:spPr>
          <a:xfrm>
            <a:off x="5247200" y="2030150"/>
            <a:ext cx="3792375" cy="2079450"/>
          </a:xfrm>
          <a:prstGeom prst="rect">
            <a:avLst/>
          </a:prstGeom>
          <a:noFill/>
          <a:ln w="19050" cap="flat" cmpd="sng">
            <a:solidFill>
              <a:schemeClr val="dk2"/>
            </a:solidFill>
            <a:prstDash val="solid"/>
            <a:round/>
            <a:headEnd type="none" w="sm" len="sm"/>
            <a:tailEnd type="none" w="sm" len="sm"/>
          </a:ln>
        </p:spPr>
      </p:pic>
      <p:pic>
        <p:nvPicPr>
          <p:cNvPr id="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prepare for our Assessment!</a:t>
            </a:r>
            <a:endParaRPr/>
          </a:p>
        </p:txBody>
      </p:sp>
      <p:sp>
        <p:nvSpPr>
          <p:cNvPr id="212" name="Google Shape;212;p37"/>
          <p:cNvSpPr txBox="1">
            <a:spLocks noGrp="1"/>
          </p:cNvSpPr>
          <p:nvPr>
            <p:ph type="body" idx="1"/>
          </p:nvPr>
        </p:nvSpPr>
        <p:spPr>
          <a:xfrm>
            <a:off x="311700" y="1152475"/>
            <a:ext cx="7455600" cy="3866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In the next lesson, you will get a chance to show what you know about how to use text details to find tone. </a:t>
            </a:r>
            <a:endParaRPr>
              <a:solidFill>
                <a:schemeClr val="dk1"/>
              </a:solidFill>
            </a:endParaRPr>
          </a:p>
          <a:p>
            <a:pPr marL="0" lvl="0" indent="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You will be able to use all of your work from today to support your writing!</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So, make sure you have your copy of the transcript and you get your completed note-catcher back from your teacher.</a:t>
            </a:r>
            <a:endParaRPr>
              <a:solidFill>
                <a:schemeClr val="dk1"/>
              </a:solidFill>
            </a:endParaRPr>
          </a:p>
          <a:p>
            <a:pPr marL="0" lvl="0" indent="0" rtl="0">
              <a:spcBef>
                <a:spcPts val="0"/>
              </a:spcBef>
              <a:spcAft>
                <a:spcPts val="0"/>
              </a:spcAft>
              <a:buNone/>
            </a:pPr>
            <a:endParaRPr>
              <a:solidFill>
                <a:schemeClr val="dk1"/>
              </a:solidFill>
            </a:endParaRPr>
          </a:p>
          <a:p>
            <a:pPr marL="0" lvl="0" indent="0" algn="ctr" rtl="0">
              <a:spcBef>
                <a:spcPts val="0"/>
              </a:spcBef>
              <a:spcAft>
                <a:spcPts val="0"/>
              </a:spcAft>
              <a:buNone/>
            </a:pPr>
            <a:r>
              <a:rPr lang="en" i="1">
                <a:solidFill>
                  <a:schemeClr val="dk1"/>
                </a:solidFill>
              </a:rPr>
              <a:t>“How was your understanding of what Ha’s family went through enhanced by listening to the transcript?”</a:t>
            </a:r>
            <a:endParaRPr i="1">
              <a:solidFill>
                <a:schemeClr val="dk1"/>
              </a:solidFill>
            </a:endParaRPr>
          </a:p>
          <a:p>
            <a:pPr marL="0" lvl="0" indent="0" rtl="0">
              <a:spcBef>
                <a:spcPts val="0"/>
              </a:spcBef>
              <a:spcAft>
                <a:spcPts val="0"/>
              </a:spcAft>
              <a:buNone/>
            </a:pPr>
            <a:endParaRPr/>
          </a:p>
        </p:txBody>
      </p:sp>
      <p:pic>
        <p:nvPicPr>
          <p:cNvPr id="213" name="Google Shape;213;p3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9" name="Google Shape;219;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b="1" dirty="0">
                <a:solidFill>
                  <a:schemeClr val="dk1"/>
                </a:solidFill>
              </a:rPr>
              <a:t>Prepare for the assessment:</a:t>
            </a:r>
            <a:r>
              <a:rPr lang="en" sz="2400" dirty="0">
                <a:solidFill>
                  <a:schemeClr val="dk1"/>
                </a:solidFill>
              </a:rPr>
              <a:t> </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a:spcBef>
                <a:spcPts val="0"/>
              </a:spcBef>
              <a:spcAft>
                <a:spcPts val="0"/>
              </a:spcAft>
              <a:buNone/>
            </a:pPr>
            <a:r>
              <a:rPr lang="en" sz="2400" dirty="0">
                <a:solidFill>
                  <a:schemeClr val="dk1"/>
                </a:solidFill>
              </a:rPr>
              <a:t>Reread and annotate both the poem </a:t>
            </a:r>
            <a:r>
              <a:rPr lang="en" sz="2400" i="1" dirty="0">
                <a:solidFill>
                  <a:schemeClr val="dk1"/>
                </a:solidFill>
              </a:rPr>
              <a:t>“Saigon Is Gone”</a:t>
            </a:r>
            <a:r>
              <a:rPr lang="en" sz="2400" dirty="0">
                <a:solidFill>
                  <a:schemeClr val="dk1"/>
                </a:solidFill>
              </a:rPr>
              <a:t> and the transcript from </a:t>
            </a:r>
            <a:r>
              <a:rPr lang="en-US" sz="2400" i="1" dirty="0">
                <a:solidFill>
                  <a:schemeClr val="dk1"/>
                </a:solidFill>
              </a:rPr>
              <a:t>‘</a:t>
            </a:r>
            <a:r>
              <a:rPr lang="en" sz="2400" i="1" dirty="0">
                <a:solidFill>
                  <a:schemeClr val="dk1"/>
                </a:solidFill>
              </a:rPr>
              <a:t>Forgotten Ship: A Daring Rescue as Saigon Fell.</a:t>
            </a:r>
            <a:r>
              <a:rPr lang="en-US" sz="2400" i="1" dirty="0">
                <a:solidFill>
                  <a:schemeClr val="dk1"/>
                </a:solidFill>
              </a:rPr>
              <a:t>’”</a:t>
            </a:r>
            <a:endParaRPr sz="2400" i="1" dirty="0">
              <a:solidFill>
                <a:schemeClr val="dk1"/>
              </a:solidFill>
            </a:endParaRPr>
          </a:p>
          <a:p>
            <a:pPr marL="0" lvl="0" indent="0">
              <a:spcBef>
                <a:spcPts val="0"/>
              </a:spcBef>
              <a:spcAft>
                <a:spcPts val="0"/>
              </a:spcAft>
              <a:buNone/>
            </a:pPr>
            <a:endParaRPr sz="2400" i="1" dirty="0">
              <a:solidFill>
                <a:schemeClr val="dk1"/>
              </a:solidFill>
            </a:endParaRPr>
          </a:p>
          <a:p>
            <a:pPr marL="0" lvl="0" indent="0">
              <a:spcBef>
                <a:spcPts val="0"/>
              </a:spcBef>
              <a:spcAft>
                <a:spcPts val="0"/>
              </a:spcAft>
              <a:buNone/>
            </a:pPr>
            <a:r>
              <a:rPr lang="en" sz="2400" dirty="0">
                <a:solidFill>
                  <a:schemeClr val="dk1"/>
                </a:solidFill>
              </a:rPr>
              <a:t>Focus annotations on word choice, tone, and meaning.</a:t>
            </a:r>
            <a:endParaRPr sz="2400"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8650" y="1240737"/>
            <a:ext cx="7886700" cy="74295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217420"/>
            <a:ext cx="7886700" cy="74295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81EB72B-1BCF-40AE-BE82-860CFDFA8B63}"/>
              </a:ext>
            </a:extLst>
          </p:cNvPr>
          <p:cNvPicPr>
            <a:picLocks noChangeAspect="1"/>
          </p:cNvPicPr>
          <p:nvPr/>
        </p:nvPicPr>
        <p:blipFill>
          <a:blip r:embed="rId3"/>
          <a:stretch>
            <a:fillRect/>
          </a:stretch>
        </p:blipFill>
        <p:spPr>
          <a:xfrm>
            <a:off x="3769371" y="444606"/>
            <a:ext cx="1420107" cy="652675"/>
          </a:xfrm>
          <a:prstGeom prst="rect">
            <a:avLst/>
          </a:prstGeom>
        </p:spPr>
      </p:pic>
    </p:spTree>
    <p:extLst>
      <p:ext uri="{BB962C8B-B14F-4D97-AF65-F5344CB8AC3E}">
        <p14:creationId xmlns:p14="http://schemas.microsoft.com/office/powerpoint/2010/main" val="126183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43916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54958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91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77089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699" y="334175"/>
            <a:ext cx="8520675"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dirty="0"/>
              <a:t>Grade 8: Module 1: Unit 1: Lesson 13</a:t>
            </a:r>
            <a:endParaRPr dirty="0"/>
          </a:p>
          <a:p>
            <a:pPr marL="0" lvl="0" indent="0" rtl="0">
              <a:lnSpc>
                <a:spcPct val="90000"/>
              </a:lnSpc>
              <a:spcBef>
                <a:spcPts val="0"/>
              </a:spcBef>
              <a:spcAft>
                <a:spcPts val="0"/>
              </a:spcAft>
              <a:buNone/>
            </a:pPr>
            <a:r>
              <a:rPr lang="en" sz="1800" b="1" dirty="0"/>
              <a:t>Teacher slide, before teaching.</a:t>
            </a:r>
            <a:endParaRPr sz="1800" dirty="0"/>
          </a:p>
        </p:txBody>
      </p:sp>
      <p:sp>
        <p:nvSpPr>
          <p:cNvPr id="136" name="Google Shape;136;p26"/>
          <p:cNvSpPr txBox="1">
            <a:spLocks noGrp="1"/>
          </p:cNvSpPr>
          <p:nvPr>
            <p:ph type="body" idx="1"/>
          </p:nvPr>
        </p:nvSpPr>
        <p:spPr>
          <a:xfrm>
            <a:off x="311700" y="1244175"/>
            <a:ext cx="8520600" cy="3779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13: </a:t>
            </a:r>
            <a:r>
              <a:rPr lang="en">
                <a:solidFill>
                  <a:schemeClr val="dk1"/>
                </a:solidFill>
              </a:rPr>
              <a:t>Materials and classroom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Font typeface="Arial"/>
              <a:buChar char="●"/>
            </a:pPr>
            <a:r>
              <a:rPr lang="en">
                <a:solidFill>
                  <a:schemeClr val="dk1"/>
                </a:solidFill>
              </a:rPr>
              <a:t>Display the Narrator’s Chart where all students can see and/or distribute a copy to students to reference throughout the read aloud of the transcript.</a:t>
            </a:r>
            <a:endParaRPr>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Font typeface="Arial"/>
              <a:buChar char="●"/>
            </a:pPr>
            <a:r>
              <a:rPr lang="en">
                <a:solidFill>
                  <a:schemeClr val="dk1"/>
                </a:solidFill>
              </a:rPr>
              <a:t>Consider allowing English Language Learners to preview the transcript with you before this lesson.  This will further support their comprehension when listening to the read-aloud of the transcript during this lesson.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950405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13</a:t>
            </a:r>
            <a:endParaRPr/>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192900"/>
            <a:ext cx="8520600" cy="3950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700" b="1" dirty="0">
                <a:solidFill>
                  <a:schemeClr val="dk1"/>
                </a:solidFill>
              </a:rPr>
              <a:t>Preparing for Lesson 13: </a:t>
            </a:r>
            <a:r>
              <a:rPr lang="en" sz="1700" dirty="0">
                <a:solidFill>
                  <a:schemeClr val="dk1"/>
                </a:solidFill>
              </a:rPr>
              <a:t>Reading and protocols to read in preparation:</a:t>
            </a:r>
            <a:endParaRPr sz="17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700" dirty="0">
              <a:solidFill>
                <a:schemeClr val="dk1"/>
              </a:solidFill>
            </a:endParaRPr>
          </a:p>
          <a:p>
            <a:pPr marL="457200" lvl="0" indent="-336550" rtl="0">
              <a:spcBef>
                <a:spcPts val="0"/>
              </a:spcBef>
              <a:spcAft>
                <a:spcPts val="0"/>
              </a:spcAft>
              <a:buClr>
                <a:schemeClr val="dk1"/>
              </a:buClr>
              <a:buSzPts val="1700"/>
              <a:buChar char="●"/>
            </a:pPr>
            <a:r>
              <a:rPr lang="en" sz="1700" dirty="0">
                <a:solidFill>
                  <a:schemeClr val="dk1"/>
                </a:solidFill>
              </a:rPr>
              <a:t>Consider pre-assigning student pairings (or use same partners from past lessons) for ease of transition during the Turn and Talk.</a:t>
            </a:r>
            <a:endParaRPr sz="1700" dirty="0">
              <a:solidFill>
                <a:schemeClr val="dk1"/>
              </a:solidFill>
            </a:endParaRPr>
          </a:p>
          <a:p>
            <a:pPr marL="0" lvl="0" indent="0" rtl="0">
              <a:lnSpc>
                <a:spcPct val="90000"/>
              </a:lnSpc>
              <a:spcBef>
                <a:spcPts val="0"/>
              </a:spcBef>
              <a:spcAft>
                <a:spcPts val="0"/>
              </a:spcAft>
              <a:buNone/>
            </a:pPr>
            <a:endParaRPr sz="1700" dirty="0">
              <a:solidFill>
                <a:schemeClr val="dk1"/>
              </a:solidFill>
            </a:endParaRPr>
          </a:p>
          <a:p>
            <a:pPr marL="457200" lvl="0" indent="-336550" rtl="0">
              <a:lnSpc>
                <a:spcPct val="90000"/>
              </a:lnSpc>
              <a:spcBef>
                <a:spcPts val="0"/>
              </a:spcBef>
              <a:spcAft>
                <a:spcPts val="0"/>
              </a:spcAft>
              <a:buClr>
                <a:schemeClr val="dk1"/>
              </a:buClr>
              <a:buSzPts val="1700"/>
              <a:buChar char="●"/>
            </a:pPr>
            <a:r>
              <a:rPr lang="en" sz="1700" dirty="0">
                <a:solidFill>
                  <a:schemeClr val="dk1"/>
                </a:solidFill>
              </a:rPr>
              <a:t>The opening of this lesson includes reading the last two stanzas of “Saigon Is Gone” aloud, for dramatic effect. Prepare in advance.</a:t>
            </a:r>
            <a:endParaRPr sz="1700" dirty="0">
              <a:solidFill>
                <a:schemeClr val="dk1"/>
              </a:solidFill>
            </a:endParaRPr>
          </a:p>
          <a:p>
            <a:pPr marL="0" lvl="0" indent="0" rtl="0">
              <a:lnSpc>
                <a:spcPct val="90000"/>
              </a:lnSpc>
              <a:spcBef>
                <a:spcPts val="0"/>
              </a:spcBef>
              <a:spcAft>
                <a:spcPts val="0"/>
              </a:spcAft>
              <a:buNone/>
            </a:pPr>
            <a:endParaRPr sz="1700" dirty="0">
              <a:solidFill>
                <a:schemeClr val="dk1"/>
              </a:solidFill>
            </a:endParaRPr>
          </a:p>
          <a:p>
            <a:pPr marL="457200" lvl="0" indent="-336550" rtl="0">
              <a:lnSpc>
                <a:spcPct val="90000"/>
              </a:lnSpc>
              <a:spcBef>
                <a:spcPts val="0"/>
              </a:spcBef>
              <a:spcAft>
                <a:spcPts val="0"/>
              </a:spcAft>
              <a:buClr>
                <a:schemeClr val="dk1"/>
              </a:buClr>
              <a:buSzPts val="1700"/>
              <a:buChar char="●"/>
            </a:pPr>
            <a:r>
              <a:rPr lang="en" sz="1700" dirty="0">
                <a:solidFill>
                  <a:schemeClr val="dk1"/>
                </a:solidFill>
              </a:rPr>
              <a:t>To ensure your own clarity around who is speaking in the transcript:</a:t>
            </a:r>
            <a:endParaRPr sz="1700" dirty="0">
              <a:solidFill>
                <a:schemeClr val="dk1"/>
              </a:solidFill>
            </a:endParaRPr>
          </a:p>
          <a:p>
            <a:pPr marL="914400" lvl="0" indent="-336550" rtl="0">
              <a:spcBef>
                <a:spcPts val="0"/>
              </a:spcBef>
              <a:spcAft>
                <a:spcPts val="0"/>
              </a:spcAft>
              <a:buClr>
                <a:schemeClr val="dk1"/>
              </a:buClr>
              <a:buSzPts val="1700"/>
              <a:buAutoNum type="arabicPeriod"/>
            </a:pPr>
            <a:r>
              <a:rPr lang="en" sz="1700" dirty="0">
                <a:solidFill>
                  <a:schemeClr val="dk1"/>
                </a:solidFill>
              </a:rPr>
              <a:t>Closely review the Narrators chart and keep it for reference while you read the transcript.</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914400" lvl="0" indent="-336550" rtl="0">
              <a:spcBef>
                <a:spcPts val="0"/>
              </a:spcBef>
              <a:spcAft>
                <a:spcPts val="0"/>
              </a:spcAft>
              <a:buClr>
                <a:schemeClr val="dk1"/>
              </a:buClr>
              <a:buSzPts val="1700"/>
              <a:buAutoNum type="arabicPeriod"/>
            </a:pPr>
            <a:r>
              <a:rPr lang="en" sz="1700" dirty="0">
                <a:solidFill>
                  <a:schemeClr val="dk1"/>
                </a:solidFill>
              </a:rPr>
              <a:t>Read and annotate the transcript from “Forgotten Ship: A Daring Rescue as Saigon Fell.”</a:t>
            </a:r>
            <a:endParaRPr sz="1700" dirty="0">
              <a:solidFill>
                <a:schemeClr val="dk1"/>
              </a:solidFill>
            </a:endParaRPr>
          </a:p>
          <a:p>
            <a:pPr marL="0" lvl="0" indent="0" rtl="0">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F683DEE-2CB7-4B4B-B531-A21CE48828C2}"/>
              </a:ext>
            </a:extLst>
          </p:cNvPr>
          <p:cNvPicPr>
            <a:picLocks noChangeAspect="1"/>
          </p:cNvPicPr>
          <p:nvPr/>
        </p:nvPicPr>
        <p:blipFill>
          <a:blip r:embed="rId3"/>
          <a:stretch>
            <a:fillRect/>
          </a:stretch>
        </p:blipFill>
        <p:spPr>
          <a:xfrm>
            <a:off x="3636973" y="292966"/>
            <a:ext cx="2055167" cy="94454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1152475"/>
            <a:ext cx="7651800" cy="3837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Remember, we are reading about a real event in history: the fall of Saigon! You read about it in Section 5 of the article “The Vietnam Wars.” Today, you will</a:t>
            </a:r>
            <a:r>
              <a:rPr lang="en" b="1" dirty="0">
                <a:solidFill>
                  <a:schemeClr val="dk1"/>
                </a:solidFill>
              </a:rPr>
              <a:t> listen to a transcript </a:t>
            </a:r>
            <a:r>
              <a:rPr lang="en" dirty="0">
                <a:solidFill>
                  <a:schemeClr val="dk1"/>
                </a:solidFill>
              </a:rPr>
              <a:t>(a typed out version of what was said in a radio news piece) describing an event related to the fall of Saigon and </a:t>
            </a:r>
            <a:r>
              <a:rPr lang="en" b="1" dirty="0">
                <a:solidFill>
                  <a:schemeClr val="dk1"/>
                </a:solidFill>
              </a:rPr>
              <a:t>think about the tone </a:t>
            </a:r>
            <a:r>
              <a:rPr lang="en" dirty="0">
                <a:solidFill>
                  <a:schemeClr val="dk1"/>
                </a:solidFill>
              </a:rPr>
              <a:t>of different pieces of text.  </a:t>
            </a:r>
            <a:endParaRPr dirty="0">
              <a:solidFill>
                <a:schemeClr val="dk1"/>
              </a:solidFill>
            </a:endParaRPr>
          </a:p>
          <a:p>
            <a:pPr marL="0" lvl="0" indent="0" rtl="0">
              <a:spcBef>
                <a:spcPts val="0"/>
              </a:spcBef>
              <a:spcAft>
                <a:spcPts val="0"/>
              </a:spcAft>
              <a:buNone/>
            </a:pPr>
            <a:endParaRPr b="1" dirty="0">
              <a:solidFill>
                <a:schemeClr val="dk1"/>
              </a:solidFill>
            </a:endParaRPr>
          </a:p>
          <a:p>
            <a:pPr marL="0" lvl="0" indent="0">
              <a:spcBef>
                <a:spcPts val="0"/>
              </a:spcBef>
              <a:spcAft>
                <a:spcPts val="0"/>
              </a:spcAft>
              <a:buNone/>
            </a:pPr>
            <a:r>
              <a:rPr lang="en" b="1" dirty="0">
                <a:solidFill>
                  <a:schemeClr val="dk1"/>
                </a:solidFill>
              </a:rPr>
              <a:t>Here’s what you’ll be doing today:</a:t>
            </a:r>
            <a:endParaRPr b="1" dirty="0">
              <a:solidFill>
                <a:schemeClr val="dk1"/>
              </a:solidFill>
            </a:endParaRPr>
          </a:p>
          <a:p>
            <a:pPr marL="0" lvl="0" indent="0">
              <a:spcBef>
                <a:spcPts val="0"/>
              </a:spcBef>
              <a:spcAft>
                <a:spcPts val="0"/>
              </a:spcAft>
              <a:buNone/>
            </a:pPr>
            <a:endParaRPr b="1"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Reread the poem “Saigon is Gone” to think about the tone.</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Listen to a radio news pieces, and follow along with the transcript, to think about the tone.</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Compare the tone of the fictional versus informational text.</a:t>
            </a:r>
            <a:endParaRPr dirty="0"/>
          </a:p>
        </p:txBody>
      </p:sp>
      <p:pic>
        <p:nvPicPr>
          <p:cNvPr id="155" name="Google Shape;155;p29"/>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a:spLocks noGrp="1"/>
          </p:cNvSpPr>
          <p:nvPr>
            <p:ph type="title"/>
          </p:nvPr>
        </p:nvSpPr>
        <p:spPr>
          <a:xfrm>
            <a:off x="311700" y="334175"/>
            <a:ext cx="8520600" cy="1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discuss the </a:t>
            </a:r>
            <a:r>
              <a:rPr lang="en" b="1" dirty="0"/>
              <a:t>reading </a:t>
            </a:r>
            <a:r>
              <a:rPr lang="en" dirty="0"/>
              <a:t>from yesterday’s homework.</a:t>
            </a:r>
            <a:endParaRPr dirty="0"/>
          </a:p>
        </p:txBody>
      </p:sp>
      <p:sp>
        <p:nvSpPr>
          <p:cNvPr id="161" name="Google Shape;161;p30"/>
          <p:cNvSpPr txBox="1">
            <a:spLocks noGrp="1"/>
          </p:cNvSpPr>
          <p:nvPr>
            <p:ph type="body" idx="1"/>
          </p:nvPr>
        </p:nvSpPr>
        <p:spPr>
          <a:xfrm>
            <a:off x="311700" y="16211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What happened to Ha and her family in the reading you did for homework?</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What specific line in the novel helped you realize that everything had changed?</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Based on what we read in “The Vietnam Wars” article, why is the news that Saigon is gone something that no one wants to hear?</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Was this really news that ‘no one’ wanted to hear?</a:t>
            </a:r>
            <a:endParaRPr dirty="0">
              <a:solidFill>
                <a:schemeClr val="dk1"/>
              </a:solidFill>
            </a:endParaRPr>
          </a:p>
        </p:txBody>
      </p:sp>
      <p:pic>
        <p:nvPicPr>
          <p:cNvPr id="162" name="Google Shape;162;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1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closer look at today’s </a:t>
            </a:r>
            <a:r>
              <a:rPr lang="en" b="1"/>
              <a:t>Learning Targets.</a:t>
            </a:r>
            <a:endParaRPr b="1"/>
          </a:p>
        </p:txBody>
      </p:sp>
      <p:sp>
        <p:nvSpPr>
          <p:cNvPr id="168" name="Google Shape;168;p31"/>
          <p:cNvSpPr txBox="1">
            <a:spLocks noGrp="1"/>
          </p:cNvSpPr>
          <p:nvPr>
            <p:ph type="body" idx="1"/>
          </p:nvPr>
        </p:nvSpPr>
        <p:spPr>
          <a:xfrm>
            <a:off x="311700" y="1727100"/>
            <a:ext cx="8520600" cy="34164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Char char="●"/>
            </a:pPr>
            <a:r>
              <a:rPr lang="en" sz="1600">
                <a:solidFill>
                  <a:schemeClr val="dk1"/>
                </a:solidFill>
              </a:rPr>
              <a:t>I can make inferences to deepen my understanding of </a:t>
            </a:r>
            <a:r>
              <a:rPr lang="en" sz="1600" i="1">
                <a:solidFill>
                  <a:schemeClr val="dk1"/>
                </a:solidFill>
              </a:rPr>
              <a:t>Inside Out &amp; Back Again</a:t>
            </a:r>
            <a:r>
              <a:rPr lang="en" sz="1600">
                <a:solidFill>
                  <a:schemeClr val="dk1"/>
                </a:solidFill>
              </a:rPr>
              <a:t>.</a:t>
            </a:r>
            <a:endParaRPr sz="1600">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I can cite evidence from the poem “Saigon Is Gone” to explain the fall of Saigon and the emotional impact of this news on Ha and the other characters in the novel.</a:t>
            </a:r>
            <a:endParaRPr sz="1600">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I can analyze the word choices of two texts about the fall of Saigon and describe how that word choice contributes to the tone and meaning of each text.</a:t>
            </a:r>
            <a:endParaRPr sz="1600">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I can participate in discussions about the text with a partner, small group, and whole class.</a:t>
            </a:r>
            <a:endParaRPr sz="1600"/>
          </a:p>
        </p:txBody>
      </p:sp>
      <p:pic>
        <p:nvPicPr>
          <p:cNvPr id="169" name="Google Shape;169;p31"/>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a:extLst>
              <a:ext uri="{FF2B5EF4-FFF2-40B4-BE49-F238E27FC236}">
                <a16:creationId xmlns:a16="http://schemas.microsoft.com/office/drawing/2014/main" id="{AC044BA9-47F0-4B7D-8BC6-42F4F7078EE9}"/>
              </a:ext>
            </a:extLst>
          </p:cNvPr>
          <p:cNvPicPr>
            <a:picLocks noChangeAspect="1"/>
          </p:cNvPicPr>
          <p:nvPr/>
        </p:nvPicPr>
        <p:blipFill>
          <a:blip r:embed="rId4"/>
          <a:stretch>
            <a:fillRect/>
          </a:stretch>
        </p:blipFill>
        <p:spPr>
          <a:xfrm>
            <a:off x="7612257" y="4420037"/>
            <a:ext cx="702736" cy="559115"/>
          </a:xfrm>
          <a:prstGeom prst="rect">
            <a:avLst/>
          </a:prstGeom>
        </p:spPr>
      </p:pic>
      <p:pic>
        <p:nvPicPr>
          <p:cNvPr id="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139650" y="334175"/>
            <a:ext cx="7891500" cy="1084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start by taking a look at the word choice and tone of </a:t>
            </a:r>
            <a:r>
              <a:rPr lang="en" sz="3000" b="1" i="1" dirty="0"/>
              <a:t>“Saigon is Gone</a:t>
            </a:r>
            <a:r>
              <a:rPr lang="en-US" sz="3000" b="1" i="1" dirty="0"/>
              <a:t>.</a:t>
            </a:r>
            <a:r>
              <a:rPr lang="en" sz="3000" b="1" i="1" dirty="0"/>
              <a:t>”</a:t>
            </a:r>
            <a:endParaRPr sz="3000" b="1" i="1" dirty="0"/>
          </a:p>
        </p:txBody>
      </p:sp>
      <p:sp>
        <p:nvSpPr>
          <p:cNvPr id="175" name="Google Shape;175;p32"/>
          <p:cNvSpPr txBox="1">
            <a:spLocks noGrp="1"/>
          </p:cNvSpPr>
          <p:nvPr>
            <p:ph type="body" idx="1"/>
          </p:nvPr>
        </p:nvSpPr>
        <p:spPr>
          <a:xfrm>
            <a:off x="139650" y="1453875"/>
            <a:ext cx="8692500" cy="985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rgbClr val="333333"/>
                </a:solidFill>
                <a:highlight>
                  <a:srgbClr val="FFFFFF"/>
                </a:highlight>
              </a:rPr>
              <a:t>You first used this note catcher in Lesson 12.</a:t>
            </a:r>
            <a:r>
              <a:rPr lang="en" dirty="0">
                <a:solidFill>
                  <a:schemeClr val="dk1"/>
                </a:solidFill>
              </a:rPr>
              <a:t> Today you will use this note-catcher with both a poem </a:t>
            </a:r>
            <a:r>
              <a:rPr lang="en" i="1" dirty="0">
                <a:solidFill>
                  <a:schemeClr val="dk1"/>
                </a:solidFill>
              </a:rPr>
              <a:t>(“Saigon is Gone</a:t>
            </a:r>
            <a:r>
              <a:rPr lang="en-US" i="1" dirty="0">
                <a:solidFill>
                  <a:schemeClr val="dk1"/>
                </a:solidFill>
              </a:rPr>
              <a:t>,</a:t>
            </a:r>
            <a:r>
              <a:rPr lang="en" i="1" dirty="0">
                <a:solidFill>
                  <a:schemeClr val="dk1"/>
                </a:solidFill>
              </a:rPr>
              <a:t>” page 67) </a:t>
            </a:r>
            <a:r>
              <a:rPr lang="en" dirty="0">
                <a:solidFill>
                  <a:schemeClr val="dk1"/>
                </a:solidFill>
              </a:rPr>
              <a:t>and a transcript of a radio news piece.</a:t>
            </a:r>
            <a:endParaRPr dirty="0">
              <a:solidFill>
                <a:schemeClr val="dk1"/>
              </a:solidFill>
            </a:endParaRPr>
          </a:p>
          <a:p>
            <a:pPr marL="0" lvl="0" indent="0" rtl="0">
              <a:spcBef>
                <a:spcPts val="0"/>
              </a:spcBef>
              <a:spcAft>
                <a:spcPts val="0"/>
              </a:spcAft>
              <a:buNone/>
            </a:pPr>
            <a:endParaRPr dirty="0"/>
          </a:p>
        </p:txBody>
      </p:sp>
      <p:pic>
        <p:nvPicPr>
          <p:cNvPr id="176" name="Google Shape;176;p32"/>
          <p:cNvPicPr preferRelativeResize="0"/>
          <p:nvPr/>
        </p:nvPicPr>
        <p:blipFill>
          <a:blip r:embed="rId3">
            <a:alphaModFix/>
          </a:blip>
          <a:stretch>
            <a:fillRect/>
          </a:stretch>
        </p:blipFill>
        <p:spPr>
          <a:xfrm>
            <a:off x="8100500" y="187575"/>
            <a:ext cx="731800" cy="1084125"/>
          </a:xfrm>
          <a:prstGeom prst="rect">
            <a:avLst/>
          </a:prstGeom>
          <a:noFill/>
          <a:ln>
            <a:noFill/>
          </a:ln>
        </p:spPr>
      </p:pic>
      <p:pic>
        <p:nvPicPr>
          <p:cNvPr id="177" name="Google Shape;177;p32"/>
          <p:cNvPicPr preferRelativeResize="0"/>
          <p:nvPr/>
        </p:nvPicPr>
        <p:blipFill>
          <a:blip r:embed="rId4">
            <a:alphaModFix/>
          </a:blip>
          <a:stretch>
            <a:fillRect/>
          </a:stretch>
        </p:blipFill>
        <p:spPr>
          <a:xfrm>
            <a:off x="139650" y="2571750"/>
            <a:ext cx="4093356" cy="2384350"/>
          </a:xfrm>
          <a:prstGeom prst="rect">
            <a:avLst/>
          </a:prstGeom>
          <a:noFill/>
          <a:ln w="19050" cap="flat" cmpd="sng">
            <a:solidFill>
              <a:schemeClr val="dk2"/>
            </a:solidFill>
            <a:prstDash val="solid"/>
            <a:round/>
            <a:headEnd type="none" w="sm" len="sm"/>
            <a:tailEnd type="none" w="sm" len="sm"/>
          </a:ln>
        </p:spPr>
      </p:pic>
      <p:sp>
        <p:nvSpPr>
          <p:cNvPr id="178" name="Google Shape;178;p32"/>
          <p:cNvSpPr txBox="1">
            <a:spLocks noGrp="1"/>
          </p:cNvSpPr>
          <p:nvPr>
            <p:ph type="body" idx="1"/>
          </p:nvPr>
        </p:nvSpPr>
        <p:spPr>
          <a:xfrm>
            <a:off x="4387575" y="2685075"/>
            <a:ext cx="4444800" cy="227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solidFill>
                <a:schemeClr val="dk1"/>
              </a:solidFill>
            </a:endParaRPr>
          </a:p>
          <a:p>
            <a:pPr marL="0" lvl="0" indent="0">
              <a:spcBef>
                <a:spcPts val="0"/>
              </a:spcBef>
              <a:spcAft>
                <a:spcPts val="0"/>
              </a:spcAft>
              <a:buNone/>
            </a:pPr>
            <a:r>
              <a:rPr lang="en" dirty="0">
                <a:solidFill>
                  <a:schemeClr val="dk1"/>
                </a:solidFill>
              </a:rPr>
              <a:t>First, you will focus on the Word Choice and Tone from “Saigon is Gone</a:t>
            </a:r>
            <a:r>
              <a:rPr lang="en-US" dirty="0">
                <a:solidFill>
                  <a:schemeClr val="dk1"/>
                </a:solidFill>
              </a:rPr>
              <a:t>.</a:t>
            </a:r>
            <a:r>
              <a:rPr lang="en" dirty="0">
                <a:solidFill>
                  <a:schemeClr val="dk1"/>
                </a:solidFill>
              </a:rPr>
              <a: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We will return to the “Meaning” section at the end of the lesson. </a:t>
            </a:r>
            <a:endParaRPr dirty="0">
              <a:solidFill>
                <a:schemeClr val="dk1"/>
              </a:solidFill>
            </a:endParaRPr>
          </a:p>
          <a:p>
            <a:pPr marL="0" lvl="0" indent="0" rtl="0">
              <a:spcBef>
                <a:spcPts val="0"/>
              </a:spcBef>
              <a:spcAft>
                <a:spcPts val="0"/>
              </a:spcAft>
              <a:buNone/>
            </a:pPr>
            <a:endParaRPr dirty="0"/>
          </a:p>
        </p:txBody>
      </p:sp>
      <p:pic>
        <p:nvPicPr>
          <p:cNvPr id="7"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0963" y="4420037"/>
            <a:ext cx="630238" cy="630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3"/>
          <p:cNvSpPr txBox="1">
            <a:spLocks noGrp="1"/>
          </p:cNvSpPr>
          <p:nvPr>
            <p:ph type="title"/>
          </p:nvPr>
        </p:nvSpPr>
        <p:spPr>
          <a:xfrm>
            <a:off x="194700" y="117775"/>
            <a:ext cx="8764950" cy="1147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get ready to read the transcript </a:t>
            </a:r>
            <a:r>
              <a:rPr lang="en" b="1"/>
              <a:t>“Forgotten Ship.”</a:t>
            </a:r>
            <a:endParaRPr/>
          </a:p>
        </p:txBody>
      </p:sp>
      <p:sp>
        <p:nvSpPr>
          <p:cNvPr id="184" name="Google Shape;184;p33"/>
          <p:cNvSpPr txBox="1">
            <a:spLocks noGrp="1"/>
          </p:cNvSpPr>
          <p:nvPr>
            <p:ph type="body" idx="1"/>
          </p:nvPr>
        </p:nvSpPr>
        <p:spPr>
          <a:xfrm>
            <a:off x="194700" y="1340875"/>
            <a:ext cx="8653800" cy="35199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600" dirty="0">
                <a:solidFill>
                  <a:schemeClr val="dk1"/>
                </a:solidFill>
              </a:rPr>
              <a:t>Now you will </a:t>
            </a:r>
            <a:r>
              <a:rPr lang="en" sz="1600" b="1" dirty="0">
                <a:solidFill>
                  <a:schemeClr val="dk1"/>
                </a:solidFill>
              </a:rPr>
              <a:t>listen to a read-aloud </a:t>
            </a:r>
            <a:r>
              <a:rPr lang="en" sz="1600" dirty="0">
                <a:solidFill>
                  <a:schemeClr val="dk1"/>
                </a:solidFill>
              </a:rPr>
              <a:t>of a radio transcript titled “Forgotten Ship: A Daring Rescue as Saigon Fell.” </a:t>
            </a:r>
            <a:endParaRPr sz="1600" dirty="0">
              <a:solidFill>
                <a:schemeClr val="dk1"/>
              </a:solidFill>
            </a:endParaRPr>
          </a:p>
          <a:p>
            <a:pPr marL="0" lvl="0" indent="0">
              <a:spcBef>
                <a:spcPts val="0"/>
              </a:spcBef>
              <a:spcAft>
                <a:spcPts val="0"/>
              </a:spcAft>
              <a:buNone/>
            </a:pPr>
            <a:endParaRPr sz="1600" dirty="0">
              <a:solidFill>
                <a:schemeClr val="dk1"/>
              </a:solidFill>
            </a:endParaRPr>
          </a:p>
          <a:p>
            <a:pPr marL="0" lvl="0" indent="0">
              <a:spcBef>
                <a:spcPts val="0"/>
              </a:spcBef>
              <a:spcAft>
                <a:spcPts val="0"/>
              </a:spcAft>
              <a:buNone/>
            </a:pPr>
            <a:endParaRPr sz="1600" dirty="0">
              <a:solidFill>
                <a:schemeClr val="dk1"/>
              </a:solidFill>
            </a:endParaRPr>
          </a:p>
          <a:p>
            <a:pPr marL="457200" lvl="0" indent="-330200" rtl="0">
              <a:spcBef>
                <a:spcPts val="0"/>
              </a:spcBef>
              <a:spcAft>
                <a:spcPts val="0"/>
              </a:spcAft>
              <a:buSzPts val="1600"/>
              <a:buChar char="●"/>
            </a:pPr>
            <a:r>
              <a:rPr lang="en" sz="1600" dirty="0">
                <a:solidFill>
                  <a:schemeClr val="dk1"/>
                </a:solidFill>
              </a:rPr>
              <a:t>Remember, the novel </a:t>
            </a:r>
            <a:r>
              <a:rPr lang="en" sz="1600" i="1" dirty="0">
                <a:solidFill>
                  <a:schemeClr val="dk1"/>
                </a:solidFill>
              </a:rPr>
              <a:t>Inside Out and Back Again</a:t>
            </a:r>
            <a:r>
              <a:rPr lang="en" sz="1600" dirty="0">
                <a:solidFill>
                  <a:schemeClr val="dk1"/>
                </a:solidFill>
              </a:rPr>
              <a:t> is historical fiction: events are from Ha’s perspective of how her family escaped Saigon. </a:t>
            </a:r>
            <a:endParaRPr sz="1600" dirty="0">
              <a:solidFill>
                <a:schemeClr val="dk1"/>
              </a:solidFill>
            </a:endParaRPr>
          </a:p>
          <a:p>
            <a:pPr marL="457200" lvl="0" indent="0" rtl="0">
              <a:spcBef>
                <a:spcPts val="0"/>
              </a:spcBef>
              <a:spcAft>
                <a:spcPts val="0"/>
              </a:spcAft>
              <a:buNone/>
            </a:pPr>
            <a:endParaRPr sz="1600" dirty="0">
              <a:solidFill>
                <a:schemeClr val="dk1"/>
              </a:solidFill>
            </a:endParaRPr>
          </a:p>
          <a:p>
            <a:pPr marL="457200" lvl="0" indent="-330200" rtl="0">
              <a:spcBef>
                <a:spcPts val="0"/>
              </a:spcBef>
              <a:spcAft>
                <a:spcPts val="0"/>
              </a:spcAft>
              <a:buSzPts val="1600"/>
              <a:buChar char="●"/>
            </a:pPr>
            <a:r>
              <a:rPr lang="en" sz="1600" dirty="0">
                <a:solidFill>
                  <a:srgbClr val="333333"/>
                </a:solidFill>
                <a:highlight>
                  <a:srgbClr val="FFFFFF"/>
                </a:highlight>
              </a:rPr>
              <a:t>Ha is a fictional character, but the events narrated from her perspective about how her family escaped from Saigon are based on historical events.</a:t>
            </a:r>
            <a:endParaRPr sz="1600" dirty="0">
              <a:solidFill>
                <a:srgbClr val="333333"/>
              </a:solidFill>
              <a:highlight>
                <a:srgbClr val="FFFFFF"/>
              </a:highlight>
            </a:endParaRPr>
          </a:p>
          <a:p>
            <a:pPr marL="457200" lvl="0" indent="0" rtl="0">
              <a:spcBef>
                <a:spcPts val="0"/>
              </a:spcBef>
              <a:spcAft>
                <a:spcPts val="0"/>
              </a:spcAft>
              <a:buNone/>
            </a:pPr>
            <a:endParaRPr sz="1600" dirty="0">
              <a:solidFill>
                <a:srgbClr val="333333"/>
              </a:solidFill>
              <a:highlight>
                <a:srgbClr val="FFFFFF"/>
              </a:highlight>
            </a:endParaRPr>
          </a:p>
          <a:p>
            <a:pPr marL="457200" lvl="0" indent="-330200" rtl="0">
              <a:spcBef>
                <a:spcPts val="0"/>
              </a:spcBef>
              <a:spcAft>
                <a:spcPts val="0"/>
              </a:spcAft>
              <a:buSzPts val="1600"/>
              <a:buChar char="●"/>
            </a:pPr>
            <a:r>
              <a:rPr lang="en" sz="1600" dirty="0">
                <a:solidFill>
                  <a:schemeClr val="dk1"/>
                </a:solidFill>
              </a:rPr>
              <a:t>Other South Vietnamese people took different escape routes. The transcript we’re about to read will give more information about how families escaped from Saigon..</a:t>
            </a:r>
            <a:endParaRPr sz="1600" dirty="0">
              <a:solidFill>
                <a:schemeClr val="dk1"/>
              </a:solidFill>
            </a:endParaRPr>
          </a:p>
          <a:p>
            <a:pPr marL="0" lvl="0" indent="0" rtl="0">
              <a:spcBef>
                <a:spcPts val="0"/>
              </a:spcBef>
              <a:spcAft>
                <a:spcPts val="0"/>
              </a:spcAft>
              <a:buNone/>
            </a:pPr>
            <a:endParaRPr sz="16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6FD7959-D5ED-4299-A432-4B6DFAAAEFAF}">
  <ds:schemaRefs>
    <ds:schemaRef ds:uri="http://schemas.microsoft.com/sharepoint/v3/contenttype/forms"/>
  </ds:schemaRefs>
</ds:datastoreItem>
</file>

<file path=customXml/itemProps2.xml><?xml version="1.0" encoding="utf-8"?>
<ds:datastoreItem xmlns:ds="http://schemas.openxmlformats.org/officeDocument/2006/customXml" ds:itemID="{ED73BD61-E917-4E0A-93D7-E8BF9DF353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4266D3-2330-4198-A929-288A6DB63204}">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25</TotalTime>
  <Words>5200</Words>
  <Application>Microsoft Office PowerPoint</Application>
  <PresentationFormat>On-screen Show (16:9)</PresentationFormat>
  <Paragraphs>433</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Century Gothic</vt:lpstr>
      <vt:lpstr>Calibri</vt:lpstr>
      <vt:lpstr>Overlock</vt:lpstr>
      <vt:lpstr>Arial</vt:lpstr>
      <vt:lpstr>Simple Light</vt:lpstr>
      <vt:lpstr>Grade 8: Module 1: Unit 1: Lesson 13 Teacher slide, before teaching.</vt:lpstr>
      <vt:lpstr>Grade 8: Module 1: Unit 1: Lesson 13 Teacher slide, before teaching.</vt:lpstr>
      <vt:lpstr>Grade 8: Module 1: Unit 1: Lesson 13 Teacher slide, before teaching.</vt:lpstr>
      <vt:lpstr>PowerPoint Presentation</vt:lpstr>
      <vt:lpstr>Hello, Students!</vt:lpstr>
      <vt:lpstr>Let’s discuss the reading from yesterday’s homework.</vt:lpstr>
      <vt:lpstr>Let’s take a closer look at today’s Learning Targets.</vt:lpstr>
      <vt:lpstr>Let’s start by taking a look at the word choice and tone of “Saigon is Gone.”</vt:lpstr>
      <vt:lpstr>Let’s get ready to read the transcript “Forgotten Ship.”</vt:lpstr>
      <vt:lpstr>Let’s get ready to read the transcript “Forgotten Ship.”</vt:lpstr>
      <vt:lpstr>Let’s Listen to a Read-Aloud of the Transcript.</vt:lpstr>
      <vt:lpstr>Let’s think and talk about the meaning of what we read today.</vt:lpstr>
      <vt:lpstr>Let’s prepare for our Assessment!</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13 Teacher slide, before teaching.</dc:title>
  <dc:creator>nbravo</dc:creator>
  <cp:lastModifiedBy>Natalie Ivey</cp:lastModifiedBy>
  <cp:revision>9</cp:revision>
  <dcterms:modified xsi:type="dcterms:W3CDTF">2018-09-02T15:32:51Z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