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BA811B-5A25-4206-9913-5F4701E3FA5F}" v="29" dt="2018-09-02T18:05:14.5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251" autoAdjust="0"/>
  </p:normalViewPr>
  <p:slideViewPr>
    <p:cSldViewPr snapToGrid="0">
      <p:cViewPr varScale="1">
        <p:scale>
          <a:sx n="81" d="100"/>
          <a:sy n="81" d="100"/>
        </p:scale>
        <p:origin x="858"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8.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0BBA811B-5A25-4206-9913-5F4701E3FA5F}"/>
    <pc:docChg chg="modSld modMainMaster">
      <pc:chgData name="Natalie Ivey" userId="2c81a4b0-7596-4a42-b4da-e7aac4dfeff9" providerId="ADAL" clId="{0BBA811B-5A25-4206-9913-5F4701E3FA5F}" dt="2018-09-02T18:05:14.550" v="28" actId="1076"/>
      <pc:docMkLst>
        <pc:docMk/>
      </pc:docMkLst>
      <pc:sldChg chg="addSp modSp">
        <pc:chgData name="Natalie Ivey" userId="2c81a4b0-7596-4a42-b4da-e7aac4dfeff9" providerId="ADAL" clId="{0BBA811B-5A25-4206-9913-5F4701E3FA5F}" dt="2018-09-02T18:05:14.550" v="28" actId="1076"/>
        <pc:sldMkLst>
          <pc:docMk/>
          <pc:sldMk cId="0" sldId="259"/>
        </pc:sldMkLst>
        <pc:picChg chg="add mod">
          <ac:chgData name="Natalie Ivey" userId="2c81a4b0-7596-4a42-b4da-e7aac4dfeff9" providerId="ADAL" clId="{0BBA811B-5A25-4206-9913-5F4701E3FA5F}" dt="2018-09-02T18:05:14.550" v="28" actId="1076"/>
          <ac:picMkLst>
            <pc:docMk/>
            <pc:sldMk cId="0" sldId="259"/>
            <ac:picMk id="3" creationId="{3BA9CE36-D4F4-43DB-B46C-5B99F091272A}"/>
          </ac:picMkLst>
        </pc:picChg>
      </pc:sldChg>
      <pc:sldChg chg="addSp modSp">
        <pc:chgData name="Natalie Ivey" userId="2c81a4b0-7596-4a42-b4da-e7aac4dfeff9" providerId="ADAL" clId="{0BBA811B-5A25-4206-9913-5F4701E3FA5F}" dt="2018-09-02T18:04:54.446" v="23" actId="1076"/>
        <pc:sldMkLst>
          <pc:docMk/>
          <pc:sldMk cId="3863780713" sldId="270"/>
        </pc:sldMkLst>
        <pc:spChg chg="mod">
          <ac:chgData name="Natalie Ivey" userId="2c81a4b0-7596-4a42-b4da-e7aac4dfeff9" providerId="ADAL" clId="{0BBA811B-5A25-4206-9913-5F4701E3FA5F}" dt="2018-09-02T18:04:42.084" v="19" actId="14100"/>
          <ac:spMkLst>
            <pc:docMk/>
            <pc:sldMk cId="3863780713" sldId="270"/>
            <ac:spMk id="130" creationId="{00000000-0000-0000-0000-000000000000}"/>
          </ac:spMkLst>
        </pc:spChg>
        <pc:spChg chg="mod">
          <ac:chgData name="Natalie Ivey" userId="2c81a4b0-7596-4a42-b4da-e7aac4dfeff9" providerId="ADAL" clId="{0BBA811B-5A25-4206-9913-5F4701E3FA5F}" dt="2018-09-02T18:04:35.190" v="16" actId="14100"/>
          <ac:spMkLst>
            <pc:docMk/>
            <pc:sldMk cId="3863780713" sldId="270"/>
            <ac:spMk id="131" creationId="{00000000-0000-0000-0000-000000000000}"/>
          </ac:spMkLst>
        </pc:spChg>
        <pc:picChg chg="add mod">
          <ac:chgData name="Natalie Ivey" userId="2c81a4b0-7596-4a42-b4da-e7aac4dfeff9" providerId="ADAL" clId="{0BBA811B-5A25-4206-9913-5F4701E3FA5F}" dt="2018-09-02T18:04:54.446" v="23" actId="1076"/>
          <ac:picMkLst>
            <pc:docMk/>
            <pc:sldMk cId="3863780713" sldId="270"/>
            <ac:picMk id="3" creationId="{8F7E46B2-3041-418D-B543-135C5A2DC692}"/>
          </ac:picMkLst>
        </pc:picChg>
      </pc:sldChg>
      <pc:sldMasterChg chg="addSp modSp">
        <pc:chgData name="Natalie Ivey" userId="2c81a4b0-7596-4a42-b4da-e7aac4dfeff9" providerId="ADAL" clId="{0BBA811B-5A25-4206-9913-5F4701E3FA5F}" dt="2018-09-02T18:02:50.644" v="6" actId="1076"/>
        <pc:sldMasterMkLst>
          <pc:docMk/>
          <pc:sldMasterMk cId="0" sldId="2147483681"/>
        </pc:sldMasterMkLst>
        <pc:picChg chg="add mod">
          <ac:chgData name="Natalie Ivey" userId="2c81a4b0-7596-4a42-b4da-e7aac4dfeff9" providerId="ADAL" clId="{0BBA811B-5A25-4206-9913-5F4701E3FA5F}" dt="2018-09-02T18:02:27.910" v="1" actId="1076"/>
          <ac:picMkLst>
            <pc:docMk/>
            <pc:sldMasterMk cId="0" sldId="2147483681"/>
            <ac:picMk id="3" creationId="{474B0BE9-2F41-4449-A153-4689A809DB8F}"/>
          </ac:picMkLst>
        </pc:picChg>
        <pc:picChg chg="add mod">
          <ac:chgData name="Natalie Ivey" userId="2c81a4b0-7596-4a42-b4da-e7aac4dfeff9" providerId="ADAL" clId="{0BBA811B-5A25-4206-9913-5F4701E3FA5F}" dt="2018-09-02T18:02:40.099" v="4" actId="1076"/>
          <ac:picMkLst>
            <pc:docMk/>
            <pc:sldMasterMk cId="0" sldId="2147483681"/>
            <ac:picMk id="5" creationId="{B115B11F-7228-4F0D-9030-995856BF88EC}"/>
          </ac:picMkLst>
        </pc:picChg>
        <pc:picChg chg="add mod">
          <ac:chgData name="Natalie Ivey" userId="2c81a4b0-7596-4a42-b4da-e7aac4dfeff9" providerId="ADAL" clId="{0BBA811B-5A25-4206-9913-5F4701E3FA5F}" dt="2018-09-02T18:02:50.644" v="6" actId="1076"/>
          <ac:picMkLst>
            <pc:docMk/>
            <pc:sldMasterMk cId="0" sldId="2147483681"/>
            <ac:picMk id="10" creationId="{A3A0D38A-1B8C-457A-AA13-FF0198190063}"/>
          </ac:picMkLst>
        </pc:picChg>
      </pc:sldMasterChg>
      <pc:sldMasterChg chg="addSp modSp">
        <pc:chgData name="Natalie Ivey" userId="2c81a4b0-7596-4a42-b4da-e7aac4dfeff9" providerId="ADAL" clId="{0BBA811B-5A25-4206-9913-5F4701E3FA5F}" dt="2018-09-02T18:04:18.928" v="13" actId="1076"/>
        <pc:sldMasterMkLst>
          <pc:docMk/>
          <pc:sldMasterMk cId="0" sldId="2147483682"/>
        </pc:sldMasterMkLst>
        <pc:picChg chg="add mod">
          <ac:chgData name="Natalie Ivey" userId="2c81a4b0-7596-4a42-b4da-e7aac4dfeff9" providerId="ADAL" clId="{0BBA811B-5A25-4206-9913-5F4701E3FA5F}" dt="2018-09-02T18:03:53.310" v="8" actId="1076"/>
          <ac:picMkLst>
            <pc:docMk/>
            <pc:sldMasterMk cId="0" sldId="2147483682"/>
            <ac:picMk id="3" creationId="{B569D464-EF35-41F6-9623-CE748A28D9B1}"/>
          </ac:picMkLst>
        </pc:picChg>
        <pc:picChg chg="add mod">
          <ac:chgData name="Natalie Ivey" userId="2c81a4b0-7596-4a42-b4da-e7aac4dfeff9" providerId="ADAL" clId="{0BBA811B-5A25-4206-9913-5F4701E3FA5F}" dt="2018-09-02T18:04:08.865" v="11" actId="1076"/>
          <ac:picMkLst>
            <pc:docMk/>
            <pc:sldMasterMk cId="0" sldId="2147483682"/>
            <ac:picMk id="5" creationId="{5D266F15-7D27-4C74-A211-D8730C4C1910}"/>
          </ac:picMkLst>
        </pc:picChg>
        <pc:picChg chg="add mod">
          <ac:chgData name="Natalie Ivey" userId="2c81a4b0-7596-4a42-b4da-e7aac4dfeff9" providerId="ADAL" clId="{0BBA811B-5A25-4206-9913-5F4701E3FA5F}" dt="2018-09-02T18:04:18.928" v="13" actId="1076"/>
          <ac:picMkLst>
            <pc:docMk/>
            <pc:sldMasterMk cId="0" sldId="2147483682"/>
            <ac:picMk id="7" creationId="{E4E8D23B-E435-425E-BC60-86774F7BB9B2}"/>
          </ac:picMkLst>
        </pc:picChg>
      </pc:sldMasterChg>
    </pc:docChg>
  </pc:docChgLst>
  <pc:docChgLst>
    <pc:chgData clId="Web-{B69C751C-7F0F-48FF-9802-B7A46E1784A6}"/>
    <pc:docChg chg="modSld">
      <pc:chgData name="" userId="" providerId="" clId="Web-{B69C751C-7F0F-48FF-9802-B7A46E1784A6}" dt="2018-08-11T20:11:47.980" v="8" actId="14100"/>
      <pc:docMkLst>
        <pc:docMk/>
      </pc:docMkLst>
      <pc:sldChg chg="addSp modSp">
        <pc:chgData name="" userId="" providerId="" clId="Web-{B69C751C-7F0F-48FF-9802-B7A46E1784A6}" dt="2018-08-11T20:10:05.135" v="2" actId="14100"/>
        <pc:sldMkLst>
          <pc:docMk/>
          <pc:sldMk cId="0" sldId="262"/>
        </pc:sldMkLst>
        <pc:picChg chg="add mod">
          <ac:chgData name="" userId="" providerId="" clId="Web-{B69C751C-7F0F-48FF-9802-B7A46E1784A6}" dt="2018-08-11T20:10:05.135" v="2" actId="14100"/>
          <ac:picMkLst>
            <pc:docMk/>
            <pc:sldMk cId="0" sldId="262"/>
            <ac:picMk id="2" creationId="{9D2468EA-51F8-4B69-81C2-C65B752DB661}"/>
          </ac:picMkLst>
        </pc:picChg>
      </pc:sldChg>
      <pc:sldChg chg="addSp modSp">
        <pc:chgData name="" userId="" providerId="" clId="Web-{B69C751C-7F0F-48FF-9802-B7A46E1784A6}" dt="2018-08-11T20:11:05.417" v="5" actId="14100"/>
        <pc:sldMkLst>
          <pc:docMk/>
          <pc:sldMk cId="0" sldId="268"/>
        </pc:sldMkLst>
        <pc:picChg chg="add mod">
          <ac:chgData name="" userId="" providerId="" clId="Web-{B69C751C-7F0F-48FF-9802-B7A46E1784A6}" dt="2018-08-11T20:11:05.417" v="5" actId="14100"/>
          <ac:picMkLst>
            <pc:docMk/>
            <pc:sldMk cId="0" sldId="268"/>
            <ac:picMk id="2" creationId="{0A80A658-43BB-42BA-B4CE-C036EA4D200E}"/>
          </ac:picMkLst>
        </pc:picChg>
      </pc:sldChg>
      <pc:sldChg chg="addSp modSp">
        <pc:chgData name="" userId="" providerId="" clId="Web-{B69C751C-7F0F-48FF-9802-B7A46E1784A6}" dt="2018-08-11T20:11:47.980" v="8" actId="14100"/>
        <pc:sldMkLst>
          <pc:docMk/>
          <pc:sldMk cId="3125744841" sldId="273"/>
        </pc:sldMkLst>
        <pc:picChg chg="add mod">
          <ac:chgData name="" userId="" providerId="" clId="Web-{B69C751C-7F0F-48FF-9802-B7A46E1784A6}" dt="2018-08-11T20:11:47.980" v="8" actId="14100"/>
          <ac:picMkLst>
            <pc:docMk/>
            <pc:sldMk cId="3125744841" sldId="273"/>
            <ac:picMk id="2" creationId="{D351A94C-5C9A-4B8E-8E63-2849659F24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1375825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diagramscharts.com/plot-diagra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t>
            </a:r>
            <a:r>
              <a:rPr lang="en" sz="1200" b="1" i="0" u="none" strike="noStrike" cap="none">
                <a:solidFill>
                  <a:srgbClr val="000000"/>
                </a:solidFill>
                <a:latin typeface="Calibri"/>
                <a:ea typeface="Calibri"/>
                <a:cs typeface="Calibri"/>
                <a:sym typeface="Calibri"/>
              </a:rPr>
              <a:t>Agenda </a:t>
            </a:r>
            <a:r>
              <a:rPr lang="en" sz="1200" b="1" i="0" u="none" strike="noStrike" cap="none">
                <a:solidFill>
                  <a:schemeClr val="dk1"/>
                </a:solidFill>
                <a:latin typeface="Calibri"/>
                <a:ea typeface="Calibri"/>
                <a:cs typeface="Calibri"/>
                <a:sym typeface="Calibri"/>
              </a:rPr>
              <a:t>50</a:t>
            </a:r>
            <a:r>
              <a:rPr lang="en" sz="1200" b="1">
                <a:solidFill>
                  <a:schemeClr val="dk1"/>
                </a:solidFill>
                <a:latin typeface="Calibri"/>
                <a:ea typeface="Calibri"/>
                <a:cs typeface="Calibri"/>
                <a:sym typeface="Calibri"/>
              </a:rPr>
              <a:t>-85</a:t>
            </a:r>
            <a:r>
              <a:rPr lang="en" sz="1200" b="1" i="0" u="none" strike="noStrike" cap="none">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dirty="0"/>
          </a:p>
          <a:p>
            <a:pPr marL="228600" marR="0" lvl="0" indent="-228600" algn="l" rtl="0">
              <a:lnSpc>
                <a:spcPct val="100000"/>
              </a:lnSpc>
              <a:spcBef>
                <a:spcPts val="0"/>
              </a:spcBef>
              <a:spcAft>
                <a:spcPts val="0"/>
              </a:spcAft>
              <a:buClr>
                <a:srgbClr val="000000"/>
              </a:buClr>
              <a:buSzPts val="1100"/>
              <a:buFont typeface="+mj-lt"/>
              <a:buAutoNum type="arabicPeriod"/>
            </a:pPr>
            <a:r>
              <a:rPr lang="en" sz="1200" b="0" i="0" u="none" strike="noStrike" cap="none" dirty="0">
                <a:solidFill>
                  <a:srgbClr val="000000"/>
                </a:solidFill>
                <a:latin typeface="Calibri"/>
                <a:ea typeface="Calibri"/>
                <a:cs typeface="Calibri"/>
                <a:sym typeface="Calibri"/>
              </a:rPr>
              <a:t>Opening </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Engaging the Reader and Review Learning Targets: Examining the Increasing Danger Right Before the Fall of Saigon (5-7 minutes)</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Review Learning Targets: Distinguishing Informational Text from Historical Fiction (5-7 minutes)</a:t>
            </a:r>
            <a:endParaRPr lang="en" sz="1100" b="0" i="0" u="none" strike="noStrike" cap="none" dirty="0">
              <a:solidFill>
                <a:srgbClr val="000000"/>
              </a:solidFill>
              <a:latin typeface="Arial"/>
              <a:ea typeface="Calibri"/>
              <a:cs typeface="Arial"/>
              <a:sym typeface="Arial"/>
            </a:endParaRPr>
          </a:p>
          <a:p>
            <a:pPr marL="228600" marR="0" lvl="0" indent="-228600" algn="l" rtl="0">
              <a:lnSpc>
                <a:spcPct val="100000"/>
              </a:lnSpc>
              <a:spcBef>
                <a:spcPts val="0"/>
              </a:spcBef>
              <a:spcAft>
                <a:spcPts val="0"/>
              </a:spcAft>
              <a:buClr>
                <a:srgbClr val="000000"/>
              </a:buClr>
              <a:buSzPts val="1100"/>
              <a:buFont typeface="+mj-lt"/>
              <a:buAutoNum type="arabicPeriod"/>
            </a:pPr>
            <a:r>
              <a:rPr lang="en" sz="1200" b="0" i="0" u="none" strike="noStrike" cap="none" dirty="0">
                <a:solidFill>
                  <a:srgbClr val="000000"/>
                </a:solidFill>
                <a:latin typeface="Calibri"/>
                <a:ea typeface="Calibri"/>
                <a:cs typeface="Calibri"/>
                <a:sym typeface="Calibri"/>
              </a:rPr>
              <a:t>Work Time </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Rereading “TV News” and “Closed Too Soon”: Using the Text to Understand the Crisis in Ha’s Home (</a:t>
            </a:r>
            <a:r>
              <a:rPr lang="en" sz="1200" dirty="0">
                <a:latin typeface="Calibri"/>
                <a:ea typeface="Calibri"/>
                <a:cs typeface="Calibri"/>
                <a:sym typeface="Calibri"/>
              </a:rPr>
              <a:t>35-40</a:t>
            </a:r>
            <a:r>
              <a:rPr lang="en" sz="1200" b="0" i="0" u="none" strike="noStrike" cap="none" dirty="0">
                <a:solidFill>
                  <a:srgbClr val="000000"/>
                </a:solidFill>
                <a:latin typeface="Calibri"/>
                <a:ea typeface="Calibri"/>
                <a:cs typeface="Calibri"/>
                <a:sym typeface="Calibri"/>
              </a:rPr>
              <a:t> minutes)</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Rereading “Two More Papayas” and “Promises”: What Matters to Ha? (20-23 minutes) </a:t>
            </a:r>
            <a:endParaRPr lang="en" sz="1100" b="0" i="0" u="none" strike="noStrike" cap="none" dirty="0">
              <a:solidFill>
                <a:srgbClr val="000000"/>
              </a:solidFill>
              <a:latin typeface="Arial"/>
              <a:ea typeface="Calibri"/>
              <a:cs typeface="Arial"/>
              <a:sym typeface="Arial"/>
            </a:endParaRPr>
          </a:p>
          <a:p>
            <a:pPr marL="228600" marR="0" lvl="0" indent="-228600" algn="l" rtl="0">
              <a:lnSpc>
                <a:spcPct val="100000"/>
              </a:lnSpc>
              <a:spcBef>
                <a:spcPts val="0"/>
              </a:spcBef>
              <a:spcAft>
                <a:spcPts val="0"/>
              </a:spcAft>
              <a:buClr>
                <a:srgbClr val="000000"/>
              </a:buClr>
              <a:buSzPts val="1100"/>
              <a:buFont typeface="+mj-lt"/>
              <a:buAutoNum type="arabicPeriod"/>
            </a:pPr>
            <a:r>
              <a:rPr lang="en" sz="1200" b="0" i="0" u="none" strike="noStrike" cap="none" dirty="0">
                <a:solidFill>
                  <a:srgbClr val="000000"/>
                </a:solidFill>
                <a:latin typeface="Calibri"/>
                <a:ea typeface="Calibri"/>
                <a:cs typeface="Calibri"/>
                <a:sym typeface="Calibri"/>
              </a:rPr>
              <a:t>Closing and Assessment </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Debrief: Exit Ticket (5 minutes)</a:t>
            </a:r>
            <a:endParaRPr lang="en" sz="1100" b="0" i="0" u="none" strike="noStrike" cap="none" dirty="0">
              <a:solidFill>
                <a:srgbClr val="000000"/>
              </a:solidFill>
              <a:latin typeface="Arial"/>
              <a:ea typeface="Calibri"/>
              <a:cs typeface="Arial"/>
              <a:sym typeface="Arial"/>
            </a:endParaRPr>
          </a:p>
          <a:p>
            <a:pPr marL="228600" marR="0" lvl="0" indent="-228600" algn="l" rtl="0">
              <a:lnSpc>
                <a:spcPct val="100000"/>
              </a:lnSpc>
              <a:spcBef>
                <a:spcPts val="0"/>
              </a:spcBef>
              <a:spcAft>
                <a:spcPts val="0"/>
              </a:spcAft>
              <a:buClr>
                <a:srgbClr val="000000"/>
              </a:buClr>
              <a:buSzPts val="1100"/>
              <a:buFont typeface="+mj-lt"/>
              <a:buAutoNum type="arabicPeriod"/>
            </a:pPr>
            <a:r>
              <a:rPr lang="en" sz="1200" b="0" i="0" u="none" strike="noStrike" cap="none" dirty="0">
                <a:solidFill>
                  <a:srgbClr val="000000"/>
                </a:solidFill>
                <a:latin typeface="Calibri"/>
                <a:ea typeface="Calibri"/>
                <a:cs typeface="Calibri"/>
                <a:sym typeface="Calibri"/>
              </a:rPr>
              <a:t>Homework (3 minutes)</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Read pages 42–47 and complete QuickWrite 4</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35831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Shape 23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6-</a:t>
            </a:r>
            <a:r>
              <a:rPr lang="en" sz="1200" b="1" i="0" u="none" strike="noStrike" cap="none" dirty="0">
                <a:solidFill>
                  <a:schemeClr val="dk1"/>
                </a:solidFill>
                <a:latin typeface="Calibri"/>
                <a:ea typeface="Calibri"/>
                <a:cs typeface="Calibri"/>
                <a:sym typeface="Calibri"/>
              </a:rPr>
              <a:t>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a:t>
            </a:r>
            <a:r>
              <a:rPr lang="en-US" sz="1200" b="1" i="0" u="none" strike="noStrike" cap="none" baseline="0"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Rereading “TV News” and “Closed Too Soon”: Using the Text to Understand the Crisis in Ha’s Home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also work with a very complex quote from the text. Key vocabulary words are defined for students because they are hard to determine from the context. Do not worry, however, if students do not fully understand this quote during today’s lesson; they will return to it during Lesson 9.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Prompt students to turn to page 25, stanza one. </a:t>
            </a:r>
            <a:endParaRPr b="0"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read in their heads as you read aloud: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“Brother Quang says, </a:t>
            </a:r>
            <a:endParaRPr dirty="0"/>
          </a:p>
          <a:p>
            <a:pPr marL="609600" marR="0" lvl="1" indent="0" algn="l" rtl="0">
              <a:lnSpc>
                <a:spcPct val="100000"/>
              </a:lnSpc>
              <a:spcBef>
                <a:spcPts val="0"/>
              </a:spcBef>
              <a:spcAft>
                <a:spcPts val="0"/>
              </a:spcAft>
              <a:buClr>
                <a:schemeClr val="dk1"/>
              </a:buClr>
              <a:buSzPts val="1200"/>
              <a:buFont typeface="Courier New"/>
              <a:buNone/>
            </a:pPr>
            <a:r>
              <a:rPr lang="en" sz="1200" b="0" i="1" u="none" strike="noStrike" cap="none" dirty="0">
                <a:solidFill>
                  <a:schemeClr val="dk1"/>
                </a:solidFill>
                <a:latin typeface="Calibri"/>
                <a:ea typeface="Calibri"/>
                <a:cs typeface="Calibri"/>
                <a:sym typeface="Calibri"/>
              </a:rPr>
              <a:t>      One cannot justify war </a:t>
            </a:r>
            <a:endParaRPr dirty="0"/>
          </a:p>
          <a:p>
            <a:pPr marL="609600" marR="0" lvl="1" indent="0" algn="l" rtl="0">
              <a:lnSpc>
                <a:spcPct val="100000"/>
              </a:lnSpc>
              <a:spcBef>
                <a:spcPts val="0"/>
              </a:spcBef>
              <a:spcAft>
                <a:spcPts val="0"/>
              </a:spcAft>
              <a:buClr>
                <a:schemeClr val="dk1"/>
              </a:buClr>
              <a:buSzPts val="1200"/>
              <a:buFont typeface="Courier New"/>
              <a:buNone/>
            </a:pPr>
            <a:r>
              <a:rPr lang="en" sz="1200" b="0" i="1" u="none" strike="noStrike" cap="none" dirty="0">
                <a:solidFill>
                  <a:schemeClr val="dk1"/>
                </a:solidFill>
                <a:latin typeface="Calibri"/>
                <a:ea typeface="Calibri"/>
                <a:cs typeface="Calibri"/>
                <a:sym typeface="Calibri"/>
              </a:rPr>
              <a:t>      unless each side </a:t>
            </a:r>
            <a:endParaRPr dirty="0"/>
          </a:p>
          <a:p>
            <a:pPr marL="609600" marR="0" lvl="1" indent="0" algn="l" rtl="0">
              <a:lnSpc>
                <a:spcPct val="100000"/>
              </a:lnSpc>
              <a:spcBef>
                <a:spcPts val="0"/>
              </a:spcBef>
              <a:spcAft>
                <a:spcPts val="0"/>
              </a:spcAft>
              <a:buClr>
                <a:schemeClr val="dk1"/>
              </a:buClr>
              <a:buSzPts val="1200"/>
              <a:buFont typeface="Courier New"/>
              <a:buNone/>
            </a:pPr>
            <a:r>
              <a:rPr lang="en" sz="1200" b="0" i="1" u="none" strike="noStrike" cap="none" dirty="0">
                <a:solidFill>
                  <a:schemeClr val="dk1"/>
                </a:solidFill>
                <a:latin typeface="Calibri"/>
                <a:ea typeface="Calibri"/>
                <a:cs typeface="Calibri"/>
                <a:sym typeface="Calibri"/>
              </a:rPr>
              <a:t>      flaunts its own  </a:t>
            </a:r>
            <a:endParaRPr dirty="0"/>
          </a:p>
          <a:p>
            <a:pPr marL="609600" marR="0" lvl="1" indent="0" algn="l" rtl="0">
              <a:lnSpc>
                <a:spcPct val="100000"/>
              </a:lnSpc>
              <a:spcBef>
                <a:spcPts val="0"/>
              </a:spcBef>
              <a:spcAft>
                <a:spcPts val="0"/>
              </a:spcAft>
              <a:buClr>
                <a:schemeClr val="dk1"/>
              </a:buClr>
              <a:buSzPts val="1200"/>
              <a:buFont typeface="Courier New"/>
              <a:buNone/>
            </a:pPr>
            <a:r>
              <a:rPr lang="en" sz="1200" b="0" i="1" u="none" strike="noStrike" cap="none" dirty="0">
                <a:solidFill>
                  <a:schemeClr val="dk1"/>
                </a:solidFill>
                <a:latin typeface="Calibri"/>
                <a:ea typeface="Calibri"/>
                <a:cs typeface="Calibri"/>
                <a:sym typeface="Calibri"/>
              </a:rPr>
              <a:t>      blind conviction.” </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the definitions on the slide. </a:t>
            </a:r>
            <a:endParaRPr dirty="0"/>
          </a:p>
          <a:p>
            <a:pPr marL="838200" marR="0" lvl="1" indent="-228600" algn="l" rtl="0">
              <a:lnSpc>
                <a:spcPct val="100000"/>
              </a:lnSpc>
              <a:spcBef>
                <a:spcPts val="0"/>
              </a:spcBef>
              <a:spcAft>
                <a:spcPts val="0"/>
              </a:spcAft>
              <a:buClr>
                <a:schemeClr val="dk1"/>
              </a:buClr>
              <a:buSzPts val="1200"/>
              <a:buFont typeface="Courier New"/>
              <a:buChar char="o"/>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Flaunt means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to show off.</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(Some students may have heard the phrase “When you’ve got it, flaunt it,” which is typically used regarding physical traits.) </a:t>
            </a:r>
            <a:endParaRPr i="0" dirty="0"/>
          </a:p>
          <a:p>
            <a:pPr marL="781050" marR="0" lvl="1" indent="-171450" algn="l" rtl="0">
              <a:lnSpc>
                <a:spcPct val="100000"/>
              </a:lnSpc>
              <a:spcBef>
                <a:spcPts val="0"/>
              </a:spcBef>
              <a:spcAft>
                <a:spcPts val="0"/>
              </a:spcAft>
              <a:buClr>
                <a:schemeClr val="dk1"/>
              </a:buClr>
              <a:buSzPts val="1200"/>
              <a:buFont typeface="Courier New"/>
              <a:buChar char="o"/>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Conviction means a strong belief or opinion.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(Students may have heard the phrase “stand up for your convictions,” which means to stand up for what you believe is right.)</a:t>
            </a:r>
            <a:endParaRPr i="0"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Reread the phrase from the text, emphasizing the defined terms. </a:t>
            </a:r>
            <a:endParaRPr sz="1200"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Pose the question from the slide:</a:t>
            </a:r>
            <a:r>
              <a:rPr lang="en" sz="1200" b="0" i="0" u="none" strike="noStrike" cap="none" dirty="0">
                <a:solidFill>
                  <a:schemeClr val="dk1"/>
                </a:solidFill>
                <a:latin typeface="Calibri"/>
                <a:ea typeface="Calibri"/>
                <a:cs typeface="Calibri"/>
                <a:sym typeface="Calibri"/>
              </a:rPr>
              <a:t>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“Given these definitions, what do you think Brother Quang means?” </a:t>
            </a:r>
            <a:endParaRPr dirty="0"/>
          </a:p>
          <a:p>
            <a:pPr marL="15240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6. Ask students to think, then talk with their groups, about this question. Call on a “numbered head” to answer.</a:t>
            </a:r>
            <a:endParaRPr dirty="0"/>
          </a:p>
          <a:p>
            <a:pPr marL="15240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7. Pose the second question on the slide: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If conviction is a strong belief or opinion, what might a blind conviction be?”</a:t>
            </a:r>
            <a:endParaRPr dirty="0"/>
          </a:p>
          <a:p>
            <a:pPr marL="15240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8. Ask students again to discuss with their small group. Call on a different “numbered head” to answer. </a:t>
            </a:r>
            <a:endParaRPr dirty="0"/>
          </a:p>
          <a:p>
            <a:pPr marL="15240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9. Ask students to think about how they might put Brother Quang’s statement in their own words. </a:t>
            </a:r>
            <a:endParaRPr dirty="0"/>
          </a:p>
          <a:p>
            <a:pPr marL="15240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10. Invite a volunteer to share. </a:t>
            </a:r>
            <a:endParaRPr dirty="0"/>
          </a:p>
          <a:p>
            <a:pPr marL="15240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11. Ask students to add any specific details to the bottom arrow based on their discussion or what they heard from the numbered heads.</a:t>
            </a:r>
            <a:endParaRPr dirty="0"/>
          </a:p>
          <a:p>
            <a:pPr marL="15240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note that in war both sides are sure that they are right and want to prove it to those on the other side.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understand that blind conviction means unquestioning belief in something.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realize that Brother Quang is saying that both sides in war boast about how they believe in their own cause without a doubt: they are showing off how sure they are that they are right.</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 need clarification that a stanza is lines in a poem that are grouped together.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If students do not determine the figurative use of blind on their own, clarify: in this context, the word blind does not mean literally “without sight”; rather, it is a figurative meaning (e.g., unquestioning, so confident you have no doubt). </a:t>
            </a:r>
            <a:endParaRPr sz="1200" i="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88512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Shape 24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a:t>
            </a:r>
            <a:r>
              <a:rPr lang="en" sz="1200" b="1" dirty="0">
                <a:solidFill>
                  <a:schemeClr val="dk1"/>
                </a:solidFill>
                <a:latin typeface="Calibri"/>
                <a:ea typeface="Calibri"/>
                <a:cs typeface="Calibri"/>
                <a:sym typeface="Calibri"/>
              </a:rPr>
              <a:t>20</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B. Rereading “Two More Papayas” and “Promises”: What Matters to Ha?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Now students will revisit the graphic organizer from earlier in the lesson and complete the top arrow.</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now will think about what is going on around Ha and what she cares about, specifically the papaya tree.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slide and read aloud the instructions for the top arrow.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Take 3 minutes to reread both poems silently, thinking about a papaya tree and why the author chooses to spend so much time describing and referring to it. You can begin to jot notes on the second, bottom arrow of the graphic organizer; but after you read, you will talk with a partner and write more.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Reinforce that reading, thinking, talking, and writing tend to go in a cycle: they all help us understand a text more deeply.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a:t>
            </a:r>
            <a:r>
              <a:rPr lang="en" sz="1200" b="0" i="0" u="none" strike="noStrike" cap="none" dirty="0">
                <a:solidFill>
                  <a:schemeClr val="dk1"/>
                </a:solidFill>
                <a:latin typeface="Calibri"/>
                <a:ea typeface="Calibri"/>
                <a:cs typeface="Calibri"/>
                <a:sym typeface="Calibri"/>
              </a:rPr>
              <a:t>students around 15 min</a:t>
            </a:r>
            <a:r>
              <a:rPr lang="en" sz="1200" dirty="0">
                <a:solidFill>
                  <a:schemeClr val="dk1"/>
                </a:solidFill>
                <a:latin typeface="Calibri"/>
                <a:ea typeface="Calibri"/>
                <a:cs typeface="Calibri"/>
                <a:sym typeface="Calibri"/>
              </a:rPr>
              <a:t>utes </a:t>
            </a:r>
            <a:r>
              <a:rPr lang="en" sz="1200" b="0" i="0" u="none" strike="noStrike" cap="none" dirty="0">
                <a:solidFill>
                  <a:schemeClr val="dk1"/>
                </a:solidFill>
                <a:latin typeface="Calibri"/>
                <a:ea typeface="Calibri"/>
                <a:cs typeface="Calibri"/>
                <a:sym typeface="Calibri"/>
              </a:rPr>
              <a:t>to collaborate with a partner to share the notes they already jotted and add to their graphic organizers.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 for groups that are working well together; provide reinforcement by naming specific behaviors that are helping them collaborate effectively. </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noting details such as: two-green thumbs, orange-yellow delights, five papayas, green but promising.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Graphic organizers provide the necessary scaffolding especially critical for learners with lower levels of language proficiency and/or learning, and they engage students more actively.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needing additional supports, you may want to provide a partially filled-in graphic organizer.</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019937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Shape 2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8</a:t>
            </a:r>
            <a:r>
              <a:rPr lang="en-US" sz="1200" b="1" i="0" u="none" strike="noStrike" cap="none" dirty="0">
                <a:solidFill>
                  <a:schemeClr val="dk1"/>
                </a:solidFill>
                <a:latin typeface="Calibri"/>
                <a:ea typeface="Calibri"/>
                <a:cs typeface="Calibri"/>
                <a:sym typeface="Calibri"/>
              </a:rPr>
              <a:t>-10</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Rereading “Two More Papayas” and “Promises”: What Matters to Ha?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After answering the last two text-dependent discussion, you’ll bring the activity full circle and probe the students to see the connections and contrast between Ha’s growing papaya tree and her country’s disintegration into war.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Here, students will dive deepe</a:t>
            </a:r>
            <a:r>
              <a:rPr lang="en" sz="1200" dirty="0">
                <a:solidFill>
                  <a:schemeClr val="dk1"/>
                </a:solidFill>
                <a:latin typeface="Calibri"/>
                <a:ea typeface="Calibri"/>
                <a:cs typeface="Calibri"/>
                <a:sym typeface="Calibri"/>
              </a:rPr>
              <a:t>r</a:t>
            </a:r>
            <a:r>
              <a:rPr lang="en" sz="1200" b="0" i="0" u="none" strike="noStrike" cap="none" dirty="0">
                <a:solidFill>
                  <a:schemeClr val="dk1"/>
                </a:solidFill>
                <a:latin typeface="Calibri"/>
                <a:ea typeface="Calibri"/>
                <a:cs typeface="Calibri"/>
                <a:sym typeface="Calibri"/>
              </a:rPr>
              <a:t> into the symbolic nature of her tree that was touched on in Lesson 4.</a:t>
            </a:r>
            <a:endParaRPr dirty="0"/>
          </a:p>
          <a:p>
            <a:pPr marL="152400" marR="0" lvl="0" indent="0" algn="l" rtl="0">
              <a:lnSpc>
                <a:spcPct val="100000"/>
              </a:lnSpc>
              <a:spcBef>
                <a:spcPts val="0"/>
              </a:spcBef>
              <a:spcAft>
                <a:spcPts val="0"/>
              </a:spcAft>
              <a:buClr>
                <a:schemeClr val="dk1"/>
              </a:buClr>
              <a:buSzPts val="1200"/>
              <a:buFont typeface="Calibri"/>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Reveal and ask </a:t>
            </a:r>
            <a:r>
              <a:rPr lang="en" sz="1200" b="0" i="0" u="none" strike="noStrike" cap="none" dirty="0">
                <a:solidFill>
                  <a:schemeClr val="dk1"/>
                </a:solidFill>
                <a:latin typeface="Calibri"/>
                <a:ea typeface="Calibri"/>
                <a:cs typeface="Calibri"/>
                <a:sym typeface="Calibri"/>
              </a:rPr>
              <a:t>the final text-dependent questions, one at a time. After each question, give students time to think. Then select specific “numbered heads” to answer:</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“How is Ha’s papaya tree doing? How do you know?”</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“Is the papaya tree healthy or not? What is your evidence?</a:t>
            </a:r>
            <a:r>
              <a:rPr lang="en-US" sz="1200" b="0" i="1" u="none" strike="noStrike" cap="none" dirty="0">
                <a:solidFill>
                  <a:schemeClr val="dk1"/>
                </a:solidFill>
                <a:latin typeface="Calibri"/>
                <a:ea typeface="Calibri"/>
                <a:cs typeface="Calibri"/>
                <a:sym typeface="Calibri"/>
              </a:rPr>
              <a:t>”</a:t>
            </a:r>
            <a:endParaRPr dirty="0"/>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that they have just closely read poems from two different parts of the novel: first about the events (plot) and then about the papaya tree. </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a:t>
            </a:r>
            <a:endParaRPr dirty="0">
              <a:latin typeface="Calibri"/>
              <a:ea typeface="Calibri"/>
              <a:cs typeface="Calibri"/>
              <a:sym typeface="Calibri"/>
            </a:endParaRPr>
          </a:p>
          <a:p>
            <a:pPr marL="781050" marR="0" lvl="1" indent="-171450" algn="l" rtl="0">
              <a:lnSpc>
                <a:spcPct val="100000"/>
              </a:lnSpc>
              <a:spcBef>
                <a:spcPts val="0"/>
              </a:spcBef>
              <a:spcAft>
                <a:spcPts val="0"/>
              </a:spcAft>
              <a:buClr>
                <a:schemeClr val="dk1"/>
              </a:buClr>
              <a:buSzPts val="1200"/>
              <a:buFont typeface="Calibri"/>
              <a:buChar char="o"/>
            </a:pPr>
            <a:r>
              <a:rPr lang="en" sz="1200" i="1" u="none" strike="noStrike" cap="none" dirty="0">
                <a:solidFill>
                  <a:schemeClr val="dk1"/>
                </a:solidFill>
                <a:latin typeface="Calibri"/>
                <a:ea typeface="Calibri"/>
                <a:cs typeface="Calibri"/>
                <a:sym typeface="Calibri"/>
              </a:rPr>
              <a:t>“What do you notice about how these two parts of the novel compare to each other? What is the relationship between the events in the novel and the papaya tree?” </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look at their notes and independently think about what they have described on both sides of the arrow and to share their initial thoughts with each other in small groups. </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Circulate and listen in. </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Continue to probe, pushing students back into the text to support their thinking:</a:t>
            </a:r>
            <a:endParaRPr dirty="0">
              <a:latin typeface="Calibri"/>
              <a:ea typeface="Calibri"/>
              <a:cs typeface="Calibri"/>
              <a:sym typeface="Calibri"/>
            </a:endParaRPr>
          </a:p>
          <a:p>
            <a:pPr marL="781050" marR="0" lvl="1" indent="-171450" algn="l" rtl="0">
              <a:lnSpc>
                <a:spcPct val="100000"/>
              </a:lnSpc>
              <a:spcBef>
                <a:spcPts val="0"/>
              </a:spcBef>
              <a:spcAft>
                <a:spcPts val="0"/>
              </a:spcAft>
              <a:buClr>
                <a:schemeClr val="dk1"/>
              </a:buClr>
              <a:buSzPts val="1200"/>
              <a:buFont typeface="Calibri"/>
              <a:buChar char="o"/>
            </a:pPr>
            <a:r>
              <a:rPr lang="en" sz="1200" i="1" u="none" strike="noStrike" cap="none" dirty="0">
                <a:solidFill>
                  <a:schemeClr val="dk1"/>
                </a:solidFill>
                <a:latin typeface="Calibri"/>
                <a:ea typeface="Calibri"/>
                <a:cs typeface="Calibri"/>
                <a:sym typeface="Calibri"/>
              </a:rPr>
              <a:t> “What details do you notice in this poem ‘TV News?</a:t>
            </a: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 How does that compare to the specific words the author uses to describe the papaya tree?”</a:t>
            </a:r>
            <a:endParaRPr sz="1200" i="0" u="none" strike="noStrike" cap="none" dirty="0">
              <a:solidFill>
                <a:schemeClr val="dk1"/>
              </a:solidFill>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a:t>
            </a:r>
            <a:endParaRPr dirty="0">
              <a:latin typeface="Calibri"/>
              <a:ea typeface="Calibri"/>
              <a:cs typeface="Calibri"/>
              <a:sym typeface="Calibri"/>
            </a:endParaRPr>
          </a:p>
          <a:p>
            <a:pPr marL="781050" marR="0" lvl="1" indent="-171450" algn="l" rtl="0">
              <a:lnSpc>
                <a:spcPct val="100000"/>
              </a:lnSpc>
              <a:spcBef>
                <a:spcPts val="0"/>
              </a:spcBef>
              <a:spcAft>
                <a:spcPts val="0"/>
              </a:spcAft>
              <a:buClr>
                <a:schemeClr val="dk1"/>
              </a:buClr>
              <a:buSzPts val="1200"/>
              <a:buFont typeface="Calibri"/>
              <a:buChar char="o"/>
            </a:pPr>
            <a:r>
              <a:rPr lang="en" sz="1200" i="1" u="none" strike="noStrike" cap="none" dirty="0">
                <a:solidFill>
                  <a:schemeClr val="dk1"/>
                </a:solidFill>
                <a:latin typeface="Calibri"/>
                <a:ea typeface="Calibri"/>
                <a:cs typeface="Calibri"/>
                <a:sym typeface="Calibri"/>
              </a:rPr>
              <a:t>“What does the papaya tree symbolize for Ha? Read the last stanza of the poem ‘Promises’ for a clue.”</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Give students time to reread, think, and then talk in small groups. </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As groups discuss, circulate and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 not give this away; rather, probe.</a:t>
            </a:r>
            <a:endParaRPr dirty="0">
              <a:latin typeface="Calibri"/>
              <a:ea typeface="Calibri"/>
              <a:cs typeface="Calibri"/>
              <a:sym typeface="Calibri"/>
            </a:endParaRPr>
          </a:p>
          <a:p>
            <a:pPr marL="781050" marR="0" lvl="1" indent="-171450" algn="l" rtl="0">
              <a:lnSpc>
                <a:spcPct val="100000"/>
              </a:lnSpc>
              <a:spcBef>
                <a:spcPts val="0"/>
              </a:spcBef>
              <a:spcAft>
                <a:spcPts val="0"/>
              </a:spcAft>
              <a:buClr>
                <a:schemeClr val="dk1"/>
              </a:buClr>
              <a:buSzPts val="1200"/>
              <a:buFont typeface="Calibri"/>
              <a:buChar char="o"/>
            </a:pPr>
            <a:r>
              <a:rPr lang="en" sz="1200" i="1" u="none" strike="noStrike" cap="none" dirty="0">
                <a:solidFill>
                  <a:schemeClr val="dk1"/>
                </a:solidFill>
                <a:latin typeface="Calibri"/>
                <a:ea typeface="Calibri"/>
                <a:cs typeface="Calibri"/>
                <a:sym typeface="Calibri"/>
              </a:rPr>
              <a:t> “Why does the papaya tree stand out in such a dangerous place? With danger all around, what feeling does the healthy papaya tree bring to Ha?”</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Ask for a thumbs-up when groups are ready to share their thinking.</a:t>
            </a:r>
            <a:endParaRPr dirty="0">
              <a:latin typeface="Calibri"/>
              <a:ea typeface="Calibri"/>
              <a:cs typeface="Calibri"/>
              <a:sym typeface="Calibri"/>
            </a:endParaRPr>
          </a:p>
          <a:p>
            <a:pPr marL="381000" marR="0" lvl="0" indent="-2286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 Invite a few students to shar</a:t>
            </a:r>
            <a:r>
              <a:rPr lang="en" sz="1200" b="0" i="0" u="none" strike="noStrike" cap="none" dirty="0">
                <a:solidFill>
                  <a:schemeClr val="dk1"/>
                </a:solidFill>
                <a:latin typeface="Calibri"/>
                <a:ea typeface="Calibri"/>
                <a:cs typeface="Calibri"/>
                <a:sym typeface="Calibri"/>
              </a:rPr>
              <a:t>e.</a:t>
            </a:r>
            <a:endParaRPr dirty="0"/>
          </a:p>
          <a:p>
            <a:pPr marL="152400" marR="0" lvl="0" indent="0" algn="l" rtl="0">
              <a:lnSpc>
                <a:spcPct val="100000"/>
              </a:lnSpc>
              <a:spcBef>
                <a:spcPts val="0"/>
              </a:spcBef>
              <a:spcAft>
                <a:spcPts val="0"/>
              </a:spcAft>
              <a:buClr>
                <a:schemeClr val="dk1"/>
              </a:buClr>
              <a:buSzPts val="12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explain that Ha’s tree is growing because it is bearing fruit.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say that it is healthy. If it weren’t it wouldn’t bear any papayas, and it now has 5.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begin to make the connection that as Ha’s society becomes more dangerous and deteriorates, the papaya tree flourishes and continues to grow and bear fruit. Note a few students who are starting to make this connection, and ask them if they would be willing to share their thinking with the group in a moment.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them to recognize that the papaya tree symbolizes hope.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Probe students thinking further as needed.</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518966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Shape 2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5</a:t>
            </a:r>
            <a:r>
              <a:rPr lang="en-US" sz="1200" b="1" i="0" u="none" strike="noStrike" cap="none" dirty="0">
                <a:solidFill>
                  <a:srgbClr val="000000"/>
                </a:solidFill>
                <a:latin typeface="Calibri"/>
                <a:ea typeface="Calibri"/>
                <a:cs typeface="Calibri"/>
                <a:sym typeface="Calibri"/>
              </a:rPr>
              <a:t>-7</a:t>
            </a:r>
            <a:r>
              <a:rPr lang="en" sz="1200" b="1" i="0" u="none" strike="noStrike" cap="none" dirty="0">
                <a:solidFill>
                  <a:srgbClr val="000000"/>
                </a:solidFill>
                <a:latin typeface="Calibri"/>
                <a:ea typeface="Calibri"/>
                <a:cs typeface="Calibri"/>
                <a:sym typeface="Calibri"/>
              </a:rPr>
              <a:t>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Individual</a:t>
            </a:r>
            <a:br>
              <a:rPr lang="en" sz="1200" b="1" i="0" u="none" strike="noStrike" cap="none" dirty="0">
                <a:solidFill>
                  <a:srgbClr val="000000"/>
                </a:solidFill>
                <a:latin typeface="Calibri"/>
                <a:ea typeface="Calibri"/>
                <a:cs typeface="Calibri"/>
                <a:sym typeface="Calibri"/>
              </a:rPr>
            </a:br>
            <a:br>
              <a:rPr lang="en" sz="1200" b="1" i="0" u="none" strike="noStrike" cap="none" dirty="0">
                <a:solidFill>
                  <a:srgbClr val="000000"/>
                </a:solidFill>
                <a:latin typeface="Calibri"/>
                <a:ea typeface="Calibri"/>
                <a:cs typeface="Calibri"/>
                <a:sym typeface="Calibri"/>
              </a:rPr>
            </a:br>
            <a:r>
              <a:rPr lang="en" sz="1200" b="1" i="0" u="none" strike="noStrike" cap="none" dirty="0">
                <a:solidFill>
                  <a:srgbClr val="000000"/>
                </a:solidFill>
                <a:latin typeface="Calibri"/>
                <a:ea typeface="Calibri"/>
                <a:cs typeface="Calibri"/>
                <a:sym typeface="Calibri"/>
              </a:rPr>
              <a:t>Closing:. A. Debrief: Exit Ticket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 None</a:t>
            </a:r>
            <a:endParaRPr dirty="0"/>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two minutes to write on an index card or half sheet of paper the answer to the question on the slide:</a:t>
            </a:r>
            <a:endParaRPr dirty="0"/>
          </a:p>
          <a:p>
            <a:pPr marL="914400" marR="0" lvl="1" indent="-298450" algn="l" rtl="0">
              <a:lnSpc>
                <a:spcPct val="100000"/>
              </a:lnSpc>
              <a:spcBef>
                <a:spcPts val="0"/>
              </a:spcBef>
              <a:spcAft>
                <a:spcPts val="0"/>
              </a:spcAft>
              <a:buClr>
                <a:srgbClr val="000000"/>
              </a:buClr>
              <a:buSzPts val="1100"/>
              <a:buFont typeface="Courier New"/>
              <a:buChar char="o"/>
            </a:pPr>
            <a:r>
              <a:rPr lang="en" sz="1200" b="0" i="1" u="none" strike="noStrike" cap="none" dirty="0">
                <a:solidFill>
                  <a:srgbClr val="000000"/>
                </a:solidFill>
                <a:latin typeface="Calibri"/>
                <a:ea typeface="Calibri"/>
                <a:cs typeface="Calibri"/>
                <a:sym typeface="Calibri"/>
              </a:rPr>
              <a:t>“What are you learning about the importance of using specific evidence from the text to explain your thinking? How are you growing as a reader?”</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show from a fist to five how well they are doing with citing evidence from the text. </a:t>
            </a:r>
            <a:endParaRPr dirty="0"/>
          </a:p>
          <a:p>
            <a:pPr marL="387350" marR="0" lvl="0" indent="-23495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time permits, provide specific positive feedback to students based on observations of their work today: give examples of comments you heard analyzing important events and reading closely to see how different parts of the novel are related to one another. </a:t>
            </a:r>
            <a:endParaRPr dirty="0"/>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Look for most students to rank themselves 3-5 on the scale.</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Consider having students who are struggling talk with their partners before they respond in writing to the questions.</a:t>
            </a:r>
            <a:endParaRPr dirty="0"/>
          </a:p>
          <a:p>
            <a:pPr marL="457200" marR="0" lvl="0" indent="-298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Note any students that are ranking themselves 0-2 on the </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Fist to Five</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Check. Conference with them as needed.</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34965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Shape 26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Closing: Homework</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Teaching Notes:</a:t>
            </a:r>
            <a:r>
              <a:rPr lang="en" sz="1100" b="0" i="0" u="none" strike="noStrike" cap="none" baseline="0" dirty="0">
                <a:solidFill>
                  <a:srgbClr val="000000"/>
                </a:solidFill>
                <a:latin typeface="Arial"/>
                <a:ea typeface="Calibri"/>
                <a:cs typeface="Arial"/>
                <a:sym typeface="Arial"/>
              </a:rPr>
              <a:t> </a:t>
            </a:r>
            <a:r>
              <a:rPr lang="en" sz="1200" b="0" i="0" u="none" strike="noStrike" cap="none" dirty="0">
                <a:solidFill>
                  <a:srgbClr val="000000"/>
                </a:solidFill>
                <a:latin typeface="Calibri"/>
                <a:ea typeface="Calibri"/>
                <a:cs typeface="Calibri"/>
                <a:sym typeface="Calibri"/>
              </a:rPr>
              <a:t>None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Pass out copies of the QuickWrite to students.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the homework assignment from the slide aloud. </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of the criteria and that the QuickWrite should be completed in the 5-10 minute time frame. </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clearly understand the expectations and be able to restate the instructions.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At this point, scaffolds of paragraph/sentence frames should be used very infrequently. Consider providing students with a printed copy of an exemplar from a prior QuickWrite for students to refer to as they draft.</a:t>
            </a: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Modifications may need to be made to the criteria (one/two pieces of evidence vs. three, etc.) for struggling students.</a:t>
            </a:r>
            <a:r>
              <a:rPr lang="en-US" sz="1200">
                <a:latin typeface="Calibri"/>
                <a:ea typeface="Calibri"/>
                <a:cs typeface="Calibri"/>
                <a:sym typeface="Calibri"/>
              </a:rPr>
              <a:t> </a:t>
            </a:r>
            <a:r>
              <a:rPr lang="en" sz="1200">
                <a:latin typeface="Calibri"/>
                <a:ea typeface="Calibri"/>
                <a:cs typeface="Calibri"/>
                <a:sym typeface="Calibri"/>
              </a:rPr>
              <a:t>Gradually </a:t>
            </a:r>
            <a:r>
              <a:rPr lang="en" sz="1200" dirty="0">
                <a:latin typeface="Calibri"/>
                <a:ea typeface="Calibri"/>
                <a:cs typeface="Calibri"/>
                <a:sym typeface="Calibri"/>
              </a:rPr>
              <a:t>remove these modifications as students show success with their QuickWrites.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74109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1848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9656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0929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9240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9455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Shape 1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pages 22–41 in the novel, “Two More Papayas” through “Promises</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Read to build your own background knowledge about </a:t>
            </a:r>
            <a:r>
              <a:rPr lang="en-US" sz="1200" b="0" i="0" u="none" strike="noStrike" cap="none" dirty="0">
                <a:solidFill>
                  <a:schemeClr val="dk1"/>
                </a:solidFill>
                <a:latin typeface="Calibri"/>
                <a:ea typeface="Calibri"/>
                <a:cs typeface="Calibri"/>
                <a:sym typeface="Calibri"/>
              </a:rPr>
              <a:t>C</a:t>
            </a:r>
            <a:r>
              <a:rPr lang="en" sz="1200" b="0" i="0" u="none" strike="noStrike" cap="none" dirty="0">
                <a:solidFill>
                  <a:schemeClr val="dk1"/>
                </a:solidFill>
                <a:latin typeface="Calibri"/>
                <a:ea typeface="Calibri"/>
                <a:cs typeface="Calibri"/>
                <a:sym typeface="Calibri"/>
              </a:rPr>
              <a:t>ommunism. A basic overview of Communism and its history can be found at</a:t>
            </a:r>
            <a:endParaRPr dirty="0"/>
          </a:p>
          <a:p>
            <a:pPr marL="152400" marR="0" lvl="0" indent="0" algn="l" rtl="0">
              <a:lnSpc>
                <a:spcPct val="100000"/>
              </a:lnSpc>
              <a:spcBef>
                <a:spcPts val="0"/>
              </a:spcBef>
              <a:spcAft>
                <a:spcPts val="0"/>
              </a:spcAft>
              <a:buClr>
                <a:schemeClr val="dk1"/>
              </a:buClr>
              <a:buSzPts val="1200"/>
              <a:buFont typeface="Arial"/>
              <a:buNone/>
            </a:pPr>
            <a:r>
              <a:rPr lang="en" sz="1200" b="1" i="0" u="none" strike="noStrike" cap="none" dirty="0">
                <a:solidFill>
                  <a:schemeClr val="dk1"/>
                </a:solidFill>
                <a:latin typeface="Calibri"/>
                <a:ea typeface="Calibri"/>
                <a:cs typeface="Calibri"/>
                <a:sym typeface="Calibri"/>
              </a:rPr>
              <a:t>https://www.britannica.com/topic/communism</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“Test drive” QuickWrite 4 in advance by completing it yourself to anticipate student challenges in citing or explaining evidence to answer the prompt.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If more than one teacher in your building is using the modules, consider comparing your writing to discuss common challenges you anticipate your students may face.</a:t>
            </a:r>
            <a:endParaRPr dirty="0"/>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8226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070310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(posted)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Double Arrow graphic organizer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Lesson 8 Text-Dependent Questions (one to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QuickWrite 4 (one per student; for homework)</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3” by 5” index cards, or half sheets of paper (one per student for exit ticket) </a:t>
            </a:r>
            <a:r>
              <a:rPr lang="en" sz="1200" b="0" i="1" u="none" strike="noStrike" cap="none" dirty="0">
                <a:solidFill>
                  <a:schemeClr val="dk1"/>
                </a:solidFill>
                <a:latin typeface="Calibri"/>
                <a:ea typeface="Calibri"/>
                <a:cs typeface="Calibri"/>
                <a:sym typeface="Calibri"/>
              </a:rPr>
              <a:t>Note: Students may also use their own notebook paper</a:t>
            </a:r>
            <a:endParaRPr dirty="0"/>
          </a:p>
          <a:p>
            <a:pPr marL="152400" marR="0" lvl="0" indent="0" algn="l" rtl="0">
              <a:lnSpc>
                <a:spcPct val="100000"/>
              </a:lnSpc>
              <a:spcBef>
                <a:spcPts val="0"/>
              </a:spcBef>
              <a:spcAft>
                <a:spcPts val="0"/>
              </a:spcAft>
              <a:buClr>
                <a:schemeClr val="dk1"/>
              </a:buClr>
              <a:buSzPts val="1200"/>
              <a:buFont typeface="Calibri"/>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Numbered Heads Together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Cold Call</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Turn and Talk</a:t>
            </a:r>
            <a:endParaRPr dirty="0"/>
          </a:p>
          <a:p>
            <a:pPr marL="15240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 Lesson 6 Teaching Notes and Opening, Part B (to review historical fiction vs. informational text)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 students’ Mid-Unit Assessments. Provide specific feedback; time is allocated in Lesson 9 to share this feedback with students.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During the opening, students briefly work with a partner. Consider </a:t>
            </a:r>
            <a:r>
              <a:rPr lang="en-US" sz="1200" b="0" i="0" u="none" strike="noStrike" cap="none" dirty="0">
                <a:solidFill>
                  <a:schemeClr val="dk1"/>
                </a:solidFill>
                <a:latin typeface="Calibri"/>
                <a:ea typeface="Calibri"/>
                <a:cs typeface="Calibri"/>
                <a:sym typeface="Calibri"/>
              </a:rPr>
              <a:t>whether </a:t>
            </a:r>
            <a:r>
              <a:rPr lang="en" sz="1200" b="0" i="0" u="none" strike="noStrike" cap="none" dirty="0">
                <a:solidFill>
                  <a:schemeClr val="dk1"/>
                </a:solidFill>
                <a:latin typeface="Calibri"/>
                <a:ea typeface="Calibri"/>
                <a:cs typeface="Calibri"/>
                <a:sym typeface="Calibri"/>
              </a:rPr>
              <a:t>you’d like to assign a new partner for variety or have them continue working with someone in their small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working with their Numbered Heads Together group; please make sure they are seated accordingly.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Reinforce the importance of effective collaboration by naming specific behaviors students are doing that are helping their groups think and learn together (e.g., paraphrasing peers’ comments, inviting quieter students into the discussion).</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523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60611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Shape 19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a:t>
            </a:r>
            <a:r>
              <a:rPr lang="en-US" sz="1200" b="1" i="0" u="none" strike="noStrike" cap="none" dirty="0">
                <a:solidFill>
                  <a:schemeClr val="dk1"/>
                </a:solidFill>
                <a:latin typeface="Calibri"/>
                <a:ea typeface="Calibri"/>
                <a:cs typeface="Calibri"/>
                <a:sym typeface="Calibri"/>
              </a:rPr>
              <a:t>W</a:t>
            </a:r>
            <a:r>
              <a:rPr lang="en" sz="1200" b="1" i="0" u="none" strike="noStrike" cap="none" dirty="0">
                <a:solidFill>
                  <a:schemeClr val="dk1"/>
                </a:solidFill>
                <a:latin typeface="Calibri"/>
                <a:ea typeface="Calibri"/>
                <a:cs typeface="Calibri"/>
                <a:sym typeface="Calibri"/>
              </a:rPr>
              <a:t>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 explain as needed.</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100" b="0" i="0" u="none" strike="noStrike" cap="none" baseline="0" dirty="0">
                <a:solidFill>
                  <a:srgbClr val="000000"/>
                </a:solidFill>
                <a:latin typeface="Arial"/>
                <a:ea typeface="Calibri"/>
                <a:cs typeface="Arial"/>
                <a:sym typeface="Arial"/>
              </a:rPr>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603668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Shape 20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dirty="0"/>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Engaging the Reader and Review Learning Targets: Examining the Increasing Danger Right Before the Fall of Saigon </a:t>
            </a:r>
            <a:endParaRPr dirty="0"/>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be wondering about their Mid-Unit Assessments of course! Share with them that you are looking over the answers and will return to them soon. </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Since a few lessons have taken place since students have read from the novel, the opening provides a brief opportunity to revisit that reading as a refresher and to apply some close reading strategies. </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partner up with someone in their Numbered Heads group or you may want to assign a new partner for variety.</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have been reading a text about the history of wars in Vietnam and, for homework, they wrote QuickWrite 3 to begin to connect this information back to the novel.</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Collect students’ QuickWrite 3.</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explain as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students have had a few minutes to skim and discuss, cold call a few students to share specific details their partner noticed that show the signs of war and increasing danger in Ha’s country.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them to direct the class to what page and stanza they are referring to. Model as needed.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that close readers cite textual evidence, and by orienting others to specific sections of text, they can have more of a shared conversation.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a:t>
            </a:r>
            <a:r>
              <a:rPr lang="en" sz="1200" b="0" i="1" u="none" strike="noStrike" cap="none" dirty="0">
                <a:solidFill>
                  <a:schemeClr val="dk1"/>
                </a:solidFill>
                <a:latin typeface="Calibri"/>
                <a:ea typeface="Calibri"/>
                <a:cs typeface="Calibri"/>
                <a:sym typeface="Calibri"/>
              </a:rPr>
              <a:t>hen </a:t>
            </a:r>
            <a:r>
              <a:rPr lang="en" sz="1200" i="1" dirty="0">
                <a:solidFill>
                  <a:schemeClr val="dk1"/>
                </a:solidFill>
                <a:latin typeface="Calibri"/>
                <a:ea typeface="Calibri"/>
                <a:cs typeface="Calibri"/>
                <a:sym typeface="Calibri"/>
              </a:rPr>
              <a:t>you </a:t>
            </a:r>
            <a:r>
              <a:rPr lang="en" sz="1200" b="0" i="1" u="none" strike="noStrike" cap="none" dirty="0">
                <a:solidFill>
                  <a:schemeClr val="dk1"/>
                </a:solidFill>
                <a:latin typeface="Calibri"/>
                <a:ea typeface="Calibri"/>
                <a:cs typeface="Calibri"/>
                <a:sym typeface="Calibri"/>
              </a:rPr>
              <a:t>write about text, </a:t>
            </a:r>
            <a:r>
              <a:rPr lang="en" sz="1200" i="1" dirty="0">
                <a:solidFill>
                  <a:schemeClr val="dk1"/>
                </a:solidFill>
                <a:latin typeface="Calibri"/>
                <a:ea typeface="Calibri"/>
                <a:cs typeface="Calibri"/>
                <a:sym typeface="Calibri"/>
              </a:rPr>
              <a:t>you </a:t>
            </a:r>
            <a:r>
              <a:rPr lang="en" sz="1200" b="0" i="1" u="none" strike="noStrike" cap="none" dirty="0">
                <a:solidFill>
                  <a:schemeClr val="dk1"/>
                </a:solidFill>
                <a:latin typeface="Calibri"/>
                <a:ea typeface="Calibri"/>
                <a:cs typeface="Calibri"/>
                <a:sym typeface="Calibri"/>
              </a:rPr>
              <a:t>also need to tell readers where </a:t>
            </a:r>
            <a:r>
              <a:rPr lang="en" sz="1200" i="1" dirty="0">
                <a:solidFill>
                  <a:schemeClr val="dk1"/>
                </a:solidFill>
                <a:latin typeface="Calibri"/>
                <a:ea typeface="Calibri"/>
                <a:cs typeface="Calibri"/>
                <a:sym typeface="Calibri"/>
              </a:rPr>
              <a:t>you </a:t>
            </a:r>
            <a:r>
              <a:rPr lang="en" sz="1200" b="0" i="1" u="none" strike="noStrike" cap="none" dirty="0">
                <a:solidFill>
                  <a:schemeClr val="dk1"/>
                </a:solidFill>
                <a:latin typeface="Calibri"/>
                <a:ea typeface="Calibri"/>
                <a:cs typeface="Calibri"/>
                <a:sym typeface="Calibri"/>
              </a:rPr>
              <a:t>found </a:t>
            </a:r>
            <a:r>
              <a:rPr lang="en" sz="1200" i="1" dirty="0">
                <a:solidFill>
                  <a:schemeClr val="dk1"/>
                </a:solidFill>
                <a:latin typeface="Calibri"/>
                <a:ea typeface="Calibri"/>
                <a:cs typeface="Calibri"/>
                <a:sym typeface="Calibri"/>
              </a:rPr>
              <a:t>your </a:t>
            </a:r>
            <a:r>
              <a:rPr lang="en" sz="1200" b="0" i="1" u="none" strike="noStrike" cap="none" dirty="0">
                <a:solidFill>
                  <a:schemeClr val="dk1"/>
                </a:solidFill>
                <a:latin typeface="Calibri"/>
                <a:ea typeface="Calibri"/>
                <a:cs typeface="Calibri"/>
                <a:sym typeface="Calibri"/>
              </a:rPr>
              <a:t>evidence, so doing this in conversation is great practice.</a:t>
            </a:r>
            <a:r>
              <a:rPr lang="en-US" sz="1200" b="0" i="1" u="none" strike="noStrike" cap="none" dirty="0">
                <a:solidFill>
                  <a:schemeClr val="dk1"/>
                </a:solidFill>
                <a:latin typeface="Calibri"/>
                <a:ea typeface="Calibri"/>
                <a:cs typeface="Calibri"/>
                <a:sym typeface="Calibri"/>
              </a:rPr>
              <a:t>”</a:t>
            </a:r>
            <a:endParaRPr i="1" dirty="0"/>
          </a:p>
          <a:p>
            <a:pPr marL="457200" marR="0" lvl="0" indent="-228600" algn="l" rtl="0">
              <a:lnSpc>
                <a:spcPct val="100000"/>
              </a:lnSpc>
              <a:spcBef>
                <a:spcPts val="0"/>
              </a:spcBef>
              <a:spcAft>
                <a:spcPts val="0"/>
              </a:spcAft>
              <a:buClr>
                <a:schemeClr val="dk1"/>
              </a:buClr>
              <a:buSzPts val="1200"/>
              <a:buFont typeface="Calibri"/>
              <a:buNone/>
            </a:pPr>
            <a:endParaRPr sz="1200" b="0" i="1"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reviewing the assigned pages in their novel.</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 should be engaging in conversation with their partner, discussing the provided questions.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During cold call, students should be citing specific details that show impending war</a:t>
            </a:r>
            <a:r>
              <a:rPr lang="en-US" sz="1200" b="0" i="0" u="none" strike="noStrike" cap="none" dirty="0">
                <a:solidFill>
                  <a:schemeClr val="dk1"/>
                </a:solidFill>
                <a:latin typeface="Calibri"/>
                <a:ea typeface="Calibri"/>
                <a:cs typeface="Calibri"/>
                <a:sym typeface="Calibri"/>
              </a:rPr>
              <a:t>:</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a pilot for South Vietnam bombed the Presidential palace pg. 24</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a siren screams/over Miss Xinh’s voice/ in the middle of a lesson pg. 38</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School</a:t>
            </a:r>
            <a:r>
              <a:rPr lang="en-US" sz="1200" b="0" i="1" u="none" strike="noStrike" cap="none" baseline="0" dirty="0">
                <a:solidFill>
                  <a:schemeClr val="dk1"/>
                </a:solidFill>
                <a:latin typeface="Calibri"/>
                <a:ea typeface="Calibri"/>
                <a:cs typeface="Calibri"/>
                <a:sym typeface="Calibri"/>
              </a:rPr>
              <a:t> is</a:t>
            </a:r>
            <a:r>
              <a:rPr lang="en" sz="1200" b="0" i="1" u="none" strike="noStrike" cap="none" dirty="0">
                <a:solidFill>
                  <a:schemeClr val="dk1"/>
                </a:solidFill>
                <a:latin typeface="Calibri"/>
                <a:ea typeface="Calibri"/>
                <a:cs typeface="Calibri"/>
                <a:sym typeface="Calibri"/>
              </a:rPr>
              <a:t> now closed;/everyone must go home/ a month too soon pg. 38</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may consider probing students to identify examples of details or evidence that the student used in his/her writing to show that they understand how to incorporate this into their own writing.</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855442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Shape 21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Class/Partners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100" b="1" i="0" u="none" strike="noStrike" cap="none" dirty="0">
                <a:solidFill>
                  <a:srgbClr val="000000"/>
                </a:solidFill>
                <a:latin typeface="Arial"/>
                <a:ea typeface="Arial"/>
                <a:cs typeface="Arial"/>
                <a:sym typeface="Arial"/>
              </a:rPr>
              <a:t>Opening B. Review Learning Targets: Distinguishing Informational Text from Historical Fiction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learning targets posted in the classroom.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familiar with most of these targets from previous lessons.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you review the targets today, you’ll focus on target 2 and the academic vocabulary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central idea</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and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plot.</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Ensure students’ understanding of these terms. </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the slide and ask a student to read the first learning target aloud for the class: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“I can make inferences to deepen my understanding of Inside Out &amp; Back Again.”</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 student to read the first learning target aloud for the class: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“I can cite evidence from the text to explain how the central idea develops over the course of the plot.”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recall where in previous lessons they have read to find the central idea</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of a text.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call on volunteers.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Briefly remind students that the novel is historical fiction and they are reading about events from Ha’s particular perspective, or point of view which is subjective.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word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plot</a:t>
            </a:r>
            <a:r>
              <a:rPr lang="en" sz="1200" b="1" i="0" u="none" strike="noStrike" cap="none" dirty="0">
                <a:solidFill>
                  <a:schemeClr val="dk1"/>
                </a:solidFill>
                <a:latin typeface="Calibri"/>
                <a:ea typeface="Calibri"/>
                <a:cs typeface="Calibri"/>
                <a:sym typeface="Calibri"/>
              </a:rPr>
              <a:t>.</a:t>
            </a:r>
            <a:r>
              <a:rPr lang="en-US" sz="1200" b="1"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briefly turn and talk about what this word means.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for answers to the question.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another student to read aloud the third learning target:</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“I can cite evidence from the text to analyze how various sections of the novel reveal aspects of Ha’s character.”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a:t>
            </a:r>
            <a:r>
              <a:rPr lang="en-US" sz="1200" b="0" i="0" u="none" strike="noStrike" cap="none" dirty="0">
                <a:solidFill>
                  <a:schemeClr val="dk1"/>
                </a:solidFill>
                <a:latin typeface="Calibri"/>
                <a:ea typeface="Calibri"/>
                <a:cs typeface="Calibri"/>
                <a:sym typeface="Calibri"/>
              </a:rPr>
              <a:t>students </a:t>
            </a:r>
            <a:r>
              <a:rPr lang="en" sz="1200" b="0" i="0" u="none" strike="noStrike" cap="none" dirty="0">
                <a:solidFill>
                  <a:schemeClr val="dk1"/>
                </a:solidFill>
                <a:latin typeface="Calibri"/>
                <a:ea typeface="Calibri"/>
                <a:cs typeface="Calibri"/>
                <a:sym typeface="Calibri"/>
              </a:rPr>
              <a:t>that they have seen a similar target before: </a:t>
            </a:r>
            <a:r>
              <a:rPr lang="en" sz="1200" b="0" i="1" u="none" strike="noStrike" cap="none" dirty="0">
                <a:solidFill>
                  <a:schemeClr val="dk1"/>
                </a:solidFill>
                <a:latin typeface="Calibri"/>
                <a:ea typeface="Calibri"/>
                <a:cs typeface="Calibri"/>
                <a:sym typeface="Calibri"/>
              </a:rPr>
              <a:t>“As you keep reading, you will learn more about Ha: the challenges she faces and how she grows as a character. We will continue to understand her more as we keep reading closely and paying attention to details in the text.”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another student to read the final target:</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1" u="none" strike="noStrike" cap="none" dirty="0">
                <a:solidFill>
                  <a:schemeClr val="dk1"/>
                </a:solidFill>
                <a:latin typeface="Calibri"/>
                <a:ea typeface="Calibri"/>
                <a:cs typeface="Calibri"/>
                <a:sym typeface="Calibri"/>
              </a:rPr>
              <a:t>“I can participate in discussions about the text with a partner, small group, and the whole class.”</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Provide specific positive feedback for behaviors you have noticed in the last few lessons that are helping students meet this target </a:t>
            </a:r>
            <a:r>
              <a:rPr lang="en" sz="1200" b="0" i="1" u="none" strike="noStrike" cap="none" dirty="0">
                <a:solidFill>
                  <a:schemeClr val="dk1"/>
                </a:solidFill>
                <a:latin typeface="Calibri"/>
                <a:ea typeface="Calibri"/>
                <a:cs typeface="Calibri"/>
                <a:sym typeface="Calibri"/>
              </a:rPr>
              <a:t>(ex: “I noticed that many of you are asking good specific questions to members of your small group” </a:t>
            </a:r>
            <a:r>
              <a:rPr lang="en" sz="1200" b="0" i="0" u="none" strike="noStrike" cap="none" dirty="0">
                <a:solidFill>
                  <a:schemeClr val="dk1"/>
                </a:solidFill>
                <a:latin typeface="Calibri"/>
                <a:ea typeface="Calibri"/>
                <a:cs typeface="Calibri"/>
                <a:sym typeface="Calibri"/>
              </a:rPr>
              <a:t>or</a:t>
            </a:r>
            <a:r>
              <a:rPr lang="en" sz="1200" b="0" i="1" u="none" strike="noStrike" cap="none" dirty="0">
                <a:solidFill>
                  <a:schemeClr val="dk1"/>
                </a:solidFill>
                <a:latin typeface="Calibri"/>
                <a:ea typeface="Calibri"/>
                <a:cs typeface="Calibri"/>
                <a:sym typeface="Calibri"/>
              </a:rPr>
              <a:t> “I heard so-and-so invite a quieter student into the discussion yesterday”).</a:t>
            </a:r>
            <a:endParaRPr dirty="0"/>
          </a:p>
          <a:p>
            <a:pPr marL="457200" marR="0" lvl="0" indent="-228600" algn="l" rtl="0">
              <a:lnSpc>
                <a:spcPct val="100000"/>
              </a:lnSpc>
              <a:spcBef>
                <a:spcPts val="0"/>
              </a:spcBef>
              <a:spcAft>
                <a:spcPts val="0"/>
              </a:spcAft>
              <a:buClr>
                <a:schemeClr val="dk1"/>
              </a:buClr>
              <a:buSzPts val="1200"/>
              <a:buFont typeface="Calibri"/>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Target 2: Ideally, students will recall that in Lessons 6 and 7 and the article “The Vietnam Wars” they identified central ideas.</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Target 2:  Students should know that the plot refers to the events that make up a story.</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many need to remind students of the definition of historical fiction (</a:t>
            </a:r>
            <a:r>
              <a:rPr lang="en" sz="1200" b="0" i="1" u="none" strike="noStrike" cap="none" dirty="0">
                <a:solidFill>
                  <a:schemeClr val="dk1"/>
                </a:solidFill>
                <a:latin typeface="Calibri"/>
                <a:ea typeface="Calibri"/>
                <a:cs typeface="Calibri"/>
                <a:sym typeface="Calibri"/>
              </a:rPr>
              <a:t>a made-up story based on a real time and place in history).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Define subjective for students as needed. (</a:t>
            </a:r>
            <a:r>
              <a:rPr lang="en" sz="1200" b="0" i="1" u="none" strike="noStrike" cap="none" dirty="0">
                <a:solidFill>
                  <a:schemeClr val="dk1"/>
                </a:solidFill>
                <a:latin typeface="Calibri"/>
                <a:ea typeface="Calibri"/>
                <a:cs typeface="Calibri"/>
                <a:sym typeface="Calibri"/>
              </a:rPr>
              <a:t>The events are described in Ha’s voice and through her eyes. She is telling us her experience, not just “the facts.”)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Reinforce the definition of plot if students are having difficulty. Some students may benefit from a visual representation (i.e. plot diagram). </a:t>
            </a:r>
            <a:r>
              <a:rPr lang="en" sz="1200" b="0" i="0" u="sng" strike="noStrike" cap="none" dirty="0">
                <a:solidFill>
                  <a:schemeClr val="hlink"/>
                </a:solidFill>
                <a:latin typeface="Calibri"/>
                <a:ea typeface="Calibri"/>
                <a:cs typeface="Calibri"/>
                <a:sym typeface="Calibri"/>
                <a:hlinkClick r:id="rId3"/>
              </a:rPr>
              <a:t>http://diagramscharts.com/plot-diagram/</a:t>
            </a: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926520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Shape 21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20</a:t>
            </a:r>
            <a:r>
              <a:rPr lang="en-US" sz="1200" b="1" dirty="0">
                <a:solidFill>
                  <a:schemeClr val="dk1"/>
                </a:solidFill>
                <a:latin typeface="Calibri"/>
                <a:ea typeface="Calibri"/>
                <a:cs typeface="Calibri"/>
                <a:sym typeface="Calibri"/>
              </a:rPr>
              <a:t>-24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Partner/Small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Work Time A. Rereading “TV News” and “Closed Too Soon”: Using the Text to Understand the Crisis in Ha’s Home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During work time, students examine two poems about the escalating violence in Saigon and two poems about the papaya tree. The lesson is intentionally structured as one session so students note patterns and contrasts.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gather with their small heterogeneous “numbered heads” groups.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 that they are going to reread and dig into two poems from their Lesson 5 homework to get a clearer picture of the increasing danger Ha is experiencing.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Double Arrow graphic organizer for students to record their thinking and take notes 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the directions on the slide for the graphic organizer.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work with the second (bottom) part of their graphic organizer first.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Orient students to two poems in the text: “TV News” (pages 24–25) and “Closed Too Soon” (pages 38–40).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Take 3 minutes to reread both poems silently, thinking about increasing conflict in Ha’s country and </a:t>
            </a:r>
            <a:r>
              <a:rPr lang="en" sz="1200" b="0" i="0" u="none" strike="noStrike" cap="none" dirty="0">
                <a:solidFill>
                  <a:schemeClr val="dk1"/>
                </a:solidFill>
                <a:latin typeface="Calibri"/>
                <a:ea typeface="Calibri"/>
                <a:cs typeface="Calibri"/>
                <a:sym typeface="Calibri"/>
              </a:rPr>
              <a:t>paying attention to details. </a:t>
            </a:r>
            <a:r>
              <a:rPr lang="en" sz="1200" b="0" i="1" u="none" strike="noStrike" cap="none" dirty="0">
                <a:solidFill>
                  <a:schemeClr val="dk1"/>
                </a:solidFill>
                <a:latin typeface="Calibri"/>
                <a:ea typeface="Calibri"/>
                <a:cs typeface="Calibri"/>
                <a:sym typeface="Calibri"/>
              </a:rPr>
              <a:t>You can begin to jot notes on the second, bottom arrow of the graphic organizer; but after you read, you will talk with a partner and write more.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observe students reading and to support individual students as needed.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first talk just with one partner to share the notes they already jotted and add to their graphic organizers.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Encourage them to expand their conversation to their full small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about 1</a:t>
            </a:r>
            <a:r>
              <a:rPr lang="en" sz="1200" dirty="0">
                <a:solidFill>
                  <a:schemeClr val="dk1"/>
                </a:solidFill>
                <a:latin typeface="Calibri"/>
                <a:ea typeface="Calibri"/>
                <a:cs typeface="Calibri"/>
                <a:sym typeface="Calibri"/>
              </a:rPr>
              <a:t>5</a:t>
            </a:r>
            <a:r>
              <a:rPr lang="en" sz="1200" b="0" i="0" u="none" strike="noStrike" cap="none" dirty="0">
                <a:solidFill>
                  <a:schemeClr val="dk1"/>
                </a:solidFill>
                <a:latin typeface="Calibri"/>
                <a:ea typeface="Calibri"/>
                <a:cs typeface="Calibri"/>
                <a:sym typeface="Calibri"/>
              </a:rPr>
              <a:t> minutes, focus students whole group.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 for groups that are working well together; provide reinforcement by naming specific behaviors that are helping them collaborate effectively. </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noting key incidents such as: the bombing of the palace, the pilot was a Communist spy, sirens at school, Ha’s school closed early.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Graphic organizers provide the necessary scaffolding especially critical for learners with lower levels of language proficiency and/or learning, and they engage students more actively.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needing additional supports, you may want to provide a partially filled-in graphic organizer.</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684046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Shape 2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8-10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Group/Whole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100" b="1" i="0" u="none" strike="noStrike" cap="none" dirty="0">
                <a:solidFill>
                  <a:srgbClr val="000000"/>
                </a:solidFill>
                <a:latin typeface="Arial"/>
                <a:ea typeface="Arial"/>
                <a:cs typeface="Arial"/>
                <a:sym typeface="Arial"/>
              </a:rPr>
              <a:t>Work Time A. Rereading “TV News” and “Closed Too Soon”: Using the Text to Understand the Crisis in Ha’s Home </a:t>
            </a:r>
            <a:endParaRPr dirty="0"/>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section of the lesson includes a brief definition of the term Communism. Students return to this in more detail during Lesson 9. Have some familiarity with the concept to briefly share with the students.</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reinforce how rereading helps students layer meaning; each time they revisit a poem, article excerpt, or specific quote, they can understand more of the nuance and significance.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Show the slide with the Lesson 8 Text-Dependent Questions and prepare to reveal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ask them one at a time: </a:t>
            </a:r>
            <a:endParaRPr dirty="0"/>
          </a:p>
          <a:p>
            <a:pPr marL="838200" marR="0" lvl="1" indent="-22860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“What are some details from the text that describe the danger in Ha’s country?”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a specific “numbered head” to share details and commend him/her for gathering specific evidence.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a:t>
            </a:r>
            <a:r>
              <a:rPr lang="en" sz="1200" b="1" i="0" u="none" strike="noStrike" cap="none" dirty="0">
                <a:solidFill>
                  <a:schemeClr val="dk1"/>
                </a:solidFill>
                <a:latin typeface="Calibri"/>
                <a:ea typeface="Calibri"/>
                <a:cs typeface="Calibri"/>
                <a:sym typeface="Calibri"/>
              </a:rPr>
              <a:t>page 38. </a:t>
            </a:r>
            <a:r>
              <a:rPr lang="en" sz="1200" b="0" i="0" u="none" strike="noStrike" cap="none" dirty="0">
                <a:solidFill>
                  <a:schemeClr val="dk1"/>
                </a:solidFill>
                <a:latin typeface="Calibri"/>
                <a:ea typeface="Calibri"/>
                <a:cs typeface="Calibri"/>
                <a:sym typeface="Calibri"/>
              </a:rPr>
              <a:t>Ask: </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the title ‘Closed Too Soon’ mean?” What is closing? Why does Ha say it is ‘too soon?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Again call on a “numbered head.”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a:t>
            </a:r>
            <a:endParaRPr dirty="0"/>
          </a:p>
          <a:p>
            <a:pPr marL="781050" marR="0" lvl="1" indent="-171450" algn="l" rtl="0">
              <a:lnSpc>
                <a:spcPct val="100000"/>
              </a:lnSpc>
              <a:spcBef>
                <a:spcPts val="0"/>
              </a:spcBef>
              <a:spcAft>
                <a:spcPts val="0"/>
              </a:spcAft>
              <a:buClr>
                <a:schemeClr val="dk1"/>
              </a:buClr>
              <a:buSzPts val="1200"/>
              <a:buFont typeface="Courier New"/>
              <a:buChar char="o"/>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Who are the Communists Ha is referring to?”</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 reminding students that at this time in Vietnam, the Communists were the people from the North led by Ho Chi Minh.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Define communism for students: it is a system of government based on the idea that the community or state should hold the property, so everyone shares equally. Point out the word root “com,” which means “together.” </a:t>
            </a:r>
            <a:endParaRPr i="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continue to learn more about communism in Lessons 9 and 10, when they read the last section of “The Vietnam Wars” article.</a:t>
            </a:r>
            <a:endParaRPr dirty="0"/>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note the bombings, sirens, mention of war/Communists, rationing of food.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 sure students realize that school was closed early as a result of the escalating danger.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making connections to Section 4 in the article “The Vietnam Wars,” which they read in Lessons 6 and 7.</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have difficulty answering when their number is called, refer them to a specific line or stanza to reread. Call on another student, then come back to him for an answer.</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26735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Shape 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Shape 6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Shape 6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Shape 6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Shape 6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Shape 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Shape 7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Shape 8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Shape 8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Shape 8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Shape 8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Shape 9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Shape 9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5456372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564121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74B0BE9-2F41-4449-A153-4689A809DB8F}"/>
              </a:ext>
            </a:extLst>
          </p:cNvPr>
          <p:cNvPicPr>
            <a:picLocks noChangeAspect="1"/>
          </p:cNvPicPr>
          <p:nvPr userDrawn="1"/>
        </p:nvPicPr>
        <p:blipFill>
          <a:blip r:embed="rId13"/>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B115B11F-7228-4F0D-9030-995856BF88EC}"/>
              </a:ext>
            </a:extLst>
          </p:cNvPr>
          <p:cNvPicPr>
            <a:picLocks noChangeAspect="1"/>
          </p:cNvPicPr>
          <p:nvPr userDrawn="1"/>
        </p:nvPicPr>
        <p:blipFill>
          <a:blip r:embed="rId14"/>
          <a:stretch>
            <a:fillRect/>
          </a:stretch>
        </p:blipFill>
        <p:spPr>
          <a:xfrm>
            <a:off x="4165600" y="4451753"/>
            <a:ext cx="812800" cy="677333"/>
          </a:xfrm>
          <a:prstGeom prst="rect">
            <a:avLst/>
          </a:prstGeom>
        </p:spPr>
      </p:pic>
      <p:pic>
        <p:nvPicPr>
          <p:cNvPr id="10" name="Picture 9">
            <a:extLst>
              <a:ext uri="{FF2B5EF4-FFF2-40B4-BE49-F238E27FC236}">
                <a16:creationId xmlns:a16="http://schemas.microsoft.com/office/drawing/2014/main" id="{A3A0D38A-1B8C-457A-AA13-FF0198190063}"/>
              </a:ext>
            </a:extLst>
          </p:cNvPr>
          <p:cNvPicPr>
            <a:picLocks noChangeAspect="1"/>
          </p:cNvPicPr>
          <p:nvPr userDrawn="1"/>
        </p:nvPicPr>
        <p:blipFill>
          <a:blip r:embed="rId15"/>
          <a:stretch>
            <a:fillRect/>
          </a:stretch>
        </p:blipFill>
        <p:spPr>
          <a:xfrm>
            <a:off x="0" y="457347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569D464-EF35-41F6-9623-CE748A28D9B1}"/>
              </a:ext>
            </a:extLst>
          </p:cNvPr>
          <p:cNvPicPr>
            <a:picLocks noChangeAspect="1"/>
          </p:cNvPicPr>
          <p:nvPr userDrawn="1"/>
        </p:nvPicPr>
        <p:blipFill>
          <a:blip r:embed="rId15"/>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5D266F15-7D27-4C74-A211-D8730C4C1910}"/>
              </a:ext>
            </a:extLst>
          </p:cNvPr>
          <p:cNvPicPr>
            <a:picLocks noChangeAspect="1"/>
          </p:cNvPicPr>
          <p:nvPr userDrawn="1"/>
        </p:nvPicPr>
        <p:blipFill>
          <a:blip r:embed="rId16"/>
          <a:stretch>
            <a:fillRect/>
          </a:stretch>
        </p:blipFill>
        <p:spPr>
          <a:xfrm>
            <a:off x="4237990" y="4557157"/>
            <a:ext cx="668020" cy="556683"/>
          </a:xfrm>
          <a:prstGeom prst="rect">
            <a:avLst/>
          </a:prstGeom>
        </p:spPr>
      </p:pic>
      <p:pic>
        <p:nvPicPr>
          <p:cNvPr id="7" name="Picture 6">
            <a:extLst>
              <a:ext uri="{FF2B5EF4-FFF2-40B4-BE49-F238E27FC236}">
                <a16:creationId xmlns:a16="http://schemas.microsoft.com/office/drawing/2014/main" id="{E4E8D23B-E435-425E-BC60-86774F7BB9B2}"/>
              </a:ext>
            </a:extLst>
          </p:cNvPr>
          <p:cNvPicPr>
            <a:picLocks noChangeAspect="1"/>
          </p:cNvPicPr>
          <p:nvPr userDrawn="1"/>
        </p:nvPicPr>
        <p:blipFill>
          <a:blip r:embed="rId17"/>
          <a:stretch>
            <a:fillRect/>
          </a:stretch>
        </p:blipFill>
        <p:spPr>
          <a:xfrm>
            <a:off x="16192"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1: Lesson 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Shape 175"/>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This lesson will take approximately </a:t>
            </a:r>
            <a:r>
              <a:rPr lang="en" sz="1400" dirty="0">
                <a:solidFill>
                  <a:schemeClr val="dk1"/>
                </a:solidFill>
              </a:rPr>
              <a:t>50</a:t>
            </a:r>
            <a:r>
              <a:rPr lang="en" sz="1400" b="0" i="0" u="none" strike="noStrike" cap="none" dirty="0">
                <a:solidFill>
                  <a:schemeClr val="dk1"/>
                </a:solidFill>
                <a:latin typeface="Century Gothic"/>
                <a:ea typeface="Century Gothic"/>
                <a:cs typeface="Century Gothic"/>
                <a:sym typeface="Century Gothic"/>
              </a:rPr>
              <a:t>-85 minutes to complete. </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In this lesson, students again focus on Ha’s experience of and perspective about the events going on around her—in this case, the impending fall of Saigon</a:t>
            </a:r>
            <a:r>
              <a:rPr lang="en" sz="1400" b="0" i="0" u="none" strike="noStrike" cap="none" dirty="0">
                <a:solidFill>
                  <a:srgbClr val="000000"/>
                </a:solidFill>
                <a:latin typeface="Century Gothic"/>
                <a:ea typeface="Century Gothic"/>
                <a:cs typeface="Century Gothic"/>
                <a:sym typeface="Century Gothic"/>
              </a:rPr>
              <a:t> — by reading and analyzing two sets of poems</a:t>
            </a:r>
            <a:r>
              <a:rPr lang="en" sz="1400" b="0" i="0" u="none" strike="noStrike" cap="none" dirty="0">
                <a:solidFill>
                  <a:schemeClr val="dk1"/>
                </a:solidFill>
                <a:latin typeface="Century Gothic"/>
                <a:ea typeface="Century Gothic"/>
                <a:cs typeface="Century Gothic"/>
                <a:sym typeface="Century Gothic"/>
              </a:rPr>
              <a:t>. The background knowledge that students built in the previous lessons will help students to understand Ha’s experiences.</a:t>
            </a:r>
            <a:br>
              <a:rPr lang="en" sz="1400" b="0" i="0" u="none" strike="noStrike" cap="none" dirty="0">
                <a:solidFill>
                  <a:schemeClr val="dk1"/>
                </a:solidFill>
                <a:latin typeface="Century Gothic"/>
                <a:ea typeface="Century Gothic"/>
                <a:cs typeface="Century Gothic"/>
                <a:sym typeface="Century Gothic"/>
              </a:rPr>
            </a:b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The Learning Targets for students today are</a:t>
            </a:r>
            <a:r>
              <a:rPr lang="en-US" sz="1400" b="0" i="0" u="none" strike="noStrike" cap="none" dirty="0">
                <a:solidFill>
                  <a:schemeClr val="dk1"/>
                </a:solidFill>
                <a:latin typeface="Century Gothic"/>
                <a:ea typeface="Century Gothic"/>
                <a:cs typeface="Century Gothic"/>
                <a:sym typeface="Century Gothic"/>
              </a:rPr>
              <a:t>:</a:t>
            </a:r>
            <a:endParaRPr sz="1400" b="0" i="0" u="none" strike="noStrike" cap="none" dirty="0">
              <a:solidFill>
                <a:schemeClr val="dk1"/>
              </a:solidFill>
              <a:latin typeface="Century Gothic"/>
              <a:ea typeface="Century Gothic"/>
              <a:cs typeface="Century Gothic"/>
              <a:sym typeface="Century Gothic"/>
            </a:endParaRPr>
          </a:p>
          <a:p>
            <a:pPr marL="469900" marR="0" lvl="0" indent="-330200" algn="l" rtl="0">
              <a:lnSpc>
                <a:spcPct val="90000"/>
              </a:lnSpc>
              <a:spcBef>
                <a:spcPts val="1000"/>
              </a:spcBef>
              <a:spcAft>
                <a:spcPts val="0"/>
              </a:spcAft>
              <a:buClr>
                <a:schemeClr val="dk1"/>
              </a:buClr>
              <a:buSzPts val="1400"/>
              <a:buAutoNum type="arabicPeriod"/>
            </a:pPr>
            <a:r>
              <a:rPr lang="en" sz="1400" b="0" i="0" u="none" strike="noStrike" cap="none" dirty="0">
                <a:solidFill>
                  <a:srgbClr val="000000"/>
                </a:solidFill>
                <a:latin typeface="Century Gothic"/>
                <a:ea typeface="Century Gothic"/>
                <a:cs typeface="Century Gothic"/>
                <a:sym typeface="Century Gothic"/>
              </a:rPr>
              <a:t>I can make inferences to deepen my understanding of </a:t>
            </a:r>
            <a:r>
              <a:rPr lang="en" sz="1400" b="0" i="1" u="none" strike="noStrike" cap="none" dirty="0">
                <a:solidFill>
                  <a:srgbClr val="000000"/>
                </a:solidFill>
                <a:latin typeface="Century Gothic"/>
                <a:ea typeface="Century Gothic"/>
                <a:cs typeface="Century Gothic"/>
                <a:sym typeface="Century Gothic"/>
              </a:rPr>
              <a:t>Inside Out &amp; Back Again</a:t>
            </a:r>
            <a:r>
              <a:rPr lang="en" sz="1400" b="0" i="0" u="none" strike="noStrike" cap="none" dirty="0">
                <a:solidFill>
                  <a:srgbClr val="000000"/>
                </a:solidFill>
                <a:latin typeface="Century Gothic"/>
                <a:ea typeface="Century Gothic"/>
                <a:cs typeface="Century Gothic"/>
                <a:sym typeface="Century Gothic"/>
              </a:rPr>
              <a:t>.</a:t>
            </a:r>
            <a:endParaRPr dirty="0"/>
          </a:p>
          <a:p>
            <a:pPr marL="469900" marR="0" lvl="0" indent="-330200" algn="l" rtl="0">
              <a:lnSpc>
                <a:spcPct val="90000"/>
              </a:lnSpc>
              <a:spcBef>
                <a:spcPts val="1000"/>
              </a:spcBef>
              <a:spcAft>
                <a:spcPts val="0"/>
              </a:spcAft>
              <a:buClr>
                <a:schemeClr val="dk1"/>
              </a:buClr>
              <a:buSzPts val="1400"/>
              <a:buAutoNum type="arabicPeriod"/>
            </a:pPr>
            <a:r>
              <a:rPr lang="en" sz="1400" b="0" i="0" u="none" strike="noStrike" cap="none" dirty="0">
                <a:solidFill>
                  <a:srgbClr val="000000"/>
                </a:solidFill>
                <a:latin typeface="Century Gothic"/>
                <a:ea typeface="Century Gothic"/>
                <a:cs typeface="Century Gothic"/>
                <a:sym typeface="Century Gothic"/>
              </a:rPr>
              <a:t>I can cite evidence from the text to explain how the central idea develops over the course of the plot of </a:t>
            </a:r>
            <a:r>
              <a:rPr lang="en" sz="1400" b="0" i="1" u="none" strike="noStrike" cap="none" dirty="0">
                <a:solidFill>
                  <a:srgbClr val="000000"/>
                </a:solidFill>
                <a:latin typeface="Century Gothic"/>
                <a:ea typeface="Century Gothic"/>
                <a:cs typeface="Century Gothic"/>
                <a:sym typeface="Century Gothic"/>
              </a:rPr>
              <a:t>Inside Out &amp; Back Again</a:t>
            </a:r>
            <a:r>
              <a:rPr lang="en" sz="1400" b="0" i="0" u="none" strike="noStrike" cap="none" dirty="0">
                <a:solidFill>
                  <a:srgbClr val="000000"/>
                </a:solidFill>
                <a:latin typeface="Century Gothic"/>
                <a:ea typeface="Century Gothic"/>
                <a:cs typeface="Century Gothic"/>
                <a:sym typeface="Century Gothic"/>
              </a:rPr>
              <a:t>.</a:t>
            </a:r>
            <a:endParaRPr dirty="0"/>
          </a:p>
          <a:p>
            <a:pPr marL="469900" marR="0" lvl="0" indent="-330200" algn="l" rtl="0">
              <a:lnSpc>
                <a:spcPct val="90000"/>
              </a:lnSpc>
              <a:spcBef>
                <a:spcPts val="1000"/>
              </a:spcBef>
              <a:spcAft>
                <a:spcPts val="0"/>
              </a:spcAft>
              <a:buClr>
                <a:schemeClr val="dk1"/>
              </a:buClr>
              <a:buSzPts val="1400"/>
              <a:buAutoNum type="arabicPeriod"/>
            </a:pPr>
            <a:r>
              <a:rPr lang="en" sz="1400" b="0" i="0" u="none" strike="noStrike" cap="none" dirty="0">
                <a:solidFill>
                  <a:srgbClr val="000000"/>
                </a:solidFill>
                <a:latin typeface="Century Gothic"/>
                <a:ea typeface="Century Gothic"/>
                <a:cs typeface="Century Gothic"/>
                <a:sym typeface="Century Gothic"/>
              </a:rPr>
              <a:t>I can cite evidence from the text to analyze how various sections of the novel reveal aspects of Ha’s character.</a:t>
            </a:r>
            <a:endParaRPr dirty="0"/>
          </a:p>
          <a:p>
            <a:pPr marL="469900" marR="0" lvl="0" indent="-330200" algn="l" rtl="0">
              <a:lnSpc>
                <a:spcPct val="90000"/>
              </a:lnSpc>
              <a:spcBef>
                <a:spcPts val="1000"/>
              </a:spcBef>
              <a:spcAft>
                <a:spcPts val="0"/>
              </a:spcAft>
              <a:buClr>
                <a:schemeClr val="dk1"/>
              </a:buClr>
              <a:buSzPts val="1400"/>
              <a:buAutoNum type="arabicPeriod"/>
            </a:pPr>
            <a:r>
              <a:rPr lang="en" sz="1400" b="0" i="0" u="none" strike="noStrike" cap="none" dirty="0">
                <a:solidFill>
                  <a:srgbClr val="000000"/>
                </a:solidFill>
                <a:latin typeface="Century Gothic"/>
                <a:ea typeface="Century Gothic"/>
                <a:cs typeface="Century Gothic"/>
                <a:sym typeface="Century Gothic"/>
              </a:rPr>
              <a:t>I can participate in discussions about the text with a partner, small group, and the whole class.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Analyze a Quote</a:t>
            </a:r>
            <a:endParaRPr sz="3400" b="0" i="0" u="none" strike="noStrike" cap="none">
              <a:solidFill>
                <a:schemeClr val="dk1"/>
              </a:solidFill>
              <a:latin typeface="Century Gothic"/>
              <a:ea typeface="Century Gothic"/>
              <a:cs typeface="Century Gothic"/>
              <a:sym typeface="Century Gothic"/>
            </a:endParaRPr>
          </a:p>
        </p:txBody>
      </p:sp>
      <p:sp>
        <p:nvSpPr>
          <p:cNvPr id="237" name="Shape 2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Brother Quang says, </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“One cannot justify war </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unless each side </a:t>
            </a:r>
            <a:r>
              <a:rPr lang="en" sz="2400" b="1" i="0" u="none" strike="noStrike" cap="none" dirty="0">
                <a:solidFill>
                  <a:srgbClr val="000000"/>
                </a:solidFill>
                <a:latin typeface="Century Gothic"/>
                <a:ea typeface="Century Gothic"/>
                <a:cs typeface="Century Gothic"/>
                <a:sym typeface="Century Gothic"/>
              </a:rPr>
              <a:t>flaunts</a:t>
            </a:r>
            <a:r>
              <a:rPr lang="en" sz="2400" b="0" i="0" u="none" strike="noStrike" cap="none" dirty="0">
                <a:solidFill>
                  <a:srgbClr val="000000"/>
                </a:solidFill>
                <a:latin typeface="Century Gothic"/>
                <a:ea typeface="Century Gothic"/>
                <a:cs typeface="Century Gothic"/>
                <a:sym typeface="Century Gothic"/>
              </a:rPr>
              <a:t> its </a:t>
            </a: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own </a:t>
            </a:r>
            <a:r>
              <a:rPr lang="en" sz="2400" b="1" i="0" u="none" strike="noStrike" cap="none" dirty="0">
                <a:solidFill>
                  <a:srgbClr val="000000"/>
                </a:solidFill>
                <a:latin typeface="Century Gothic"/>
                <a:ea typeface="Century Gothic"/>
                <a:cs typeface="Century Gothic"/>
                <a:sym typeface="Century Gothic"/>
              </a:rPr>
              <a:t>blind conviction</a:t>
            </a:r>
            <a:r>
              <a:rPr lang="en" sz="2400" b="0" i="0" u="none" strike="noStrike" cap="none" dirty="0">
                <a:solidFill>
                  <a:srgbClr val="000000"/>
                </a:solidFill>
                <a:latin typeface="Century Gothic"/>
                <a:ea typeface="Century Gothic"/>
                <a:cs typeface="Century Gothic"/>
                <a:sym typeface="Century Gothic"/>
              </a:rPr>
              <a:t>.” </a:t>
            </a:r>
            <a:endParaRPr dirty="0"/>
          </a:p>
          <a:p>
            <a:pPr marL="0" marR="0" lvl="0" indent="0" algn="l" rtl="0">
              <a:lnSpc>
                <a:spcPct val="100000"/>
              </a:lnSpc>
              <a:spcBef>
                <a:spcPts val="0"/>
              </a:spcBef>
              <a:spcAft>
                <a:spcPts val="0"/>
              </a:spcAft>
              <a:buClr>
                <a:srgbClr val="000000"/>
              </a:buClr>
              <a:buSzPts val="1800"/>
              <a:buFont typeface="Century Gothic"/>
              <a:buNone/>
            </a:pPr>
            <a:endParaRPr sz="30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Given these definitions, what do you think Brother Quang means? </a:t>
            </a:r>
            <a:endParaRPr lang="en" dirty="0"/>
          </a:p>
          <a:p>
            <a:pPr marL="457200" marR="0" lvl="0" indent="-457200" algn="l" rtl="0">
              <a:lnSpc>
                <a:spcPct val="100000"/>
              </a:lnSpc>
              <a:spcBef>
                <a:spcPts val="0"/>
              </a:spcBef>
              <a:spcAft>
                <a:spcPts val="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If conviction is a strong belief or opinion, what might a blind conviction be?</a:t>
            </a:r>
            <a:endParaRPr dirty="0"/>
          </a:p>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p:txBody>
      </p:sp>
      <p:sp>
        <p:nvSpPr>
          <p:cNvPr id="239" name="Shape 239"/>
          <p:cNvSpPr txBox="1"/>
          <p:nvPr/>
        </p:nvSpPr>
        <p:spPr>
          <a:xfrm>
            <a:off x="4826528" y="1774162"/>
            <a:ext cx="3740700" cy="1034352"/>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 sz="1800" b="0" i="0" u="none" strike="noStrike" cap="none" dirty="0">
                <a:solidFill>
                  <a:srgbClr val="000000"/>
                </a:solidFill>
                <a:latin typeface="Century Gothic"/>
                <a:ea typeface="Century Gothic"/>
                <a:cs typeface="Century Gothic"/>
                <a:sym typeface="Century Gothic"/>
              </a:rPr>
              <a:t>Flaunt means to show off  </a:t>
            </a:r>
            <a:endParaRPr dirty="0"/>
          </a:p>
          <a:p>
            <a:pPr marL="285750" marR="0" lvl="0" indent="-285750" algn="l" rtl="0">
              <a:lnSpc>
                <a:spcPct val="100000"/>
              </a:lnSpc>
              <a:spcBef>
                <a:spcPts val="0"/>
              </a:spcBef>
              <a:spcAft>
                <a:spcPts val="0"/>
              </a:spcAft>
              <a:buClr>
                <a:srgbClr val="000000"/>
              </a:buClr>
              <a:buSzPts val="1800"/>
              <a:buFont typeface="Noto Sans Symbols"/>
              <a:buChar char="➢"/>
            </a:pPr>
            <a:r>
              <a:rPr lang="en" sz="1800" b="0" i="0" u="none" strike="noStrike" cap="none" dirty="0">
                <a:solidFill>
                  <a:srgbClr val="000000"/>
                </a:solidFill>
                <a:latin typeface="Century Gothic"/>
                <a:ea typeface="Century Gothic"/>
                <a:cs typeface="Century Gothic"/>
                <a:sym typeface="Century Gothic"/>
              </a:rPr>
              <a:t>Conviction means a strong belief or opinion </a:t>
            </a:r>
            <a:endParaRPr dirty="0"/>
          </a:p>
        </p:txBody>
      </p:sp>
      <p:pic>
        <p:nvPicPr>
          <p:cNvPr id="7"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8236" y="4409580"/>
            <a:ext cx="644869" cy="6448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Organize the Details</a:t>
            </a:r>
            <a:endParaRPr b="0" i="0" u="none" strike="noStrike" cap="none" dirty="0">
              <a:solidFill>
                <a:schemeClr val="dk1"/>
              </a:solidFill>
              <a:latin typeface="Century Gothic"/>
              <a:ea typeface="Century Gothic"/>
              <a:cs typeface="Century Gothic"/>
              <a:sym typeface="Century Gothic"/>
            </a:endParaRPr>
          </a:p>
        </p:txBody>
      </p:sp>
      <p:sp>
        <p:nvSpPr>
          <p:cNvPr id="245" name="Shape 24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47" name="Shape 247"/>
          <p:cNvPicPr preferRelativeResize="0"/>
          <p:nvPr/>
        </p:nvPicPr>
        <p:blipFill rotWithShape="1">
          <a:blip r:embed="rId3">
            <a:alphaModFix/>
          </a:blip>
          <a:srcRect/>
          <a:stretch/>
        </p:blipFill>
        <p:spPr>
          <a:xfrm>
            <a:off x="611421" y="1186277"/>
            <a:ext cx="3307932" cy="3722287"/>
          </a:xfrm>
          <a:prstGeom prst="rect">
            <a:avLst/>
          </a:prstGeom>
          <a:noFill/>
          <a:ln w="9525" cap="flat" cmpd="sng">
            <a:solidFill>
              <a:schemeClr val="dk2"/>
            </a:solidFill>
            <a:prstDash val="solid"/>
            <a:round/>
            <a:headEnd type="none" w="sm" len="sm"/>
            <a:tailEnd type="none" w="sm" len="sm"/>
          </a:ln>
        </p:spPr>
      </p:pic>
      <p:sp>
        <p:nvSpPr>
          <p:cNvPr id="248" name="Shape 248"/>
          <p:cNvSpPr txBox="1"/>
          <p:nvPr/>
        </p:nvSpPr>
        <p:spPr>
          <a:xfrm>
            <a:off x="4219200" y="1337520"/>
            <a:ext cx="4613100" cy="375608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Reread “Two More Papaya’s” (21)</a:t>
            </a:r>
            <a:endParaRPr dirty="0"/>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and “Promises” (41). Describe from </a:t>
            </a:r>
            <a:endParaRPr dirty="0"/>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the text how the </a:t>
            </a:r>
            <a:r>
              <a:rPr lang="en" sz="1800" b="1" i="0" u="none" strike="noStrike" cap="none" dirty="0">
                <a:solidFill>
                  <a:srgbClr val="000000"/>
                </a:solidFill>
                <a:latin typeface="Century Gothic"/>
                <a:ea typeface="Century Gothic"/>
                <a:cs typeface="Century Gothic"/>
                <a:sym typeface="Century Gothic"/>
              </a:rPr>
              <a:t>papaya tree </a:t>
            </a:r>
            <a:r>
              <a:rPr lang="en" sz="1800" b="0" i="0" u="none" strike="noStrike" cap="none" dirty="0">
                <a:solidFill>
                  <a:srgbClr val="000000"/>
                </a:solidFill>
                <a:latin typeface="Century Gothic"/>
                <a:ea typeface="Century Gothic"/>
                <a:cs typeface="Century Gothic"/>
                <a:sym typeface="Century Gothic"/>
              </a:rPr>
              <a:t>is </a:t>
            </a:r>
            <a:r>
              <a:rPr lang="en" sz="1800" b="1" i="0" u="none" strike="noStrike" cap="none" dirty="0">
                <a:solidFill>
                  <a:srgbClr val="000000"/>
                </a:solidFill>
                <a:latin typeface="Century Gothic"/>
                <a:ea typeface="Century Gothic"/>
                <a:cs typeface="Century Gothic"/>
                <a:sym typeface="Century Gothic"/>
              </a:rPr>
              <a:t>growing </a:t>
            </a:r>
            <a:r>
              <a:rPr lang="en" sz="1800" b="0" i="0" u="none" strike="noStrike" cap="none" dirty="0">
                <a:solidFill>
                  <a:srgbClr val="000000"/>
                </a:solidFill>
                <a:latin typeface="Century Gothic"/>
                <a:ea typeface="Century Gothic"/>
                <a:cs typeface="Century Gothic"/>
                <a:sym typeface="Century Gothic"/>
              </a:rPr>
              <a:t>by citing </a:t>
            </a:r>
            <a:r>
              <a:rPr lang="en" sz="1800" b="1" i="0" u="none" strike="noStrike" cap="none" dirty="0">
                <a:solidFill>
                  <a:srgbClr val="000000"/>
                </a:solidFill>
                <a:latin typeface="Century Gothic"/>
                <a:ea typeface="Century Gothic"/>
                <a:cs typeface="Century Gothic"/>
                <a:sym typeface="Century Gothic"/>
              </a:rPr>
              <a:t>details</a:t>
            </a:r>
            <a:r>
              <a:rPr lang="en" sz="1800" b="0" i="0" u="none" strike="noStrike" cap="none" dirty="0">
                <a:solidFill>
                  <a:srgbClr val="000000"/>
                </a:solidFill>
                <a:latin typeface="Century Gothic"/>
                <a:ea typeface="Century Gothic"/>
                <a:cs typeface="Century Gothic"/>
                <a:sym typeface="Century Gothic"/>
              </a:rPr>
              <a:t> from the poems.</a:t>
            </a:r>
            <a:endParaRPr dirty="0"/>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Reread “TV News” (24-25) and “Closed</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Too Soon” (38-39). Inside the arrow write </a:t>
            </a:r>
            <a:endParaRPr dirty="0"/>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down </a:t>
            </a:r>
            <a:r>
              <a:rPr lang="en" sz="1800" b="1" i="0" u="none" strike="noStrike" cap="none" dirty="0">
                <a:solidFill>
                  <a:srgbClr val="000000"/>
                </a:solidFill>
                <a:latin typeface="Century Gothic"/>
                <a:ea typeface="Century Gothic"/>
                <a:cs typeface="Century Gothic"/>
                <a:sym typeface="Century Gothic"/>
              </a:rPr>
              <a:t>key incidents </a:t>
            </a:r>
            <a:r>
              <a:rPr lang="en" sz="1800" b="0" i="0" u="none" strike="noStrike" cap="none" dirty="0">
                <a:solidFill>
                  <a:srgbClr val="000000"/>
                </a:solidFill>
                <a:latin typeface="Century Gothic"/>
                <a:ea typeface="Century Gothic"/>
                <a:cs typeface="Century Gothic"/>
                <a:sym typeface="Century Gothic"/>
              </a:rPr>
              <a:t>that show how the </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war in Vietnam is getting </a:t>
            </a:r>
            <a:r>
              <a:rPr lang="en" sz="1800" b="1" i="0" u="none" strike="noStrike" cap="none" dirty="0">
                <a:solidFill>
                  <a:srgbClr val="000000"/>
                </a:solidFill>
                <a:latin typeface="Century Gothic"/>
                <a:ea typeface="Century Gothic"/>
                <a:cs typeface="Century Gothic"/>
                <a:sym typeface="Century Gothic"/>
              </a:rPr>
              <a:t>worse</a:t>
            </a:r>
            <a:r>
              <a:rPr lang="en" sz="1800" b="0" i="0" u="none" strike="noStrike" cap="none" dirty="0">
                <a:solidFill>
                  <a:srgbClr val="000000"/>
                </a:solidFill>
                <a:latin typeface="Century Gothic"/>
                <a:ea typeface="Century Gothic"/>
                <a:cs typeface="Century Gothic"/>
                <a:sym typeface="Century Gothic"/>
              </a:rPr>
              <a:t> and </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increasingly </a:t>
            </a:r>
            <a:r>
              <a:rPr lang="en" sz="1800" b="1" i="0" u="none" strike="noStrike" cap="none" dirty="0">
                <a:solidFill>
                  <a:srgbClr val="000000"/>
                </a:solidFill>
                <a:latin typeface="Century Gothic"/>
                <a:ea typeface="Century Gothic"/>
                <a:cs typeface="Century Gothic"/>
                <a:sym typeface="Century Gothic"/>
              </a:rPr>
              <a:t>dangerous</a:t>
            </a:r>
            <a:r>
              <a:rPr lang="en" sz="1800" b="0" i="0" u="none" strike="noStrike" cap="none" dirty="0">
                <a:solidFill>
                  <a:srgbClr val="000000"/>
                </a:solidFill>
                <a:latin typeface="Century Gothic"/>
                <a:ea typeface="Century Gothic"/>
                <a:cs typeface="Century Gothic"/>
                <a:sym typeface="Century Gothic"/>
              </a:rPr>
              <a:t> for Ha and her family.</a:t>
            </a:r>
            <a:endParaRPr dirty="0"/>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p:txBody>
      </p:sp>
      <p:sp>
        <p:nvSpPr>
          <p:cNvPr id="249" name="Shape 249"/>
          <p:cNvSpPr txBox="1"/>
          <p:nvPr/>
        </p:nvSpPr>
        <p:spPr>
          <a:xfrm rot="-1282483">
            <a:off x="742467" y="1723793"/>
            <a:ext cx="2206790" cy="46167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400" b="1" i="0" u="none" strike="noStrike" cap="none">
                <a:solidFill>
                  <a:srgbClr val="FF0000"/>
                </a:solidFill>
                <a:latin typeface="Century Gothic"/>
                <a:ea typeface="Century Gothic"/>
                <a:cs typeface="Century Gothic"/>
                <a:sym typeface="Century Gothic"/>
              </a:rPr>
              <a:t>Now do this!</a:t>
            </a:r>
            <a:endParaRPr/>
          </a:p>
        </p:txBody>
      </p:sp>
      <p:pic>
        <p:nvPicPr>
          <p:cNvPr id="9"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Discuss</a:t>
            </a:r>
            <a:endParaRPr sz="3600" b="0" i="0" u="none" strike="noStrike" cap="none">
              <a:solidFill>
                <a:schemeClr val="dk1"/>
              </a:solidFill>
              <a:latin typeface="Century Gothic"/>
              <a:ea typeface="Century Gothic"/>
              <a:cs typeface="Century Gothic"/>
              <a:sym typeface="Century Gothic"/>
            </a:endParaRPr>
          </a:p>
        </p:txBody>
      </p:sp>
      <p:sp>
        <p:nvSpPr>
          <p:cNvPr id="255" name="Shape 25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514350" marR="0" lvl="0" indent="-514350" algn="l" rtl="0">
              <a:lnSpc>
                <a:spcPct val="100000"/>
              </a:lnSpc>
              <a:spcBef>
                <a:spcPts val="0"/>
              </a:spcBef>
              <a:spcAft>
                <a:spcPts val="0"/>
              </a:spcAft>
              <a:buClr>
                <a:srgbClr val="000000"/>
              </a:buClr>
              <a:buSzPct val="100000"/>
              <a:buFont typeface="Century Gothic"/>
              <a:buAutoNum type="arabicPeriod"/>
            </a:pPr>
            <a:r>
              <a:rPr lang="en" sz="3000" b="0" i="0" u="none" strike="noStrike" cap="none" dirty="0">
                <a:solidFill>
                  <a:srgbClr val="000000"/>
                </a:solidFill>
                <a:latin typeface="Century Gothic"/>
                <a:ea typeface="Century Gothic"/>
                <a:cs typeface="Century Gothic"/>
                <a:sym typeface="Century Gothic"/>
              </a:rPr>
              <a:t>How is Ha’s papaya tree doing?</a:t>
            </a:r>
            <a:br>
              <a:rPr lang="en" sz="3000" b="0" i="0" u="none" strike="noStrike" cap="none" dirty="0">
                <a:solidFill>
                  <a:srgbClr val="000000"/>
                </a:solidFill>
                <a:latin typeface="Century Gothic"/>
                <a:ea typeface="Century Gothic"/>
                <a:cs typeface="Century Gothic"/>
                <a:sym typeface="Century Gothic"/>
              </a:rPr>
            </a:br>
            <a:r>
              <a:rPr lang="en" sz="3000" b="0" i="0" u="none" strike="noStrike" cap="none" dirty="0">
                <a:solidFill>
                  <a:srgbClr val="000000"/>
                </a:solidFill>
                <a:latin typeface="Century Gothic"/>
                <a:ea typeface="Century Gothic"/>
                <a:cs typeface="Century Gothic"/>
                <a:sym typeface="Century Gothic"/>
              </a:rPr>
              <a:t>How do you know?</a:t>
            </a:r>
            <a:br>
              <a:rPr lang="en" sz="3000" b="0" i="0" u="none" strike="noStrike" cap="none" dirty="0">
                <a:solidFill>
                  <a:srgbClr val="000000"/>
                </a:solidFill>
                <a:latin typeface="Century Gothic"/>
                <a:ea typeface="Century Gothic"/>
                <a:cs typeface="Century Gothic"/>
                <a:sym typeface="Century Gothic"/>
              </a:rPr>
            </a:br>
            <a:endParaRPr sz="3000" b="0" i="0" u="none" strike="noStrike" cap="none" dirty="0">
              <a:solidFill>
                <a:srgbClr val="000000"/>
              </a:solidFill>
              <a:latin typeface="Century Gothic"/>
              <a:ea typeface="Century Gothic"/>
              <a:cs typeface="Century Gothic"/>
              <a:sym typeface="Century Gothic"/>
            </a:endParaRPr>
          </a:p>
          <a:p>
            <a:pPr marL="514350" marR="0" lvl="0" indent="-514350" algn="l" rtl="0">
              <a:lnSpc>
                <a:spcPct val="100000"/>
              </a:lnSpc>
              <a:spcBef>
                <a:spcPts val="0"/>
              </a:spcBef>
              <a:spcAft>
                <a:spcPts val="0"/>
              </a:spcAft>
              <a:buClr>
                <a:srgbClr val="000000"/>
              </a:buClr>
              <a:buSzPct val="100000"/>
              <a:buFont typeface="Century Gothic"/>
              <a:buAutoNum type="arabicPeriod"/>
            </a:pPr>
            <a:r>
              <a:rPr lang="en" sz="3000" b="0" i="0" u="none" strike="noStrike" cap="none" dirty="0">
                <a:solidFill>
                  <a:srgbClr val="000000"/>
                </a:solidFill>
                <a:latin typeface="Century Gothic"/>
                <a:ea typeface="Century Gothic"/>
                <a:cs typeface="Century Gothic"/>
                <a:sym typeface="Century Gothic"/>
              </a:rPr>
              <a:t>Is the papaya tree healthy or not? What is your evidence?</a:t>
            </a:r>
            <a:br>
              <a:rPr lang="en" sz="3000" b="0" i="0" u="none" strike="noStrike" cap="none" dirty="0">
                <a:solidFill>
                  <a:srgbClr val="000000"/>
                </a:solidFill>
                <a:latin typeface="Century Gothic"/>
                <a:ea typeface="Century Gothic"/>
                <a:cs typeface="Century Gothic"/>
                <a:sym typeface="Century Gothic"/>
              </a:rPr>
            </a:br>
            <a:endParaRPr sz="3000" b="0" i="0" u="none" strike="noStrike" cap="none" dirty="0">
              <a:solidFill>
                <a:srgbClr val="000000"/>
              </a:solidFill>
              <a:latin typeface="Century Gothic"/>
              <a:ea typeface="Century Gothic"/>
              <a:cs typeface="Century Gothic"/>
              <a:sym typeface="Century Gothic"/>
            </a:endParaRPr>
          </a:p>
        </p:txBody>
      </p:sp>
      <p:pic>
        <p:nvPicPr>
          <p:cNvPr id="6"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5"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8236" y="4409580"/>
            <a:ext cx="644869" cy="6448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2" name="Shape 26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Self-Assess</a:t>
            </a:r>
            <a:endParaRPr sz="3400" dirty="0"/>
          </a:p>
        </p:txBody>
      </p:sp>
      <p:sp>
        <p:nvSpPr>
          <p:cNvPr id="263" name="Shape 26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15000"/>
              </a:lnSpc>
              <a:spcBef>
                <a:spcPts val="0"/>
              </a:spcBef>
              <a:spcAft>
                <a:spcPts val="0"/>
              </a:spcAft>
              <a:buClr>
                <a:srgbClr val="000000"/>
              </a:buClr>
              <a:buSzPts val="1400"/>
              <a:buFont typeface="Century Gothic"/>
              <a:buChar char="●"/>
            </a:pPr>
            <a:r>
              <a:rPr lang="en" sz="2000" b="0" i="0" u="none" strike="noStrike" cap="none">
                <a:solidFill>
                  <a:srgbClr val="000000"/>
                </a:solidFill>
                <a:latin typeface="Century Gothic"/>
                <a:ea typeface="Century Gothic"/>
                <a:cs typeface="Century Gothic"/>
                <a:sym typeface="Century Gothic"/>
              </a:rPr>
              <a:t>What are you learning about the importance of using specific evidence from the text to explain your thinking? </a:t>
            </a:r>
            <a:br>
              <a:rPr lang="en" sz="2000" b="0" i="0" u="none" strike="noStrike" cap="none">
                <a:solidFill>
                  <a:srgbClr val="000000"/>
                </a:solidFill>
                <a:latin typeface="Century Gothic"/>
                <a:ea typeface="Century Gothic"/>
                <a:cs typeface="Century Gothic"/>
                <a:sym typeface="Century Gothic"/>
              </a:rPr>
            </a:br>
            <a:endParaRPr sz="2000" b="0" i="0" u="none" strike="noStrike" cap="none">
              <a:solidFill>
                <a:srgbClr val="000000"/>
              </a:solidFill>
              <a:latin typeface="Century Gothic"/>
              <a:ea typeface="Century Gothic"/>
              <a:cs typeface="Century Gothic"/>
              <a:sym typeface="Century Gothic"/>
            </a:endParaRPr>
          </a:p>
          <a:p>
            <a:pPr marL="457200" marR="0" lvl="0" indent="-317500" algn="l" rtl="0">
              <a:lnSpc>
                <a:spcPct val="115000"/>
              </a:lnSpc>
              <a:spcBef>
                <a:spcPts val="0"/>
              </a:spcBef>
              <a:spcAft>
                <a:spcPts val="0"/>
              </a:spcAft>
              <a:buClr>
                <a:srgbClr val="000000"/>
              </a:buClr>
              <a:buSzPts val="1400"/>
              <a:buFont typeface="Century Gothic"/>
              <a:buChar char="●"/>
            </a:pPr>
            <a:r>
              <a:rPr lang="en" sz="2000" b="0" i="0" u="none" strike="noStrike" cap="none">
                <a:solidFill>
                  <a:srgbClr val="000000"/>
                </a:solidFill>
                <a:latin typeface="Century Gothic"/>
                <a:ea typeface="Century Gothic"/>
                <a:cs typeface="Century Gothic"/>
                <a:sym typeface="Century Gothic"/>
              </a:rPr>
              <a:t>How are you growing as a reader?</a:t>
            </a:r>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pic>
        <p:nvPicPr>
          <p:cNvPr id="264" name="Shape 264"/>
          <p:cNvPicPr preferRelativeResize="0"/>
          <p:nvPr/>
        </p:nvPicPr>
        <p:blipFill rotWithShape="1">
          <a:blip r:embed="rId3">
            <a:alphaModFix/>
          </a:blip>
          <a:srcRect/>
          <a:stretch/>
        </p:blipFill>
        <p:spPr>
          <a:xfrm>
            <a:off x="4624691" y="1025113"/>
            <a:ext cx="3090809" cy="3813465"/>
          </a:xfrm>
          <a:prstGeom prst="rect">
            <a:avLst/>
          </a:prstGeom>
          <a:noFill/>
          <a:ln>
            <a:noFill/>
          </a:ln>
        </p:spPr>
      </p:pic>
      <p:pic>
        <p:nvPicPr>
          <p:cNvPr id="8"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2" name="Picture 2" descr="A picture containing handwear&#10;&#10;Description generated with very high confidence">
            <a:extLst>
              <a:ext uri="{FF2B5EF4-FFF2-40B4-BE49-F238E27FC236}">
                <a16:creationId xmlns:a16="http://schemas.microsoft.com/office/drawing/2014/main" id="{0A80A658-43BB-42BA-B4CE-C036EA4D200E}"/>
              </a:ext>
            </a:extLst>
          </p:cNvPr>
          <p:cNvPicPr>
            <a:picLocks noChangeAspect="1"/>
          </p:cNvPicPr>
          <p:nvPr/>
        </p:nvPicPr>
        <p:blipFill>
          <a:blip r:embed="rId5"/>
          <a:stretch>
            <a:fillRect/>
          </a:stretch>
        </p:blipFill>
        <p:spPr>
          <a:xfrm>
            <a:off x="8397025" y="4406943"/>
            <a:ext cx="548329" cy="5405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71" name="Shape 27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Read pages 42–47 and complete QuickWrite 4. </a:t>
            </a:r>
            <a:endParaRPr/>
          </a:p>
          <a:p>
            <a:pPr marL="285750" marR="0" lvl="0" indent="-17145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Based on the poems on pages 42–47, what is the decision Ha’s family is trying to make? Is this decision challenging for them?</a:t>
            </a:r>
            <a:endParaRPr/>
          </a:p>
          <a:p>
            <a:pPr marL="285750" marR="0" lvl="0" indent="-285750" algn="l" rtl="0">
              <a:lnSpc>
                <a:spcPct val="100000"/>
              </a:lnSpc>
              <a:spcBef>
                <a:spcPts val="0"/>
              </a:spcBef>
              <a:spcAft>
                <a:spcPts val="0"/>
              </a:spcAft>
              <a:buClr>
                <a:srgbClr val="000000"/>
              </a:buClr>
              <a:buSzPts val="1800"/>
              <a:buFont typeface="Century Gothic"/>
              <a:buChar char="●"/>
            </a:pPr>
            <a:r>
              <a:rPr lang="en" sz="2400" b="0" i="0" u="none" strike="noStrike" cap="none">
                <a:solidFill>
                  <a:srgbClr val="000000"/>
                </a:solidFill>
                <a:latin typeface="Century Gothic"/>
                <a:ea typeface="Century Gothic"/>
                <a:cs typeface="Century Gothic"/>
                <a:sym typeface="Century Gothic"/>
              </a:rPr>
              <a:t>Why or why not? Write a complete paragraph in which you explain your answer using specific details from the text. </a:t>
            </a:r>
            <a:endParaRPr/>
          </a:p>
        </p:txBody>
      </p:sp>
      <p:pic>
        <p:nvPicPr>
          <p:cNvPr id="6"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94410"/>
            <a:ext cx="7886700" cy="819397"/>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539584"/>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8F7E46B2-3041-418D-B543-135C5A2DC692}"/>
              </a:ext>
            </a:extLst>
          </p:cNvPr>
          <p:cNvPicPr>
            <a:picLocks noChangeAspect="1"/>
          </p:cNvPicPr>
          <p:nvPr/>
        </p:nvPicPr>
        <p:blipFill>
          <a:blip r:embed="rId3"/>
          <a:stretch>
            <a:fillRect/>
          </a:stretch>
        </p:blipFill>
        <p:spPr>
          <a:xfrm>
            <a:off x="3800475" y="380010"/>
            <a:ext cx="1543050" cy="709179"/>
          </a:xfrm>
          <a:prstGeom prst="rect">
            <a:avLst/>
          </a:prstGeom>
        </p:spPr>
      </p:pic>
    </p:spTree>
    <p:extLst>
      <p:ext uri="{BB962C8B-B14F-4D97-AF65-F5344CB8AC3E}">
        <p14:creationId xmlns:p14="http://schemas.microsoft.com/office/powerpoint/2010/main" val="3863780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204099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8314107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D351A94C-5C9A-4B8E-8E63-2849659F24AB}"/>
              </a:ext>
            </a:extLst>
          </p:cNvPr>
          <p:cNvPicPr>
            <a:picLocks noChangeAspect="1"/>
          </p:cNvPicPr>
          <p:nvPr/>
        </p:nvPicPr>
        <p:blipFill>
          <a:blip r:embed="rId3"/>
          <a:stretch>
            <a:fillRect/>
          </a:stretch>
        </p:blipFill>
        <p:spPr>
          <a:xfrm>
            <a:off x="8248721" y="4404575"/>
            <a:ext cx="622828" cy="622828"/>
          </a:xfrm>
          <a:prstGeom prst="rect">
            <a:avLst/>
          </a:prstGeom>
        </p:spPr>
      </p:pic>
    </p:spTree>
    <p:extLst>
      <p:ext uri="{BB962C8B-B14F-4D97-AF65-F5344CB8AC3E}">
        <p14:creationId xmlns:p14="http://schemas.microsoft.com/office/powerpoint/2010/main" val="3125744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7266573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8</a:t>
            </a:r>
            <a:endParaRPr sz="3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Shape 181"/>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8</a:t>
            </a:r>
            <a:endParaRPr sz="2400" b="0" i="1" u="none" strike="noStrike" cap="none" dirty="0">
              <a:solidFill>
                <a:schemeClr val="dk1"/>
              </a:solidFill>
              <a:latin typeface="Century Gothic"/>
              <a:ea typeface="Century Gothic"/>
              <a:cs typeface="Century Gothic"/>
              <a:sym typeface="Century Gothic"/>
            </a:endParaRPr>
          </a:p>
          <a:p>
            <a:pPr marL="285750" marR="0" lvl="0" indent="-285750" algn="l" rtl="0">
              <a:lnSpc>
                <a:spcPct val="90000"/>
              </a:lnSpc>
              <a:spcBef>
                <a:spcPts val="1000"/>
              </a:spcBef>
              <a:spcAft>
                <a:spcPts val="0"/>
              </a:spcAft>
              <a:buClr>
                <a:srgbClr val="000000"/>
              </a:buClr>
              <a:buSzPts val="18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pages 22–41 in the novel</a:t>
            </a:r>
            <a:r>
              <a:rPr lang="en-US" sz="2400" b="0" i="0" u="none" strike="noStrike" cap="none" dirty="0">
                <a:solidFill>
                  <a:schemeClr val="dk1"/>
                </a:solidFill>
                <a:latin typeface="Century Gothic"/>
                <a:ea typeface="Century Gothic"/>
                <a:cs typeface="Century Gothic"/>
                <a:sym typeface="Century Gothic"/>
              </a:rPr>
              <a:t>.</a:t>
            </a:r>
            <a:endParaRPr dirty="0"/>
          </a:p>
          <a:p>
            <a:pPr marL="285750" marR="0" lvl="0" indent="-285750" algn="l" rtl="0">
              <a:lnSpc>
                <a:spcPct val="90000"/>
              </a:lnSpc>
              <a:spcBef>
                <a:spcPts val="1000"/>
              </a:spcBef>
              <a:spcAft>
                <a:spcPts val="0"/>
              </a:spcAft>
              <a:buClr>
                <a:srgbClr val="000000"/>
              </a:buClr>
              <a:buSzPts val="1800"/>
              <a:buFont typeface="Century Gothic"/>
              <a:buChar char="●"/>
            </a:pPr>
            <a:r>
              <a:rPr lang="en" sz="2400" b="0" i="0" u="none" strike="noStrike" cap="none" dirty="0">
                <a:solidFill>
                  <a:schemeClr val="dk1"/>
                </a:solidFill>
                <a:latin typeface="Century Gothic"/>
                <a:ea typeface="Century Gothic"/>
                <a:cs typeface="Century Gothic"/>
                <a:sym typeface="Century Gothic"/>
              </a:rPr>
              <a:t>Build your personal background knowledge of Communism.</a:t>
            </a:r>
            <a:endParaRPr dirty="0"/>
          </a:p>
          <a:p>
            <a:pPr marL="285750" marR="0" lvl="0" indent="-285750" algn="l" rtl="0">
              <a:lnSpc>
                <a:spcPct val="90000"/>
              </a:lnSpc>
              <a:spcBef>
                <a:spcPts val="1000"/>
              </a:spcBef>
              <a:spcAft>
                <a:spcPts val="0"/>
              </a:spcAft>
              <a:buClr>
                <a:srgbClr val="000000"/>
              </a:buClr>
              <a:buSzPts val="1800"/>
              <a:buFont typeface="Century Gothic"/>
              <a:buChar char="●"/>
            </a:pPr>
            <a:r>
              <a:rPr lang="en" sz="2400" b="0" i="0" u="none" strike="noStrike" cap="none" dirty="0">
                <a:solidFill>
                  <a:schemeClr val="dk1"/>
                </a:solidFill>
                <a:latin typeface="Century Gothic"/>
                <a:ea typeface="Century Gothic"/>
                <a:cs typeface="Century Gothic"/>
                <a:sym typeface="Century Gothic"/>
              </a:rPr>
              <a:t>Draft your own response to QuickWrite 4</a:t>
            </a: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027234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a:solidFill>
                  <a:schemeClr val="dk1"/>
                </a:solidFill>
                <a:latin typeface="Century Gothic"/>
                <a:ea typeface="Century Gothic"/>
                <a:cs typeface="Century Gothic"/>
                <a:sym typeface="Century Gothic"/>
              </a:rPr>
              <a:t>Preparing for Lesson #8: </a:t>
            </a:r>
            <a:r>
              <a:rPr lang="en" sz="2000" b="0" i="1" u="none" strike="noStrike" cap="none">
                <a:solidFill>
                  <a:schemeClr val="dk1"/>
                </a:solidFill>
                <a:latin typeface="Century Gothic"/>
                <a:ea typeface="Century Gothic"/>
                <a:cs typeface="Century Gothic"/>
                <a:sym typeface="Century Gothic"/>
              </a:rPr>
              <a:t>Materials and Student Pairings</a:t>
            </a:r>
            <a:endParaRPr sz="2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a:solidFill>
                  <a:schemeClr val="dk1"/>
                </a:solidFill>
                <a:latin typeface="Century Gothic"/>
                <a:ea typeface="Century Gothic"/>
                <a:cs typeface="Century Gothic"/>
                <a:sym typeface="Century Gothic"/>
              </a:rPr>
              <a:t>Please have the following materials prepared prior to the lesson.</a:t>
            </a:r>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Learning targets (posted in the classroom)</a:t>
            </a:r>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2000" b="0" i="0" u="none" strike="noStrike" cap="none">
                <a:solidFill>
                  <a:schemeClr val="dk1"/>
                </a:solidFill>
                <a:latin typeface="Century Gothic"/>
                <a:ea typeface="Century Gothic"/>
                <a:cs typeface="Century Gothic"/>
                <a:sym typeface="Century Gothic"/>
              </a:rPr>
              <a:t>Double Arrow graphic organizer (one per student)</a:t>
            </a:r>
            <a:endParaRPr/>
          </a:p>
          <a:p>
            <a:pPr marL="342900" marR="0" lvl="0" indent="-342900" algn="l" rtl="0">
              <a:lnSpc>
                <a:spcPct val="90000"/>
              </a:lnSpc>
              <a:spcBef>
                <a:spcPts val="1000"/>
              </a:spcBef>
              <a:spcAft>
                <a:spcPts val="0"/>
              </a:spcAft>
              <a:buClr>
                <a:srgbClr val="000000"/>
              </a:buClr>
              <a:buSzPts val="1800"/>
              <a:buFont typeface="Century Gothic"/>
              <a:buAutoNum type="arabicPeriod"/>
            </a:pPr>
            <a:r>
              <a:rPr lang="en" sz="2000" b="0" i="0" u="none" strike="noStrike" cap="none">
                <a:solidFill>
                  <a:srgbClr val="000000"/>
                </a:solidFill>
                <a:latin typeface="Century Gothic"/>
                <a:ea typeface="Century Gothic"/>
                <a:cs typeface="Century Gothic"/>
                <a:sym typeface="Century Gothic"/>
              </a:rPr>
              <a:t>QuickWrite 4 (one per student; for homework)</a:t>
            </a:r>
            <a:endParaRPr/>
          </a:p>
          <a:p>
            <a:pPr marL="342900" marR="0" lvl="0" indent="-228600" algn="l" rtl="0">
              <a:lnSpc>
                <a:spcPct val="90000"/>
              </a:lnSpc>
              <a:spcBef>
                <a:spcPts val="100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8: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8</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BA9CE36-D4F4-43DB-B46C-5B99F091272A}"/>
              </a:ext>
            </a:extLst>
          </p:cNvPr>
          <p:cNvPicPr>
            <a:picLocks noChangeAspect="1"/>
          </p:cNvPicPr>
          <p:nvPr/>
        </p:nvPicPr>
        <p:blipFill>
          <a:blip r:embed="rId3"/>
          <a:stretch>
            <a:fillRect/>
          </a:stretch>
        </p:blipFill>
        <p:spPr>
          <a:xfrm>
            <a:off x="3356451" y="142504"/>
            <a:ext cx="2431097" cy="111732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Shape 19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150" b="0" i="0" u="none" strike="noStrike" cap="none" dirty="0">
                <a:solidFill>
                  <a:srgbClr val="000000"/>
                </a:solidFill>
                <a:sym typeface="Century Gothic"/>
              </a:rPr>
              <a:t>You’ve spent the last couple of lessons building </a:t>
            </a:r>
            <a:endParaRPr sz="2150" dirty="0"/>
          </a:p>
          <a:p>
            <a:pPr marL="0" marR="0" lvl="0" indent="0" algn="l" rtl="0">
              <a:lnSpc>
                <a:spcPct val="100000"/>
              </a:lnSpc>
              <a:spcBef>
                <a:spcPts val="0"/>
              </a:spcBef>
              <a:spcAft>
                <a:spcPts val="0"/>
              </a:spcAft>
              <a:buClr>
                <a:srgbClr val="000000"/>
              </a:buClr>
              <a:buSzPts val="1800"/>
              <a:buFont typeface="Century Gothic"/>
              <a:buNone/>
            </a:pPr>
            <a:r>
              <a:rPr lang="en" sz="2150" dirty="0"/>
              <a:t>y</a:t>
            </a:r>
            <a:r>
              <a:rPr lang="en" sz="2150" b="0" i="0" u="none" strike="noStrike" cap="none" dirty="0">
                <a:solidFill>
                  <a:srgbClr val="000000"/>
                </a:solidFill>
                <a:sym typeface="Century Gothic"/>
              </a:rPr>
              <a:t>our background knowledge of the Vietnam Wars. Today, you’ll use that learning to make connections as we revisit Ha’s story.</a:t>
            </a:r>
            <a:endParaRPr sz="2150" dirty="0"/>
          </a:p>
          <a:p>
            <a:pPr marL="0" marR="0" lvl="0" indent="0" algn="l" rtl="0">
              <a:lnSpc>
                <a:spcPct val="100000"/>
              </a:lnSpc>
              <a:spcBef>
                <a:spcPts val="0"/>
              </a:spcBef>
              <a:spcAft>
                <a:spcPts val="0"/>
              </a:spcAft>
              <a:buClr>
                <a:srgbClr val="000000"/>
              </a:buClr>
              <a:buSzPts val="1800"/>
              <a:buFont typeface="Century Gothic"/>
              <a:buNone/>
            </a:pPr>
            <a:endParaRPr sz="215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150" b="0" i="0" u="none" strike="noStrike" cap="none" dirty="0">
                <a:solidFill>
                  <a:srgbClr val="000000"/>
                </a:solidFill>
                <a:sym typeface="Century Gothic"/>
              </a:rPr>
              <a:t>Here is what you’ll do today:</a:t>
            </a:r>
            <a:endParaRPr sz="2150" dirty="0"/>
          </a:p>
          <a:p>
            <a:pPr marL="285750" marR="0" lvl="0" indent="-285750" algn="l" rtl="0">
              <a:lnSpc>
                <a:spcPct val="100000"/>
              </a:lnSpc>
              <a:spcBef>
                <a:spcPts val="0"/>
              </a:spcBef>
              <a:spcAft>
                <a:spcPts val="0"/>
              </a:spcAft>
              <a:buClr>
                <a:srgbClr val="000000"/>
              </a:buClr>
              <a:buSzPts val="1800"/>
              <a:buFont typeface="Century Gothic"/>
              <a:buChar char="●"/>
            </a:pPr>
            <a:r>
              <a:rPr lang="en" sz="2150" b="0" i="0" u="none" strike="noStrike" cap="none" dirty="0">
                <a:solidFill>
                  <a:srgbClr val="000000"/>
                </a:solidFill>
                <a:sym typeface="Century Gothic"/>
              </a:rPr>
              <a:t>reread and dig into several poems from Lesson 5 homework</a:t>
            </a:r>
            <a:endParaRPr sz="2150" dirty="0"/>
          </a:p>
          <a:p>
            <a:pPr marL="285750" marR="0" lvl="0" indent="-285750" algn="l" rtl="0">
              <a:lnSpc>
                <a:spcPct val="100000"/>
              </a:lnSpc>
              <a:spcBef>
                <a:spcPts val="0"/>
              </a:spcBef>
              <a:spcAft>
                <a:spcPts val="0"/>
              </a:spcAft>
              <a:buClr>
                <a:srgbClr val="000000"/>
              </a:buClr>
              <a:buSzPts val="1800"/>
              <a:buFont typeface="Century Gothic"/>
              <a:buChar char="●"/>
            </a:pPr>
            <a:r>
              <a:rPr lang="en" sz="2150" dirty="0"/>
              <a:t>chart details &amp; </a:t>
            </a:r>
            <a:r>
              <a:rPr lang="en" sz="2150" b="0" i="0" u="none" strike="noStrike" cap="none" dirty="0">
                <a:solidFill>
                  <a:srgbClr val="000000"/>
                </a:solidFill>
                <a:sym typeface="Century Gothic"/>
              </a:rPr>
              <a:t>answer text dependent questions over the poems</a:t>
            </a:r>
            <a:endParaRPr sz="2150" dirty="0"/>
          </a:p>
          <a:p>
            <a:pPr marL="285750" marR="0" lvl="0" indent="-285750" algn="l" rtl="0">
              <a:lnSpc>
                <a:spcPct val="100000"/>
              </a:lnSpc>
              <a:spcBef>
                <a:spcPts val="0"/>
              </a:spcBef>
              <a:spcAft>
                <a:spcPts val="0"/>
              </a:spcAft>
              <a:buClr>
                <a:srgbClr val="000000"/>
              </a:buClr>
              <a:buSzPts val="1800"/>
              <a:buFont typeface="Century Gothic"/>
              <a:buChar char="●"/>
            </a:pPr>
            <a:r>
              <a:rPr lang="en" sz="2150" b="0" i="0" u="none" strike="noStrike" cap="none" dirty="0">
                <a:solidFill>
                  <a:srgbClr val="000000"/>
                </a:solidFill>
                <a:sym typeface="Century Gothic"/>
              </a:rPr>
              <a:t>complete QuickWrite 4 for homework</a:t>
            </a:r>
            <a:endParaRPr sz="2150"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Refresh Our Memories</a:t>
            </a:r>
            <a:endParaRPr b="0" i="0" u="none" strike="noStrike" cap="none" dirty="0">
              <a:solidFill>
                <a:schemeClr val="dk1"/>
              </a:solidFill>
              <a:latin typeface="Century Gothic"/>
              <a:ea typeface="Century Gothic"/>
              <a:cs typeface="Century Gothic"/>
              <a:sym typeface="Century Gothic"/>
            </a:endParaRPr>
          </a:p>
        </p:txBody>
      </p:sp>
      <p:sp>
        <p:nvSpPr>
          <p:cNvPr id="206" name="Shape 206"/>
          <p:cNvSpPr txBox="1">
            <a:spLocks noGrp="1"/>
          </p:cNvSpPr>
          <p:nvPr>
            <p:ph type="body" idx="1"/>
          </p:nvPr>
        </p:nvSpPr>
        <p:spPr>
          <a:xfrm>
            <a:off x="311700" y="1257050"/>
            <a:ext cx="835523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Please take out your novel and find a partner.</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Skim pages 22–41 of the novel and discuss the following</a:t>
            </a:r>
            <a:r>
              <a:rPr lang="en-US" dirty="0"/>
              <a:t> </a:t>
            </a:r>
            <a:r>
              <a:rPr lang="en" sz="2400" b="0" i="0" u="none" strike="noStrike" cap="none" dirty="0">
                <a:solidFill>
                  <a:srgbClr val="000000"/>
                </a:solidFill>
                <a:latin typeface="Century Gothic"/>
                <a:ea typeface="Century Gothic"/>
                <a:cs typeface="Century Gothic"/>
                <a:sym typeface="Century Gothic"/>
              </a:rPr>
              <a:t>questions:</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has been going on in the story? </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specific details do </a:t>
            </a:r>
            <a:r>
              <a:rPr lang="en" sz="2400" dirty="0"/>
              <a:t>you </a:t>
            </a:r>
            <a:r>
              <a:rPr lang="en" sz="2400" b="0" i="0" u="none" strike="noStrike" cap="none" dirty="0">
                <a:solidFill>
                  <a:srgbClr val="000000"/>
                </a:solidFill>
                <a:latin typeface="Century Gothic"/>
                <a:ea typeface="Century Gothic"/>
                <a:cs typeface="Century Gothic"/>
                <a:sym typeface="Century Gothic"/>
              </a:rPr>
              <a:t>notice that show signs of war?</a:t>
            </a:r>
            <a:endParaRPr dirty="0"/>
          </a:p>
        </p:txBody>
      </p:sp>
      <p:pic>
        <p:nvPicPr>
          <p:cNvPr id="6"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8236" y="4409580"/>
            <a:ext cx="644869" cy="6448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13" name="Shape 213"/>
          <p:cNvSpPr txBox="1">
            <a:spLocks noGrp="1"/>
          </p:cNvSpPr>
          <p:nvPr>
            <p:ph type="body" idx="1"/>
          </p:nvPr>
        </p:nvSpPr>
        <p:spPr>
          <a:xfrm>
            <a:off x="311700" y="1258181"/>
            <a:ext cx="8520600" cy="34164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sym typeface="Century Gothic"/>
              </a:rPr>
              <a:t>I can make inferences to deepen my understanding </a:t>
            </a:r>
            <a:br>
              <a:rPr lang="en" sz="2000" b="0" i="0" u="none" strike="noStrike" cap="none" dirty="0">
                <a:solidFill>
                  <a:srgbClr val="000000"/>
                </a:solidFill>
                <a:sym typeface="Century Gothic"/>
              </a:rPr>
            </a:br>
            <a:r>
              <a:rPr lang="en" sz="2000" b="0" i="0" u="none" strike="noStrike" cap="none" dirty="0">
                <a:solidFill>
                  <a:srgbClr val="000000"/>
                </a:solidFill>
                <a:sym typeface="Century Gothic"/>
              </a:rPr>
              <a:t>of </a:t>
            </a:r>
            <a:r>
              <a:rPr lang="en" sz="2000" b="0" i="1" u="none" strike="noStrike" cap="none" dirty="0">
                <a:solidFill>
                  <a:srgbClr val="000000"/>
                </a:solidFill>
                <a:sym typeface="Century Gothic"/>
              </a:rPr>
              <a:t>Inside Out &amp; Back Again.</a:t>
            </a:r>
            <a:br>
              <a:rPr lang="en" sz="2000" b="0" i="0" u="none" strike="noStrike" cap="none" dirty="0">
                <a:solidFill>
                  <a:srgbClr val="000000"/>
                </a:solidFill>
                <a:sym typeface="Century Gothic"/>
              </a:rPr>
            </a:br>
            <a:endParaRPr sz="2000" b="0" i="0" u="none" strike="noStrike" cap="none" dirty="0">
              <a:solidFill>
                <a:srgbClr val="000000"/>
              </a:solidFill>
              <a:sym typeface="Century Gothic"/>
            </a:endParaRPr>
          </a:p>
          <a:p>
            <a:pPr marL="457200" marR="0" lvl="0" indent="-4572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sym typeface="Century Gothic"/>
              </a:rPr>
              <a:t>I can cite evidence from the text to explain how the </a:t>
            </a:r>
            <a:r>
              <a:rPr lang="en" sz="2000" b="1" i="0" u="none" strike="noStrike" cap="none" dirty="0">
                <a:solidFill>
                  <a:srgbClr val="000000"/>
                </a:solidFill>
                <a:sym typeface="Century Gothic"/>
              </a:rPr>
              <a:t>central idea </a:t>
            </a:r>
            <a:r>
              <a:rPr lang="en" sz="2000" b="0" i="0" u="none" strike="noStrike" cap="none" dirty="0">
                <a:solidFill>
                  <a:srgbClr val="000000"/>
                </a:solidFill>
                <a:sym typeface="Century Gothic"/>
              </a:rPr>
              <a:t>develops over the course of the </a:t>
            </a:r>
            <a:r>
              <a:rPr lang="en" sz="2000" b="1" i="0" u="none" strike="noStrike" cap="none" dirty="0">
                <a:solidFill>
                  <a:srgbClr val="000000"/>
                </a:solidFill>
                <a:sym typeface="Century Gothic"/>
              </a:rPr>
              <a:t>plot</a:t>
            </a:r>
            <a:r>
              <a:rPr lang="en" sz="2000" b="0" i="0" u="none" strike="noStrike" cap="none" dirty="0">
                <a:solidFill>
                  <a:srgbClr val="000000"/>
                </a:solidFill>
                <a:sym typeface="Century Gothic"/>
              </a:rPr>
              <a:t>.</a:t>
            </a:r>
            <a:br>
              <a:rPr lang="en" sz="2000" b="0" i="0" u="none" strike="noStrike" cap="none" dirty="0">
                <a:solidFill>
                  <a:srgbClr val="000000"/>
                </a:solidFill>
                <a:sym typeface="Century Gothic"/>
              </a:rPr>
            </a:br>
            <a:r>
              <a:rPr lang="en" sz="2000" b="0" i="0" u="none" strike="noStrike" cap="none" dirty="0">
                <a:solidFill>
                  <a:srgbClr val="000000"/>
                </a:solidFill>
                <a:sym typeface="Century Gothic"/>
              </a:rPr>
              <a:t> </a:t>
            </a:r>
            <a:endParaRPr sz="2000" dirty="0"/>
          </a:p>
          <a:p>
            <a:pPr marL="457200" marR="0" lvl="0" indent="-4572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sym typeface="Century Gothic"/>
              </a:rPr>
              <a:t>I can cite evidence from the text to analyze how various sections of the novel reveal aspects of Ha’s character.</a:t>
            </a:r>
            <a:br>
              <a:rPr lang="en" sz="2000" b="0" i="0" u="none" strike="noStrike" cap="none" dirty="0">
                <a:solidFill>
                  <a:srgbClr val="000000"/>
                </a:solidFill>
                <a:sym typeface="Century Gothic"/>
              </a:rPr>
            </a:br>
            <a:endParaRPr sz="2000" b="0" i="0" u="none" strike="noStrike" cap="none" dirty="0">
              <a:solidFill>
                <a:srgbClr val="000000"/>
              </a:solidFill>
              <a:sym typeface="Century Gothic"/>
            </a:endParaRPr>
          </a:p>
          <a:p>
            <a:pPr marL="457200" marR="0" lvl="0" indent="-4572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sym typeface="Century Gothic"/>
              </a:rPr>
              <a:t>I can participate in discussions about the text with a partner, small group, and the whole class.</a:t>
            </a:r>
            <a:endParaRPr sz="2000" dirty="0"/>
          </a:p>
          <a:p>
            <a:pPr marL="342900" marR="0" lvl="0" indent="-228600" algn="l" rtl="0">
              <a:lnSpc>
                <a:spcPct val="100000"/>
              </a:lnSpc>
              <a:spcBef>
                <a:spcPts val="0"/>
              </a:spcBef>
              <a:spcAft>
                <a:spcPts val="0"/>
              </a:spcAft>
              <a:buClr>
                <a:srgbClr val="000000"/>
              </a:buClr>
              <a:buSzPts val="1800"/>
              <a:buFont typeface="Arial"/>
              <a:buNone/>
            </a:pPr>
            <a:endParaRPr sz="2000" b="0" i="0" u="none" strike="noStrike" cap="none" dirty="0">
              <a:solidFill>
                <a:srgbClr val="000000"/>
              </a:solidFill>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2000" b="0" i="0" u="none" strike="noStrike" cap="none" dirty="0">
              <a:solidFill>
                <a:srgbClr val="000000"/>
              </a:solidFill>
              <a:sym typeface="Century Gothic"/>
            </a:endParaRPr>
          </a:p>
        </p:txBody>
      </p:sp>
      <p:pic>
        <p:nvPicPr>
          <p:cNvPr id="6"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D351A94C-5C9A-4B8E-8E63-2849659F24AB}"/>
              </a:ext>
            </a:extLst>
          </p:cNvPr>
          <p:cNvPicPr>
            <a:picLocks noChangeAspect="1"/>
          </p:cNvPicPr>
          <p:nvPr/>
        </p:nvPicPr>
        <p:blipFill>
          <a:blip r:embed="rId4"/>
          <a:stretch>
            <a:fillRect/>
          </a:stretch>
        </p:blipFill>
        <p:spPr>
          <a:xfrm>
            <a:off x="8248721" y="4404575"/>
            <a:ext cx="622828" cy="622828"/>
          </a:xfrm>
          <a:prstGeom prst="rect">
            <a:avLst/>
          </a:prstGeom>
        </p:spPr>
      </p:pic>
      <p:pic>
        <p:nvPicPr>
          <p:cNvPr id="2050" name="Picture 2" descr="https://lh3.googleusercontent.com/ubyzFAYFczI_jUkQa3nSXcP8Yi79rEgAjPGj-3DKOV9g5XPGbBVZEVq6kXfckjAuYnNz-JhjcY0Fv0OIL73Lv8Jad_gWkgQGCL4Ze2HpcVFoxezwU5fxH4pitAh60P9QqayZGP2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1021" y="4454051"/>
            <a:ext cx="647700" cy="523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Organize the Details</a:t>
            </a:r>
            <a:endParaRPr b="0" i="0" u="none" strike="noStrike" cap="none" dirty="0">
              <a:solidFill>
                <a:schemeClr val="dk1"/>
              </a:solidFill>
              <a:latin typeface="Century Gothic"/>
              <a:ea typeface="Century Gothic"/>
              <a:cs typeface="Century Gothic"/>
              <a:sym typeface="Century Gothic"/>
            </a:endParaRPr>
          </a:p>
        </p:txBody>
      </p:sp>
      <p:sp>
        <p:nvSpPr>
          <p:cNvPr id="220" name="Shape 2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22" name="Shape 222"/>
          <p:cNvPicPr preferRelativeResize="0"/>
          <p:nvPr/>
        </p:nvPicPr>
        <p:blipFill rotWithShape="1">
          <a:blip r:embed="rId3">
            <a:alphaModFix/>
          </a:blip>
          <a:srcRect/>
          <a:stretch/>
        </p:blipFill>
        <p:spPr>
          <a:xfrm>
            <a:off x="611421" y="1186277"/>
            <a:ext cx="3307932" cy="3722287"/>
          </a:xfrm>
          <a:prstGeom prst="rect">
            <a:avLst/>
          </a:prstGeom>
          <a:noFill/>
          <a:ln w="9525" cap="flat" cmpd="sng">
            <a:solidFill>
              <a:schemeClr val="dk2"/>
            </a:solidFill>
            <a:prstDash val="solid"/>
            <a:round/>
            <a:headEnd type="none" w="sm" len="sm"/>
            <a:tailEnd type="none" w="sm" len="sm"/>
          </a:ln>
        </p:spPr>
      </p:pic>
      <p:sp>
        <p:nvSpPr>
          <p:cNvPr id="223" name="Shape 223"/>
          <p:cNvSpPr txBox="1"/>
          <p:nvPr/>
        </p:nvSpPr>
        <p:spPr>
          <a:xfrm>
            <a:off x="4219200" y="1348418"/>
            <a:ext cx="4613100" cy="36568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Reread “Two More Papaya’s” (21)</a:t>
            </a:r>
            <a:endParaRPr dirty="0"/>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and “Promises” (41). Describe from </a:t>
            </a:r>
            <a:endParaRPr dirty="0"/>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the text how the </a:t>
            </a:r>
            <a:r>
              <a:rPr lang="en" sz="1800" b="1" i="0" u="none" strike="noStrike" cap="none" dirty="0">
                <a:solidFill>
                  <a:srgbClr val="000000"/>
                </a:solidFill>
                <a:latin typeface="Century Gothic"/>
                <a:ea typeface="Century Gothic"/>
                <a:cs typeface="Century Gothic"/>
                <a:sym typeface="Century Gothic"/>
              </a:rPr>
              <a:t>papaya tree </a:t>
            </a:r>
            <a:r>
              <a:rPr lang="en" sz="1800" b="0" i="0" u="none" strike="noStrike" cap="none" dirty="0">
                <a:solidFill>
                  <a:srgbClr val="000000"/>
                </a:solidFill>
                <a:latin typeface="Century Gothic"/>
                <a:ea typeface="Century Gothic"/>
                <a:cs typeface="Century Gothic"/>
                <a:sym typeface="Century Gothic"/>
              </a:rPr>
              <a:t>is </a:t>
            </a:r>
            <a:r>
              <a:rPr lang="en" sz="1800" b="1" i="0" u="none" strike="noStrike" cap="none" dirty="0">
                <a:solidFill>
                  <a:srgbClr val="000000"/>
                </a:solidFill>
                <a:latin typeface="Century Gothic"/>
                <a:ea typeface="Century Gothic"/>
                <a:cs typeface="Century Gothic"/>
                <a:sym typeface="Century Gothic"/>
              </a:rPr>
              <a:t>growing </a:t>
            </a:r>
            <a:r>
              <a:rPr lang="en" sz="1800" b="0" i="0" u="none" strike="noStrike" cap="none" dirty="0">
                <a:solidFill>
                  <a:srgbClr val="000000"/>
                </a:solidFill>
                <a:latin typeface="Century Gothic"/>
                <a:ea typeface="Century Gothic"/>
                <a:cs typeface="Century Gothic"/>
                <a:sym typeface="Century Gothic"/>
              </a:rPr>
              <a:t>by citing </a:t>
            </a:r>
            <a:r>
              <a:rPr lang="en" sz="1800" b="1" i="0" u="none" strike="noStrike" cap="none" dirty="0">
                <a:solidFill>
                  <a:srgbClr val="000000"/>
                </a:solidFill>
                <a:latin typeface="Century Gothic"/>
                <a:ea typeface="Century Gothic"/>
                <a:cs typeface="Century Gothic"/>
                <a:sym typeface="Century Gothic"/>
              </a:rPr>
              <a:t>details</a:t>
            </a:r>
            <a:r>
              <a:rPr lang="en" sz="1800" b="0" i="0" u="none" strike="noStrike" cap="none" dirty="0">
                <a:solidFill>
                  <a:srgbClr val="000000"/>
                </a:solidFill>
                <a:latin typeface="Century Gothic"/>
                <a:ea typeface="Century Gothic"/>
                <a:cs typeface="Century Gothic"/>
                <a:sym typeface="Century Gothic"/>
              </a:rPr>
              <a:t> from the poems. </a:t>
            </a:r>
            <a:endParaRPr dirty="0"/>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Reread “TV News” (24-25) and “Closed</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Too Soon” (38-39). Inside the arrow write </a:t>
            </a:r>
            <a:endParaRPr dirty="0"/>
          </a:p>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down </a:t>
            </a:r>
            <a:r>
              <a:rPr lang="en" sz="1800" b="1" i="0" u="none" strike="noStrike" cap="none" dirty="0">
                <a:solidFill>
                  <a:srgbClr val="000000"/>
                </a:solidFill>
                <a:latin typeface="Century Gothic"/>
                <a:ea typeface="Century Gothic"/>
                <a:cs typeface="Century Gothic"/>
                <a:sym typeface="Century Gothic"/>
              </a:rPr>
              <a:t>key incidents </a:t>
            </a:r>
            <a:r>
              <a:rPr lang="en" sz="1800" b="0" i="0" u="none" strike="noStrike" cap="none" dirty="0">
                <a:solidFill>
                  <a:srgbClr val="000000"/>
                </a:solidFill>
                <a:latin typeface="Century Gothic"/>
                <a:ea typeface="Century Gothic"/>
                <a:cs typeface="Century Gothic"/>
                <a:sym typeface="Century Gothic"/>
              </a:rPr>
              <a:t>that show how the </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war in Vietnam is getting </a:t>
            </a:r>
            <a:r>
              <a:rPr lang="en" sz="1800" b="1" i="0" u="none" strike="noStrike" cap="none" dirty="0">
                <a:solidFill>
                  <a:srgbClr val="000000"/>
                </a:solidFill>
                <a:latin typeface="Century Gothic"/>
                <a:ea typeface="Century Gothic"/>
                <a:cs typeface="Century Gothic"/>
                <a:sym typeface="Century Gothic"/>
              </a:rPr>
              <a:t>worse</a:t>
            </a:r>
            <a:r>
              <a:rPr lang="en" sz="1800" b="0" i="0" u="none" strike="noStrike" cap="none" dirty="0">
                <a:solidFill>
                  <a:srgbClr val="000000"/>
                </a:solidFill>
                <a:latin typeface="Century Gothic"/>
                <a:ea typeface="Century Gothic"/>
                <a:cs typeface="Century Gothic"/>
                <a:sym typeface="Century Gothic"/>
              </a:rPr>
              <a:t> and </a:t>
            </a:r>
            <a:br>
              <a:rPr lang="en" sz="1800" b="0" i="0" u="none" strike="noStrike" cap="none" dirty="0">
                <a:solidFill>
                  <a:srgbClr val="000000"/>
                </a:solidFill>
                <a:latin typeface="Century Gothic"/>
                <a:ea typeface="Century Gothic"/>
                <a:cs typeface="Century Gothic"/>
                <a:sym typeface="Century Gothic"/>
              </a:rPr>
            </a:br>
            <a:r>
              <a:rPr lang="en" sz="1800" b="0" i="0" u="none" strike="noStrike" cap="none" dirty="0">
                <a:solidFill>
                  <a:srgbClr val="000000"/>
                </a:solidFill>
                <a:latin typeface="Century Gothic"/>
                <a:ea typeface="Century Gothic"/>
                <a:cs typeface="Century Gothic"/>
                <a:sym typeface="Century Gothic"/>
              </a:rPr>
              <a:t>increasingly </a:t>
            </a:r>
            <a:r>
              <a:rPr lang="en" sz="1800" b="1" i="0" u="none" strike="noStrike" cap="none" dirty="0">
                <a:solidFill>
                  <a:srgbClr val="000000"/>
                </a:solidFill>
                <a:latin typeface="Century Gothic"/>
                <a:ea typeface="Century Gothic"/>
                <a:cs typeface="Century Gothic"/>
                <a:sym typeface="Century Gothic"/>
              </a:rPr>
              <a:t>dangerous</a:t>
            </a:r>
            <a:r>
              <a:rPr lang="en" sz="1800" b="0" i="0" u="none" strike="noStrike" cap="none" dirty="0">
                <a:solidFill>
                  <a:srgbClr val="000000"/>
                </a:solidFill>
                <a:latin typeface="Century Gothic"/>
                <a:ea typeface="Century Gothic"/>
                <a:cs typeface="Century Gothic"/>
                <a:sym typeface="Century Gothic"/>
              </a:rPr>
              <a:t> for Ha and her family.</a:t>
            </a:r>
            <a:endParaRPr dirty="0"/>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b="0" i="0" u="none" strike="noStrike" cap="none" dirty="0">
              <a:solidFill>
                <a:srgbClr val="000000"/>
              </a:solidFill>
              <a:latin typeface="Century Gothic"/>
              <a:ea typeface="Century Gothic"/>
              <a:cs typeface="Century Gothic"/>
              <a:sym typeface="Century Gothic"/>
            </a:endParaRPr>
          </a:p>
        </p:txBody>
      </p:sp>
      <p:sp>
        <p:nvSpPr>
          <p:cNvPr id="224" name="Shape 224"/>
          <p:cNvSpPr txBox="1"/>
          <p:nvPr/>
        </p:nvSpPr>
        <p:spPr>
          <a:xfrm rot="-1282483">
            <a:off x="619676" y="3961369"/>
            <a:ext cx="2206790" cy="46167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400" b="1" i="0" u="none" strike="noStrike" cap="none">
                <a:solidFill>
                  <a:srgbClr val="FF0000"/>
                </a:solidFill>
                <a:latin typeface="Century Gothic"/>
                <a:ea typeface="Century Gothic"/>
                <a:cs typeface="Century Gothic"/>
                <a:sym typeface="Century Gothic"/>
              </a:rPr>
              <a:t>Do this first!</a:t>
            </a:r>
            <a:endParaRPr/>
          </a:p>
        </p:txBody>
      </p:sp>
      <p:pic>
        <p:nvPicPr>
          <p:cNvPr id="9" name="Shape 168"/>
          <p:cNvPicPr preferRelativeResize="0"/>
          <p:nvPr/>
        </p:nvPicPr>
        <p:blipFill>
          <a:blip r:embed="rId4">
            <a:alphaModFix/>
          </a:blip>
          <a:stretch>
            <a:fillRect/>
          </a:stretch>
        </p:blipFill>
        <p:spPr>
          <a:xfrm>
            <a:off x="7913914" y="144658"/>
            <a:ext cx="918386" cy="1112392"/>
          </a:xfrm>
          <a:prstGeom prst="rect">
            <a:avLst/>
          </a:prstGeom>
          <a:noFill/>
          <a:ln>
            <a:noFill/>
          </a:ln>
        </p:spPr>
      </p:pic>
      <p:pic>
        <p:nvPicPr>
          <p:cNvPr id="8"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8236" y="4409580"/>
            <a:ext cx="644869" cy="6448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Discuss</a:t>
            </a:r>
            <a:endParaRPr sz="3400" b="0" i="0" u="none" strike="noStrike" cap="none">
              <a:solidFill>
                <a:schemeClr val="dk1"/>
              </a:solidFill>
              <a:latin typeface="Century Gothic"/>
              <a:ea typeface="Century Gothic"/>
              <a:cs typeface="Century Gothic"/>
              <a:sym typeface="Century Gothic"/>
            </a:endParaRPr>
          </a:p>
        </p:txBody>
      </p:sp>
      <p:sp>
        <p:nvSpPr>
          <p:cNvPr id="230" name="Shape 230"/>
          <p:cNvSpPr txBox="1">
            <a:spLocks noGrp="1"/>
          </p:cNvSpPr>
          <p:nvPr>
            <p:ph type="body" idx="1"/>
          </p:nvPr>
        </p:nvSpPr>
        <p:spPr>
          <a:xfrm>
            <a:off x="311700" y="1253613"/>
            <a:ext cx="8520600" cy="3315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60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What are some details from the text that </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describe the danger in Ha’s country?</a:t>
            </a:r>
            <a:endParaRPr lang="en" dirty="0"/>
          </a:p>
          <a:p>
            <a:pPr marL="342900" marR="0" lvl="0" indent="-342900" algn="l" rtl="0">
              <a:lnSpc>
                <a:spcPct val="100000"/>
              </a:lnSpc>
              <a:spcBef>
                <a:spcPts val="0"/>
              </a:spcBef>
              <a:spcAft>
                <a:spcPts val="60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What does the title ‘Closed Too Soon’ mean? What is closing? Why does Ha say it is ‘too soon?</a:t>
            </a:r>
            <a:r>
              <a:rPr lang="en-US" sz="2400" b="0" i="0" u="none" strike="noStrike" cap="none" dirty="0">
                <a:solidFill>
                  <a:srgbClr val="000000"/>
                </a:solidFill>
                <a:latin typeface="Century Gothic"/>
                <a:ea typeface="Century Gothic"/>
                <a:cs typeface="Century Gothic"/>
                <a:sym typeface="Century Gothic"/>
              </a:rPr>
              <a:t>’</a:t>
            </a:r>
            <a:endParaRPr lang="en" dirty="0"/>
          </a:p>
          <a:p>
            <a:pPr marL="342900" marR="0" lvl="0" indent="-342900" algn="l" rtl="0">
              <a:lnSpc>
                <a:spcPct val="100000"/>
              </a:lnSpc>
              <a:spcBef>
                <a:spcPts val="0"/>
              </a:spcBef>
              <a:spcAft>
                <a:spcPts val="60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Who are the Communists Ha is referring to?</a:t>
            </a:r>
            <a:endParaRPr sz="2400" b="0" i="0" u="none" strike="noStrike" cap="none" dirty="0">
              <a:solidFill>
                <a:srgbClr val="000000"/>
              </a:solidFill>
              <a:latin typeface="Century Gothic"/>
              <a:ea typeface="Century Gothic"/>
              <a:cs typeface="Century Gothic"/>
              <a:sym typeface="Century Gothic"/>
            </a:endParaRPr>
          </a:p>
        </p:txBody>
      </p:sp>
      <p:pic>
        <p:nvPicPr>
          <p:cNvPr id="6" name="Shape 168"/>
          <p:cNvPicPr preferRelativeResize="0"/>
          <p:nvPr/>
        </p:nvPicPr>
        <p:blipFill>
          <a:blip r:embed="rId3">
            <a:alphaModFix/>
          </a:blip>
          <a:stretch>
            <a:fillRect/>
          </a:stretch>
        </p:blipFill>
        <p:spPr>
          <a:xfrm>
            <a:off x="7913914" y="144658"/>
            <a:ext cx="918386" cy="111239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EE4A17A-B221-4EEF-B7AF-722E0B0626B1}">
  <ds:schemaRef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17C73059-6582-48F5-B62C-0F1BAD27B8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E166CA-D833-4D6C-B02D-5405F9E3EC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44</TotalTime>
  <Words>3395</Words>
  <Application>Microsoft Office PowerPoint</Application>
  <PresentationFormat>On-screen Show (16:9)</PresentationFormat>
  <Paragraphs>493</Paragraphs>
  <Slides>20</Slides>
  <Notes>20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Overlock</vt:lpstr>
      <vt:lpstr>Century Gothic</vt:lpstr>
      <vt:lpstr>Noto Sans Symbols</vt:lpstr>
      <vt:lpstr>Calibri</vt:lpstr>
      <vt:lpstr>Courier New</vt:lpstr>
      <vt:lpstr>Simple Light</vt:lpstr>
      <vt:lpstr>Simple Light</vt:lpstr>
      <vt:lpstr>Grade 8: Module 1: Unit 1: Lesson 8 Teacher slide, before teaching.</vt:lpstr>
      <vt:lpstr>Grade 8: Module 1: Unit 1: Lesson 8 Teacher slide, before teaching.</vt:lpstr>
      <vt:lpstr>Grade 8 Module 1 Unit 1 Lesson 8 Teacher slide, before teaching.</vt:lpstr>
      <vt:lpstr>PowerPoint Presentation</vt:lpstr>
      <vt:lpstr>Hello, Students!</vt:lpstr>
      <vt:lpstr>Let’s Refresh Our Memories</vt:lpstr>
      <vt:lpstr>Let’s Review Our Learning Targets</vt:lpstr>
      <vt:lpstr>Let’s Organize the Details</vt:lpstr>
      <vt:lpstr>Let’s Discuss</vt:lpstr>
      <vt:lpstr>Let’s Analyze a Quote</vt:lpstr>
      <vt:lpstr>Let’s Organize the Details</vt:lpstr>
      <vt:lpstr>Let’s Discuss</vt:lpstr>
      <vt:lpstr>Let’s Self-Assess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8 Teacher slide, before teaching.</dc:title>
  <dc:creator>nbravo</dc:creator>
  <cp:lastModifiedBy>Natalie Ivey</cp:lastModifiedBy>
  <cp:revision>18</cp:revision>
  <dcterms:modified xsi:type="dcterms:W3CDTF">2018-09-02T18:05:17Z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