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E6A0704-8AAD-444A-893A-32F67CA7B8D5}">
  <a:tblStyle styleId="{BE6A0704-8AAD-444A-893A-32F67CA7B8D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410" autoAdjust="0"/>
  </p:normalViewPr>
  <p:slideViewPr>
    <p:cSldViewPr snapToGrid="0">
      <p:cViewPr varScale="1">
        <p:scale>
          <a:sx n="88" d="100"/>
          <a:sy n="88" d="100"/>
        </p:scale>
        <p:origin x="-1688" y="-104"/>
      </p:cViewPr>
      <p:guideLst>
        <p:guide orient="horz" pos="1620"/>
        <p:guide pos="2880"/>
      </p:guideLst>
    </p:cSldViewPr>
  </p:slideViewPr>
  <p:notesTextViewPr>
    <p:cViewPr>
      <p:scale>
        <a:sx n="1" d="1"/>
        <a:sy n="1" d="1"/>
      </p:scale>
      <p:origin x="0" y="81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0886288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322ab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50- 60 minutes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Discussing the </a:t>
            </a:r>
            <a:r>
              <a:rPr lang="en" sz="1200" b="1" dirty="0">
                <a:solidFill>
                  <a:schemeClr val="dk1"/>
                </a:solidFill>
                <a:latin typeface="Calibri"/>
                <a:ea typeface="Calibri"/>
                <a:cs typeface="Calibri"/>
                <a:sym typeface="Calibri"/>
              </a:rPr>
              <a:t>Quick Write prompt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Primary Sources: Different Mediums (30-35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(8-10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Fill in a Venn diagram to compare and contrast Louie Zamperini’s and Mine Okudo’s experience during WWII. Use specific details and evidence from </a:t>
            </a:r>
            <a:r>
              <a:rPr lang="en" sz="1200" i="1" dirty="0">
                <a:solidFill>
                  <a:schemeClr val="dk1"/>
                </a:solidFill>
                <a:latin typeface="Calibri"/>
                <a:ea typeface="Calibri"/>
                <a:cs typeface="Calibri"/>
                <a:sym typeface="Calibri"/>
              </a:rPr>
              <a:t>Unbroken </a:t>
            </a:r>
            <a:r>
              <a:rPr lang="en" sz="1200" dirty="0">
                <a:solidFill>
                  <a:schemeClr val="dk1"/>
                </a:solidFill>
                <a:latin typeface="Calibri"/>
                <a:ea typeface="Calibri"/>
                <a:cs typeface="Calibri"/>
                <a:sym typeface="Calibri"/>
              </a:rPr>
              <a:t>and “The Life of Mine Okudo.”</a:t>
            </a:r>
            <a:endParaRPr sz="1200" b="1" dirty="0">
              <a:latin typeface="Calibri"/>
              <a:ea typeface="Calibri"/>
              <a:cs typeface="Calibri"/>
              <a:sym typeface="Calibri"/>
            </a:endParaRPr>
          </a:p>
        </p:txBody>
      </p:sp>
      <p:sp>
        <p:nvSpPr>
          <p:cNvPr id="214" name="Google Shape;214;g43c322ab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8971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494e470a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Analyzing Primary Sources: Different Mediums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On this slide, students will work together to compare sources 4 and 8.</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have students work with their partners to complete the questions about Source 4 and Source 8 on the back of the </a:t>
            </a:r>
            <a:r>
              <a:rPr lang="en" sz="1200" b="1" dirty="0">
                <a:solidFill>
                  <a:schemeClr val="dk1"/>
                </a:solidFill>
                <a:latin typeface="Calibri"/>
                <a:ea typeface="Calibri"/>
                <a:cs typeface="Calibri"/>
                <a:sym typeface="Calibri"/>
              </a:rPr>
              <a:t>Analyzing Mediums handout</a:t>
            </a:r>
            <a:r>
              <a:rPr lang="en" sz="1200" dirty="0">
                <a:solidFill>
                  <a:schemeClr val="dk1"/>
                </a:solidFill>
                <a:latin typeface="Calibri"/>
                <a:ea typeface="Calibri"/>
                <a:cs typeface="Calibri"/>
                <a:sym typeface="Calibri"/>
              </a:rPr>
              <a:t>. While students work, circulate to check their comprehension.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3 minutes remaining, focus students’ attention and review Questions 7 and 8 on the back of the </a:t>
            </a:r>
            <a:r>
              <a:rPr lang="en" sz="1200" b="1" dirty="0">
                <a:solidFill>
                  <a:schemeClr val="dk1"/>
                </a:solidFill>
                <a:latin typeface="Calibri"/>
                <a:ea typeface="Calibri"/>
                <a:cs typeface="Calibri"/>
                <a:sym typeface="Calibri"/>
              </a:rPr>
              <a:t>Analyzing Mediums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you had to teach someone about the Japanese-American internment camps, which medium would you choose to use, and why?”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several volunteers to answer, and listen for them to name clear advantages of their chosen medium.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83" name="Google Shape;283;g4494e470a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4249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1752bd527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Exit Ticket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Distribute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Analyzing Mediums Exit Ticket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prompt aloud: </a:t>
            </a:r>
            <a:r>
              <a:rPr lang="en" sz="1200" i="1" dirty="0">
                <a:solidFill>
                  <a:schemeClr val="dk1"/>
                </a:solidFill>
                <a:latin typeface="Calibri"/>
                <a:ea typeface="Calibri"/>
                <a:cs typeface="Calibri"/>
                <a:sym typeface="Calibri"/>
              </a:rPr>
              <a:t>“The two sources below both communicate ideas about Japanese-American internment, but their creators have chosen to use different mediums to express these ideas. Beneath each source, explain at least one advantage and one disadvantage of using this medium to present these specific ideas.”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 and invite students to begin.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consider providing a sentence starter for this exit ticket.</a:t>
            </a:r>
            <a:endParaRPr sz="1200" dirty="0">
              <a:solidFill>
                <a:schemeClr val="dk1"/>
              </a:solidFill>
              <a:latin typeface="Calibri"/>
              <a:ea typeface="Calibri"/>
              <a:cs typeface="Calibri"/>
              <a:sym typeface="Calibri"/>
            </a:endParaRPr>
          </a:p>
        </p:txBody>
      </p:sp>
      <p:sp>
        <p:nvSpPr>
          <p:cNvPr id="289" name="Google Shape;289;g41752bd527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5119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all students have completed the exit ticket, preview the homework by reading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that they are transitioning back to a deeper focus on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any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97" name="Google Shape;297;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3142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305" name="Google Shape;30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52641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Mediums handout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Venn diagram: Miné and Louie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Analyzing Mediums Exit Ticket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Primary Sources: Japanese-American Internment during World War II Structured Notes Teacher Guide (</a:t>
            </a:r>
            <a:r>
              <a:rPr lang="en" sz="1200" dirty="0">
                <a:solidFill>
                  <a:schemeClr val="dk1"/>
                </a:solidFill>
                <a:latin typeface="Calibri"/>
                <a:ea typeface="Calibri"/>
                <a:cs typeface="Calibri"/>
                <a:sym typeface="Calibri"/>
              </a:rPr>
              <a:t>from Lesson 6;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Primary Sources: Japanese-American Internment during World War II packet </a:t>
            </a:r>
            <a:r>
              <a:rPr lang="en" sz="1200" dirty="0">
                <a:solidFill>
                  <a:schemeClr val="dk1"/>
                </a:solidFill>
                <a:latin typeface="Calibri"/>
                <a:ea typeface="Calibri"/>
                <a:cs typeface="Calibri"/>
                <a:sym typeface="Calibri"/>
              </a:rPr>
              <a:t>(from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Large versions of primary sources </a:t>
            </a:r>
            <a:r>
              <a:rPr lang="en" sz="1200" dirty="0">
                <a:solidFill>
                  <a:schemeClr val="dk1"/>
                </a:solidFill>
                <a:latin typeface="Calibri"/>
                <a:ea typeface="Calibri"/>
                <a:cs typeface="Calibri"/>
                <a:sym typeface="Calibri"/>
              </a:rPr>
              <a:t>(from Lesson 7; one of each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another method for displaying materials such as images on the slides or recreating charts on chart paper to display.</a:t>
            </a:r>
            <a:endParaRPr dirty="0"/>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4810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Analyzing Mediums Teacher’s Guide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4477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Background Knowledge: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The Internment of Japanese-Americans during WWII, Part 4</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3716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095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(Discussion Appointment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Discussing the Quick Write prompt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talk through ideas supports comprehension and builds class culture.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Invite </a:t>
            </a:r>
            <a:r>
              <a:rPr lang="en" sz="1200" dirty="0">
                <a:solidFill>
                  <a:schemeClr val="dk1"/>
                </a:solidFill>
                <a:latin typeface="Calibri"/>
                <a:ea typeface="Calibri"/>
                <a:cs typeface="Calibri"/>
                <a:sym typeface="Calibri"/>
              </a:rPr>
              <a:t>students to sit with their Pearl Harbor discussion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discuss the QuickWrite from the </a:t>
            </a:r>
            <a:r>
              <a:rPr lang="en" sz="1200" b="1" dirty="0">
                <a:solidFill>
                  <a:schemeClr val="dk1"/>
                </a:solidFill>
                <a:latin typeface="Calibri"/>
                <a:ea typeface="Calibri"/>
                <a:cs typeface="Calibri"/>
                <a:sym typeface="Calibri"/>
              </a:rPr>
              <a:t>Primary Sources: Japanese-American Internment during World War II packet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two minutes, cold call a student pair to share their best ideas and evidence for the QuickWrite.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Primary Sources: Japanese-American Internment during World War II Structured Notes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for more details on what to listen for.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pre-assigning mixed ability partners for students who may need additional support.</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2565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a:solidFill>
                  <a:schemeClr val="dk1"/>
                </a:solidFill>
                <a:latin typeface="Calibri"/>
                <a:ea typeface="Calibri"/>
                <a:cs typeface="Calibri"/>
                <a:sym typeface="Calibri"/>
              </a:rPr>
              <a:t>Opening B. Reviewing Learning Targets</a:t>
            </a: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today they will continue working with the </a:t>
            </a:r>
            <a:r>
              <a:rPr lang="en" sz="1200" b="1">
                <a:solidFill>
                  <a:schemeClr val="dk1"/>
                </a:solidFill>
                <a:latin typeface="Calibri"/>
                <a:ea typeface="Calibri"/>
                <a:cs typeface="Calibri"/>
                <a:sym typeface="Calibri"/>
              </a:rPr>
              <a:t>Primary Sources: Japanese-American Internment during World War II packet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learning targets aloud as students read along silently.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briefly turn and talk with a partner to paraphrase what they’re working on today.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p:txBody>
      </p:sp>
      <p:sp>
        <p:nvSpPr>
          <p:cNvPr id="260" name="Google Shape;260;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746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Analyzing Primary Sources: Different Mediums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A. On this slide, students will review the meaning of advantages and disadvantages.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now will focus on the different ways people communicated their ideas about Japanese-American internment. Explain that one way of communicating ideas is called a medium</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Say something like: “</a:t>
            </a:r>
            <a:r>
              <a:rPr lang="en" sz="1200" i="1" dirty="0">
                <a:solidFill>
                  <a:schemeClr val="dk1"/>
                </a:solidFill>
                <a:latin typeface="Calibri"/>
                <a:ea typeface="Calibri"/>
                <a:cs typeface="Calibri"/>
                <a:sym typeface="Calibri"/>
              </a:rPr>
              <a:t>One example of a medium is using words to communicate your ideas,” </a:t>
            </a:r>
            <a:r>
              <a:rPr lang="en" sz="1200" i="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another example of a medium?”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there are several different mediums on display in the </a:t>
            </a:r>
            <a:r>
              <a:rPr lang="en" sz="1200" b="0" dirty="0">
                <a:solidFill>
                  <a:schemeClr val="dk1"/>
                </a:solidFill>
                <a:latin typeface="Calibri"/>
                <a:ea typeface="Calibri"/>
                <a:cs typeface="Calibri"/>
                <a:sym typeface="Calibri"/>
              </a:rPr>
              <a:t>large versions of primary sources </a:t>
            </a:r>
            <a:r>
              <a:rPr lang="en" sz="1200" dirty="0">
                <a:solidFill>
                  <a:schemeClr val="dk1"/>
                </a:solidFill>
                <a:latin typeface="Calibri"/>
                <a:ea typeface="Calibri"/>
                <a:cs typeface="Calibri"/>
                <a:sym typeface="Calibri"/>
              </a:rPr>
              <a:t>posted around the room. Explain that, even though these sources are about the same topic (Japanese-American internment), the creators of these sources chose different mediums to express their point of view about that topic. Students will now analyze those choices.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Analyzing Mediums handout</a:t>
            </a:r>
            <a:r>
              <a:rPr lang="en" sz="1200" dirty="0">
                <a:solidFill>
                  <a:schemeClr val="dk1"/>
                </a:solidFill>
                <a:latin typeface="Calibri"/>
                <a:ea typeface="Calibri"/>
                <a:cs typeface="Calibri"/>
                <a:sym typeface="Calibri"/>
              </a:rPr>
              <a:t> on a document camera, or use the image on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every medium has </a:t>
            </a:r>
            <a:r>
              <a:rPr lang="en" sz="1200" i="1" dirty="0">
                <a:solidFill>
                  <a:schemeClr val="dk1"/>
                </a:solidFill>
                <a:latin typeface="Calibri"/>
                <a:ea typeface="Calibri"/>
                <a:cs typeface="Calibri"/>
                <a:sym typeface="Calibri"/>
              </a:rPr>
              <a:t>advantages</a:t>
            </a:r>
            <a:r>
              <a:rPr lang="en" sz="1200" dirty="0">
                <a:solidFill>
                  <a:schemeClr val="dk1"/>
                </a:solidFill>
                <a:latin typeface="Calibri"/>
                <a:ea typeface="Calibri"/>
                <a:cs typeface="Calibri"/>
                <a:sym typeface="Calibri"/>
              </a:rPr>
              <a:t> (benefits) and </a:t>
            </a:r>
            <a:r>
              <a:rPr lang="en" sz="1200" i="1" dirty="0">
                <a:solidFill>
                  <a:schemeClr val="dk1"/>
                </a:solidFill>
                <a:latin typeface="Calibri"/>
                <a:ea typeface="Calibri"/>
                <a:cs typeface="Calibri"/>
                <a:sym typeface="Calibri"/>
              </a:rPr>
              <a:t>disadvantages</a:t>
            </a:r>
            <a:r>
              <a:rPr lang="en" sz="1200" dirty="0">
                <a:solidFill>
                  <a:schemeClr val="dk1"/>
                </a:solidFill>
                <a:latin typeface="Calibri"/>
                <a:ea typeface="Calibri"/>
                <a:cs typeface="Calibri"/>
                <a:sym typeface="Calibri"/>
              </a:rPr>
              <a:t> (drawbacks or downsides). Remind students that the prefix “dis-” means “not” or “opposite from.”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brainstorm: </a:t>
            </a:r>
            <a:r>
              <a:rPr lang="en" sz="1200" i="1" dirty="0">
                <a:solidFill>
                  <a:schemeClr val="dk1"/>
                </a:solidFill>
                <a:latin typeface="Calibri"/>
                <a:ea typeface="Calibri"/>
                <a:cs typeface="Calibri"/>
                <a:sym typeface="Calibri"/>
              </a:rPr>
              <a:t>“What are some of the advantages of choosing text as a medium to communicate your point of view?” </a:t>
            </a:r>
            <a:r>
              <a:rPr lang="en" sz="1200" dirty="0">
                <a:solidFill>
                  <a:schemeClr val="dk1"/>
                </a:solidFill>
                <a:latin typeface="Calibri"/>
                <a:ea typeface="Calibri"/>
                <a:cs typeface="Calibri"/>
                <a:sym typeface="Calibri"/>
              </a:rPr>
              <a:t>(See look fors below)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brainstorm: “</a:t>
            </a:r>
            <a:r>
              <a:rPr lang="en" sz="1200" i="1" dirty="0">
                <a:solidFill>
                  <a:schemeClr val="dk1"/>
                </a:solidFill>
                <a:latin typeface="Calibri"/>
                <a:ea typeface="Calibri"/>
                <a:cs typeface="Calibri"/>
                <a:sym typeface="Calibri"/>
              </a:rPr>
              <a:t>What are some disadvantages of choosing text as a medium to communicate your point of view?</a:t>
            </a:r>
            <a:r>
              <a:rPr lang="en" sz="1200" dirty="0">
                <a:solidFill>
                  <a:schemeClr val="dk1"/>
                </a:solidFill>
                <a:latin typeface="Calibri"/>
                <a:ea typeface="Calibri"/>
                <a:cs typeface="Calibri"/>
                <a:sym typeface="Calibri"/>
              </a:rPr>
              <a:t>” (See look fors below)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handout. Prompt them to work with their partner to brainstorm ideas for the “Medium: Photograph” and “Medium: Cartoon” sections.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focus students’ attention and cold call several students to share ideas and fill in the rest of the displayed </a:t>
            </a:r>
            <a:r>
              <a:rPr lang="en" sz="1200" b="1" dirty="0">
                <a:solidFill>
                  <a:schemeClr val="dk1"/>
                </a:solidFill>
                <a:latin typeface="Calibri"/>
                <a:ea typeface="Calibri"/>
                <a:cs typeface="Calibri"/>
                <a:sym typeface="Calibri"/>
              </a:rPr>
              <a:t>Analyzing Mediums handout</a:t>
            </a:r>
            <a:r>
              <a:rPr lang="en" sz="1200" dirty="0">
                <a:solidFill>
                  <a:schemeClr val="dk1"/>
                </a:solidFill>
                <a:latin typeface="Calibri"/>
                <a:ea typeface="Calibri"/>
                <a:cs typeface="Calibri"/>
                <a:sym typeface="Calibri"/>
              </a:rPr>
              <a:t> as students add others’ ideas to their 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for examples of medium, listen for: artwork, photographs, political cartoons,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for advantages of text as a medium, listen for: “You can fully and clearly explain your ideas,” “You can use strong words to express your point of view,” “Text might be taken more seriously than other mediums,” etc. As students share ideas, write them on the displayed </a:t>
            </a:r>
            <a:r>
              <a:rPr lang="en" sz="1200" b="1" dirty="0">
                <a:solidFill>
                  <a:schemeClr val="dk1"/>
                </a:solidFill>
                <a:latin typeface="Calibri"/>
                <a:ea typeface="Calibri"/>
                <a:cs typeface="Calibri"/>
                <a:sym typeface="Calibri"/>
              </a:rPr>
              <a:t>Analyzing Mediums handout</a:t>
            </a:r>
            <a:r>
              <a:rPr lang="en" sz="1200" dirty="0">
                <a:solidFill>
                  <a:schemeClr val="dk1"/>
                </a:solidFill>
                <a:latin typeface="Calibri"/>
                <a:ea typeface="Calibri"/>
                <a:cs typeface="Calibri"/>
                <a:sym typeface="Calibri"/>
              </a:rPr>
              <a:t>. Invite students to do the same on their own copies of the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for disadvantages of text as a medium, listen for: “People who can’t read won’t hear your message,” “Words might not catch people’s attention as much as a picture would,” etc. Write these ideas down as students do the same.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9" name="Google Shape;269;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554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494e470a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Analyzing Primary Sources: Different Mediums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A. On this slide, students will work together to compare sources 1 and 7.</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1 on the </a:t>
            </a:r>
            <a:r>
              <a:rPr lang="en" sz="1200" b="1" dirty="0">
                <a:solidFill>
                  <a:schemeClr val="dk1"/>
                </a:solidFill>
                <a:latin typeface="Calibri"/>
                <a:ea typeface="Calibri"/>
                <a:cs typeface="Calibri"/>
                <a:sym typeface="Calibri"/>
              </a:rPr>
              <a:t>Analyzing Mediums handout </a:t>
            </a:r>
            <a:r>
              <a:rPr lang="en" sz="1200" dirty="0">
                <a:solidFill>
                  <a:schemeClr val="dk1"/>
                </a:solidFill>
                <a:latin typeface="Calibri"/>
                <a:ea typeface="Calibri"/>
                <a:cs typeface="Calibri"/>
                <a:sym typeface="Calibri"/>
              </a:rPr>
              <a:t>aloud: “</a:t>
            </a:r>
            <a:r>
              <a:rPr lang="en" sz="1200" i="1" dirty="0">
                <a:solidFill>
                  <a:schemeClr val="dk1"/>
                </a:solidFill>
                <a:latin typeface="Calibri"/>
                <a:ea typeface="Calibri"/>
                <a:cs typeface="Calibri"/>
                <a:sym typeface="Calibri"/>
              </a:rPr>
              <a:t>Source 1 and Source 7 share a point of view on Japanese-Americans. What is that point of view?”</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explain the shared point of view.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2 aloud: “</a:t>
            </a:r>
            <a:r>
              <a:rPr lang="en" sz="1200" i="1" dirty="0">
                <a:solidFill>
                  <a:schemeClr val="dk1"/>
                </a:solidFill>
                <a:latin typeface="Calibri"/>
                <a:ea typeface="Calibri"/>
                <a:cs typeface="Calibri"/>
                <a:sym typeface="Calibri"/>
              </a:rPr>
              <a:t>What are the two different mediums the creators of these sources chose to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3 aloud: </a:t>
            </a:r>
            <a:r>
              <a:rPr lang="en" sz="1200" i="1" dirty="0">
                <a:solidFill>
                  <a:schemeClr val="dk1"/>
                </a:solidFill>
                <a:latin typeface="Calibri"/>
                <a:ea typeface="Calibri"/>
                <a:cs typeface="Calibri"/>
                <a:sym typeface="Calibri"/>
              </a:rPr>
              <a:t>“Why might Walter Lippman, the author of Source 1, have chosen to use text as his medium? What are the advantages of using text to communicate his point of view about Japanese-Americans?”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Question 4 aloud: </a:t>
            </a:r>
            <a:r>
              <a:rPr lang="en" sz="1200" i="1" dirty="0">
                <a:solidFill>
                  <a:schemeClr val="dk1"/>
                </a:solidFill>
                <a:latin typeface="Calibri"/>
                <a:ea typeface="Calibri"/>
                <a:cs typeface="Calibri"/>
                <a:sym typeface="Calibri"/>
              </a:rPr>
              <a:t>“Why might Dr. Seuss, the author of Source 7, have chosen to use a cartoon as his medium? What are the advantages of using a cartoon to communicate his point of view about Japanese-Americans?”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these answers in on the displayed handout as students fill in their 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1, listen for</a:t>
            </a:r>
            <a:r>
              <a:rPr lang="en" sz="1200" b="0" dirty="0">
                <a:solidFill>
                  <a:schemeClr val="dk1"/>
                </a:solidFill>
                <a:latin typeface="Calibri"/>
                <a:ea typeface="Calibri"/>
                <a:cs typeface="Calibri"/>
                <a:sym typeface="Calibri"/>
              </a:rPr>
              <a:t>: “These sources both say that Japanese-Americans are a threat to the United States.” Students should write this answer down as you fill in the displayed handout. (Refer to the </a:t>
            </a:r>
            <a:r>
              <a:rPr lang="en" sz="1200" b="1" dirty="0">
                <a:solidFill>
                  <a:schemeClr val="dk1"/>
                </a:solidFill>
                <a:latin typeface="Calibri"/>
                <a:ea typeface="Calibri"/>
                <a:cs typeface="Calibri"/>
                <a:sym typeface="Calibri"/>
              </a:rPr>
              <a:t>Analyzing Mediums Teacher Guide</a:t>
            </a:r>
            <a:r>
              <a:rPr lang="en" sz="1200" b="0" dirty="0">
                <a:solidFill>
                  <a:schemeClr val="dk1"/>
                </a:solidFill>
                <a:latin typeface="Calibri"/>
                <a:ea typeface="Calibri"/>
                <a:cs typeface="Calibri"/>
                <a:sym typeface="Calibri"/>
              </a:rPr>
              <a:t> for more ideas.)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2, listen for: “Source 1 is text, and Source 7 is a cartoon.” Have students fill in this answer as you fill in the displayed handout.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3, listen for: “He can show how serious his message is,” “He can explain all of his ideas fully,” etc. Fill in these answers on the displayed handout as students fill in their own.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 “It is easier to understand his point of view right away without reading a lot of words,” “He can use humor to lighten a serious situation so people will be more willing to listen to him,” etc.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76" name="Google Shape;276;g4494e470a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1580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25105"/>
            <a:ext cx="8094792" cy="3629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a:t>
            </a:r>
            <a:endParaRPr sz="1600" dirty="0">
              <a:latin typeface="Century Gothic"/>
              <a:ea typeface="Century Gothic"/>
              <a:cs typeface="Century Gothic"/>
              <a:sym typeface="Century Gothic"/>
            </a:endParaRPr>
          </a:p>
          <a:p>
            <a:pPr marL="457200" lvl="0" indent="-330200" algn="l" rtl="0">
              <a:spcBef>
                <a:spcPts val="0"/>
              </a:spcBef>
              <a:spcAft>
                <a:spcPts val="0"/>
              </a:spcAft>
              <a:buClr>
                <a:srgbClr val="000000"/>
              </a:buClr>
              <a:buSzPts val="1600"/>
              <a:buFont typeface="Century Gothic"/>
              <a:buChar char="•"/>
            </a:pPr>
            <a:r>
              <a:rPr lang="en" sz="1600" dirty="0">
                <a:solidFill>
                  <a:srgbClr val="000000"/>
                </a:solidFill>
                <a:latin typeface="Century Gothic"/>
                <a:ea typeface="Century Gothic"/>
                <a:cs typeface="Century Gothic"/>
                <a:sym typeface="Century Gothic"/>
              </a:rPr>
              <a:t>Analyze several conflicting primary sources about internment, focusing on evaluating the advantages and disadvantages of using different mediums to present ideas.</a:t>
            </a:r>
            <a:endParaRPr sz="1600" dirty="0">
              <a:solidFill>
                <a:srgbClr val="000000"/>
              </a:solidFill>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primary source documents to build background knowledge</a:t>
            </a:r>
            <a:r>
              <a:rPr lang="en" sz="1600" dirty="0">
                <a:latin typeface="Century Gothic"/>
                <a:ea typeface="Century Gothic"/>
                <a:cs typeface="Century Gothic"/>
                <a:sym typeface="Century Gothic"/>
              </a:rPr>
              <a:t> about the internment of Japanese-Americans during WWII.</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explain how World War II affected American society.</a:t>
            </a: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explain the advantages and disadvantages of using different mediums to present a point of view</a:t>
            </a:r>
            <a:r>
              <a:rPr lang="en" sz="1600" dirty="0">
                <a:latin typeface="Century Gothic"/>
                <a:ea typeface="Century Gothic"/>
                <a:cs typeface="Century Gothic"/>
                <a:sym typeface="Century Gothic"/>
              </a:rPr>
              <a:t> about Japanese-American internment during WWII.</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6"/>
          <p:cNvSpPr txBox="1">
            <a:spLocks noGrp="1"/>
          </p:cNvSpPr>
          <p:nvPr>
            <p:ph type="title"/>
          </p:nvPr>
        </p:nvSpPr>
        <p:spPr>
          <a:xfrm>
            <a:off x="0" y="150025"/>
            <a:ext cx="9144000" cy="9408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endParaRPr sz="3200"/>
          </a:p>
          <a:p>
            <a:pPr marL="0" lvl="0" indent="0" algn="ctr" rtl="0">
              <a:spcBef>
                <a:spcPts val="0"/>
              </a:spcBef>
              <a:spcAft>
                <a:spcPts val="0"/>
              </a:spcAft>
              <a:buNone/>
            </a:pPr>
            <a:r>
              <a:rPr lang="en" sz="3200"/>
              <a:t>Let’s Analyze Mediums</a:t>
            </a:r>
            <a:endParaRPr sz="3200"/>
          </a:p>
          <a:p>
            <a:pPr marL="0" lvl="0" indent="0" algn="l" rtl="0">
              <a:spcBef>
                <a:spcPts val="0"/>
              </a:spcBef>
              <a:spcAft>
                <a:spcPts val="0"/>
              </a:spcAft>
              <a:buNone/>
            </a:pPr>
            <a:endParaRPr/>
          </a:p>
        </p:txBody>
      </p:sp>
      <p:sp>
        <p:nvSpPr>
          <p:cNvPr id="286" name="Google Shape;286;p46"/>
          <p:cNvSpPr txBox="1"/>
          <p:nvPr/>
        </p:nvSpPr>
        <p:spPr>
          <a:xfrm>
            <a:off x="242450" y="1090825"/>
            <a:ext cx="8520600" cy="3636900"/>
          </a:xfrm>
          <a:prstGeom prst="rect">
            <a:avLst/>
          </a:prstGeom>
          <a:noFill/>
          <a:ln>
            <a:noFill/>
          </a:ln>
        </p:spPr>
        <p:txBody>
          <a:bodyPr spcFirstLastPara="1" wrap="square" lIns="91425" tIns="91425" rIns="91425" bIns="91425" anchor="t" anchorCtr="0">
            <a:noAutofit/>
          </a:bodyPr>
          <a:lstStyle/>
          <a:p>
            <a:pPr marL="342900" lvl="0" indent="-342900" algn="l" rtl="0">
              <a:spcBef>
                <a:spcPts val="0"/>
              </a:spcBef>
              <a:spcAft>
                <a:spcPts val="0"/>
              </a:spcAft>
              <a:buFont typeface="+mj-lt"/>
              <a:buAutoNum type="arabicPeriod" startAt="5"/>
            </a:pPr>
            <a:r>
              <a:rPr lang="en" sz="1800" dirty="0" smtClean="0">
                <a:solidFill>
                  <a:schemeClr val="dk1"/>
                </a:solidFill>
                <a:latin typeface="Century Gothic"/>
                <a:ea typeface="Century Gothic"/>
                <a:cs typeface="Century Gothic"/>
                <a:sym typeface="Century Gothic"/>
              </a:rPr>
              <a:t>Source </a:t>
            </a:r>
            <a:r>
              <a:rPr lang="en" sz="1800" dirty="0">
                <a:solidFill>
                  <a:schemeClr val="dk1"/>
                </a:solidFill>
                <a:latin typeface="Century Gothic"/>
                <a:ea typeface="Century Gothic"/>
                <a:cs typeface="Century Gothic"/>
                <a:sym typeface="Century Gothic"/>
              </a:rPr>
              <a:t>4 and the last two quotes of Source 8 are about the same topic. What is that </a:t>
            </a:r>
            <a:r>
              <a:rPr lang="en" sz="1800" dirty="0" smtClean="0">
                <a:solidFill>
                  <a:schemeClr val="dk1"/>
                </a:solidFill>
                <a:latin typeface="Century Gothic"/>
                <a:ea typeface="Century Gothic"/>
                <a:cs typeface="Century Gothic"/>
                <a:sym typeface="Century Gothic"/>
              </a:rPr>
              <a:t>topic?</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sz="1800" dirty="0" smtClean="0">
                <a:solidFill>
                  <a:schemeClr val="dk1"/>
                </a:solidFill>
                <a:latin typeface="Century Gothic"/>
                <a:ea typeface="Century Gothic"/>
                <a:cs typeface="Century Gothic"/>
                <a:sym typeface="Century Gothic"/>
              </a:rPr>
              <a:t>What </a:t>
            </a:r>
            <a:r>
              <a:rPr lang="en" sz="1800" dirty="0">
                <a:solidFill>
                  <a:schemeClr val="dk1"/>
                </a:solidFill>
                <a:latin typeface="Century Gothic"/>
                <a:ea typeface="Century Gothic"/>
                <a:cs typeface="Century Gothic"/>
                <a:sym typeface="Century Gothic"/>
              </a:rPr>
              <a:t>are the two different mediums the creators of these sources chose to </a:t>
            </a:r>
            <a:r>
              <a:rPr lang="en" sz="1800" dirty="0" smtClean="0">
                <a:solidFill>
                  <a:schemeClr val="dk1"/>
                </a:solidFill>
                <a:latin typeface="Century Gothic"/>
                <a:ea typeface="Century Gothic"/>
                <a:cs typeface="Century Gothic"/>
                <a:sym typeface="Century Gothic"/>
              </a:rPr>
              <a:t>use?</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sz="1800" dirty="0" smtClean="0">
                <a:solidFill>
                  <a:schemeClr val="dk1"/>
                </a:solidFill>
                <a:latin typeface="Century Gothic"/>
                <a:ea typeface="Century Gothic"/>
                <a:cs typeface="Century Gothic"/>
                <a:sym typeface="Century Gothic"/>
              </a:rPr>
              <a:t>What </a:t>
            </a:r>
            <a:r>
              <a:rPr lang="en" sz="1800" dirty="0">
                <a:solidFill>
                  <a:schemeClr val="dk1"/>
                </a:solidFill>
                <a:latin typeface="Century Gothic"/>
                <a:ea typeface="Century Gothic"/>
                <a:cs typeface="Century Gothic"/>
                <a:sym typeface="Century Gothic"/>
              </a:rPr>
              <a:t>can we learn about the internment camps from Source 4 that we cannot learn from Source </a:t>
            </a:r>
            <a:r>
              <a:rPr lang="en" sz="1800" dirty="0" smtClean="0">
                <a:solidFill>
                  <a:schemeClr val="dk1"/>
                </a:solidFill>
                <a:latin typeface="Century Gothic"/>
                <a:ea typeface="Century Gothic"/>
                <a:cs typeface="Century Gothic"/>
                <a:sym typeface="Century Gothic"/>
              </a:rPr>
              <a:t>8?</a:t>
            </a: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endParaRPr lang="en"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startAt="5"/>
            </a:pPr>
            <a:r>
              <a:rPr lang="en" sz="1800" dirty="0" smtClean="0">
                <a:solidFill>
                  <a:schemeClr val="dk1"/>
                </a:solidFill>
                <a:latin typeface="Century Gothic"/>
                <a:ea typeface="Century Gothic"/>
                <a:cs typeface="Century Gothic"/>
                <a:sym typeface="Century Gothic"/>
              </a:rPr>
              <a:t>What </a:t>
            </a:r>
            <a:r>
              <a:rPr lang="en" sz="1800" dirty="0">
                <a:solidFill>
                  <a:schemeClr val="dk1"/>
                </a:solidFill>
                <a:latin typeface="Century Gothic"/>
                <a:ea typeface="Century Gothic"/>
                <a:cs typeface="Century Gothic"/>
                <a:sym typeface="Century Gothic"/>
              </a:rPr>
              <a:t>can we learn about the internment camps from Source 8 that we cannot learn from Source 4?</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2" name="Google Shape;292;p47"/>
          <p:cNvSpPr txBox="1">
            <a:spLocks noGrp="1"/>
          </p:cNvSpPr>
          <p:nvPr>
            <p:ph type="title"/>
          </p:nvPr>
        </p:nvSpPr>
        <p:spPr>
          <a:xfrm>
            <a:off x="311700" y="222700"/>
            <a:ext cx="8520600" cy="9138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Analyze the Medium </a:t>
            </a:r>
            <a:endParaRPr/>
          </a:p>
          <a:p>
            <a:pPr marL="0" lvl="0" indent="0" algn="ctr" rtl="0">
              <a:spcBef>
                <a:spcPts val="0"/>
              </a:spcBef>
              <a:spcAft>
                <a:spcPts val="0"/>
              </a:spcAft>
              <a:buNone/>
            </a:pPr>
            <a:r>
              <a:rPr lang="en"/>
              <a:t>of a Primary Source</a:t>
            </a:r>
            <a:endParaRPr sz="3400">
              <a:latin typeface="Century Gothic"/>
              <a:ea typeface="Century Gothic"/>
              <a:cs typeface="Century Gothic"/>
              <a:sym typeface="Century Gothic"/>
            </a:endParaRPr>
          </a:p>
        </p:txBody>
      </p:sp>
      <p:pic>
        <p:nvPicPr>
          <p:cNvPr id="293" name="Google Shape;293;p47"/>
          <p:cNvPicPr preferRelativeResize="0"/>
          <p:nvPr/>
        </p:nvPicPr>
        <p:blipFill>
          <a:blip r:embed="rId3">
            <a:alphaModFix/>
          </a:blip>
          <a:stretch>
            <a:fillRect/>
          </a:stretch>
        </p:blipFill>
        <p:spPr>
          <a:xfrm>
            <a:off x="311700" y="1295991"/>
            <a:ext cx="8520600" cy="3304137"/>
          </a:xfrm>
          <a:prstGeom prst="rect">
            <a:avLst/>
          </a:prstGeom>
          <a:noFill/>
          <a:ln>
            <a:noFill/>
          </a:ln>
        </p:spPr>
      </p:pic>
      <p:pic>
        <p:nvPicPr>
          <p:cNvPr id="294" name="Google Shape;294;p47"/>
          <p:cNvPicPr preferRelativeResize="0"/>
          <p:nvPr/>
        </p:nvPicPr>
        <p:blipFill>
          <a:blip r:embed="rId4">
            <a:alphaModFix/>
          </a:blip>
          <a:stretch>
            <a:fillRect/>
          </a:stretch>
        </p:blipFill>
        <p:spPr>
          <a:xfrm>
            <a:off x="8493578" y="4430486"/>
            <a:ext cx="541564" cy="4653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0" name="Google Shape;300;p48"/>
          <p:cNvSpPr txBox="1">
            <a:spLocks noGrp="1"/>
          </p:cNvSpPr>
          <p:nvPr>
            <p:ph type="title"/>
          </p:nvPr>
        </p:nvSpPr>
        <p:spPr>
          <a:xfrm>
            <a:off x="311700" y="32776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dirty="0">
                <a:latin typeface="Century Gothic"/>
                <a:ea typeface="Century Gothic"/>
                <a:cs typeface="Century Gothic"/>
                <a:sym typeface="Century Gothic"/>
              </a:rPr>
              <a:t>Homework</a:t>
            </a:r>
            <a:endParaRPr sz="3400" dirty="0">
              <a:latin typeface="Century Gothic"/>
              <a:ea typeface="Century Gothic"/>
              <a:cs typeface="Century Gothic"/>
              <a:sym typeface="Century Gothic"/>
            </a:endParaRPr>
          </a:p>
        </p:txBody>
      </p:sp>
      <p:sp>
        <p:nvSpPr>
          <p:cNvPr id="301" name="Google Shape;301;p48"/>
          <p:cNvSpPr txBox="1">
            <a:spLocks noGrp="1"/>
          </p:cNvSpPr>
          <p:nvPr>
            <p:ph type="body" idx="1"/>
          </p:nvPr>
        </p:nvSpPr>
        <p:spPr>
          <a:xfrm>
            <a:off x="311700" y="1402200"/>
            <a:ext cx="3908100" cy="263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a:t>Fill in a Venn diagram to compare and contrast Louie Zamperini’s and Miné Okubo’s experiences during WWII. </a:t>
            </a:r>
            <a:endParaRPr sz="1800"/>
          </a:p>
          <a:p>
            <a:pPr marL="0" lvl="0" indent="0" algn="l" rtl="0">
              <a:spcBef>
                <a:spcPts val="800"/>
              </a:spcBef>
              <a:spcAft>
                <a:spcPts val="0"/>
              </a:spcAft>
              <a:buNone/>
            </a:pPr>
            <a:r>
              <a:rPr lang="en" sz="1800"/>
              <a:t>Use specific details and evidence from </a:t>
            </a:r>
            <a:r>
              <a:rPr lang="en" sz="1800" i="1"/>
              <a:t>Unbroken </a:t>
            </a:r>
            <a:r>
              <a:rPr lang="en" sz="1800"/>
              <a:t>and “The Life of Miné Okubo.”</a:t>
            </a:r>
            <a:endParaRPr sz="1800"/>
          </a:p>
        </p:txBody>
      </p:sp>
      <p:pic>
        <p:nvPicPr>
          <p:cNvPr id="302" name="Google Shape;302;p48"/>
          <p:cNvPicPr preferRelativeResize="0"/>
          <p:nvPr/>
        </p:nvPicPr>
        <p:blipFill>
          <a:blip r:embed="rId3">
            <a:alphaModFix/>
          </a:blip>
          <a:stretch>
            <a:fillRect/>
          </a:stretch>
        </p:blipFill>
        <p:spPr>
          <a:xfrm>
            <a:off x="4300050" y="1004400"/>
            <a:ext cx="4419600" cy="3429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8" name="Google Shape;30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9" name="Google Shape;309;p49"/>
          <p:cNvGraphicFramePr/>
          <p:nvPr/>
        </p:nvGraphicFramePr>
        <p:xfrm>
          <a:off x="577191" y="1248212"/>
          <a:ext cx="7989600" cy="3230175"/>
        </p:xfrm>
        <a:graphic>
          <a:graphicData uri="http://schemas.openxmlformats.org/drawingml/2006/table">
            <a:tbl>
              <a:tblPr firstRow="1" bandRow="1">
                <a:noFill/>
                <a:tableStyleId>{BE6A0704-8AAD-444A-893A-32F67CA7B8D5}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25170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latin typeface="Century Gothic"/>
                <a:ea typeface="Century Gothic"/>
                <a:cs typeface="Century Gothic"/>
                <a:sym typeface="Century Gothic"/>
              </a:rPr>
              <a:t>Preparing for Lesson </a:t>
            </a:r>
            <a:r>
              <a:rPr lang="en" sz="1800" b="1" dirty="0"/>
              <a:t>8</a:t>
            </a:r>
            <a:r>
              <a:rPr lang="en" sz="1800" b="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800" dirty="0"/>
          </a:p>
          <a:p>
            <a:pPr marL="0" lvl="0" indent="0" algn="l" rtl="0">
              <a:lnSpc>
                <a:spcPct val="90000"/>
              </a:lnSpc>
              <a:spcBef>
                <a:spcPts val="800"/>
              </a:spcBef>
              <a:spcAft>
                <a:spcPts val="0"/>
              </a:spcAft>
              <a:buClr>
                <a:schemeClr val="dk1"/>
              </a:buClr>
              <a:buSzPts val="2500"/>
              <a:buFont typeface="Arial"/>
              <a:buNone/>
            </a:pPr>
            <a:r>
              <a:rPr lang="en" sz="1800" dirty="0"/>
              <a:t>In advance, prepare one per student of the following materials:</a:t>
            </a:r>
            <a:endParaRPr sz="1800" dirty="0"/>
          </a:p>
          <a:p>
            <a:pPr marL="457200" lvl="0" indent="-342900" algn="l" rtl="0">
              <a:lnSpc>
                <a:spcPct val="100000"/>
              </a:lnSpc>
              <a:spcBef>
                <a:spcPts val="0"/>
              </a:spcBef>
              <a:spcAft>
                <a:spcPts val="0"/>
              </a:spcAft>
              <a:buSzPts val="1800"/>
              <a:buFont typeface="Calibri"/>
              <a:buChar char="●"/>
            </a:pPr>
            <a:r>
              <a:rPr lang="en" sz="1800" b="1" dirty="0"/>
              <a:t>Analyzing Mediums handout </a:t>
            </a:r>
            <a:r>
              <a:rPr lang="en" sz="1800" dirty="0"/>
              <a:t>(one per student and one to display)</a:t>
            </a:r>
            <a:endParaRPr sz="1800" dirty="0"/>
          </a:p>
          <a:p>
            <a:pPr marL="457200" lvl="0" indent="-342900" algn="l" rtl="0">
              <a:lnSpc>
                <a:spcPct val="100000"/>
              </a:lnSpc>
              <a:spcBef>
                <a:spcPts val="0"/>
              </a:spcBef>
              <a:spcAft>
                <a:spcPts val="0"/>
              </a:spcAft>
              <a:buSzPts val="1800"/>
              <a:buFont typeface="Calibri"/>
              <a:buChar char="●"/>
            </a:pPr>
            <a:r>
              <a:rPr lang="en" sz="1800" b="1" dirty="0"/>
              <a:t>Venn diagram: Miné and Louie </a:t>
            </a:r>
            <a:r>
              <a:rPr lang="en" sz="1800" dirty="0"/>
              <a:t>(one per student)</a:t>
            </a:r>
            <a:endParaRPr sz="1800" dirty="0"/>
          </a:p>
          <a:p>
            <a:pPr marL="457200" lvl="0" indent="-342900" algn="l" rtl="0">
              <a:lnSpc>
                <a:spcPct val="100000"/>
              </a:lnSpc>
              <a:spcBef>
                <a:spcPts val="0"/>
              </a:spcBef>
              <a:spcAft>
                <a:spcPts val="0"/>
              </a:spcAft>
              <a:buSzPts val="1800"/>
              <a:buFont typeface="Calibri"/>
              <a:buChar char="●"/>
            </a:pPr>
            <a:r>
              <a:rPr lang="en" sz="1800" dirty="0"/>
              <a:t>Analyzing Mediums Exit Ticket (one per student)</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8</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In preparation for facilitating Work Time, review and annotate the </a:t>
            </a:r>
            <a:r>
              <a:rPr lang="en" sz="1800" b="1" dirty="0">
                <a:solidFill>
                  <a:schemeClr val="dk1"/>
                </a:solidFill>
                <a:latin typeface="Century Gothic"/>
                <a:ea typeface="Century Gothic"/>
                <a:cs typeface="Century Gothic"/>
                <a:sym typeface="Century Gothic"/>
              </a:rPr>
              <a:t>Analyzing Mediums Teacher’s Guide (answers, for teacher reference), </a:t>
            </a:r>
            <a:r>
              <a:rPr lang="en" sz="1800" dirty="0">
                <a:solidFill>
                  <a:schemeClr val="dk1"/>
                </a:solidFill>
                <a:latin typeface="Century Gothic"/>
                <a:ea typeface="Century Gothic"/>
                <a:cs typeface="Century Gothic"/>
                <a:sym typeface="Century Gothic"/>
              </a:rPr>
              <a:t>as needed.</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863550"/>
            <a:ext cx="8520600" cy="389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Today, in your final lesson of building background knowledge, you will analyze several conflicting primary sources about internment, focusing on evaluating the advantages and disadvantages of using different mediums to present ideas.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the </a:t>
            </a:r>
            <a:r>
              <a:rPr lang="en" sz="1800" b="1" dirty="0">
                <a:latin typeface="Century Gothic"/>
                <a:ea typeface="Century Gothic"/>
                <a:cs typeface="Century Gothic"/>
                <a:sym typeface="Century Gothic"/>
              </a:rPr>
              <a:t>Quick Write prompt </a:t>
            </a:r>
            <a:r>
              <a:rPr lang="en" sz="1800" dirty="0">
                <a:latin typeface="Century Gothic"/>
                <a:ea typeface="Century Gothic"/>
                <a:cs typeface="Century Gothic"/>
                <a:sym typeface="Century Gothic"/>
              </a:rPr>
              <a:t>from the last lesson.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Analyze the advantages and disadvantages of using different mediums as primary sources.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Answer questions about different mediums as primary sources.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53" name="Google Shape;253;p42"/>
          <p:cNvSpPr txBox="1">
            <a:spLocks noGrp="1"/>
          </p:cNvSpPr>
          <p:nvPr>
            <p:ph type="title"/>
          </p:nvPr>
        </p:nvSpPr>
        <p:spPr>
          <a:xfrm>
            <a:off x="311700" y="334175"/>
            <a:ext cx="8520600" cy="9576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Discuss </a:t>
            </a:r>
            <a:r>
              <a:rPr lang="en" b="1" dirty="0"/>
              <a:t>Quick Write </a:t>
            </a:r>
            <a:endParaRPr b="1" dirty="0"/>
          </a:p>
          <a:p>
            <a:pPr marL="0" lvl="0" indent="0" algn="ctr" rtl="0">
              <a:spcBef>
                <a:spcPts val="0"/>
              </a:spcBef>
              <a:spcAft>
                <a:spcPts val="0"/>
              </a:spcAft>
              <a:buNone/>
            </a:pPr>
            <a:r>
              <a:rPr lang="en" b="1" dirty="0"/>
              <a:t>Prompt </a:t>
            </a:r>
            <a:r>
              <a:rPr lang="en" dirty="0"/>
              <a:t>Responses</a:t>
            </a:r>
            <a:endParaRPr sz="3400" dirty="0">
              <a:latin typeface="Century Gothic"/>
              <a:ea typeface="Century Gothic"/>
              <a:cs typeface="Century Gothic"/>
              <a:sym typeface="Century Gothic"/>
            </a:endParaRPr>
          </a:p>
        </p:txBody>
      </p:sp>
      <p:sp>
        <p:nvSpPr>
          <p:cNvPr id="254" name="Google Shape;254;p42"/>
          <p:cNvSpPr txBox="1">
            <a:spLocks noGrp="1"/>
          </p:cNvSpPr>
          <p:nvPr>
            <p:ph type="body" idx="1"/>
          </p:nvPr>
        </p:nvSpPr>
        <p:spPr>
          <a:xfrm>
            <a:off x="311700" y="1291650"/>
            <a:ext cx="8520600" cy="2560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1100" b="1">
              <a:latin typeface="Arial"/>
              <a:ea typeface="Arial"/>
              <a:cs typeface="Arial"/>
              <a:sym typeface="Arial"/>
            </a:endParaRPr>
          </a:p>
          <a:p>
            <a:pPr marL="0" lvl="0" indent="0" algn="l" rtl="0">
              <a:spcBef>
                <a:spcPts val="800"/>
              </a:spcBef>
              <a:spcAft>
                <a:spcPts val="0"/>
              </a:spcAft>
              <a:buNone/>
            </a:pPr>
            <a:r>
              <a:rPr lang="en" sz="2400"/>
              <a:t>How can we understand Miné Okubo’s story better based on the new information in these primary sources? </a:t>
            </a:r>
            <a:endParaRPr sz="2400"/>
          </a:p>
          <a:p>
            <a:pPr marL="0" lvl="0" indent="0" algn="l" rtl="0">
              <a:spcBef>
                <a:spcPts val="800"/>
              </a:spcBef>
              <a:spcAft>
                <a:spcPts val="0"/>
              </a:spcAft>
              <a:buNone/>
            </a:pPr>
            <a:endParaRPr sz="2400"/>
          </a:p>
          <a:p>
            <a:pPr marL="0" lvl="0" indent="0" algn="l" rtl="0">
              <a:spcBef>
                <a:spcPts val="800"/>
              </a:spcBef>
              <a:spcAft>
                <a:spcPts val="0"/>
              </a:spcAft>
              <a:buClr>
                <a:schemeClr val="dk1"/>
              </a:buClr>
              <a:buSzPts val="1100"/>
              <a:buFont typeface="Arial"/>
              <a:buNone/>
            </a:pPr>
            <a:r>
              <a:rPr lang="en" sz="2400"/>
              <a:t>Cite two specific details to support your answer.</a:t>
            </a:r>
            <a:endParaRPr sz="2400"/>
          </a:p>
          <a:p>
            <a:pPr marL="0" lvl="0" indent="0" algn="l" rtl="0">
              <a:spcBef>
                <a:spcPts val="800"/>
              </a:spcBef>
              <a:spcAft>
                <a:spcPts val="0"/>
              </a:spcAft>
              <a:buNone/>
            </a:pPr>
            <a:endParaRPr sz="2000"/>
          </a:p>
        </p:txBody>
      </p:sp>
      <p:pic>
        <p:nvPicPr>
          <p:cNvPr id="255" name="Google Shape;255;p42"/>
          <p:cNvPicPr preferRelativeResize="0"/>
          <p:nvPr/>
        </p:nvPicPr>
        <p:blipFill>
          <a:blip r:embed="rId3">
            <a:alphaModFix/>
          </a:blip>
          <a:stretch>
            <a:fillRect/>
          </a:stretch>
        </p:blipFill>
        <p:spPr>
          <a:xfrm>
            <a:off x="8582940" y="4292689"/>
            <a:ext cx="476250" cy="658088"/>
          </a:xfrm>
          <a:prstGeom prst="rect">
            <a:avLst/>
          </a:prstGeom>
          <a:noFill/>
          <a:ln>
            <a:noFill/>
          </a:ln>
        </p:spPr>
      </p:pic>
      <p:pic>
        <p:nvPicPr>
          <p:cNvPr id="256" name="Google Shape;256;p42"/>
          <p:cNvPicPr preferRelativeResize="0"/>
          <p:nvPr/>
        </p:nvPicPr>
        <p:blipFill>
          <a:blip r:embed="rId4">
            <a:alphaModFix/>
          </a:blip>
          <a:stretch>
            <a:fillRect/>
          </a:stretch>
        </p:blipFill>
        <p:spPr>
          <a:xfrm>
            <a:off x="8085104" y="4380693"/>
            <a:ext cx="588721" cy="482079"/>
          </a:xfrm>
          <a:prstGeom prst="rect">
            <a:avLst/>
          </a:prstGeom>
          <a:noFill/>
          <a:ln>
            <a:noFill/>
          </a:ln>
        </p:spPr>
      </p:pic>
      <p:pic>
        <p:nvPicPr>
          <p:cNvPr id="257" name="Google Shape;257;p42"/>
          <p:cNvPicPr preferRelativeResize="0"/>
          <p:nvPr/>
        </p:nvPicPr>
        <p:blipFill>
          <a:blip r:embed="rId5">
            <a:alphaModFix/>
          </a:blip>
          <a:stretch>
            <a:fillRect/>
          </a:stretch>
        </p:blipFill>
        <p:spPr>
          <a:xfrm>
            <a:off x="7460982" y="4392588"/>
            <a:ext cx="556532" cy="4800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4" name="Google Shape;264;p43"/>
          <p:cNvSpPr txBox="1">
            <a:spLocks noGrp="1"/>
          </p:cNvSpPr>
          <p:nvPr>
            <p:ph type="body" idx="1"/>
          </p:nvPr>
        </p:nvSpPr>
        <p:spPr>
          <a:xfrm>
            <a:off x="311700" y="1231750"/>
            <a:ext cx="8520600" cy="29226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a:t>The Learning Targets for today are:</a:t>
            </a:r>
            <a:endParaRPr sz="2200"/>
          </a:p>
          <a:p>
            <a:pPr marL="457200" lvl="0" indent="-368300" algn="l" rtl="0">
              <a:spcBef>
                <a:spcPts val="1000"/>
              </a:spcBef>
              <a:spcAft>
                <a:spcPts val="0"/>
              </a:spcAft>
              <a:buSzPts val="2200"/>
              <a:buAutoNum type="arabicPeriod"/>
            </a:pPr>
            <a:r>
              <a:rPr lang="en" sz="2200"/>
              <a:t>I can </a:t>
            </a:r>
            <a:r>
              <a:rPr lang="en" sz="2200" i="1"/>
              <a:t>use primary source documents to build background knowledge</a:t>
            </a:r>
            <a:r>
              <a:rPr lang="en" sz="2200"/>
              <a:t> about the internment of Japanese-Americans during WWII.</a:t>
            </a:r>
            <a:endParaRPr sz="2200"/>
          </a:p>
          <a:p>
            <a:pPr marL="457200" lvl="0" indent="-368300" algn="l" rtl="0">
              <a:spcBef>
                <a:spcPts val="0"/>
              </a:spcBef>
              <a:spcAft>
                <a:spcPts val="0"/>
              </a:spcAft>
              <a:buSzPts val="2200"/>
              <a:buAutoNum type="arabicPeriod"/>
            </a:pPr>
            <a:r>
              <a:rPr lang="en" sz="2200"/>
              <a:t>I can </a:t>
            </a:r>
            <a:r>
              <a:rPr lang="en" sz="2200" i="1"/>
              <a:t>explain how World War II affected American society.</a:t>
            </a:r>
            <a:endParaRPr sz="2200" i="1"/>
          </a:p>
          <a:p>
            <a:pPr marL="457200" lvl="0" indent="-368300" algn="l" rtl="0">
              <a:spcBef>
                <a:spcPts val="0"/>
              </a:spcBef>
              <a:spcAft>
                <a:spcPts val="0"/>
              </a:spcAft>
              <a:buSzPts val="2200"/>
              <a:buAutoNum type="arabicPeriod"/>
            </a:pPr>
            <a:r>
              <a:rPr lang="en" sz="2200"/>
              <a:t>I can </a:t>
            </a:r>
            <a:r>
              <a:rPr lang="en" sz="2200" i="1"/>
              <a:t>explain the advantages and disadvantages of using different mediums to present a point of view</a:t>
            </a:r>
            <a:r>
              <a:rPr lang="en" sz="2200"/>
              <a:t> about Japanese-American internment during WWII.</a:t>
            </a:r>
            <a:endParaRPr sz="2200"/>
          </a:p>
        </p:txBody>
      </p:sp>
      <p:pic>
        <p:nvPicPr>
          <p:cNvPr id="265" name="Google Shape;265;p43"/>
          <p:cNvPicPr preferRelativeResize="0"/>
          <p:nvPr/>
        </p:nvPicPr>
        <p:blipFill>
          <a:blip r:embed="rId3">
            <a:alphaModFix/>
          </a:blip>
          <a:stretch>
            <a:fillRect/>
          </a:stretch>
        </p:blipFill>
        <p:spPr>
          <a:xfrm>
            <a:off x="8435004" y="4357155"/>
            <a:ext cx="572700" cy="572700"/>
          </a:xfrm>
          <a:prstGeom prst="rect">
            <a:avLst/>
          </a:prstGeom>
          <a:noFill/>
          <a:ln>
            <a:noFill/>
          </a:ln>
        </p:spPr>
      </p:pic>
      <p:pic>
        <p:nvPicPr>
          <p:cNvPr id="266" name="Google Shape;266;p43"/>
          <p:cNvPicPr preferRelativeResize="0"/>
          <p:nvPr/>
        </p:nvPicPr>
        <p:blipFill>
          <a:blip r:embed="rId4">
            <a:alphaModFix/>
          </a:blip>
          <a:stretch>
            <a:fillRect/>
          </a:stretch>
        </p:blipFill>
        <p:spPr>
          <a:xfrm>
            <a:off x="7826717" y="4346269"/>
            <a:ext cx="623207"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4"/>
          <p:cNvSpPr txBox="1">
            <a:spLocks noGrp="1"/>
          </p:cNvSpPr>
          <p:nvPr>
            <p:ph type="title"/>
          </p:nvPr>
        </p:nvSpPr>
        <p:spPr>
          <a:xfrm>
            <a:off x="159250" y="98725"/>
            <a:ext cx="8579700" cy="8064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Analyze Mediums</a:t>
            </a:r>
            <a:endParaRPr sz="3400">
              <a:latin typeface="Century Gothic"/>
              <a:ea typeface="Century Gothic"/>
              <a:cs typeface="Century Gothic"/>
              <a:sym typeface="Century Gothic"/>
            </a:endParaRPr>
          </a:p>
        </p:txBody>
      </p:sp>
      <p:pic>
        <p:nvPicPr>
          <p:cNvPr id="272" name="Google Shape;272;p44"/>
          <p:cNvPicPr preferRelativeResize="0"/>
          <p:nvPr/>
        </p:nvPicPr>
        <p:blipFill>
          <a:blip r:embed="rId3">
            <a:alphaModFix/>
          </a:blip>
          <a:stretch>
            <a:fillRect/>
          </a:stretch>
        </p:blipFill>
        <p:spPr>
          <a:xfrm>
            <a:off x="2496975" y="905125"/>
            <a:ext cx="3929255" cy="3649225"/>
          </a:xfrm>
          <a:prstGeom prst="rect">
            <a:avLst/>
          </a:prstGeom>
          <a:noFill/>
          <a:ln>
            <a:noFill/>
          </a:ln>
        </p:spPr>
      </p:pic>
      <p:pic>
        <p:nvPicPr>
          <p:cNvPr id="273" name="Google Shape;273;p44"/>
          <p:cNvPicPr preferRelativeResize="0"/>
          <p:nvPr/>
        </p:nvPicPr>
        <p:blipFill>
          <a:blip r:embed="rId4">
            <a:alphaModFix/>
          </a:blip>
          <a:stretch>
            <a:fillRect/>
          </a:stretch>
        </p:blipFill>
        <p:spPr>
          <a:xfrm>
            <a:off x="8545286" y="4278086"/>
            <a:ext cx="491492" cy="68175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5"/>
          <p:cNvSpPr txBox="1">
            <a:spLocks noGrp="1"/>
          </p:cNvSpPr>
          <p:nvPr>
            <p:ph type="title"/>
          </p:nvPr>
        </p:nvSpPr>
        <p:spPr>
          <a:xfrm>
            <a:off x="0" y="207025"/>
            <a:ext cx="9144000" cy="8439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a:t>Let’s Analyze Mediums</a:t>
            </a:r>
            <a:endParaRPr sz="3200">
              <a:latin typeface="Century Gothic"/>
              <a:ea typeface="Century Gothic"/>
              <a:cs typeface="Century Gothic"/>
              <a:sym typeface="Century Gothic"/>
            </a:endParaRPr>
          </a:p>
        </p:txBody>
      </p:sp>
      <p:sp>
        <p:nvSpPr>
          <p:cNvPr id="279" name="Google Shape;279;p45"/>
          <p:cNvSpPr txBox="1">
            <a:spLocks noGrp="1"/>
          </p:cNvSpPr>
          <p:nvPr>
            <p:ph type="body" idx="1"/>
          </p:nvPr>
        </p:nvSpPr>
        <p:spPr>
          <a:xfrm>
            <a:off x="431525" y="899725"/>
            <a:ext cx="8589900" cy="3845700"/>
          </a:xfrm>
          <a:prstGeom prst="rect">
            <a:avLst/>
          </a:prstGeom>
          <a:noFill/>
          <a:ln>
            <a:noFill/>
          </a:ln>
        </p:spPr>
        <p:txBody>
          <a:bodyPr spcFirstLastPara="1" wrap="square" lIns="68575" tIns="34275" rIns="68575" bIns="34275" anchor="t" anchorCtr="0">
            <a:noAutofit/>
          </a:bodyPr>
          <a:lstStyle/>
          <a:p>
            <a:pPr marL="457200" lvl="0" indent="-342900" algn="l" rtl="0">
              <a:lnSpc>
                <a:spcPct val="115000"/>
              </a:lnSpc>
              <a:spcBef>
                <a:spcPts val="1000"/>
              </a:spcBef>
              <a:spcAft>
                <a:spcPts val="0"/>
              </a:spcAft>
              <a:buSzPts val="1800"/>
              <a:buAutoNum type="arabicPeriod"/>
            </a:pPr>
            <a:r>
              <a:rPr lang="en" sz="1800"/>
              <a:t>Source 1 and Source 7 share a point of view on Japanese-Americans. What is that point of view?</a:t>
            </a:r>
            <a:endParaRPr sz="1800"/>
          </a:p>
          <a:p>
            <a:pPr marL="457200" lvl="0" indent="-342900" algn="l" rtl="0">
              <a:lnSpc>
                <a:spcPct val="115000"/>
              </a:lnSpc>
              <a:spcBef>
                <a:spcPts val="1000"/>
              </a:spcBef>
              <a:spcAft>
                <a:spcPts val="0"/>
              </a:spcAft>
              <a:buSzPts val="1800"/>
              <a:buAutoNum type="arabicPeriod"/>
            </a:pPr>
            <a:r>
              <a:rPr lang="en" sz="1800"/>
              <a:t>What are the two different mediums the creators of these sources chose to use?</a:t>
            </a:r>
            <a:endParaRPr sz="1800"/>
          </a:p>
          <a:p>
            <a:pPr marL="457200" lvl="0" indent="-342900" algn="l" rtl="0">
              <a:lnSpc>
                <a:spcPct val="115000"/>
              </a:lnSpc>
              <a:spcBef>
                <a:spcPts val="1000"/>
              </a:spcBef>
              <a:spcAft>
                <a:spcPts val="0"/>
              </a:spcAft>
              <a:buSzPts val="1800"/>
              <a:buAutoNum type="arabicPeriod"/>
            </a:pPr>
            <a:r>
              <a:rPr lang="en" sz="1800"/>
              <a:t>Why might Walter Lippman, the author of Source 1, have chosen to use text as his medium? What are the advantages of using text to communicate his point of view about Japanese-Americans?</a:t>
            </a:r>
            <a:endParaRPr sz="1800"/>
          </a:p>
          <a:p>
            <a:pPr marL="457200" lvl="0" indent="-342900" algn="l" rtl="0">
              <a:lnSpc>
                <a:spcPct val="115000"/>
              </a:lnSpc>
              <a:spcBef>
                <a:spcPts val="1000"/>
              </a:spcBef>
              <a:spcAft>
                <a:spcPts val="0"/>
              </a:spcAft>
              <a:buSzPts val="1800"/>
              <a:buAutoNum type="arabicPeriod"/>
            </a:pPr>
            <a:r>
              <a:rPr lang="en" sz="1800"/>
              <a:t> Why might Dr. Seuss, the author of Source 7, have chosen to use a cartoon as his medium? What are the advantages of using a cartoon to communicate his point of view about Japanese-Americans?</a:t>
            </a:r>
            <a:endParaRPr sz="1800"/>
          </a:p>
        </p:txBody>
      </p:sp>
      <p:pic>
        <p:nvPicPr>
          <p:cNvPr id="5" name="Google Shape;273;p44"/>
          <p:cNvPicPr preferRelativeResize="0"/>
          <p:nvPr/>
        </p:nvPicPr>
        <p:blipFill>
          <a:blip r:embed="rId3">
            <a:alphaModFix/>
          </a:blip>
          <a:stretch>
            <a:fillRect/>
          </a:stretch>
        </p:blipFill>
        <p:spPr>
          <a:xfrm>
            <a:off x="8545286" y="4278086"/>
            <a:ext cx="491492" cy="68175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EA8DB79-0F77-440C-B329-2BF19B6EEF76}"/>
</file>

<file path=customXml/itemProps2.xml><?xml version="1.0" encoding="utf-8"?>
<ds:datastoreItem xmlns:ds="http://schemas.openxmlformats.org/officeDocument/2006/customXml" ds:itemID="{B36EEF56-660A-4CCE-B933-4A09C63C885B}"/>
</file>

<file path=customXml/itemProps3.xml><?xml version="1.0" encoding="utf-8"?>
<ds:datastoreItem xmlns:ds="http://schemas.openxmlformats.org/officeDocument/2006/customXml" ds:itemID="{FEBDF4EB-D0D9-4692-8A94-09450B61A7D9}"/>
</file>

<file path=docProps/app.xml><?xml version="1.0" encoding="utf-8"?>
<Properties xmlns="http://schemas.openxmlformats.org/officeDocument/2006/extended-properties" xmlns:vt="http://schemas.openxmlformats.org/officeDocument/2006/docPropsVTypes">
  <TotalTime>72</TotalTime>
  <Words>2798</Words>
  <Application>Microsoft Macintosh PowerPoint</Application>
  <PresentationFormat>On-screen Show (16:9)</PresentationFormat>
  <Paragraphs>267</Paragraphs>
  <Slides>13</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13</vt:i4>
      </vt:variant>
    </vt:vector>
  </HeadingPairs>
  <TitlesOfParts>
    <vt:vector size="18"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8</vt:lpstr>
      <vt:lpstr>PowerPoint Presentation</vt:lpstr>
      <vt:lpstr>Let’s Discuss Quick Write  Prompt Responses</vt:lpstr>
      <vt:lpstr>Let’s Review Today’s Learning Targets</vt:lpstr>
      <vt:lpstr>Let’s Analyze Mediums</vt:lpstr>
      <vt:lpstr>Let’s Analyze Mediums</vt:lpstr>
      <vt:lpstr> Let’s Analyze Mediums </vt:lpstr>
      <vt:lpstr>Let’s Analyze the Medium  of a Primary Source</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2018-10-29T01:54:31Z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