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EE9D22A-F88F-4F6D-878B-95A7F8311BAA}">
  <a:tblStyle styleId="{6EE9D22A-F88F-4F6D-878B-95A7F8311BA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350" autoAdjust="0"/>
  </p:normalViewPr>
  <p:slideViewPr>
    <p:cSldViewPr snapToGrid="0">
      <p:cViewPr varScale="1">
        <p:scale>
          <a:sx n="77" d="100"/>
          <a:sy n="77" d="100"/>
        </p:scale>
        <p:origin x="-200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6" Type="http://schemas.openxmlformats.org/officeDocument/2006/relationships/customXml" Target="../customXml/item1.xml"/><Relationship Id="rId21" Type="http://schemas.openxmlformats.org/officeDocument/2006/relationships/commentAuthors" Target="commentAuthors.xml"/><Relationship Id="rId3" Type="http://schemas.openxmlformats.org/officeDocument/2006/relationships/slide" Target="slides/slide2.xml"/><Relationship Id="rId25"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printerSettings" Target="printerSettings/printerSettings1.bin"/><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theme" Target="theme/them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viewProps" Target="viewProps.xml"/><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notesMaster" Target="notesMasters/notesMaster1.xml"/><Relationship Id="rId9" Type="http://schemas.openxmlformats.org/officeDocument/2006/relationships/slide" Target="slides/slide8.xml"/><Relationship Id="rId22" Type="http://schemas.openxmlformats.org/officeDocument/2006/relationships/presProps" Target="presProps.xml"/><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49007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4"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1227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Post the question: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What did the Loyalists believe and why?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display</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“Loyalists” and follow the same routine from Work Time A of Lesson 2 to guide students through reading and determining the gist of this </a:t>
            </a:r>
            <a:r>
              <a:rPr lang="en" sz="1200" b="0" i="0" u="none" strike="noStrike" cap="none" dirty="0" smtClean="0">
                <a:solidFill>
                  <a:schemeClr val="dk1"/>
                </a:solidFill>
                <a:latin typeface="Calibri"/>
                <a:ea typeface="Calibri"/>
                <a:cs typeface="Calibri"/>
                <a:sym typeface="Calibri"/>
              </a:rPr>
              <a:t>text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text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this text about?” </a:t>
            </a:r>
            <a:r>
              <a:rPr lang="en" sz="1200" b="1" i="1" u="none" strike="noStrike" cap="none" dirty="0">
                <a:solidFill>
                  <a:schemeClr val="dk1"/>
                </a:solidFill>
                <a:latin typeface="Calibri"/>
                <a:ea typeface="Calibri"/>
                <a:cs typeface="Calibri"/>
                <a:sym typeface="Calibri"/>
              </a:rPr>
              <a:t>(Loyalists—who they were and what they wanted)</a:t>
            </a:r>
            <a:endParaRPr sz="1200" b="1"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first paragraph. Reread it and ask students the gist (what the paragraph is mostly about). Record the gist in the margin of the text and invite students to do the same.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circle unfamiliar words and phrases in the first paragraph and to use the </a:t>
            </a:r>
            <a:r>
              <a:rPr lang="en-US" sz="1200" b="0" i="0" u="none" strike="noStrike" cap="none" dirty="0" smtClean="0">
                <a:solidFill>
                  <a:schemeClr val="dk1"/>
                </a:solidFill>
                <a:latin typeface="Calibri"/>
                <a:ea typeface="Calibri"/>
                <a:cs typeface="Calibri"/>
                <a:sym typeface="Calibri"/>
              </a:rPr>
              <a:t>v</a:t>
            </a:r>
            <a:r>
              <a:rPr lang="en" sz="1200" b="0" i="0" u="none" strike="noStrike" cap="none" dirty="0" smtClean="0">
                <a:solidFill>
                  <a:schemeClr val="dk1"/>
                </a:solidFill>
                <a:latin typeface="Calibri"/>
                <a:ea typeface="Calibri"/>
                <a:cs typeface="Calibri"/>
                <a:sym typeface="Calibri"/>
              </a:rPr>
              <a:t>ocabulary </a:t>
            </a:r>
            <a:r>
              <a:rPr lang="en" sz="1200" b="0" i="0" u="none" strike="noStrike" cap="none" dirty="0">
                <a:solidFill>
                  <a:schemeClr val="dk1"/>
                </a:solidFill>
                <a:latin typeface="Calibri"/>
                <a:ea typeface="Calibri"/>
                <a:cs typeface="Calibri"/>
                <a:sym typeface="Calibri"/>
              </a:rPr>
              <a:t>strategies listed on the </a:t>
            </a: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to determine the meaning of the words.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in pairs to find the gist and determine the meaning of unfamiliar </a:t>
            </a:r>
            <a:r>
              <a:rPr lang="en-US" sz="1200" b="0" i="0" u="none" strike="noStrike" cap="none" dirty="0" smtClean="0">
                <a:solidFill>
                  <a:schemeClr val="dk1"/>
                </a:solidFill>
                <a:latin typeface="Calibri"/>
                <a:ea typeface="Calibri"/>
                <a:cs typeface="Calibri"/>
                <a:sym typeface="Calibri"/>
              </a:rPr>
              <a:t>v</a:t>
            </a:r>
            <a:r>
              <a:rPr lang="en" sz="1200" b="0" i="0" u="none" strike="noStrike" cap="none" dirty="0" smtClean="0">
                <a:solidFill>
                  <a:schemeClr val="dk1"/>
                </a:solidFill>
                <a:latin typeface="Calibri"/>
                <a:ea typeface="Calibri"/>
                <a:cs typeface="Calibri"/>
                <a:sym typeface="Calibri"/>
              </a:rPr>
              <a:t>ocabulary </a:t>
            </a:r>
            <a:r>
              <a:rPr lang="en" sz="1200" b="0" i="0" u="none" strike="noStrike" cap="none" dirty="0">
                <a:solidFill>
                  <a:schemeClr val="dk1"/>
                </a:solidFill>
                <a:latin typeface="Calibri"/>
                <a:ea typeface="Calibri"/>
                <a:cs typeface="Calibri"/>
                <a:sym typeface="Calibri"/>
              </a:rPr>
              <a:t>in the remaining sections of the text: “Who Were the Loyalists?” and “Many Loyalists Flee.”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the group and invite students to share the gist. Refer to</a:t>
            </a:r>
            <a:r>
              <a:rPr lang="en" sz="1200" b="1" i="0" u="none" strike="noStrike" cap="none" dirty="0">
                <a:solidFill>
                  <a:schemeClr val="dk1"/>
                </a:solidFill>
                <a:latin typeface="Calibri"/>
                <a:ea typeface="Calibri"/>
                <a:cs typeface="Calibri"/>
                <a:sym typeface="Calibri"/>
              </a:rPr>
              <a:t> “Loyalists” (example, for teacher reference)</a:t>
            </a:r>
            <a:r>
              <a:rPr lang="en" sz="1200" b="0" i="0" u="none" strike="noStrike" cap="none" dirty="0">
                <a:solidFill>
                  <a:schemeClr val="dk1"/>
                </a:solidFill>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following along with recording the gist in the margin of the text.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circle unfamiliar words and phrases in the first paragraph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highlighting or underlining key phrases in their individual copy of “Loyalists” in advance. This will lift the gist up for them as they read along. </a:t>
            </a:r>
            <a:endParaRPr sz="1200" b="0" i="0" u="none" strike="noStrike" cap="none" dirty="0">
              <a:solidFill>
                <a:schemeClr val="dk1"/>
              </a:solidFill>
              <a:latin typeface="Calibri"/>
              <a:ea typeface="Calibri"/>
              <a:cs typeface="Calibri"/>
              <a:sym typeface="Calibri"/>
            </a:endParaRPr>
          </a:p>
        </p:txBody>
      </p:sp>
      <p:sp>
        <p:nvSpPr>
          <p:cNvPr id="159" name="Google Shape;15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4836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group/Individual</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display the </a:t>
            </a:r>
            <a:r>
              <a:rPr lang="en" sz="1200" b="1" i="0" u="none" strike="noStrike" cap="none" dirty="0">
                <a:solidFill>
                  <a:schemeClr val="dk1"/>
                </a:solidFill>
                <a:latin typeface="Calibri"/>
                <a:ea typeface="Calibri"/>
                <a:cs typeface="Calibri"/>
                <a:sym typeface="Calibri"/>
              </a:rPr>
              <a:t>Research Note-catcher: Loyalists.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posted question and point it out at the top of their note-catcher:</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Who were the Loyalists, and what did they believe?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in this lesson they are going to use “Loyalists” to find information and evidence to answer the question. At the end of the lesson, they will use this information to write an informative paragraph that answers this question.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with student input, how to use the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 by rereading “The Milliner” and recording information on the displayed note-catcher. Refer to</a:t>
            </a:r>
            <a:r>
              <a:rPr lang="en" sz="1200" b="1" i="0" u="none" strike="noStrike" cap="none" dirty="0">
                <a:solidFill>
                  <a:schemeClr val="dk1"/>
                </a:solidFill>
                <a:latin typeface="Calibri"/>
                <a:ea typeface="Calibri"/>
                <a:cs typeface="Calibri"/>
                <a:sym typeface="Calibri"/>
              </a:rPr>
              <a:t> Research Note-catcher: Loyalists (example, for teacher reference)</a:t>
            </a:r>
            <a:r>
              <a:rPr lang="en" sz="1200" b="0" i="0" u="none" strike="noStrike" cap="none" dirty="0">
                <a:solidFill>
                  <a:schemeClr val="dk1"/>
                </a:solidFill>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Repeat this modeling with the first paragraph of the “Loyalists” text.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a:t>
            </a:r>
            <a:r>
              <a:rPr lang="en" sz="1200" b="1" i="0" u="none" strike="noStrike" cap="none" dirty="0">
                <a:solidFill>
                  <a:schemeClr val="dk1"/>
                </a:solidFill>
                <a:latin typeface="Calibri"/>
                <a:ea typeface="Calibri"/>
                <a:cs typeface="Calibri"/>
                <a:sym typeface="Calibri"/>
              </a:rPr>
              <a:t> Working to Become Effective Learners anchor chart</a:t>
            </a:r>
            <a:r>
              <a:rPr lang="en" sz="1200" b="0" i="0" u="none" strike="noStrike" cap="none" dirty="0">
                <a:solidFill>
                  <a:schemeClr val="dk1"/>
                </a:solidFill>
                <a:latin typeface="Calibri"/>
                <a:ea typeface="Calibri"/>
                <a:cs typeface="Calibri"/>
                <a:sym typeface="Calibri"/>
              </a:rPr>
              <a:t> and review what collaboration looks and sounds like.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if they finish their research, they can reread the “Revolutionary War, Part I” text and add any additional research to answer the question on their note-catcher.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as they research. Prompt them to refer to the text as necessary by asking:</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 you know? Where does the text say that? Can you point to it and read it aloud to 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3 minutes remain, refocus students and invite them to use their </a:t>
            </a:r>
            <a:r>
              <a:rPr lang="en" sz="1200" b="1" i="0" u="none" strike="noStrike" cap="none" dirty="0">
                <a:solidFill>
                  <a:schemeClr val="dk1"/>
                </a:solidFill>
                <a:latin typeface="Calibri"/>
                <a:ea typeface="Calibri"/>
                <a:cs typeface="Calibri"/>
                <a:sym typeface="Calibri"/>
              </a:rPr>
              <a:t>Text Structures handout</a:t>
            </a:r>
            <a:r>
              <a:rPr lang="en" sz="1200" b="0" i="0" u="none" strike="noStrike" cap="none" dirty="0">
                <a:solidFill>
                  <a:schemeClr val="dk1"/>
                </a:solidFill>
                <a:latin typeface="Calibri"/>
                <a:ea typeface="Calibri"/>
                <a:cs typeface="Calibri"/>
                <a:sym typeface="Calibri"/>
              </a:rPr>
              <a:t> to answer the questions at the end of their </a:t>
            </a:r>
            <a:r>
              <a:rPr lang="en" sz="1200" b="1" i="0" u="none" strike="noStrike" cap="none" dirty="0">
                <a:solidFill>
                  <a:schemeClr val="dk1"/>
                </a:solidFill>
                <a:latin typeface="Calibri"/>
                <a:ea typeface="Calibri"/>
                <a:cs typeface="Calibri"/>
                <a:sym typeface="Calibri"/>
              </a:rPr>
              <a:t>research note-catchers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total participation techniques to select students to share out. Refer to the </a:t>
            </a:r>
            <a:r>
              <a:rPr lang="en" sz="1200" b="1" i="0" u="none" strike="noStrike" cap="none" dirty="0">
                <a:solidFill>
                  <a:schemeClr val="dk1"/>
                </a:solidFill>
                <a:latin typeface="Calibri"/>
                <a:ea typeface="Calibri"/>
                <a:cs typeface="Calibri"/>
                <a:sym typeface="Calibri"/>
              </a:rPr>
              <a:t>Research Note-catcher: Loyalists (example, for teacher reference)</a:t>
            </a:r>
            <a:r>
              <a:rPr lang="en" sz="1200" b="0" i="0" u="none" strike="noStrike" cap="none" dirty="0">
                <a:solidFill>
                  <a:schemeClr val="dk1"/>
                </a:solidFill>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productive, cue students to think about their thinking and to explain others’ ideas: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How </a:t>
            </a:r>
            <a:r>
              <a:rPr lang="en" sz="1200" b="0" i="1" u="none" strike="noStrike" cap="none" dirty="0">
                <a:solidFill>
                  <a:schemeClr val="dk1"/>
                </a:solidFill>
                <a:latin typeface="Calibri"/>
                <a:ea typeface="Calibri"/>
                <a:cs typeface="Calibri"/>
                <a:sym typeface="Calibri"/>
              </a:rPr>
              <a:t>does our discussion about text structure add to your understanding of ‘</a:t>
            </a:r>
            <a:r>
              <a:rPr lang="en" sz="1200" b="0" i="1" u="none" strike="noStrike" cap="none" dirty="0" smtClean="0">
                <a:solidFill>
                  <a:schemeClr val="dk1"/>
                </a:solidFill>
                <a:latin typeface="Calibri"/>
                <a:ea typeface="Calibri"/>
                <a:cs typeface="Calibri"/>
                <a:sym typeface="Calibri"/>
              </a:rPr>
              <a:t>Loyalists?</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I’ll give you time to think and discuss with a partner</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Responses will vary.</a:t>
            </a:r>
            <a:r>
              <a:rPr lang="en" sz="1200" b="0" i="1" u="none" strike="noStrike" cap="none" dirty="0">
                <a:solidFill>
                  <a:schemeClr val="dk1"/>
                </a:solidFill>
                <a:latin typeface="Calibri"/>
                <a:ea typeface="Calibri"/>
                <a:cs typeface="Calibri"/>
                <a:sym typeface="Calibri"/>
              </a:rPr>
              <a:t>)</a:t>
            </a:r>
            <a:endParaRPr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Who </a:t>
            </a:r>
            <a:r>
              <a:rPr lang="en" sz="1200" b="0" i="1" u="none" strike="noStrike" cap="none" dirty="0">
                <a:solidFill>
                  <a:schemeClr val="dk1"/>
                </a:solidFill>
                <a:latin typeface="Calibri"/>
                <a:ea typeface="Calibri"/>
                <a:cs typeface="Calibri"/>
                <a:sym typeface="Calibri"/>
              </a:rPr>
              <a:t>can explain why your classmate came up with that response? I’ll give you time to think and write</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Responses will vary.)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Circulate to support students as they research and prompt when necessary.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After discussing that “Loyalists” follows a descriptive text structure, model adding descriptions from “Loyalists” to a web at the bottom of the “Loyalists” enlarged text (see “For heavier support”). </a:t>
            </a:r>
            <a:endParaRPr sz="1200" b="0" i="0" u="none" strike="noStrike" cap="none" dirty="0">
              <a:solidFill>
                <a:schemeClr val="dk1"/>
              </a:solidFill>
              <a:latin typeface="Calibri"/>
              <a:ea typeface="Calibri"/>
              <a:cs typeface="Calibri"/>
              <a:sym typeface="Calibri"/>
            </a:endParaRPr>
          </a:p>
        </p:txBody>
      </p:sp>
      <p:sp>
        <p:nvSpPr>
          <p:cNvPr id="167" name="Google Shape;16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965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Partners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posted question: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Who were the Loyalists, and what did they believe?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will now use their research to write an informative paragraph with their partner to answer this focus question. As needed, review the</a:t>
            </a:r>
            <a:r>
              <a:rPr lang="en" sz="1200" b="1" i="0" u="none" strike="noStrike" cap="none" dirty="0">
                <a:solidFill>
                  <a:schemeClr val="dk1"/>
                </a:solidFill>
                <a:latin typeface="Calibri"/>
                <a:ea typeface="Calibri"/>
                <a:cs typeface="Calibri"/>
                <a:sym typeface="Calibri"/>
              </a:rPr>
              <a:t> Informational Text anchor chart.</a:t>
            </a:r>
            <a:r>
              <a:rPr lang="en" sz="1200" b="1"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Distribute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paper.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 paragraph needs to have an introduction so that readers understand what they are about to read about.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What </a:t>
            </a:r>
            <a:r>
              <a:rPr lang="en" sz="1200" b="0" i="1" u="none" strike="noStrike" cap="none" dirty="0">
                <a:solidFill>
                  <a:schemeClr val="dk1"/>
                </a:solidFill>
                <a:latin typeface="Calibri"/>
                <a:ea typeface="Calibri"/>
                <a:cs typeface="Calibri"/>
                <a:sym typeface="Calibri"/>
              </a:rPr>
              <a:t>content should you include in the introductory sentences</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(introduce the two different sides in the Revolutionary War; a focus statement that answers the focus question)</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Loyalist paragraph (example, for teacher reference)</a:t>
            </a:r>
            <a:r>
              <a:rPr lang="en" sz="1200" b="0" i="0" u="none" strike="noStrike" cap="none" dirty="0">
                <a:solidFill>
                  <a:schemeClr val="dk1"/>
                </a:solidFill>
                <a:latin typeface="Calibri"/>
                <a:ea typeface="Calibri"/>
                <a:cs typeface="Calibri"/>
                <a:sym typeface="Calibri"/>
              </a:rPr>
              <a:t> to guide students.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to write an introductory paragraph. Emphasize that although they are planning together, each partner should write his or her own paragraph.</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Who </a:t>
            </a:r>
            <a:r>
              <a:rPr lang="en" sz="1200" b="0" i="1" u="none" strike="noStrike" cap="none" dirty="0">
                <a:solidFill>
                  <a:schemeClr val="dk1"/>
                </a:solidFill>
                <a:latin typeface="Calibri"/>
                <a:ea typeface="Calibri"/>
                <a:cs typeface="Calibri"/>
                <a:sym typeface="Calibri"/>
              </a:rPr>
              <a:t>were the Loyalists</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Loyalist paragraph (example, for teacher reference)</a:t>
            </a:r>
            <a:r>
              <a:rPr lang="en" sz="1200" b="0" i="0" u="none" strike="noStrike" cap="none" dirty="0">
                <a:solidFill>
                  <a:schemeClr val="dk1"/>
                </a:solidFill>
                <a:latin typeface="Calibri"/>
                <a:ea typeface="Calibri"/>
                <a:cs typeface="Calibri"/>
                <a:sym typeface="Calibri"/>
              </a:rPr>
              <a:t> to guide students.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to write the next part of their informational paragraph. Remind them to elaborate on their focus statement and to use evidence from the text to support their thinking. Refer students to their </a:t>
            </a:r>
            <a:r>
              <a:rPr lang="en" sz="1200" b="1" i="0" u="none" strike="noStrike" cap="none" dirty="0">
                <a:solidFill>
                  <a:schemeClr val="dk1"/>
                </a:solidFill>
                <a:latin typeface="Calibri"/>
                <a:ea typeface="Calibri"/>
                <a:cs typeface="Calibri"/>
                <a:sym typeface="Calibri"/>
              </a:rPr>
              <a:t>Marking Direct Quotes handout</a:t>
            </a:r>
            <a:r>
              <a:rPr lang="en" sz="1200" b="0" i="0" u="none" strike="noStrike" cap="none" dirty="0">
                <a:solidFill>
                  <a:schemeClr val="dk1"/>
                </a:solidFill>
                <a:latin typeface="Calibri"/>
                <a:ea typeface="Calibri"/>
                <a:cs typeface="Calibri"/>
                <a:sym typeface="Calibri"/>
              </a:rPr>
              <a:t> to remind them how to punctuate quotations.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5 minutes, repeat with the second part of the question:</a:t>
            </a:r>
            <a:r>
              <a:rPr lang="en"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What </a:t>
            </a:r>
            <a:r>
              <a:rPr lang="en" sz="1200" b="0" i="1" u="none" strike="noStrike" cap="none" dirty="0">
                <a:solidFill>
                  <a:schemeClr val="dk1"/>
                </a:solidFill>
                <a:latin typeface="Calibri"/>
                <a:ea typeface="Calibri"/>
                <a:cs typeface="Calibri"/>
                <a:sym typeface="Calibri"/>
              </a:rPr>
              <a:t>did they believe</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 paragraph needs to have a conclusion to close the piece in a satisfying way.</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What </a:t>
            </a:r>
            <a:r>
              <a:rPr lang="en" sz="1200" b="0" i="1" u="none" strike="noStrike" cap="none" dirty="0">
                <a:solidFill>
                  <a:schemeClr val="dk1"/>
                </a:solidFill>
                <a:latin typeface="Calibri"/>
                <a:ea typeface="Calibri"/>
                <a:cs typeface="Calibri"/>
                <a:sym typeface="Calibri"/>
              </a:rPr>
              <a:t>content should you include in the concluding sentence</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(restating the focus statement: telling who the Loyalists were)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invite students to retrieve their </a:t>
            </a:r>
            <a:r>
              <a:rPr lang="en" sz="1200" b="1" i="0" u="none" strike="noStrike" cap="none" dirty="0">
                <a:solidFill>
                  <a:schemeClr val="dk1"/>
                </a:solidFill>
                <a:latin typeface="Calibri"/>
                <a:ea typeface="Calibri"/>
                <a:cs typeface="Calibri"/>
                <a:sym typeface="Calibri"/>
              </a:rPr>
              <a:t>Writing Complete Sentences handout</a:t>
            </a:r>
            <a:r>
              <a:rPr lang="en" sz="1200" b="0" i="0" u="none" strike="noStrike" cap="none" dirty="0">
                <a:solidFill>
                  <a:schemeClr val="dk1"/>
                </a:solidFill>
                <a:latin typeface="Calibri"/>
                <a:ea typeface="Calibri"/>
                <a:cs typeface="Calibri"/>
                <a:sym typeface="Calibri"/>
              </a:rPr>
              <a:t> and remind them of fragment and run-on sentences.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check their paragraph for incomplete or run-on sentences.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work with partner to write parts of their informational paragraph.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correctly mark direct quotes in their writing.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75" name="Google Shape;17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13036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Individual </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Use a checking for understanding technique (e.g., Red Light, Green Light or Thumb-O-Meter) for students to self-assess against the learning targets.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As time permits, focus students on the </a:t>
            </a:r>
            <a:r>
              <a:rPr lang="en" sz="1200" b="1" i="0" u="none" strike="noStrike" cap="none">
                <a:solidFill>
                  <a:schemeClr val="dk1"/>
                </a:solidFill>
                <a:latin typeface="Calibri"/>
                <a:ea typeface="Calibri"/>
                <a:cs typeface="Calibri"/>
                <a:sym typeface="Calibri"/>
              </a:rPr>
              <a:t>Working to Become Effective Learners anchor chart</a:t>
            </a:r>
            <a:r>
              <a:rPr lang="en" sz="1200" b="0" i="0" u="none" strike="noStrike" cap="none">
                <a:solidFill>
                  <a:schemeClr val="dk1"/>
                </a:solidFill>
                <a:latin typeface="Calibri"/>
                <a:ea typeface="Calibri"/>
                <a:cs typeface="Calibri"/>
                <a:sym typeface="Calibri"/>
              </a:rPr>
              <a:t> and invite them to self-assess how well they collaborated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Revisit the questions on the</a:t>
            </a:r>
            <a:r>
              <a:rPr lang="en" sz="1200" b="1" i="0" u="none" strike="noStrike" cap="none">
                <a:solidFill>
                  <a:schemeClr val="dk1"/>
                </a:solidFill>
                <a:latin typeface="Calibri"/>
                <a:ea typeface="Calibri"/>
                <a:cs typeface="Calibri"/>
                <a:sym typeface="Calibri"/>
              </a:rPr>
              <a:t> Questions about </a:t>
            </a:r>
            <a:r>
              <a:rPr lang="en" sz="1200" b="1" i="1" u="none" strike="noStrike" cap="none">
                <a:solidFill>
                  <a:schemeClr val="dk1"/>
                </a:solidFill>
                <a:latin typeface="Calibri"/>
                <a:ea typeface="Calibri"/>
                <a:cs typeface="Calibri"/>
                <a:sym typeface="Calibri"/>
              </a:rPr>
              <a:t>Colonial Voices: Hear Them Speak</a:t>
            </a:r>
            <a:r>
              <a:rPr lang="en" sz="1200" b="1" i="0" u="none" strike="noStrike" cap="none">
                <a:solidFill>
                  <a:schemeClr val="dk1"/>
                </a:solidFill>
                <a:latin typeface="Calibri"/>
                <a:ea typeface="Calibri"/>
                <a:cs typeface="Calibri"/>
                <a:sym typeface="Calibri"/>
              </a:rPr>
              <a:t> anchor chart</a:t>
            </a:r>
            <a:r>
              <a:rPr lang="en" sz="1200" b="0" i="0" u="none" strike="noStrike" cap="none">
                <a:solidFill>
                  <a:schemeClr val="dk1"/>
                </a:solidFill>
                <a:latin typeface="Calibri"/>
                <a:ea typeface="Calibri"/>
                <a:cs typeface="Calibri"/>
                <a:sym typeface="Calibri"/>
              </a:rPr>
              <a:t> to see whether students can answer any more of the questions after reading this text.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Observe student responses to the checking for understanding technique.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182" name="Google Shape;18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4822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“Revolutionary War, Part II.” Invite students to follow along, reading silently in their heads as you read it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and their </a:t>
            </a:r>
            <a:r>
              <a:rPr lang="en" sz="1200" b="1" i="0" u="none" strike="noStrike" cap="none" dirty="0">
                <a:solidFill>
                  <a:schemeClr val="dk1"/>
                </a:solidFill>
                <a:latin typeface="Calibri"/>
                <a:ea typeface="Calibri"/>
                <a:cs typeface="Calibri"/>
                <a:sym typeface="Calibri"/>
              </a:rPr>
              <a:t>Text Structures handout</a:t>
            </a:r>
            <a:r>
              <a:rPr lang="en" sz="1200" b="0" i="0" u="none" strike="noStrike" cap="none" dirty="0">
                <a:solidFill>
                  <a:schemeClr val="dk1"/>
                </a:solidFill>
                <a:latin typeface="Calibri"/>
                <a:ea typeface="Calibri"/>
                <a:cs typeface="Calibri"/>
                <a:sym typeface="Calibri"/>
              </a:rPr>
              <a:t> to determine the structure of this text (chronology).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follow along silently as you read aloud.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90" name="Google Shape;19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1900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39654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45226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0"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211" name="Google Shape;211;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2692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http://curriculum.eleducation.org/curriculum/ela/grade-4/module-3/unit-1/lesson-4</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http://curriculum.eleducation.org/curriculum/ela/grade-4/module-3/unit-1/lesson-4</a:t>
            </a:r>
            <a:endParaRPr sz="1200" b="0" i="0" u="none" strike="noStrike" cap="none" dirty="0">
              <a:solidFill>
                <a:schemeClr val="dk1"/>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Information: </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In this lesson, students focus on working to become effective learners by collaborating in pairs.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480689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“Loyalists” </a:t>
            </a:r>
            <a:r>
              <a:rPr lang="en" sz="1200" i="0" u="none" strike="noStrike" cap="none" dirty="0">
                <a:solidFill>
                  <a:schemeClr val="dk1"/>
                </a:solidFill>
                <a:latin typeface="Calibri"/>
                <a:ea typeface="Calibri"/>
                <a:cs typeface="Calibri"/>
                <a:sym typeface="Calibri"/>
              </a:rPr>
              <a:t>(one per student and one to display)</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“Loyalists” (example,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Research Note-catcher: Loyalists</a:t>
            </a:r>
            <a:r>
              <a:rPr lang="en" sz="1200" i="0" u="none" strike="noStrike" cap="none" dirty="0">
                <a:solidFill>
                  <a:schemeClr val="dk1"/>
                </a:solidFill>
                <a:latin typeface="Calibri"/>
                <a:ea typeface="Calibri"/>
                <a:cs typeface="Calibri"/>
                <a:sym typeface="Calibri"/>
              </a:rPr>
              <a:t> (one per student and one to display)</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 Note-catcher: Loyalists (example,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Paper (lined; one piece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Loyalist paragraph (example,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“Revolutionary War, Part II” </a:t>
            </a:r>
            <a:r>
              <a:rPr lang="en" sz="1200" i="0" u="none" strike="noStrike" cap="none" dirty="0">
                <a:solidFill>
                  <a:schemeClr val="dk1"/>
                </a:solidFill>
                <a:latin typeface="Calibri"/>
                <a:ea typeface="Calibri"/>
                <a:cs typeface="Calibri"/>
                <a:sym typeface="Calibri"/>
              </a:rPr>
              <a:t>(one to display)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Colonial Voices: Hear Them Speak</a:t>
            </a:r>
            <a:r>
              <a:rPr lang="en" sz="1200" b="0" i="0" u="none" strike="noStrike" cap="none"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(from Lesson 1; one to display; for teacher read-aloud)</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Close Readers Do These Things anchor chart</a:t>
            </a:r>
            <a:r>
              <a:rPr lang="en" sz="1200" i="0" u="none" strike="noStrike" cap="none" dirty="0">
                <a:solidFill>
                  <a:schemeClr val="dk1"/>
                </a:solidFill>
                <a:latin typeface="Calibri"/>
                <a:ea typeface="Calibri"/>
                <a:cs typeface="Calibri"/>
                <a:sym typeface="Calibri"/>
              </a:rPr>
              <a:t> (begun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i="0" u="none" strike="noStrike" cap="none" dirty="0">
                <a:solidFill>
                  <a:schemeClr val="dk1"/>
                </a:solidFill>
                <a:latin typeface="Calibri"/>
                <a:ea typeface="Calibri"/>
                <a:cs typeface="Calibri"/>
                <a:sym typeface="Calibri"/>
              </a:rPr>
              <a:t> (begun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Text Structures</a:t>
            </a:r>
            <a:r>
              <a:rPr lang="en" sz="1200" i="0" u="none" strike="noStrike" cap="none" dirty="0">
                <a:solidFill>
                  <a:schemeClr val="dk1"/>
                </a:solidFill>
                <a:latin typeface="Calibri"/>
                <a:ea typeface="Calibri"/>
                <a:cs typeface="Calibri"/>
                <a:sym typeface="Calibri"/>
              </a:rPr>
              <a:t> (from Lesson 3; one per student)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Informational Text anchor chart</a:t>
            </a:r>
            <a:r>
              <a:rPr lang="en" sz="1200" i="0" u="none" strike="noStrike" cap="none" dirty="0">
                <a:solidFill>
                  <a:schemeClr val="dk1"/>
                </a:solidFill>
                <a:latin typeface="Calibri"/>
                <a:ea typeface="Calibri"/>
                <a:cs typeface="Calibri"/>
                <a:sym typeface="Calibri"/>
              </a:rPr>
              <a:t> (begun in Module 2)</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Marking Direct Quotes handout</a:t>
            </a:r>
            <a:r>
              <a:rPr lang="en" sz="1200" i="0" u="none" strike="noStrike" cap="none" dirty="0">
                <a:solidFill>
                  <a:schemeClr val="dk1"/>
                </a:solidFill>
                <a:latin typeface="Calibri"/>
                <a:ea typeface="Calibri"/>
                <a:cs typeface="Calibri"/>
                <a:sym typeface="Calibri"/>
              </a:rPr>
              <a:t> (from Module 1; one per student and one to display)</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Writing Complete Sentences handout </a:t>
            </a:r>
            <a:r>
              <a:rPr lang="en" sz="1200" i="0" u="none" strike="noStrike" cap="none" dirty="0">
                <a:solidFill>
                  <a:schemeClr val="dk1"/>
                </a:solidFill>
                <a:latin typeface="Calibri"/>
                <a:ea typeface="Calibri"/>
                <a:cs typeface="Calibri"/>
                <a:sym typeface="Calibri"/>
              </a:rPr>
              <a:t>(from Module 1; one per student and one to display)</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1" i="0" u="none" strike="noStrike" cap="none" dirty="0">
                <a:solidFill>
                  <a:schemeClr val="dk1"/>
                </a:solidFill>
                <a:latin typeface="Calibri"/>
                <a:ea typeface="Calibri"/>
                <a:cs typeface="Calibri"/>
                <a:sym typeface="Calibri"/>
              </a:rPr>
              <a:t>Questions about </a:t>
            </a:r>
            <a:r>
              <a:rPr lang="en" sz="1200" b="1" i="1" u="none" strike="noStrike" cap="none" dirty="0">
                <a:solidFill>
                  <a:schemeClr val="dk1"/>
                </a:solidFill>
                <a:latin typeface="Calibri"/>
                <a:ea typeface="Calibri"/>
                <a:cs typeface="Calibri"/>
                <a:sym typeface="Calibri"/>
              </a:rPr>
              <a:t>Colonial Voices: Hear Them Speak</a:t>
            </a:r>
            <a:r>
              <a:rPr lang="en" sz="1200" b="1" i="0" u="none" strike="noStrike" cap="none" dirty="0">
                <a:solidFill>
                  <a:schemeClr val="dk1"/>
                </a:solidFill>
                <a:latin typeface="Calibri"/>
                <a:ea typeface="Calibri"/>
                <a:cs typeface="Calibri"/>
                <a:sym typeface="Calibri"/>
              </a:rPr>
              <a:t> anchor chart</a:t>
            </a:r>
            <a:r>
              <a:rPr lang="en" sz="1200" i="0" u="none" strike="noStrike" cap="none" dirty="0">
                <a:solidFill>
                  <a:schemeClr val="dk1"/>
                </a:solidFill>
                <a:latin typeface="Calibri"/>
                <a:ea typeface="Calibri"/>
                <a:cs typeface="Calibri"/>
                <a:sym typeface="Calibri"/>
              </a:rPr>
              <a:t> (begun in Lesson 1)</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Post: Learning targets and applicable anchor charts.</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6426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 </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94704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a word bank of coordinating conjunctions</a:t>
            </a:r>
            <a:r>
              <a:rPr lang="en" sz="1200" b="0" i="1" u="none" strike="noStrike" cap="none" dirty="0">
                <a:solidFill>
                  <a:schemeClr val="dk1"/>
                </a:solidFill>
                <a:latin typeface="Calibri"/>
                <a:ea typeface="Calibri"/>
                <a:cs typeface="Calibri"/>
                <a:sym typeface="Calibri"/>
              </a:rPr>
              <a:t> (and, but, or, nor, for, yet, so)</a:t>
            </a:r>
            <a:r>
              <a:rPr lang="en" sz="1200" b="0" i="0" u="none" strike="noStrike" cap="none" dirty="0">
                <a:solidFill>
                  <a:schemeClr val="dk1"/>
                </a:solidFill>
                <a:latin typeface="Calibri"/>
                <a:ea typeface="Calibri"/>
                <a:cs typeface="Calibri"/>
                <a:sym typeface="Calibri"/>
              </a:rPr>
              <a:t> and subordinating conjunctions </a:t>
            </a:r>
            <a:r>
              <a:rPr lang="en" sz="1200" b="0" i="1" u="none" strike="noStrike" cap="none" dirty="0">
                <a:solidFill>
                  <a:schemeClr val="dk1"/>
                </a:solidFill>
                <a:latin typeface="Calibri"/>
                <a:ea typeface="Calibri"/>
                <a:cs typeface="Calibri"/>
                <a:sym typeface="Calibri"/>
              </a:rPr>
              <a:t>(e.g., because, before, even though)</a:t>
            </a:r>
            <a:r>
              <a:rPr lang="en" sz="1200" b="0" i="0" u="none" strike="noStrike" cap="none" dirty="0">
                <a:solidFill>
                  <a:schemeClr val="dk1"/>
                </a:solidFill>
                <a:latin typeface="Calibri"/>
                <a:ea typeface="Calibri"/>
                <a:cs typeface="Calibri"/>
                <a:sym typeface="Calibri"/>
              </a:rPr>
              <a:t> for students to use to develop compound and complex sentences in the Closing.</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Consider enlarging the text “Loyalists” and posting it alongside the enlarged text of “Revolutionary War, Part I.” While reading for gist in Work Time A, make notes in the margins. In addition to writing key words or notes that correspond with each paragraph, sketch pictures to support comprehension. Keep this enlarged text posted alongside “Revolutionary War, Part I” throughout the unit to support comprehension, to serve as a model for reading for gist, and to serve as a model for descriptive text structure.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During Work Time B, distribute a partially filled-in copy of the research note-catcher. This provides students with models of the kind of information they should enter and reduces the volume of writing required.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44291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01370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what is intended for today.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 along as you discuss the agenda for the day.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42326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Move students into pairs and invite them to label themselves A and B.</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needed, review what happened in </a:t>
            </a:r>
            <a:r>
              <a:rPr lang="en" sz="1200" b="0" i="1" u="none" strike="noStrike" cap="none" dirty="0">
                <a:solidFill>
                  <a:schemeClr val="dk1"/>
                </a:solidFill>
                <a:latin typeface="Calibri"/>
                <a:ea typeface="Calibri"/>
                <a:cs typeface="Calibri"/>
                <a:sym typeface="Calibri"/>
              </a:rPr>
              <a:t>Colonial Voices: Hear Them Speak.</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reread aloud “The Milliner.”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“From the text, what are some examples of fripperies?” </a:t>
            </a:r>
            <a:r>
              <a:rPr lang="en" sz="1200" b="1" i="0" u="none" strike="noStrike" cap="none" dirty="0">
                <a:solidFill>
                  <a:schemeClr val="dk1"/>
                </a:solidFill>
                <a:latin typeface="Calibri"/>
                <a:ea typeface="Calibri"/>
                <a:cs typeface="Calibri"/>
                <a:sym typeface="Calibri"/>
              </a:rPr>
              <a:t>(lace, fans, hats, velvet shoes, a scarlet cloak, silk flowers, fabric, beaded purses, muffs, and mitts)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the milliner think of the tax? How do you know?” </a:t>
            </a:r>
            <a:r>
              <a:rPr lang="en" sz="1200" b="1" i="0" u="none" strike="noStrike" cap="none" dirty="0">
                <a:solidFill>
                  <a:schemeClr val="dk1"/>
                </a:solidFill>
                <a:latin typeface="Calibri"/>
                <a:ea typeface="Calibri"/>
                <a:cs typeface="Calibri"/>
                <a:sym typeface="Calibri"/>
              </a:rPr>
              <a:t>(He thinks it is small because he describes it as a “tiny tax.”)</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“Is he a Patriot? How do you know?” </a:t>
            </a:r>
            <a:r>
              <a:rPr lang="en" sz="1200" b="1" i="0" u="none" strike="noStrike" cap="none" dirty="0">
                <a:solidFill>
                  <a:schemeClr val="dk1"/>
                </a:solidFill>
                <a:latin typeface="Calibri"/>
                <a:ea typeface="Calibri"/>
                <a:cs typeface="Calibri"/>
                <a:sym typeface="Calibri"/>
              </a:rPr>
              <a:t>(He isn’t a Patriot because he says, “And once the Patriots come to their senses,” as though doesn’t agree with them and isn’t one.)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“If he isn’t a Patriot, what might he be?” </a:t>
            </a:r>
            <a:r>
              <a:rPr lang="en" sz="1200" b="1" i="0" u="none" strike="noStrike" cap="none" dirty="0">
                <a:solidFill>
                  <a:schemeClr val="dk1"/>
                </a:solidFill>
                <a:latin typeface="Calibri"/>
                <a:ea typeface="Calibri"/>
                <a:cs typeface="Calibri"/>
                <a:sym typeface="Calibri"/>
              </a:rPr>
              <a:t>(Students may not know yet, but some may say Loyalist.)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in the American Revolution there were Patriots and Loyalists, and there were also those in between who didn’t have strong beliefs either way. Ensure students understand that not all milliners were Loyalists; this is just an example of a Loyalist perspective.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participate in the protocols effectively.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Record “Loyalist” next to the milliner on the </a:t>
            </a:r>
            <a:r>
              <a:rPr lang="en" sz="1200" b="1" i="0" u="none" strike="noStrike" cap="none" dirty="0">
                <a:solidFill>
                  <a:schemeClr val="dk1"/>
                </a:solidFill>
                <a:latin typeface="Calibri"/>
                <a:ea typeface="Calibri"/>
                <a:cs typeface="Calibri"/>
                <a:sym typeface="Calibri"/>
              </a:rPr>
              <a:t>Colonist Chart</a:t>
            </a:r>
            <a:r>
              <a:rPr lang="en" sz="1200" b="0" i="0" u="none" strike="noStrike" cap="none" dirty="0">
                <a:solidFill>
                  <a:schemeClr val="dk1"/>
                </a:solidFill>
                <a:latin typeface="Calibri"/>
                <a:ea typeface="Calibri"/>
                <a:cs typeface="Calibri"/>
                <a:sym typeface="Calibri"/>
              </a:rPr>
              <a:t>. As students learn more about Patriots and Loyalists throughout the unit, invite them to record the group that each colonist belongs to on the </a:t>
            </a:r>
            <a:r>
              <a:rPr lang="en" sz="1200" b="1" i="0" u="none" strike="noStrike" cap="none" dirty="0">
                <a:solidFill>
                  <a:schemeClr val="dk1"/>
                </a:solidFill>
                <a:latin typeface="Calibri"/>
                <a:ea typeface="Calibri"/>
                <a:cs typeface="Calibri"/>
                <a:sym typeface="Calibri"/>
              </a:rPr>
              <a:t>Colonist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143" name="Google Shape;14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03990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I </a:t>
            </a:r>
            <a:r>
              <a:rPr lang="en" sz="1200" b="1" i="0" u="none" strike="noStrike" cap="none" dirty="0">
                <a:solidFill>
                  <a:schemeClr val="dk1"/>
                </a:solidFill>
                <a:latin typeface="Calibri"/>
                <a:ea typeface="Calibri"/>
                <a:cs typeface="Calibri"/>
                <a:sym typeface="Calibri"/>
              </a:rPr>
              <a:t>can explain who the Loyalists were and what they believed.</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I </a:t>
            </a:r>
            <a:r>
              <a:rPr lang="en" sz="1200" b="1" i="0" u="none" strike="noStrike" cap="none" dirty="0">
                <a:solidFill>
                  <a:schemeClr val="dk1"/>
                </a:solidFill>
                <a:latin typeface="Calibri"/>
                <a:ea typeface="Calibri"/>
                <a:cs typeface="Calibri"/>
                <a:sym typeface="Calibri"/>
              </a:rPr>
              <a:t>can describe the overall structure of the text </a:t>
            </a:r>
            <a:r>
              <a:rPr lang="en-US" sz="1200" b="1" i="0"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Loyalists.</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first learning target and underline the word </a:t>
            </a:r>
            <a:r>
              <a:rPr lang="en" sz="1200" b="0" i="1" u="none" strike="noStrike" cap="none" dirty="0">
                <a:solidFill>
                  <a:schemeClr val="dk1"/>
                </a:solidFill>
                <a:latin typeface="Calibri"/>
                <a:ea typeface="Calibri"/>
                <a:cs typeface="Calibri"/>
                <a:sym typeface="Calibri"/>
              </a:rPr>
              <a:t>Loyalists.</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word can you see in the word Loyalist?” </a:t>
            </a:r>
            <a:r>
              <a:rPr lang="en" sz="1200" b="1" i="0" u="none" strike="noStrike" cap="none" dirty="0">
                <a:solidFill>
                  <a:schemeClr val="dk1"/>
                </a:solidFill>
                <a:latin typeface="Calibri"/>
                <a:ea typeface="Calibri"/>
                <a:cs typeface="Calibri"/>
                <a:sym typeface="Calibri"/>
              </a:rPr>
              <a:t>(loyal)</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“And what does loyal mean?” </a:t>
            </a:r>
            <a:r>
              <a:rPr lang="en" sz="1200" b="1" i="0" u="none" strike="noStrike" cap="none" dirty="0">
                <a:solidFill>
                  <a:schemeClr val="dk1"/>
                </a:solidFill>
                <a:latin typeface="Calibri"/>
                <a:ea typeface="Calibri"/>
                <a:cs typeface="Calibri"/>
                <a:sym typeface="Calibri"/>
              </a:rPr>
              <a:t>(showing constant support to a person or cause)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from that, what do you think a Loyalist might be?” </a:t>
            </a:r>
            <a:r>
              <a:rPr lang="en" sz="1200" b="1" i="0" u="none" strike="noStrike" cap="none" dirty="0">
                <a:solidFill>
                  <a:schemeClr val="dk1"/>
                </a:solidFill>
                <a:latin typeface="Calibri"/>
                <a:ea typeface="Calibri"/>
                <a:cs typeface="Calibri"/>
                <a:sym typeface="Calibri"/>
              </a:rPr>
              <a:t>(someone who is loyal to a person or cause, such as the king of England)</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may have heard this term in</a:t>
            </a:r>
            <a:r>
              <a:rPr lang="en" sz="1200" b="0" i="1" u="none" strike="noStrike" cap="none" dirty="0">
                <a:solidFill>
                  <a:schemeClr val="dk1"/>
                </a:solidFill>
                <a:latin typeface="Calibri"/>
                <a:ea typeface="Calibri"/>
                <a:cs typeface="Calibri"/>
                <a:sym typeface="Calibri"/>
              </a:rPr>
              <a:t> Colonial Voices: Hear Them Speak </a:t>
            </a:r>
            <a:r>
              <a:rPr lang="en" sz="1200" b="0" i="0" u="none" strike="noStrike" cap="none" dirty="0">
                <a:solidFill>
                  <a:schemeClr val="dk1"/>
                </a:solidFill>
                <a:latin typeface="Calibri"/>
                <a:ea typeface="Calibri"/>
                <a:cs typeface="Calibri"/>
                <a:sym typeface="Calibri"/>
              </a:rPr>
              <a:t>but may not understand fully what it means yet.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total participation technique, invite responses from the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can we find out who Loyalists were and what they believed in?” (</a:t>
            </a:r>
            <a:r>
              <a:rPr lang="en" sz="1200" b="1" i="0" u="none" strike="noStrike" cap="none" dirty="0">
                <a:solidFill>
                  <a:schemeClr val="dk1"/>
                </a:solidFill>
                <a:latin typeface="Calibri"/>
                <a:ea typeface="Calibri"/>
                <a:cs typeface="Calibri"/>
                <a:sym typeface="Calibri"/>
              </a:rPr>
              <a:t>read informational texts)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reviewed the word </a:t>
            </a:r>
            <a:r>
              <a:rPr lang="en" sz="1200" b="0" i="1" u="none" strike="noStrike" cap="none" dirty="0">
                <a:solidFill>
                  <a:schemeClr val="dk1"/>
                </a:solidFill>
                <a:latin typeface="Calibri"/>
                <a:ea typeface="Calibri"/>
                <a:cs typeface="Calibri"/>
                <a:sym typeface="Calibri"/>
              </a:rPr>
              <a:t>structure</a:t>
            </a:r>
            <a:r>
              <a:rPr lang="en" sz="1200" b="0" i="0" u="none" strike="noStrike" cap="none" dirty="0">
                <a:solidFill>
                  <a:schemeClr val="dk1"/>
                </a:solidFill>
                <a:latin typeface="Calibri"/>
                <a:ea typeface="Calibri"/>
                <a:cs typeface="Calibri"/>
                <a:sym typeface="Calibri"/>
              </a:rPr>
              <a:t> in the previous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having similar answers during their Turn and Talk to those listed in parenthesis in the Teacher Actions section.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Invite students to practice using the word </a:t>
            </a:r>
            <a:r>
              <a:rPr lang="en" sz="1200" b="0" i="1" u="none" strike="noStrike" cap="none" dirty="0">
                <a:solidFill>
                  <a:schemeClr val="dk1"/>
                </a:solidFill>
                <a:latin typeface="Calibri"/>
                <a:ea typeface="Calibri"/>
                <a:cs typeface="Calibri"/>
                <a:sym typeface="Calibri"/>
              </a:rPr>
              <a:t>loyal</a:t>
            </a:r>
            <a:r>
              <a:rPr lang="en" sz="1200" b="0" i="0" u="none" strike="noStrike" cap="none" dirty="0">
                <a:solidFill>
                  <a:schemeClr val="dk1"/>
                </a:solidFill>
                <a:latin typeface="Calibri"/>
                <a:ea typeface="Calibri"/>
                <a:cs typeface="Calibri"/>
                <a:sym typeface="Calibri"/>
              </a:rPr>
              <a:t> in a familiar context to solidify understanding of this keyword. Provide sentence frames for support. (Example</a:t>
            </a:r>
            <a:r>
              <a:rPr lang="en" sz="1200" b="0" i="1" u="none" strike="noStrike" cap="none" dirty="0">
                <a:solidFill>
                  <a:schemeClr val="dk1"/>
                </a:solidFill>
                <a:latin typeface="Calibri"/>
                <a:ea typeface="Calibri"/>
                <a:cs typeface="Calibri"/>
                <a:sym typeface="Calibri"/>
              </a:rPr>
              <a:t>: I am loyal to my grandma because I love her and she is always there for me. This means I will support her no matter what.)</a:t>
            </a:r>
            <a:endParaRPr sz="1200" b="0" i="1" u="none" strike="noStrike" cap="none" dirty="0">
              <a:solidFill>
                <a:schemeClr val="dk1"/>
              </a:solidFill>
              <a:latin typeface="Calibri"/>
              <a:ea typeface="Calibri"/>
              <a:cs typeface="Calibri"/>
              <a:sym typeface="Calibri"/>
            </a:endParaRPr>
          </a:p>
        </p:txBody>
      </p:sp>
      <p:sp>
        <p:nvSpPr>
          <p:cNvPr id="151" name="Google Shape;15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046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2" name="Google Shape;32;p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3" name="Google Shape;33;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7" name="Google Shape;67;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391886" y="308444"/>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391886" y="1369219"/>
            <a:ext cx="81234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60-80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Char char="●"/>
            </a:pPr>
            <a:r>
              <a:rPr lang="en" sz="1800" b="0" i="0" u="none" strike="noStrike" cap="none" dirty="0">
                <a:solidFill>
                  <a:schemeClr val="dk1"/>
                </a:solidFill>
                <a:latin typeface="Century Gothic"/>
                <a:ea typeface="Century Gothic"/>
                <a:cs typeface="Century Gothic"/>
                <a:sym typeface="Century Gothic"/>
              </a:rPr>
              <a:t>Focus students on the Loyalist perspective to provide a purpose for reading more about Loyalists in the rest of the lesson. The lesson begins with a rereading of “The Milliner” from</a:t>
            </a:r>
            <a:r>
              <a:rPr lang="en" sz="1800" b="1" i="1" u="none" strike="noStrike" cap="none" dirty="0">
                <a:solidFill>
                  <a:schemeClr val="dk1"/>
                </a:solidFill>
                <a:latin typeface="Century Gothic"/>
                <a:ea typeface="Century Gothic"/>
                <a:cs typeface="Century Gothic"/>
                <a:sym typeface="Century Gothic"/>
              </a:rPr>
              <a:t> </a:t>
            </a:r>
            <a:r>
              <a:rPr lang="en" sz="1800" b="0" i="1" u="none" strike="noStrike" cap="none" dirty="0">
                <a:solidFill>
                  <a:schemeClr val="dk1"/>
                </a:solidFill>
                <a:latin typeface="Century Gothic"/>
                <a:ea typeface="Century Gothic"/>
                <a:cs typeface="Century Gothic"/>
                <a:sym typeface="Century Gothic"/>
              </a:rPr>
              <a:t>Colonial Voices: Hear Them Speak. </a:t>
            </a:r>
            <a:r>
              <a:rPr lang="en" sz="1800" b="0" i="0" u="none" strike="noStrike" cap="none" dirty="0">
                <a:solidFill>
                  <a:schemeClr val="dk1"/>
                </a:solidFill>
                <a:latin typeface="Century Gothic"/>
                <a:ea typeface="Century Gothic"/>
                <a:cs typeface="Century Gothic"/>
                <a:sym typeface="Century Gothic"/>
              </a:rPr>
              <a:t>Students read a new informational text, “Loyalists,” for gist and unfamiliar </a:t>
            </a:r>
            <a:r>
              <a:rPr lang="en-US" sz="1800" b="0" i="0" u="none" strike="noStrike" cap="none" dirty="0" smtClean="0">
                <a:solidFill>
                  <a:schemeClr val="dk1"/>
                </a:solidFill>
                <a:latin typeface="Century Gothic"/>
                <a:ea typeface="Century Gothic"/>
                <a:cs typeface="Century Gothic"/>
                <a:sym typeface="Century Gothic"/>
              </a:rPr>
              <a:t>v</a:t>
            </a:r>
            <a:r>
              <a:rPr lang="en" sz="1800" b="0" i="0" u="none" strike="noStrike" cap="none" dirty="0" smtClean="0">
                <a:solidFill>
                  <a:schemeClr val="dk1"/>
                </a:solidFill>
                <a:latin typeface="Century Gothic"/>
                <a:ea typeface="Century Gothic"/>
                <a:cs typeface="Century Gothic"/>
                <a:sym typeface="Century Gothic"/>
              </a:rPr>
              <a:t>ocabulary </a:t>
            </a:r>
            <a:r>
              <a:rPr lang="en" sz="1800" b="0" i="0" u="none" strike="noStrike" cap="none" dirty="0">
                <a:solidFill>
                  <a:schemeClr val="dk1"/>
                </a:solidFill>
                <a:latin typeface="Century Gothic"/>
                <a:ea typeface="Century Gothic"/>
                <a:cs typeface="Century Gothic"/>
                <a:sym typeface="Century Gothic"/>
              </a:rPr>
              <a:t>in preparation for using it to research information in response to a question in Work Time B.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explain who the Loyalists were and what they believed. </a:t>
            </a:r>
            <a:endParaRPr sz="1800" b="1"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describe the overall structure of the text “Loyalists.”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628650" y="273850"/>
            <a:ext cx="4269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Reading for Gist: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“Loyalists”</a:t>
            </a:r>
            <a:endParaRPr sz="3300" b="0" i="0" u="none" strike="noStrike" cap="none">
              <a:solidFill>
                <a:schemeClr val="dk1"/>
              </a:solidFill>
              <a:latin typeface="Century Gothic"/>
              <a:ea typeface="Century Gothic"/>
              <a:cs typeface="Century Gothic"/>
              <a:sym typeface="Century Gothic"/>
            </a:endParaRPr>
          </a:p>
        </p:txBody>
      </p:sp>
      <p:sp>
        <p:nvSpPr>
          <p:cNvPr id="162" name="Google Shape;162;p23"/>
          <p:cNvSpPr txBox="1"/>
          <p:nvPr/>
        </p:nvSpPr>
        <p:spPr>
          <a:xfrm>
            <a:off x="733725" y="1635375"/>
            <a:ext cx="3035400" cy="1956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What did the Loyalists believe and </a:t>
            </a:r>
            <a:r>
              <a:rPr lang="en" sz="1800" b="0" i="0" u="none" strike="noStrike" cap="none" dirty="0" smtClean="0">
                <a:solidFill>
                  <a:schemeClr val="dk1"/>
                </a:solidFill>
                <a:latin typeface="Century Gothic"/>
                <a:ea typeface="Century Gothic"/>
                <a:cs typeface="Century Gothic"/>
                <a:sym typeface="Century Gothic"/>
              </a:rPr>
              <a:t>why?</a:t>
            </a:r>
            <a:endParaRPr lang="en" sz="1800"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endParaRPr lang="en"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smtClean="0">
                <a:solidFill>
                  <a:schemeClr val="dk1"/>
                </a:solidFill>
                <a:latin typeface="Century Gothic"/>
                <a:ea typeface="Century Gothic"/>
                <a:cs typeface="Century Gothic"/>
                <a:sym typeface="Century Gothic"/>
              </a:rPr>
              <a:t>What </a:t>
            </a:r>
            <a:r>
              <a:rPr lang="en" sz="1800" b="0" i="0" u="none" strike="noStrike" cap="none" dirty="0">
                <a:solidFill>
                  <a:schemeClr val="dk1"/>
                </a:solidFill>
                <a:latin typeface="Century Gothic"/>
                <a:ea typeface="Century Gothic"/>
                <a:cs typeface="Century Gothic"/>
                <a:sym typeface="Century Gothic"/>
              </a:rPr>
              <a:t>is the gist (what is it mostly about)?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163" name="Google Shape;163;p23"/>
          <p:cNvPicPr preferRelativeResize="0"/>
          <p:nvPr/>
        </p:nvPicPr>
        <p:blipFill rotWithShape="1">
          <a:blip r:embed="rId3">
            <a:alphaModFix/>
          </a:blip>
          <a:srcRect/>
          <a:stretch/>
        </p:blipFill>
        <p:spPr>
          <a:xfrm>
            <a:off x="8425614" y="4375536"/>
            <a:ext cx="566875" cy="566875"/>
          </a:xfrm>
          <a:prstGeom prst="rect">
            <a:avLst/>
          </a:prstGeom>
          <a:noFill/>
          <a:ln>
            <a:noFill/>
          </a:ln>
        </p:spPr>
      </p:pic>
      <p:pic>
        <p:nvPicPr>
          <p:cNvPr id="164" name="Google Shape;164;p23"/>
          <p:cNvPicPr preferRelativeResize="0"/>
          <p:nvPr/>
        </p:nvPicPr>
        <p:blipFill rotWithShape="1">
          <a:blip r:embed="rId4">
            <a:alphaModFix/>
          </a:blip>
          <a:srcRect/>
          <a:stretch/>
        </p:blipFill>
        <p:spPr>
          <a:xfrm>
            <a:off x="4572000" y="146625"/>
            <a:ext cx="3505500" cy="4490577"/>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Partner Research: Loyalists </a:t>
            </a:r>
            <a:endParaRPr sz="3300" b="0" i="0" u="none" strike="noStrike" cap="none">
              <a:solidFill>
                <a:schemeClr val="dk1"/>
              </a:solidFill>
              <a:latin typeface="Century Gothic"/>
              <a:ea typeface="Century Gothic"/>
              <a:cs typeface="Century Gothic"/>
              <a:sym typeface="Century Gothic"/>
            </a:endParaRPr>
          </a:p>
        </p:txBody>
      </p:sp>
      <p:sp>
        <p:nvSpPr>
          <p:cNvPr id="170" name="Google Shape;170;p24"/>
          <p:cNvSpPr txBox="1">
            <a:spLocks noGrp="1"/>
          </p:cNvSpPr>
          <p:nvPr>
            <p:ph type="body" idx="1"/>
          </p:nvPr>
        </p:nvSpPr>
        <p:spPr>
          <a:xfrm>
            <a:off x="628650" y="1166025"/>
            <a:ext cx="7886700" cy="34665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71" name="Google Shape;171;p24"/>
          <p:cNvPicPr preferRelativeResize="0"/>
          <p:nvPr/>
        </p:nvPicPr>
        <p:blipFill rotWithShape="1">
          <a:blip r:embed="rId3">
            <a:alphaModFix/>
          </a:blip>
          <a:srcRect/>
          <a:stretch/>
        </p:blipFill>
        <p:spPr>
          <a:xfrm>
            <a:off x="948175" y="1254000"/>
            <a:ext cx="3346900" cy="3290575"/>
          </a:xfrm>
          <a:prstGeom prst="rect">
            <a:avLst/>
          </a:prstGeom>
          <a:noFill/>
          <a:ln w="9525" cap="flat" cmpd="sng">
            <a:solidFill>
              <a:srgbClr val="000000"/>
            </a:solidFill>
            <a:prstDash val="solid"/>
            <a:round/>
            <a:headEnd type="none" w="sm" len="sm"/>
            <a:tailEnd type="none" w="sm" len="sm"/>
          </a:ln>
        </p:spPr>
      </p:pic>
      <p:sp>
        <p:nvSpPr>
          <p:cNvPr id="172" name="Google Shape;172;p24"/>
          <p:cNvSpPr txBox="1"/>
          <p:nvPr/>
        </p:nvSpPr>
        <p:spPr>
          <a:xfrm>
            <a:off x="4766500" y="1440725"/>
            <a:ext cx="3346800" cy="162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Who were the Loyalists, and what did they believe?</a:t>
            </a: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5"/>
          <p:cNvSpPr txBox="1">
            <a:spLocks noGrp="1"/>
          </p:cNvSpPr>
          <p:nvPr>
            <p:ph type="title"/>
          </p:nvPr>
        </p:nvSpPr>
        <p:spPr>
          <a:xfrm>
            <a:off x="544287" y="273844"/>
            <a:ext cx="797106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Independent Writing: Loyalists</a:t>
            </a:r>
            <a:endParaRPr sz="3300" b="0" i="0" u="none" strike="noStrike" cap="none" dirty="0">
              <a:solidFill>
                <a:schemeClr val="dk1"/>
              </a:solidFill>
              <a:latin typeface="Century Gothic"/>
              <a:ea typeface="Century Gothic"/>
              <a:cs typeface="Century Gothic"/>
              <a:sym typeface="Century Gothic"/>
            </a:endParaRPr>
          </a:p>
        </p:txBody>
      </p:sp>
      <p:sp>
        <p:nvSpPr>
          <p:cNvPr id="178" name="Google Shape;178;p25"/>
          <p:cNvSpPr txBox="1">
            <a:spLocks noGrp="1"/>
          </p:cNvSpPr>
          <p:nvPr>
            <p:ph type="body" idx="1"/>
          </p:nvPr>
        </p:nvSpPr>
        <p:spPr>
          <a:xfrm>
            <a:off x="544287" y="1397251"/>
            <a:ext cx="8294913" cy="23490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1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What content should you include in the introductory sentences?</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1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Who were the Loyalists?</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1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What did they believe?</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1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What content should you include in the concluding sentence?</a:t>
            </a:r>
            <a:endParaRPr sz="2400" b="0" i="0" u="none" strike="noStrike" cap="none" dirty="0">
              <a:solidFill>
                <a:schemeClr val="dk1"/>
              </a:solidFill>
              <a:latin typeface="Century Gothic"/>
              <a:ea typeface="Century Gothic"/>
              <a:cs typeface="Century Gothic"/>
              <a:sym typeface="Century Gothic"/>
            </a:endParaRPr>
          </a:p>
          <a:p>
            <a:pPr marL="139700" marR="0" lvl="0" indent="0" algn="l" rtl="0">
              <a:lnSpc>
                <a:spcPct val="110000"/>
              </a:lnSpc>
              <a:spcBef>
                <a:spcPts val="0"/>
              </a:spcBef>
              <a:spcAft>
                <a:spcPts val="0"/>
              </a:spcAft>
              <a:buClr>
                <a:schemeClr val="dk1"/>
              </a:buClr>
              <a:buSzPts val="2100"/>
              <a:buFont typeface="Arial"/>
              <a:buNone/>
            </a:pPr>
            <a:endParaRPr sz="2400" b="0" i="0" u="none" strike="noStrike" cap="none" dirty="0">
              <a:solidFill>
                <a:schemeClr val="dk1"/>
              </a:solidFill>
              <a:latin typeface="Century Gothic"/>
              <a:ea typeface="Century Gothic"/>
              <a:cs typeface="Century Gothic"/>
              <a:sym typeface="Century Gothic"/>
            </a:endParaRPr>
          </a:p>
        </p:txBody>
      </p:sp>
      <p:pic>
        <p:nvPicPr>
          <p:cNvPr id="5" name="Google Shape;163;p23"/>
          <p:cNvPicPr preferRelativeResize="0"/>
          <p:nvPr/>
        </p:nvPicPr>
        <p:blipFill rotWithShape="1">
          <a:blip r:embed="rId3">
            <a:alphaModFix/>
          </a:blip>
          <a:srcRect/>
          <a:stretch/>
        </p:blipFill>
        <p:spPr>
          <a:xfrm>
            <a:off x="8425614" y="4375536"/>
            <a:ext cx="566875" cy="566875"/>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10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Reviewing Learning Targets </a:t>
            </a:r>
            <a:endParaRPr sz="3300" b="0" i="0" u="none" strike="noStrike" cap="none">
              <a:solidFill>
                <a:schemeClr val="dk1"/>
              </a:solidFill>
              <a:latin typeface="Century Gothic"/>
              <a:ea typeface="Century Gothic"/>
              <a:cs typeface="Century Gothic"/>
              <a:sym typeface="Century Gothic"/>
            </a:endParaRPr>
          </a:p>
        </p:txBody>
      </p:sp>
      <p:sp>
        <p:nvSpPr>
          <p:cNvPr id="185" name="Google Shape;185;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419100" algn="l" rtl="0">
              <a:lnSpc>
                <a:spcPct val="90000"/>
              </a:lnSpc>
              <a:spcBef>
                <a:spcPts val="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explain who the Loyalists were and what they believed. </a:t>
            </a:r>
            <a:endParaRPr lang="en" sz="3000" dirty="0"/>
          </a:p>
          <a:p>
            <a:pPr marL="457200" marR="0" lvl="0" indent="-419100" algn="l" rtl="0">
              <a:lnSpc>
                <a:spcPct val="90000"/>
              </a:lnSpc>
              <a:spcBef>
                <a:spcPts val="0"/>
              </a:spcBef>
              <a:spcAft>
                <a:spcPts val="0"/>
              </a:spcAft>
              <a:buClr>
                <a:schemeClr val="dk1"/>
              </a:buClr>
              <a:buSzPts val="3000"/>
              <a:buFont typeface="Century Gothic"/>
              <a:buAutoNum type="arabicPeriod"/>
            </a:pPr>
            <a:endParaRPr lang="en" sz="3000" b="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000"/>
              <a:buFont typeface="Century Gothic"/>
              <a:buAutoNum type="arabicPeriod"/>
            </a:pPr>
            <a:r>
              <a:rPr lang="en" sz="3000" b="0" i="0" u="none" strike="noStrike" cap="none" dirty="0" smtClean="0">
                <a:solidFill>
                  <a:schemeClr val="dk1"/>
                </a:solidFill>
                <a:latin typeface="Century Gothic"/>
                <a:ea typeface="Century Gothic"/>
                <a:cs typeface="Century Gothic"/>
                <a:sym typeface="Century Gothic"/>
              </a:rPr>
              <a:t>I </a:t>
            </a:r>
            <a:r>
              <a:rPr lang="en" sz="3000" b="0" i="0" u="none" strike="noStrike" cap="none" dirty="0">
                <a:solidFill>
                  <a:schemeClr val="dk1"/>
                </a:solidFill>
                <a:latin typeface="Century Gothic"/>
                <a:ea typeface="Century Gothic"/>
                <a:cs typeface="Century Gothic"/>
                <a:sym typeface="Century Gothic"/>
              </a:rPr>
              <a:t>can describe the overall structure of the text “Loyalists.”</a:t>
            </a:r>
            <a:endParaRPr sz="3000" b="0" i="0" u="none" strike="noStrike" cap="none" dirty="0">
              <a:solidFill>
                <a:schemeClr val="dk1"/>
              </a:solidFill>
              <a:latin typeface="Century Gothic"/>
              <a:ea typeface="Century Gothic"/>
              <a:cs typeface="Century Gothic"/>
              <a:sym typeface="Century Gothic"/>
            </a:endParaRPr>
          </a:p>
        </p:txBody>
      </p:sp>
      <p:pic>
        <p:nvPicPr>
          <p:cNvPr id="186" name="Google Shape;186;p26"/>
          <p:cNvPicPr preferRelativeResize="0"/>
          <p:nvPr/>
        </p:nvPicPr>
        <p:blipFill rotWithShape="1">
          <a:blip r:embed="rId3">
            <a:alphaModFix/>
          </a:blip>
          <a:srcRect/>
          <a:stretch/>
        </p:blipFill>
        <p:spPr>
          <a:xfrm>
            <a:off x="8371114" y="4344684"/>
            <a:ext cx="623943" cy="550482"/>
          </a:xfrm>
          <a:prstGeom prst="rect">
            <a:avLst/>
          </a:prstGeom>
          <a:noFill/>
          <a:ln>
            <a:noFill/>
          </a:ln>
        </p:spPr>
      </p:pic>
      <p:pic>
        <p:nvPicPr>
          <p:cNvPr id="187" name="Google Shape;187;p26"/>
          <p:cNvPicPr preferRelativeResize="0"/>
          <p:nvPr/>
        </p:nvPicPr>
        <p:blipFill rotWithShape="1">
          <a:blip r:embed="rId4">
            <a:alphaModFix/>
          </a:blip>
          <a:srcRect/>
          <a:stretch/>
        </p:blipFill>
        <p:spPr>
          <a:xfrm>
            <a:off x="7802060" y="4313841"/>
            <a:ext cx="569054" cy="5813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r>
              <a:rPr lang="en" sz="2800" b="0" i="0" u="none" strike="noStrike" cap="none">
                <a:solidFill>
                  <a:schemeClr val="dk1"/>
                </a:solidFill>
                <a:latin typeface="Century Gothic"/>
                <a:ea typeface="Century Gothic"/>
                <a:cs typeface="Century Gothic"/>
                <a:sym typeface="Century Gothic"/>
              </a:rPr>
              <a:t>Reading Aloud: “Revolutionary War, Part II”</a:t>
            </a:r>
            <a:endParaRPr sz="2800" b="0" i="0" u="none" strike="noStrike" cap="none">
              <a:solidFill>
                <a:schemeClr val="dk1"/>
              </a:solidFill>
              <a:latin typeface="Century Gothic"/>
              <a:ea typeface="Century Gothic"/>
              <a:cs typeface="Century Gothic"/>
              <a:sym typeface="Century Gothic"/>
            </a:endParaRPr>
          </a:p>
        </p:txBody>
      </p:sp>
      <p:pic>
        <p:nvPicPr>
          <p:cNvPr id="193" name="Google Shape;193;p27"/>
          <p:cNvPicPr preferRelativeResize="0"/>
          <p:nvPr/>
        </p:nvPicPr>
        <p:blipFill rotWithShape="1">
          <a:blip r:embed="rId3">
            <a:alphaModFix/>
          </a:blip>
          <a:srcRect/>
          <a:stretch/>
        </p:blipFill>
        <p:spPr>
          <a:xfrm>
            <a:off x="3025638" y="1268050"/>
            <a:ext cx="3092724" cy="2831650"/>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99" name="Google Shape;199;p28"/>
          <p:cNvSpPr txBox="1">
            <a:spLocks noGrp="1"/>
          </p:cNvSpPr>
          <p:nvPr>
            <p:ph type="body" id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sym typeface="Century Gothic"/>
              </a:rPr>
              <a:t>Complete </a:t>
            </a:r>
            <a:r>
              <a:rPr lang="en" sz="1800" b="0" i="0" u="none" strike="noStrike" cap="none" dirty="0">
                <a:solidFill>
                  <a:schemeClr val="tx1"/>
                </a:solidFill>
                <a:sym typeface="Century Gothic"/>
              </a:rPr>
              <a:t>the Marking Quotes practice in your Unit 1 </a:t>
            </a:r>
            <a:r>
              <a:rPr lang="en" sz="1800" b="0" i="0" u="none" strike="noStrike" cap="none" dirty="0" smtClean="0">
                <a:solidFill>
                  <a:schemeClr val="tx1"/>
                </a:solidFill>
                <a:sym typeface="Century Gothic"/>
              </a:rPr>
              <a:t>Homework.</a:t>
            </a:r>
            <a:endParaRPr lang="en" sz="1800" dirty="0">
              <a:solidFill>
                <a:schemeClr val="tx1"/>
              </a:solidFill>
            </a:endParaRPr>
          </a:p>
          <a:p>
            <a:pPr marL="342900" marR="0" lvl="0" indent="-342900" algn="l" rtl="0">
              <a:lnSpc>
                <a:spcPct val="100000"/>
              </a:lnSpc>
              <a:spcBef>
                <a:spcPts val="0"/>
              </a:spcBef>
              <a:spcAft>
                <a:spcPts val="0"/>
              </a:spcAft>
              <a:buClr>
                <a:srgbClr val="000000"/>
              </a:buClr>
              <a:buSzPct val="100000"/>
              <a:buFont typeface="+mj-lt"/>
              <a:buAutoNum type="alphaUcPeriod"/>
            </a:pPr>
            <a:endParaRPr lang="en" sz="1800" b="0" i="0" u="none" strike="noStrike" cap="none" dirty="0">
              <a:solidFill>
                <a:schemeClr val="tx1"/>
              </a:solidFill>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sym typeface="Century Gothic"/>
              </a:rPr>
              <a:t>Accountable </a:t>
            </a:r>
            <a:r>
              <a:rPr lang="en" sz="1800" b="0" i="0" u="none" strike="noStrike" cap="none" dirty="0">
                <a:solidFill>
                  <a:schemeClr val="tx1"/>
                </a:solidFill>
                <a:sym typeface="Century Gothic"/>
              </a:rPr>
              <a:t>Research </a:t>
            </a:r>
            <a:r>
              <a:rPr lang="en" sz="1800" b="0" i="0" u="none" strike="noStrike" cap="none" dirty="0" smtClean="0">
                <a:solidFill>
                  <a:schemeClr val="tx1"/>
                </a:solidFill>
                <a:sym typeface="Century Gothic"/>
              </a:rPr>
              <a:t>Reading</a:t>
            </a:r>
            <a:r>
              <a:rPr lang="en-US" sz="1800" b="0" i="0" u="none" strike="noStrike" cap="none" dirty="0" smtClean="0">
                <a:solidFill>
                  <a:schemeClr val="tx1"/>
                </a:solidFill>
                <a:sym typeface="Century Gothic"/>
              </a:rPr>
              <a:t>:</a:t>
            </a:r>
            <a:r>
              <a:rPr lang="en" sz="1800" b="0" i="0" u="none" strike="noStrike" cap="none" dirty="0" smtClean="0">
                <a:solidFill>
                  <a:schemeClr val="tx1"/>
                </a:solidFill>
                <a:sym typeface="Century Gothic"/>
              </a:rPr>
              <a:t> </a:t>
            </a:r>
            <a:r>
              <a:rPr lang="en" sz="1800" b="0" i="0" u="none" strike="noStrike" cap="none" dirty="0">
                <a:solidFill>
                  <a:schemeClr val="tx1"/>
                </a:solidFill>
                <a:sym typeface="Century Gothic"/>
              </a:rPr>
              <a:t>Select a prompt to respond to in the front of your independent reading journal.</a:t>
            </a:r>
            <a:endParaRPr sz="1800" b="0" i="0" u="none" strike="noStrike" cap="none" dirty="0">
              <a:solidFill>
                <a:schemeClr val="tx1"/>
              </a:solidFill>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00" name="Google Shape;200;p28"/>
          <p:cNvSpPr txBox="1">
            <a:spLocks noGrp="1"/>
          </p:cNvSpPr>
          <p:nvPr>
            <p:ph type="body" idx="2"/>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9"/>
          <p:cNvSpPr txBox="1">
            <a:spLocks noGrp="1"/>
          </p:cNvSpPr>
          <p:nvPr>
            <p:ph type="title"/>
          </p:nvPr>
        </p:nvSpPr>
        <p:spPr>
          <a:xfrm>
            <a:off x="311700" y="11155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06" name="Google Shape;206;p29"/>
          <p:cNvSpPr txBox="1">
            <a:spLocks noGrp="1"/>
          </p:cNvSpPr>
          <p:nvPr>
            <p:ph type="body" idx="1"/>
          </p:nvPr>
        </p:nvSpPr>
        <p:spPr>
          <a:xfrm>
            <a:off x="466675" y="684251"/>
            <a:ext cx="6255900" cy="808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07" name="Google Shape;207;p29"/>
          <p:cNvSpPr txBox="1">
            <a:spLocks noGrp="1"/>
          </p:cNvSpPr>
          <p:nvPr>
            <p:ph type="body" idx="2"/>
          </p:nvPr>
        </p:nvSpPr>
        <p:spPr>
          <a:xfrm>
            <a:off x="466675" y="1412775"/>
            <a:ext cx="8620500" cy="2890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0"/>
          <p:cNvSpPr txBox="1">
            <a:spLocks noGrp="1"/>
          </p:cNvSpPr>
          <p:nvPr>
            <p:ph type="title"/>
          </p:nvPr>
        </p:nvSpPr>
        <p:spPr>
          <a:xfrm>
            <a:off x="628650" y="1307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14" name="Google Shape;214;p30"/>
          <p:cNvSpPr txBox="1">
            <a:spLocks noGrp="1"/>
          </p:cNvSpPr>
          <p:nvPr>
            <p:ph type="body" idx="1"/>
          </p:nvPr>
        </p:nvSpPr>
        <p:spPr>
          <a:xfrm>
            <a:off x="628650" y="532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15" name="Google Shape;215;p30"/>
          <p:cNvGraphicFramePr/>
          <p:nvPr/>
        </p:nvGraphicFramePr>
        <p:xfrm>
          <a:off x="952500" y="2746675"/>
          <a:ext cx="7239000" cy="1859219"/>
        </p:xfrm>
        <a:graphic>
          <a:graphicData uri="http://schemas.openxmlformats.org/drawingml/2006/table">
            <a:tbl>
              <a:tblPr>
                <a:noFill/>
                <a:tableStyleId>{6EE9D22A-F88F-4F6D-878B-95A7F8311BAA}</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391886" y="273844"/>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315686" y="1268050"/>
            <a:ext cx="8199664" cy="3364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600" b="1" i="0" u="none" strike="noStrike" cap="none" dirty="0">
                <a:solidFill>
                  <a:schemeClr val="dk1"/>
                </a:solidFill>
                <a:latin typeface="Century Gothic"/>
                <a:ea typeface="Century Gothic"/>
                <a:cs typeface="Century Gothic"/>
                <a:sym typeface="Century Gothic"/>
              </a:rPr>
              <a:t>Preparing for Lesson 4: </a:t>
            </a:r>
            <a:r>
              <a:rPr lang="en" sz="1600" b="0" i="0" u="none" strike="noStrike" cap="none" dirty="0">
                <a:solidFill>
                  <a:schemeClr val="dk1"/>
                </a:solidFill>
                <a:latin typeface="Century Gothic"/>
                <a:ea typeface="Century Gothic"/>
                <a:cs typeface="Century Gothic"/>
                <a:sym typeface="Century Gothic"/>
              </a:rPr>
              <a:t>Pre-reading and Preparing:</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200000"/>
              </a:lnSpc>
              <a:spcBef>
                <a:spcPts val="0"/>
              </a:spcBef>
              <a:spcAft>
                <a:spcPts val="0"/>
              </a:spcAft>
              <a:buClr>
                <a:schemeClr val="dk1"/>
              </a:buClr>
              <a:buSzPts val="1600"/>
              <a:buFont typeface="Century Gothic"/>
              <a:buChar char="●"/>
            </a:pPr>
            <a:r>
              <a:rPr lang="en" sz="1600" b="0" i="0" u="none" strike="noStrike" cap="none" dirty="0" smtClean="0">
                <a:solidFill>
                  <a:schemeClr val="dk1"/>
                </a:solidFill>
                <a:latin typeface="Century Gothic"/>
                <a:ea typeface="Century Gothic"/>
                <a:cs typeface="Century Gothic"/>
                <a:sym typeface="Century Gothic"/>
              </a:rPr>
              <a:t>Read </a:t>
            </a:r>
            <a:r>
              <a:rPr lang="en" sz="1600" b="0" i="0" u="none" strike="noStrike" cap="none" dirty="0">
                <a:solidFill>
                  <a:schemeClr val="dk1"/>
                </a:solidFill>
                <a:latin typeface="Century Gothic"/>
                <a:ea typeface="Century Gothic"/>
                <a:cs typeface="Century Gothic"/>
                <a:sym typeface="Century Gothic"/>
              </a:rPr>
              <a:t>through Lesson 4 </a:t>
            </a:r>
            <a:r>
              <a:rPr lang="en" sz="1600" b="0" i="0" u="sng" strike="noStrike" cap="none" dirty="0" smtClean="0">
                <a:solidFill>
                  <a:schemeClr val="hlink"/>
                </a:solidFill>
                <a:latin typeface="Century Gothic"/>
                <a:ea typeface="Century Gothic"/>
                <a:cs typeface="Century Gothic"/>
                <a:sym typeface="Century Gothic"/>
                <a:hlinkClick r:id="rId3"/>
              </a:rPr>
              <a:t>Here</a:t>
            </a:r>
            <a:r>
              <a:rPr lang="en-US" sz="1600" b="0" i="0" u="sng" strike="noStrike" cap="none" dirty="0" smtClean="0">
                <a:solidFill>
                  <a:schemeClr val="hlink"/>
                </a:solidFill>
                <a:latin typeface="Century Gothic"/>
                <a:ea typeface="Century Gothic"/>
                <a:cs typeface="Century Gothic"/>
                <a:sym typeface="Century Gothic"/>
              </a:rPr>
              <a:t>.</a:t>
            </a:r>
            <a:r>
              <a:rPr lang="en" sz="1600" b="0" i="0" u="none" strike="noStrike" cap="none" dirty="0" smtClean="0">
                <a:solidFill>
                  <a:schemeClr val="dk1"/>
                </a:solidFill>
                <a:latin typeface="Century Gothic"/>
                <a:ea typeface="Century Gothic"/>
                <a:cs typeface="Century Gothic"/>
                <a:sym typeface="Century Gothic"/>
              </a:rPr>
              <a:t>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endParaRPr lang="en" sz="16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r>
              <a:rPr lang="en" sz="1600" b="0" i="0" u="none" strike="noStrike" cap="none" dirty="0" smtClean="0">
                <a:solidFill>
                  <a:schemeClr val="dk1"/>
                </a:solidFill>
                <a:latin typeface="Century Gothic"/>
                <a:ea typeface="Century Gothic"/>
                <a:cs typeface="Century Gothic"/>
                <a:sym typeface="Century Gothic"/>
              </a:rPr>
              <a:t>In </a:t>
            </a:r>
            <a:r>
              <a:rPr lang="en" sz="1600" b="0" i="0" u="none" strike="noStrike" cap="none" dirty="0">
                <a:solidFill>
                  <a:schemeClr val="dk1"/>
                </a:solidFill>
                <a:latin typeface="Century Gothic"/>
                <a:ea typeface="Century Gothic"/>
                <a:cs typeface="Century Gothic"/>
                <a:sym typeface="Century Gothic"/>
              </a:rPr>
              <a:t>this lesson, students will be: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Engaging the Reader:  </a:t>
            </a:r>
            <a:r>
              <a:rPr lang="en" sz="1600" b="0" i="1" u="none" strike="noStrike" cap="none" dirty="0">
                <a:solidFill>
                  <a:schemeClr val="dk1"/>
                </a:solidFill>
                <a:latin typeface="Century Gothic"/>
                <a:ea typeface="Century Gothic"/>
                <a:cs typeface="Century Gothic"/>
                <a:sym typeface="Century Gothic"/>
              </a:rPr>
              <a:t>Colonial Voices:  Hear Them Speak</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Reviewing Learning Targets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for Gist:  “Loyalists”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Partner Research:  Loyalists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Independent Writing:  Loyalists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Aloud:  “Revolutionary War, Part II”</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Homework</a:t>
            </a:r>
            <a:endParaRPr sz="16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468086" y="273844"/>
            <a:ext cx="80472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468086" y="1369219"/>
            <a:ext cx="80472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4: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402771" y="273844"/>
            <a:ext cx="81125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402771" y="1369219"/>
            <a:ext cx="81125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4: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two protocols</a:t>
            </a:r>
            <a:endParaRPr sz="2400" b="0" i="0" u="none" strike="noStrike" cap="none" dirty="0">
              <a:solidFill>
                <a:schemeClr val="dk1"/>
              </a:solidFill>
              <a:latin typeface="Century Gothic"/>
              <a:ea typeface="Century Gothic"/>
              <a:cs typeface="Century Gothic"/>
              <a:sym typeface="Century Gothic"/>
            </a:endParaRPr>
          </a:p>
          <a:p>
            <a:pPr marL="914400" marR="0" lvl="1"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Think-Pair-Share</a:t>
            </a:r>
            <a:endParaRPr sz="2400" b="0" i="0" u="none" strike="noStrike" cap="none" dirty="0">
              <a:solidFill>
                <a:schemeClr val="dk1"/>
              </a:solidFill>
              <a:latin typeface="Century Gothic"/>
              <a:ea typeface="Century Gothic"/>
              <a:cs typeface="Century Gothic"/>
              <a:sym typeface="Century Gothic"/>
            </a:endParaRPr>
          </a:p>
          <a:p>
            <a:pPr marL="914400" marR="0" lvl="1"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Turn and Talk</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0" name="Google Shape;120;p1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4: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Students may need additional support reading the text and recording their research. Ensure that pairs have at least one strong reader. For students who might really struggle to complete the note-catcher, invite the pair to share a note-catcher.</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21" name="Google Shape;121;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4  </a:t>
            </a:r>
            <a:endParaRPr sz="3000" b="0" i="0" u="none" strike="noStrike" cap="none">
              <a:solidFill>
                <a:srgbClr val="404040"/>
              </a:solidFill>
              <a:latin typeface="Calibri"/>
              <a:ea typeface="Calibri"/>
              <a:cs typeface="Calibri"/>
              <a:sym typeface="Calibri"/>
            </a:endParaRPr>
          </a:p>
        </p:txBody>
      </p:sp>
      <p:pic>
        <p:nvPicPr>
          <p:cNvPr id="131" name="Google Shape;131;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274320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0" algn="r" rtl="0">
              <a:lnSpc>
                <a:spcPct val="100000"/>
              </a:lnSpc>
              <a:spcBef>
                <a:spcPts val="0"/>
              </a:spcBef>
              <a:spcAft>
                <a:spcPts val="0"/>
              </a:spcAft>
              <a:buClr>
                <a:schemeClr val="dk1"/>
              </a:buClr>
              <a:buSzPts val="2100"/>
              <a:buFont typeface="Century Gothic"/>
              <a:buNone/>
            </a:pPr>
            <a:endParaRPr sz="1400" b="0" i="0" u="none" strike="noStrike" cap="none">
              <a:solidFill>
                <a:schemeClr val="dk1"/>
              </a:solidFill>
              <a:latin typeface="Century Gothic"/>
              <a:ea typeface="Century Gothic"/>
              <a:cs typeface="Century Gothic"/>
              <a:sym typeface="Century Gothic"/>
            </a:endParaRPr>
          </a:p>
        </p:txBody>
      </p:sp>
      <p:pic>
        <p:nvPicPr>
          <p:cNvPr id="139" name="Google Shape;139;p20"/>
          <p:cNvPicPr preferRelativeResize="0"/>
          <p:nvPr/>
        </p:nvPicPr>
        <p:blipFill rotWithShape="1">
          <a:blip r:embed="rId3">
            <a:alphaModFix/>
          </a:blip>
          <a:srcRect/>
          <a:stretch/>
        </p:blipFill>
        <p:spPr>
          <a:xfrm>
            <a:off x="323048" y="1268050"/>
            <a:ext cx="2951727" cy="3263400"/>
          </a:xfrm>
          <a:prstGeom prst="rect">
            <a:avLst/>
          </a:prstGeom>
          <a:noFill/>
          <a:ln>
            <a:noFill/>
          </a:ln>
        </p:spPr>
      </p:pic>
      <p:sp>
        <p:nvSpPr>
          <p:cNvPr id="140" name="Google Shape;140;p20"/>
          <p:cNvSpPr txBox="1"/>
          <p:nvPr/>
        </p:nvSpPr>
        <p:spPr>
          <a:xfrm>
            <a:off x="3152450" y="1880425"/>
            <a:ext cx="5542500" cy="25302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Rereading “The Milliner” from </a:t>
            </a:r>
            <a:r>
              <a:rPr lang="en" sz="1600" b="0" i="1" u="none" strike="noStrike" cap="none" dirty="0">
                <a:solidFill>
                  <a:schemeClr val="dk1"/>
                </a:solidFill>
                <a:latin typeface="Century Gothic"/>
                <a:ea typeface="Century Gothic"/>
                <a:cs typeface="Century Gothic"/>
                <a:sym typeface="Century Gothic"/>
              </a:rPr>
              <a:t>Colonial Voices: Hear Them Speak</a:t>
            </a:r>
            <a:r>
              <a:rPr lang="en" sz="1600" b="0" i="0" u="none" strike="noStrike" cap="none" dirty="0">
                <a:solidFill>
                  <a:schemeClr val="dk1"/>
                </a:solidFill>
                <a:latin typeface="Century Gothic"/>
                <a:ea typeface="Century Gothic"/>
                <a:cs typeface="Century Gothic"/>
                <a:sym typeface="Century Gothic"/>
              </a:rPr>
              <a:t>. </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a new informational text, “Loyalists” for gist and unfamiliar </a:t>
            </a:r>
            <a:r>
              <a:rPr lang="en-US" sz="1600" b="0" i="0" u="none" strike="noStrike" cap="none" dirty="0" smtClean="0">
                <a:solidFill>
                  <a:schemeClr val="dk1"/>
                </a:solidFill>
                <a:latin typeface="Century Gothic"/>
                <a:ea typeface="Century Gothic"/>
                <a:cs typeface="Century Gothic"/>
                <a:sym typeface="Century Gothic"/>
              </a:rPr>
              <a:t>v</a:t>
            </a:r>
            <a:r>
              <a:rPr lang="en" sz="1600" b="0" i="0" u="none" strike="noStrike" cap="none" dirty="0" smtClean="0">
                <a:solidFill>
                  <a:schemeClr val="dk1"/>
                </a:solidFill>
                <a:latin typeface="Century Gothic"/>
                <a:ea typeface="Century Gothic"/>
                <a:cs typeface="Century Gothic"/>
                <a:sym typeface="Century Gothic"/>
              </a:rPr>
              <a:t>ocabulary</a:t>
            </a:r>
            <a:r>
              <a:rPr lang="en-US" sz="1600" b="0" i="0" u="none" strike="noStrike" cap="none" dirty="0" smtClean="0">
                <a:solidFill>
                  <a:schemeClr val="dk1"/>
                </a:solidFill>
                <a:latin typeface="Century Gothic"/>
                <a:ea typeface="Century Gothic"/>
                <a:cs typeface="Century Gothic"/>
                <a:sym typeface="Century Gothic"/>
              </a:rPr>
              <a:t>.</a:t>
            </a:r>
            <a:r>
              <a:rPr lang="en" sz="1600" b="0" i="0" u="none" strike="noStrike" cap="none" dirty="0" smtClean="0">
                <a:solidFill>
                  <a:schemeClr val="dk1"/>
                </a:solidFill>
                <a:latin typeface="Century Gothic"/>
                <a:ea typeface="Century Gothic"/>
                <a:cs typeface="Century Gothic"/>
                <a:sym typeface="Century Gothic"/>
              </a:rPr>
              <a:t> </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Synthesizing your reading about Loyalists in an informational paragraph. </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aloud “Revolutionary War: Part 2”.</a:t>
            </a: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381000" y="273844"/>
            <a:ext cx="8134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Engaging the Reader-</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1" u="none" strike="noStrike" cap="none" dirty="0">
                <a:solidFill>
                  <a:schemeClr val="dk1"/>
                </a:solidFill>
                <a:latin typeface="Century Gothic"/>
                <a:ea typeface="Century Gothic"/>
                <a:cs typeface="Century Gothic"/>
                <a:sym typeface="Century Gothic"/>
              </a:rPr>
              <a:t>Colonial Voices: Hear Them Speak</a:t>
            </a:r>
            <a:endParaRPr sz="3300" b="0" i="1" u="none" strike="noStrike" cap="none" dirty="0">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381000" y="1369219"/>
            <a:ext cx="8134350" cy="3263400"/>
          </a:xfrm>
          <a:prstGeom prst="rect">
            <a:avLst/>
          </a:prstGeom>
          <a:noFill/>
          <a:ln>
            <a:noFill/>
          </a:ln>
        </p:spPr>
        <p:txBody>
          <a:bodyPr spcFirstLastPara="1" wrap="square" lIns="68575" tIns="34275" rIns="68575" bIns="34275" anchor="t" anchorCtr="0">
            <a:noAutofit/>
          </a:bodyPr>
          <a:lstStyle/>
          <a:p>
            <a:pPr marL="457200" marR="0" lvl="0" indent="-336550" algn="l" rtl="0">
              <a:lnSpc>
                <a:spcPct val="120000"/>
              </a:lnSpc>
              <a:spcBef>
                <a:spcPts val="0"/>
              </a:spcBef>
              <a:spcAft>
                <a:spcPts val="0"/>
              </a:spcAft>
              <a:buClr>
                <a:schemeClr val="dk1"/>
              </a:buClr>
              <a:buSzPts val="1700"/>
              <a:buFont typeface="Century Gothic"/>
              <a:buAutoNum type="arabicPeriod"/>
            </a:pPr>
            <a:r>
              <a:rPr lang="en" sz="1700" b="0" i="0" u="none" strike="noStrike" cap="none" dirty="0">
                <a:solidFill>
                  <a:schemeClr val="dk1"/>
                </a:solidFill>
                <a:latin typeface="Century Gothic"/>
                <a:ea typeface="Century Gothic"/>
                <a:cs typeface="Century Gothic"/>
                <a:sym typeface="Century Gothic"/>
              </a:rPr>
              <a:t>Once your teacher puts you into pairs, label yourselves as A and B. </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20000"/>
              </a:lnSpc>
              <a:spcBef>
                <a:spcPts val="0"/>
              </a:spcBef>
              <a:spcAft>
                <a:spcPts val="0"/>
              </a:spcAft>
              <a:buClr>
                <a:schemeClr val="dk1"/>
              </a:buClr>
              <a:buSzPts val="1700"/>
              <a:buFont typeface="Century Gothic"/>
              <a:buAutoNum type="arabicPeriod"/>
            </a:pPr>
            <a:r>
              <a:rPr lang="en" sz="1700" b="0" i="0" u="none" strike="noStrike" cap="none" dirty="0">
                <a:solidFill>
                  <a:schemeClr val="dk1"/>
                </a:solidFill>
                <a:latin typeface="Century Gothic"/>
                <a:ea typeface="Century Gothic"/>
                <a:cs typeface="Century Gothic"/>
                <a:sym typeface="Century Gothic"/>
              </a:rPr>
              <a:t>Listen carefully to the rereading of “The Milliner.”</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20000"/>
              </a:lnSpc>
              <a:spcBef>
                <a:spcPts val="0"/>
              </a:spcBef>
              <a:spcAft>
                <a:spcPts val="0"/>
              </a:spcAft>
              <a:buClr>
                <a:schemeClr val="dk1"/>
              </a:buClr>
              <a:buSzPts val="1700"/>
              <a:buFont typeface="Century Gothic"/>
              <a:buAutoNum type="arabicPeriod"/>
            </a:pPr>
            <a:r>
              <a:rPr lang="en" sz="1700" b="0" i="0" u="none" strike="noStrike" cap="none" dirty="0">
                <a:solidFill>
                  <a:schemeClr val="dk1"/>
                </a:solidFill>
                <a:latin typeface="Century Gothic"/>
                <a:ea typeface="Century Gothic"/>
                <a:cs typeface="Century Gothic"/>
                <a:sym typeface="Century Gothic"/>
              </a:rPr>
              <a:t>Turn and Talk: </a:t>
            </a:r>
            <a:endParaRPr sz="1700" b="0" i="0" u="none" strike="noStrike" cap="none" dirty="0">
              <a:solidFill>
                <a:schemeClr val="dk1"/>
              </a:solidFill>
              <a:latin typeface="Century Gothic"/>
              <a:ea typeface="Century Gothic"/>
              <a:cs typeface="Century Gothic"/>
              <a:sym typeface="Century Gothic"/>
            </a:endParaRPr>
          </a:p>
          <a:p>
            <a:pPr marL="914400" marR="0" lvl="1" indent="-336550" algn="l" rtl="0">
              <a:lnSpc>
                <a:spcPct val="12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From the text, what are some examples of fripperies?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20000"/>
              </a:lnSpc>
              <a:spcBef>
                <a:spcPts val="0"/>
              </a:spcBef>
              <a:spcAft>
                <a:spcPts val="0"/>
              </a:spcAft>
              <a:buClr>
                <a:schemeClr val="dk1"/>
              </a:buClr>
              <a:buSzPts val="1700"/>
              <a:buFont typeface="Century Gothic"/>
              <a:buAutoNum type="arabicPeriod"/>
            </a:pPr>
            <a:r>
              <a:rPr lang="en" sz="1700" b="0" i="0" u="none" strike="noStrike" cap="none" dirty="0">
                <a:solidFill>
                  <a:schemeClr val="dk1"/>
                </a:solidFill>
                <a:latin typeface="Century Gothic"/>
                <a:ea typeface="Century Gothic"/>
                <a:cs typeface="Century Gothic"/>
                <a:sym typeface="Century Gothic"/>
              </a:rPr>
              <a:t>Think-Pair-Share: </a:t>
            </a:r>
            <a:endParaRPr sz="1700" b="0" i="0" u="none" strike="noStrike" cap="none" dirty="0">
              <a:solidFill>
                <a:schemeClr val="dk1"/>
              </a:solidFill>
              <a:latin typeface="Century Gothic"/>
              <a:ea typeface="Century Gothic"/>
              <a:cs typeface="Century Gothic"/>
              <a:sym typeface="Century Gothic"/>
            </a:endParaRPr>
          </a:p>
          <a:p>
            <a:pPr marL="914400" marR="0" lvl="1" indent="-336550" algn="l" rtl="0">
              <a:lnSpc>
                <a:spcPct val="12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What does the milliner think of the tax? How do you know?</a:t>
            </a:r>
            <a:endParaRPr sz="1700" b="0" i="0" u="none" strike="noStrike" cap="none" dirty="0">
              <a:solidFill>
                <a:schemeClr val="dk1"/>
              </a:solidFill>
              <a:latin typeface="Century Gothic"/>
              <a:ea typeface="Century Gothic"/>
              <a:cs typeface="Century Gothic"/>
              <a:sym typeface="Century Gothic"/>
            </a:endParaRPr>
          </a:p>
          <a:p>
            <a:pPr marL="914400" marR="0" lvl="0" indent="-336550" algn="l" rtl="0">
              <a:lnSpc>
                <a:spcPct val="12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Is he a Patriot? How do you know?</a:t>
            </a:r>
            <a:endParaRPr sz="1700" b="0" i="0" u="none" strike="noStrike" cap="none" dirty="0">
              <a:solidFill>
                <a:schemeClr val="dk1"/>
              </a:solidFill>
              <a:latin typeface="Century Gothic"/>
              <a:ea typeface="Century Gothic"/>
              <a:cs typeface="Century Gothic"/>
              <a:sym typeface="Century Gothic"/>
            </a:endParaRPr>
          </a:p>
          <a:p>
            <a:pPr marL="914400" marR="0" lvl="0" indent="-336550" algn="l" rtl="0">
              <a:lnSpc>
                <a:spcPct val="12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If he isn’t a Patriot, what might he be?</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139700" marR="0" lvl="0" indent="0" algn="l" rtl="0">
              <a:lnSpc>
                <a:spcPct val="12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pic>
        <p:nvPicPr>
          <p:cNvPr id="147" name="Google Shape;147;p21"/>
          <p:cNvPicPr preferRelativeResize="0"/>
          <p:nvPr/>
        </p:nvPicPr>
        <p:blipFill rotWithShape="1">
          <a:blip r:embed="rId3">
            <a:alphaModFix/>
          </a:blip>
          <a:srcRect/>
          <a:stretch/>
        </p:blipFill>
        <p:spPr>
          <a:xfrm>
            <a:off x="8515350" y="4371697"/>
            <a:ext cx="524712" cy="521843"/>
          </a:xfrm>
          <a:prstGeom prst="rect">
            <a:avLst/>
          </a:prstGeom>
          <a:noFill/>
          <a:ln>
            <a:noFill/>
          </a:ln>
        </p:spPr>
      </p:pic>
      <p:pic>
        <p:nvPicPr>
          <p:cNvPr id="148" name="Google Shape;148;p21"/>
          <p:cNvPicPr preferRelativeResize="0"/>
          <p:nvPr/>
        </p:nvPicPr>
        <p:blipFill rotWithShape="1">
          <a:blip r:embed="rId4">
            <a:alphaModFix/>
          </a:blip>
          <a:srcRect/>
          <a:stretch/>
        </p:blipFill>
        <p:spPr>
          <a:xfrm>
            <a:off x="7931966" y="4353168"/>
            <a:ext cx="583384" cy="583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435429" y="273844"/>
            <a:ext cx="80799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Learning Targets </a:t>
            </a:r>
            <a:endParaRPr sz="3300" b="0" i="0" u="none" strike="noStrike" cap="none" dirty="0">
              <a:solidFill>
                <a:schemeClr val="dk1"/>
              </a:solidFill>
              <a:latin typeface="Century Gothic"/>
              <a:ea typeface="Century Gothic"/>
              <a:cs typeface="Century Gothic"/>
              <a:sym typeface="Century Gothic"/>
            </a:endParaRPr>
          </a:p>
        </p:txBody>
      </p:sp>
      <p:sp>
        <p:nvSpPr>
          <p:cNvPr id="154" name="Google Shape;154;p22"/>
          <p:cNvSpPr txBox="1">
            <a:spLocks noGrp="1"/>
          </p:cNvSpPr>
          <p:nvPr>
            <p:ph type="body" idx="1"/>
          </p:nvPr>
        </p:nvSpPr>
        <p:spPr>
          <a:xfrm>
            <a:off x="628650" y="1382644"/>
            <a:ext cx="7886700" cy="3263400"/>
          </a:xfrm>
          <a:prstGeom prst="rect">
            <a:avLst/>
          </a:prstGeom>
          <a:noFill/>
          <a:ln>
            <a:noFill/>
          </a:ln>
        </p:spPr>
        <p:txBody>
          <a:bodyPr spcFirstLastPara="1" wrap="square" lIns="68575" tIns="34275" rIns="68575" bIns="34275" anchor="t" anchorCtr="0">
            <a:noAutofit/>
          </a:bodyPr>
          <a:lstStyle/>
          <a:p>
            <a:pPr marL="457200" marR="0" lvl="0" indent="-419100" algn="l" rtl="0">
              <a:lnSpc>
                <a:spcPct val="90000"/>
              </a:lnSpc>
              <a:spcBef>
                <a:spcPts val="0"/>
              </a:spcBef>
              <a:spcAft>
                <a:spcPts val="0"/>
              </a:spcAft>
              <a:buClr>
                <a:schemeClr val="dk1"/>
              </a:buClr>
              <a:buSzPct val="100000"/>
              <a:buFont typeface="Century Gothic"/>
              <a:buAutoNum type="arabicPeriod"/>
            </a:pPr>
            <a:r>
              <a:rPr lang="en" sz="2600" b="0" i="0" u="none" strike="noStrike" cap="none" dirty="0">
                <a:solidFill>
                  <a:schemeClr val="dk1"/>
                </a:solidFill>
                <a:sym typeface="Century Gothic"/>
              </a:rPr>
              <a:t>I can explain who the Loyalists were and what they believed. </a:t>
            </a:r>
            <a:endParaRPr lang="en" sz="2600" dirty="0"/>
          </a:p>
          <a:p>
            <a:pPr marL="457200" marR="0" lvl="0" indent="-419100" algn="l" rtl="0">
              <a:lnSpc>
                <a:spcPct val="90000"/>
              </a:lnSpc>
              <a:spcBef>
                <a:spcPts val="0"/>
              </a:spcBef>
              <a:spcAft>
                <a:spcPts val="0"/>
              </a:spcAft>
              <a:buClr>
                <a:schemeClr val="dk1"/>
              </a:buClr>
              <a:buSzPct val="100000"/>
              <a:buFont typeface="Century Gothic"/>
              <a:buAutoNum type="arabicPeriod"/>
            </a:pPr>
            <a:endParaRPr lang="en" sz="2600" b="0" i="0" u="none" strike="noStrike" cap="none" dirty="0">
              <a:solidFill>
                <a:schemeClr val="dk1"/>
              </a:solidFill>
              <a:sym typeface="Century Gothic"/>
            </a:endParaRPr>
          </a:p>
          <a:p>
            <a:pPr marL="457200" marR="0" lvl="0" indent="-419100" algn="l" rtl="0">
              <a:lnSpc>
                <a:spcPct val="90000"/>
              </a:lnSpc>
              <a:spcBef>
                <a:spcPts val="0"/>
              </a:spcBef>
              <a:spcAft>
                <a:spcPts val="0"/>
              </a:spcAft>
              <a:buClr>
                <a:schemeClr val="dk1"/>
              </a:buClr>
              <a:buSzPct val="100000"/>
              <a:buFont typeface="Century Gothic"/>
              <a:buAutoNum type="arabicPeriod"/>
            </a:pPr>
            <a:r>
              <a:rPr lang="en" sz="2600" b="0" i="0" u="none" strike="noStrike" cap="none" dirty="0" smtClean="0">
                <a:solidFill>
                  <a:schemeClr val="dk1"/>
                </a:solidFill>
                <a:sym typeface="Century Gothic"/>
              </a:rPr>
              <a:t>I </a:t>
            </a:r>
            <a:r>
              <a:rPr lang="en" sz="2600" b="0" i="0" u="none" strike="noStrike" cap="none" dirty="0">
                <a:solidFill>
                  <a:schemeClr val="dk1"/>
                </a:solidFill>
                <a:sym typeface="Century Gothic"/>
              </a:rPr>
              <a:t>can describe the overall structure of the text “Loyalists.”</a:t>
            </a:r>
            <a:endParaRPr sz="2600" b="0" i="0" u="none" strike="noStrike" cap="none" dirty="0">
              <a:solidFill>
                <a:schemeClr val="dk1"/>
              </a:solidFill>
              <a:sym typeface="Century Gothic"/>
            </a:endParaRPr>
          </a:p>
        </p:txBody>
      </p:sp>
      <p:pic>
        <p:nvPicPr>
          <p:cNvPr id="155" name="Google Shape;155;p22"/>
          <p:cNvPicPr preferRelativeResize="0"/>
          <p:nvPr/>
        </p:nvPicPr>
        <p:blipFill rotWithShape="1">
          <a:blip r:embed="rId3">
            <a:alphaModFix/>
          </a:blip>
          <a:srcRect/>
          <a:stretch/>
        </p:blipFill>
        <p:spPr>
          <a:xfrm>
            <a:off x="8515350" y="4417101"/>
            <a:ext cx="516350" cy="455457"/>
          </a:xfrm>
          <a:prstGeom prst="rect">
            <a:avLst/>
          </a:prstGeom>
          <a:noFill/>
          <a:ln>
            <a:noFill/>
          </a:ln>
        </p:spPr>
      </p:pic>
      <p:pic>
        <p:nvPicPr>
          <p:cNvPr id="6" name="Google Shape;148;p21"/>
          <p:cNvPicPr preferRelativeResize="0"/>
          <p:nvPr/>
        </p:nvPicPr>
        <p:blipFill rotWithShape="1">
          <a:blip r:embed="rId4">
            <a:alphaModFix/>
          </a:blip>
          <a:srcRect/>
          <a:stretch/>
        </p:blipFill>
        <p:spPr>
          <a:xfrm>
            <a:off x="7931966" y="4353168"/>
            <a:ext cx="583384" cy="5833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B50A5F-BFE5-4720-88F1-B7CB2E068A81}"/>
</file>

<file path=customXml/itemProps2.xml><?xml version="1.0" encoding="utf-8"?>
<ds:datastoreItem xmlns:ds="http://schemas.openxmlformats.org/officeDocument/2006/customXml" ds:itemID="{B65907B4-9A18-4FDF-95F7-9ACB4297EF8F}"/>
</file>

<file path=customXml/itemProps3.xml><?xml version="1.0" encoding="utf-8"?>
<ds:datastoreItem xmlns:ds="http://schemas.openxmlformats.org/officeDocument/2006/customXml" ds:itemID="{6967ABA3-A02C-4418-9455-389E9BA01632}"/>
</file>

<file path=docProps/app.xml><?xml version="1.0" encoding="utf-8"?>
<Properties xmlns="http://schemas.openxmlformats.org/officeDocument/2006/extended-properties" xmlns:vt="http://schemas.openxmlformats.org/officeDocument/2006/docPropsVTypes">
  <TotalTime>32</TotalTime>
  <Words>4081</Words>
  <Application>Microsoft Macintosh PowerPoint</Application>
  <PresentationFormat>On-screen Show (16:9)</PresentationFormat>
  <Paragraphs>374</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Grade 4: Module 3: Unit 1: Lesson 4 Teacher slide, before teaching.</vt:lpstr>
      <vt:lpstr>Grade 4: Module 3 Unit 1: Lesson 4 Teacher slide, before teaching.</vt:lpstr>
      <vt:lpstr>Grade 4: Module 3: Unit 1: Lesson 4 Teacher slide, before teaching.</vt:lpstr>
      <vt:lpstr>Grade 4: Module 3: Unit 1: Lesson 4 Teacher slide, before teaching.</vt:lpstr>
      <vt:lpstr>Grade 4: Module 3: Unit 1: Lesson 4 Teacher slide, before teaching. </vt:lpstr>
      <vt:lpstr>Grade 4: Module 3:  Unit 1: Lesson 4  </vt:lpstr>
      <vt:lpstr>Hello, Students!</vt:lpstr>
      <vt:lpstr>Engaging the Reader- Colonial Voices: Hear Them Speak</vt:lpstr>
      <vt:lpstr>Learning Targets </vt:lpstr>
      <vt:lpstr>Reading for Gist:  “Loyalists”</vt:lpstr>
      <vt:lpstr>Partner Research: Loyalists </vt:lpstr>
      <vt:lpstr>Independent Writing: Loyalists</vt:lpstr>
      <vt:lpstr>Reviewing Learning Targets </vt:lpstr>
      <vt:lpstr> Reading Aloud: “Revolutionary War, Part II”</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4 Teacher slide, before teaching.</dc:title>
  <dc:creator>nbravo</dc:creator>
  <cp:lastModifiedBy>Alexander Specht</cp:lastModifiedBy>
  <cp:revision>7</cp:revision>
  <dcterms:modified xsi:type="dcterms:W3CDTF">2018-10-12T22:56:01Z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