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FAE2841-8E79-412E-A405-B5ED9F11532E}">
  <a:tblStyle styleId="{BFAE2841-8E79-412E-A405-B5ED9F11532E}"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7823" autoAdjust="0"/>
  </p:normalViewPr>
  <p:slideViewPr>
    <p:cSldViewPr snapToGrid="0">
      <p:cViewPr varScale="1">
        <p:scale>
          <a:sx n="100" d="100"/>
          <a:sy n="100" d="100"/>
        </p:scale>
        <p:origin x="-1344" y="-104"/>
      </p:cViewPr>
      <p:guideLst>
        <p:guide orient="horz" pos="1620"/>
        <p:guide pos="2880"/>
      </p:guideLst>
    </p:cSldViewPr>
  </p:slideViewPr>
  <p:notesTextViewPr>
    <p:cViewPr>
      <p:scale>
        <a:sx n="1" d="1"/>
        <a:sy n="1" d="1"/>
      </p:scale>
      <p:origin x="0" y="27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3.xml"/><Relationship Id="rId12" Type="http://schemas.openxmlformats.org/officeDocument/2006/relationships/slide" Target="slides/slide10.xml"/><Relationship Id="rId17" Type="http://schemas.openxmlformats.org/officeDocument/2006/relationships/theme" Target="theme/theme1.xml"/><Relationship Id="rId7" Type="http://schemas.openxmlformats.org/officeDocument/2006/relationships/slide" Target="slides/slide5.xml"/><Relationship Id="rId16" Type="http://schemas.openxmlformats.org/officeDocument/2006/relationships/viewProps" Target="viewProps.xml"/><Relationship Id="rId2" Type="http://schemas.openxmlformats.org/officeDocument/2006/relationships/slideMaster" Target="slideMasters/slideMaster2.xml"/><Relationship Id="rId20" Type="http://schemas.openxmlformats.org/officeDocument/2006/relationships/customXml" Target="../customXml/item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customXml" Target="../customXml/item1.xml"/><Relationship Id="rId14" Type="http://schemas.openxmlformats.org/officeDocument/2006/relationships/printerSettings" Target="printerSettings/printerSettings1.bin"/><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690560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079756da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4079756da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Font typeface="Calibri"/>
              <a:buAutoNum type="arabicPeriod"/>
            </a:pPr>
            <a:r>
              <a:rPr lang="en" sz="1200">
                <a:latin typeface="Calibri"/>
                <a:ea typeface="Calibri"/>
                <a:cs typeface="Calibri"/>
                <a:sym typeface="Calibri"/>
              </a:rPr>
              <a:t>Opening </a:t>
            </a:r>
            <a:endParaRPr sz="120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a:latin typeface="Calibri"/>
                <a:ea typeface="Calibri"/>
                <a:cs typeface="Calibri"/>
                <a:sym typeface="Calibri"/>
              </a:rPr>
              <a:t>Engaging the Reader (3 minutes)</a:t>
            </a:r>
            <a:endParaRPr sz="120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a:latin typeface="Calibri"/>
                <a:ea typeface="Calibri"/>
                <a:cs typeface="Calibri"/>
                <a:sym typeface="Calibri"/>
              </a:rPr>
              <a:t>Work Time </a:t>
            </a:r>
            <a:endParaRPr sz="120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a:latin typeface="Calibri"/>
                <a:ea typeface="Calibri"/>
                <a:cs typeface="Calibri"/>
                <a:sym typeface="Calibri"/>
              </a:rPr>
              <a:t>Mid-Unit 2 Assessment (50 minutes)</a:t>
            </a:r>
            <a:endParaRPr sz="120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a:latin typeface="Calibri"/>
                <a:ea typeface="Calibri"/>
                <a:cs typeface="Calibri"/>
                <a:sym typeface="Calibri"/>
              </a:rPr>
              <a:t>Closing and Assessment</a:t>
            </a:r>
            <a:endParaRPr sz="120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a:latin typeface="Calibri"/>
                <a:ea typeface="Calibri"/>
                <a:cs typeface="Calibri"/>
                <a:sym typeface="Calibri"/>
              </a:rPr>
              <a:t>Preview Homework (2 minutes) </a:t>
            </a:r>
            <a:endParaRPr sz="120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a:latin typeface="Calibri"/>
                <a:ea typeface="Calibri"/>
                <a:cs typeface="Calibri"/>
                <a:sym typeface="Calibri"/>
              </a:rPr>
              <a:t>Homework</a:t>
            </a:r>
            <a:endParaRPr sz="120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a:latin typeface="Calibri"/>
                <a:ea typeface="Calibri"/>
                <a:cs typeface="Calibri"/>
                <a:sym typeface="Calibri"/>
              </a:rPr>
              <a:t>Complete a first read of Chapter 19 with structured notes.</a:t>
            </a:r>
            <a:br>
              <a:rPr lang="en" sz="1200">
                <a:latin typeface="Calibri"/>
                <a:ea typeface="Calibri"/>
                <a:cs typeface="Calibri"/>
                <a:sym typeface="Calibri"/>
              </a:rPr>
            </a:br>
            <a:endParaRPr sz="120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27e8cb33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g427e8cb33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
        <p:nvSpPr>
          <p:cNvPr id="244" name="Google Shape;244;g427e8cb334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079756da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079756da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Text to Film and Perspective Comparison of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Text to Film and Perspective Comparison of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2-Point Short Response Rubric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19 </a:t>
            </a:r>
            <a:r>
              <a:rPr lang="en" sz="1200" dirty="0">
                <a:solidFill>
                  <a:schemeClr val="dk1"/>
                </a:solidFill>
                <a:latin typeface="Calibri"/>
                <a:ea typeface="Calibri"/>
                <a:cs typeface="Calibri"/>
                <a:sym typeface="Calibri"/>
              </a:rPr>
              <a:t>(one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Supported Structured Notes graphic organizer, Chapter 1</a:t>
            </a:r>
            <a:r>
              <a:rPr lang="en" sz="1200" dirty="0">
                <a:solidFill>
                  <a:schemeClr val="dk1"/>
                </a:solidFill>
                <a:latin typeface="Calibri"/>
                <a:ea typeface="Calibri"/>
                <a:cs typeface="Calibri"/>
                <a:sym typeface="Calibri"/>
              </a:rPr>
              <a:t>9 (optional; for students needing additional support)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DVD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other independent activities students can work on if they finish the assessment early.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Equipment for viewing the DVD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Arrange seating to be conducive to an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079756da6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079756da6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Text to Film and Perspective Comparison of </a:t>
            </a: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2-Point Short Response Rubric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following portion of the courtroom scene in the film: 1:18:36 to 1:21:14.</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f5abad531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3f5abad531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079756da6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4079756da6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079756da6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079756da6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Class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Review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learning target and share with students that today they will use what they know about summary writing to write a summary of Chapter 18.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second learning target and tell students that they will also be able to show what they know about perspective.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read aloud the last two learning targets and tell students that this assessment will have them view another portion of the film and complete a comparison. </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comprehend the academic vocabulary in the targets and to understand the goals of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clarifying definitions for any academic vocabulary that students may still be having difficulty with: </a:t>
            </a:r>
            <a:r>
              <a:rPr lang="en" sz="1200" i="1" dirty="0">
                <a:solidFill>
                  <a:schemeClr val="dk1"/>
                </a:solidFill>
                <a:latin typeface="Calibri"/>
                <a:ea typeface="Calibri"/>
                <a:cs typeface="Calibri"/>
                <a:sym typeface="Calibri"/>
              </a:rPr>
              <a:t>summarize, perspective, evaluate</a:t>
            </a:r>
            <a:r>
              <a:rPr lang="en" sz="1200" dirty="0">
                <a:solidFill>
                  <a:schemeClr val="dk1"/>
                </a:solidFill>
                <a:latin typeface="Calibri"/>
                <a:ea typeface="Calibri"/>
                <a:cs typeface="Calibri"/>
                <a:sym typeface="Calibri"/>
              </a:rPr>
              <a:t>, etc.</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079756da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079756da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 Individual</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Mid-Unit 2 Assessment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not preview vocabulary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students have their novels,</a:t>
            </a:r>
            <a:r>
              <a:rPr lang="en" sz="1200" i="1" dirty="0">
                <a:solidFill>
                  <a:schemeClr val="dk1"/>
                </a:solidFill>
                <a:latin typeface="Calibri"/>
                <a:ea typeface="Calibri"/>
                <a:cs typeface="Calibri"/>
                <a:sym typeface="Calibri"/>
              </a:rPr>
              <a:t> To Kill a Mockingbird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Arrange student seating to allow for an assessment-conducive arrangement in which students independently think, read, and write.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actions for the assessment have been divided over two slides.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 sz="1200" i="1" dirty="0">
                <a:solidFill>
                  <a:schemeClr val="dk1"/>
                </a:solidFill>
                <a:latin typeface="Calibri"/>
                <a:ea typeface="Calibri"/>
                <a:cs typeface="Calibri"/>
                <a:sym typeface="Calibri"/>
              </a:rPr>
              <a:t>“You have been summarizing chapters and examining how </a:t>
            </a:r>
            <a:r>
              <a:rPr lang="en-US" sz="1200" i="1" dirty="0" smtClean="0">
                <a:solidFill>
                  <a:schemeClr val="dk1"/>
                </a:solidFill>
                <a:latin typeface="Calibri"/>
                <a:ea typeface="Calibri"/>
                <a:cs typeface="Calibri"/>
                <a:sym typeface="Calibri"/>
              </a:rPr>
              <a:t>your </a:t>
            </a:r>
            <a:r>
              <a:rPr lang="en" sz="1200" i="1" dirty="0" smtClean="0">
                <a:solidFill>
                  <a:schemeClr val="dk1"/>
                </a:solidFill>
                <a:latin typeface="Calibri"/>
                <a:ea typeface="Calibri"/>
                <a:cs typeface="Calibri"/>
                <a:sym typeface="Calibri"/>
              </a:rPr>
              <a:t>point </a:t>
            </a:r>
            <a:r>
              <a:rPr lang="en" sz="1200" i="1" dirty="0">
                <a:solidFill>
                  <a:schemeClr val="dk1"/>
                </a:solidFill>
                <a:latin typeface="Calibri"/>
                <a:ea typeface="Calibri"/>
                <a:cs typeface="Calibri"/>
                <a:sym typeface="Calibri"/>
              </a:rPr>
              <a:t>of view compares to Scout’s. This assessment will give you an opportunity to apply these skills independently and show what you know.”</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2 Assessment: Text to Film and Perspective Comparison of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read aloud through the directions on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Address any clarifying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observe but not support; this is students’ opportunity to independently apply the skills they have been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to work for 15 minutes, then move to the next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directions for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independently.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some students, this assessment may require more than the 40 minutes allotted. Consider providing students time over multiple days if necessary.</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079756da6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4079756da6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25-30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 Individual</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Mid-Unit 2 Assessment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students have worked 15 minutes to begin the assessment, then you show the  scene together to complete that portion of the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DVD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scene cued to show 1:18:36 to 1:21:14.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finish early, encourage them to complete independent activities you have set up beforehand.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 sz="1200" i="1" dirty="0">
                <a:solidFill>
                  <a:schemeClr val="dk1"/>
                </a:solidFill>
                <a:latin typeface="Calibri"/>
                <a:ea typeface="Calibri"/>
                <a:cs typeface="Calibri"/>
                <a:sym typeface="Calibri"/>
              </a:rPr>
              <a:t>“You have been comparing scenes from the novel with how these scenes are depicted in the film. As you make these comparisons, also pay attention to choices the director or actors make and how they affect the scene or the viewer. The impact can be positive, negative, or neutral. Now we will view a scene from the text together and you’ll complete that portion of the assessment. You may then return to Part A and B to finish answering those questions if needed</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the scene from the film. You may consider showing the scene twice to ensure that students have observed all of the elements needed to complete this portion of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observe but not support; this is students’ opportunity to independently apply the skills they have been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25 minutes to work, collect the assessment.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directions for this portion of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should be attentive to the film clip.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should be working independently on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some students, this assessment may require more than the 40 minutes allotted. Consider providing students time over multiple days if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replaying the video clip for students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079756da6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079756da6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smtClean="0">
                <a:latin typeface="Calibri"/>
                <a:ea typeface="Calibri"/>
                <a:cs typeface="Calibri"/>
                <a:sym typeface="Calibri"/>
              </a:rPr>
              <a:t>Grouping</a:t>
            </a:r>
            <a:r>
              <a:rPr lang="en" sz="1200" b="1" dirty="0">
                <a:latin typeface="Calibri"/>
                <a:ea typeface="Calibri"/>
                <a:cs typeface="Calibri"/>
                <a:sym typeface="Calibri"/>
              </a:rPr>
              <a:t>: Whole Class</a:t>
            </a:r>
            <a:endParaRPr sz="1200" b="1" dirty="0">
              <a:latin typeface="Calibri"/>
              <a:ea typeface="Calibri"/>
              <a:cs typeface="Calibri"/>
              <a:sym typeface="Calibri"/>
            </a:endParaRPr>
          </a:p>
          <a:p>
            <a:pPr marL="0" lvl="0" indent="0" algn="l" rtl="0">
              <a:spcBef>
                <a:spcPts val="0"/>
              </a:spcBef>
              <a:spcAft>
                <a:spcPts val="0"/>
              </a:spcAft>
              <a:buNone/>
            </a:pP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Closing A. Preview Homework</a:t>
            </a:r>
            <a:r>
              <a:rPr lang="en" sz="1200" dirty="0">
                <a:latin typeface="Calibri"/>
                <a:ea typeface="Calibri"/>
                <a:cs typeface="Calibri"/>
                <a:sym typeface="Calibri"/>
              </a:rPr>
              <a:t> </a:t>
            </a:r>
            <a:br>
              <a:rPr lang="en" sz="1200" dirty="0">
                <a:latin typeface="Calibri"/>
                <a:ea typeface="Calibri"/>
                <a:cs typeface="Calibri"/>
                <a:sym typeface="Calibri"/>
              </a:rPr>
            </a:b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19</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Preview the homework.</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
            </a:r>
            <a:br>
              <a:rPr lang="en" sz="1200" dirty="0">
                <a:latin typeface="Calibri"/>
                <a:ea typeface="Calibri"/>
                <a:cs typeface="Calibri"/>
                <a:sym typeface="Calibri"/>
              </a:rPr>
            </a:b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should comprehend the homework assignment.</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Provide struggling learners with the supported structured notes for additional scaffolding as they read the novel.</a:t>
            </a:r>
            <a:br>
              <a:rPr lang="en" sz="1200" dirty="0">
                <a:latin typeface="Calibri"/>
                <a:ea typeface="Calibri"/>
                <a:cs typeface="Calibri"/>
                <a:sym typeface="Calibri"/>
              </a:rPr>
            </a:b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4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300" dirty="0">
                <a:solidFill>
                  <a:schemeClr val="dk1"/>
                </a:solidFill>
              </a:rPr>
              <a:t>This lesson will take approximately 50-55 minutes to complete. </a:t>
            </a:r>
            <a:endParaRPr sz="1300" dirty="0">
              <a:solidFill>
                <a:schemeClr val="dk1"/>
              </a:solidFill>
            </a:endParaRPr>
          </a:p>
          <a:p>
            <a:pPr marL="0" lvl="0" indent="0" algn="l" rtl="0">
              <a:spcBef>
                <a:spcPts val="800"/>
              </a:spcBef>
              <a:spcAft>
                <a:spcPts val="0"/>
              </a:spcAft>
              <a:buClr>
                <a:schemeClr val="dk1"/>
              </a:buClr>
              <a:buSzPts val="2400"/>
              <a:buFont typeface="Arial"/>
              <a:buNone/>
            </a:pPr>
            <a:endParaRPr sz="1300" dirty="0">
              <a:solidFill>
                <a:schemeClr val="dk1"/>
              </a:solidFill>
            </a:endParaRPr>
          </a:p>
          <a:p>
            <a:pPr marL="0" lvl="0" indent="0" algn="l" rtl="0">
              <a:spcBef>
                <a:spcPts val="800"/>
              </a:spcBef>
              <a:spcAft>
                <a:spcPts val="0"/>
              </a:spcAft>
              <a:buClr>
                <a:schemeClr val="dk1"/>
              </a:buClr>
              <a:buSzPts val="3200"/>
              <a:buFont typeface="Arial"/>
              <a:buNone/>
            </a:pPr>
            <a:r>
              <a:rPr lang="en" sz="1300" dirty="0">
                <a:solidFill>
                  <a:schemeClr val="dk1"/>
                </a:solidFill>
              </a:rPr>
              <a:t>The purpose of today’s lesson is to:</a:t>
            </a:r>
            <a:endParaRPr sz="1300" dirty="0">
              <a:solidFill>
                <a:schemeClr val="dk1"/>
              </a:solidFill>
            </a:endParaRPr>
          </a:p>
          <a:p>
            <a:pPr marL="457200" lvl="0" indent="-317500" algn="l" rtl="0">
              <a:spcBef>
                <a:spcPts val="800"/>
              </a:spcBef>
              <a:spcAft>
                <a:spcPts val="0"/>
              </a:spcAft>
              <a:buClr>
                <a:schemeClr val="dk1"/>
              </a:buClr>
              <a:buSzPts val="1400"/>
              <a:buChar char="•"/>
            </a:pPr>
            <a:r>
              <a:rPr lang="en" sz="1300" dirty="0">
                <a:solidFill>
                  <a:schemeClr val="dk1"/>
                </a:solidFill>
              </a:rPr>
              <a:t>Provide students with an opportunity to independently complete a text to film comparison through the </a:t>
            </a:r>
            <a:r>
              <a:rPr lang="en" sz="1300" b="1" dirty="0">
                <a:solidFill>
                  <a:schemeClr val="dk1"/>
                </a:solidFill>
              </a:rPr>
              <a:t>Mid-Unit </a:t>
            </a:r>
            <a:r>
              <a:rPr lang="en" sz="1300" b="1" dirty="0" smtClean="0">
                <a:solidFill>
                  <a:schemeClr val="dk1"/>
                </a:solidFill>
              </a:rPr>
              <a:t>Assessment</a:t>
            </a:r>
            <a:r>
              <a:rPr lang="en-US" sz="1300" dirty="0" smtClean="0">
                <a:solidFill>
                  <a:schemeClr val="dk1"/>
                </a:solidFill>
              </a:rPr>
              <a:t>.</a:t>
            </a:r>
            <a:endParaRPr sz="1300" dirty="0">
              <a:solidFill>
                <a:schemeClr val="dk1"/>
              </a:solidFill>
            </a:endParaRPr>
          </a:p>
          <a:p>
            <a:pPr marL="457200" lvl="0" indent="-317500" algn="l" rtl="0">
              <a:spcBef>
                <a:spcPts val="0"/>
              </a:spcBef>
              <a:spcAft>
                <a:spcPts val="0"/>
              </a:spcAft>
              <a:buClr>
                <a:schemeClr val="dk1"/>
              </a:buClr>
              <a:buSzPts val="1400"/>
              <a:buChar char="•"/>
            </a:pPr>
            <a:r>
              <a:rPr lang="en" sz="1300" dirty="0">
                <a:solidFill>
                  <a:schemeClr val="dk1"/>
                </a:solidFill>
              </a:rPr>
              <a:t>Demonstrate their mastery of summarizing text and analyzing character and reader’s perspective on the </a:t>
            </a:r>
            <a:r>
              <a:rPr lang="en" sz="1300" b="1" dirty="0">
                <a:solidFill>
                  <a:schemeClr val="dk1"/>
                </a:solidFill>
              </a:rPr>
              <a:t>Mid-Unit </a:t>
            </a:r>
            <a:r>
              <a:rPr lang="en" sz="1300" b="1" dirty="0" smtClean="0">
                <a:solidFill>
                  <a:schemeClr val="dk1"/>
                </a:solidFill>
              </a:rPr>
              <a:t>Assessment</a:t>
            </a:r>
            <a:r>
              <a:rPr lang="en-US" sz="1300" dirty="0" smtClean="0">
                <a:solidFill>
                  <a:schemeClr val="dk1"/>
                </a:solidFill>
              </a:rPr>
              <a:t>.</a:t>
            </a:r>
            <a:endParaRPr sz="1300" dirty="0">
              <a:solidFill>
                <a:schemeClr val="dk1"/>
              </a:solidFill>
            </a:endParaRPr>
          </a:p>
          <a:p>
            <a:pPr marL="628650" lvl="1" indent="-95250" algn="l" rtl="0">
              <a:spcBef>
                <a:spcPts val="400"/>
              </a:spcBef>
              <a:spcAft>
                <a:spcPts val="0"/>
              </a:spcAft>
              <a:buClr>
                <a:schemeClr val="dk1"/>
              </a:buClr>
              <a:buSzPts val="1200"/>
              <a:buFont typeface="Arial"/>
              <a:buNone/>
            </a:pPr>
            <a:endParaRPr sz="1300" dirty="0">
              <a:solidFill>
                <a:schemeClr val="dk1"/>
              </a:solidFill>
            </a:endParaRPr>
          </a:p>
          <a:p>
            <a:pPr marL="0" lvl="0" indent="0" algn="l" rtl="0">
              <a:spcBef>
                <a:spcPts val="800"/>
              </a:spcBef>
              <a:spcAft>
                <a:spcPts val="0"/>
              </a:spcAft>
              <a:buClr>
                <a:schemeClr val="dk1"/>
              </a:buClr>
              <a:buSzPts val="3200"/>
              <a:buFont typeface="Arial"/>
              <a:buNone/>
            </a:pPr>
            <a:r>
              <a:rPr lang="en" sz="1300" dirty="0">
                <a:solidFill>
                  <a:schemeClr val="dk1"/>
                </a:solidFill>
              </a:rPr>
              <a:t>The Learning Targets for students today are:</a:t>
            </a:r>
            <a:endParaRPr sz="1300" dirty="0">
              <a:solidFill>
                <a:schemeClr val="dk1"/>
              </a:solidFill>
            </a:endParaRPr>
          </a:p>
          <a:p>
            <a:pPr marL="457200" lvl="0" indent="-317500" algn="l" rtl="0">
              <a:spcBef>
                <a:spcPts val="1000"/>
              </a:spcBef>
              <a:spcAft>
                <a:spcPts val="0"/>
              </a:spcAft>
              <a:buClr>
                <a:schemeClr val="dk1"/>
              </a:buClr>
              <a:buSzPts val="1400"/>
              <a:buAutoNum type="arabicPeriod"/>
            </a:pPr>
            <a:r>
              <a:rPr lang="en" sz="1300" dirty="0">
                <a:solidFill>
                  <a:schemeClr val="dk1"/>
                </a:solidFill>
              </a:rPr>
              <a:t>I can objectively summarize Chapter 18 in </a:t>
            </a:r>
            <a:r>
              <a:rPr lang="en" sz="1300" i="1" dirty="0">
                <a:solidFill>
                  <a:schemeClr val="dk1"/>
                </a:solidFill>
              </a:rPr>
              <a:t>To Kill a Mockingbird</a:t>
            </a:r>
            <a:r>
              <a:rPr lang="en" sz="1300" dirty="0">
                <a:solidFill>
                  <a:schemeClr val="dk1"/>
                </a:solidFill>
              </a:rPr>
              <a:t>.</a:t>
            </a:r>
            <a:endParaRPr sz="1300" dirty="0">
              <a:solidFill>
                <a:schemeClr val="dk1"/>
              </a:solidFill>
            </a:endParaRPr>
          </a:p>
          <a:p>
            <a:pPr marL="457200" lvl="0" indent="-317500" algn="l" rtl="0">
              <a:spcBef>
                <a:spcPts val="0"/>
              </a:spcBef>
              <a:spcAft>
                <a:spcPts val="0"/>
              </a:spcAft>
              <a:buClr>
                <a:schemeClr val="dk1"/>
              </a:buClr>
              <a:buSzPts val="1400"/>
              <a:buAutoNum type="arabicPeriod"/>
            </a:pPr>
            <a:r>
              <a:rPr lang="en" sz="1300" dirty="0">
                <a:solidFill>
                  <a:schemeClr val="dk1"/>
                </a:solidFill>
              </a:rPr>
              <a:t>I can analyze how the reader’s perspective is different from Scout’s in a key scene in Chapter 19 and how this affects the reader.</a:t>
            </a:r>
            <a:endParaRPr sz="1300" dirty="0">
              <a:solidFill>
                <a:schemeClr val="dk1"/>
              </a:solidFill>
            </a:endParaRPr>
          </a:p>
          <a:p>
            <a:pPr marL="457200" lvl="0" indent="-317500" algn="l" rtl="0">
              <a:spcBef>
                <a:spcPts val="0"/>
              </a:spcBef>
              <a:spcAft>
                <a:spcPts val="0"/>
              </a:spcAft>
              <a:buClr>
                <a:schemeClr val="dk1"/>
              </a:buClr>
              <a:buSzPts val="1400"/>
              <a:buAutoNum type="arabicPeriod"/>
            </a:pPr>
            <a:r>
              <a:rPr lang="en" sz="1300" dirty="0">
                <a:solidFill>
                  <a:schemeClr val="dk1"/>
                </a:solidFill>
              </a:rPr>
              <a:t>I can compare the similarities and differences between a key scene in the novel and how that scene is portrayed in the film.</a:t>
            </a:r>
            <a:endParaRPr sz="1300" dirty="0">
              <a:solidFill>
                <a:schemeClr val="dk1"/>
              </a:solidFill>
            </a:endParaRPr>
          </a:p>
          <a:p>
            <a:pPr marL="457200" lvl="0" indent="-317500" algn="l" rtl="0">
              <a:spcBef>
                <a:spcPts val="0"/>
              </a:spcBef>
              <a:spcAft>
                <a:spcPts val="0"/>
              </a:spcAft>
              <a:buClr>
                <a:schemeClr val="dk1"/>
              </a:buClr>
              <a:buSzPts val="1400"/>
              <a:buAutoNum type="arabicPeriod"/>
            </a:pPr>
            <a:r>
              <a:rPr lang="en" sz="1300" dirty="0">
                <a:solidFill>
                  <a:schemeClr val="dk1"/>
                </a:solidFill>
              </a:rPr>
              <a:t>I can evaluate the choices the director or actors made in the film.</a:t>
            </a:r>
            <a:br>
              <a:rPr lang="en" sz="1300" dirty="0">
                <a:solidFill>
                  <a:schemeClr val="dk1"/>
                </a:solidFill>
              </a:rPr>
            </a:br>
            <a:endParaRPr sz="13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47" name="Google Shape;247;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48" name="Google Shape;248;p37"/>
          <p:cNvGraphicFramePr/>
          <p:nvPr/>
        </p:nvGraphicFramePr>
        <p:xfrm>
          <a:off x="577216" y="1385887"/>
          <a:ext cx="7989600" cy="3230175"/>
        </p:xfrm>
        <a:graphic>
          <a:graphicData uri="http://schemas.openxmlformats.org/drawingml/2006/table">
            <a:tbl>
              <a:tblPr firstRow="1" bandRow="1">
                <a:noFill/>
                <a:tableStyleId>{BFAE2841-8E79-412E-A405-B5ED9F11532E}</a:tableStyleId>
              </a:tblPr>
              <a:tblGrid>
                <a:gridCol w="2799450">
                  <a:extLst>
                    <a:ext uri="{9D8B030D-6E8A-4147-A177-3AD203B41FA5}">
                      <a16:colId xmlns:a16="http://schemas.microsoft.com/office/drawing/2014/main" xmlns="" val="20000"/>
                    </a:ext>
                  </a:extLst>
                </a:gridCol>
                <a:gridCol w="2526950">
                  <a:extLst>
                    <a:ext uri="{9D8B030D-6E8A-4147-A177-3AD203B41FA5}">
                      <a16:colId xmlns:a16="http://schemas.microsoft.com/office/drawing/2014/main" xmlns="" val="20001"/>
                    </a:ext>
                  </a:extLst>
                </a:gridCol>
                <a:gridCol w="2663200">
                  <a:extLst>
                    <a:ext uri="{9D8B030D-6E8A-4147-A177-3AD203B41FA5}">
                      <a16:colId xmlns:a16="http://schemas.microsoft.com/office/drawing/2014/main" xmlns=""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a:t>Grade 8: Module 2: Unit 2: Lesson</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4: </a:t>
            </a:r>
            <a:endParaRPr i="1" dirty="0">
              <a:solidFill>
                <a:schemeClr val="dk1"/>
              </a:solidFill>
            </a:endParaRPr>
          </a:p>
          <a:p>
            <a:pPr marL="0" lvl="0" indent="0" algn="l" rtl="0">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b="1" dirty="0">
                <a:solidFill>
                  <a:schemeClr val="dk1"/>
                </a:solidFill>
              </a:rPr>
              <a:t>Mid-Unit 2 Assessment: Text to Film and Perspective Comparison of </a:t>
            </a:r>
            <a:r>
              <a:rPr lang="en" b="1" i="1" dirty="0">
                <a:solidFill>
                  <a:schemeClr val="dk1"/>
                </a:solidFill>
              </a:rPr>
              <a:t>To Kill a Mockingbird </a:t>
            </a:r>
            <a:r>
              <a:rPr lang="en" dirty="0">
                <a:solidFill>
                  <a:schemeClr val="dk1"/>
                </a:solidFill>
              </a:rPr>
              <a:t>(one per student)</a:t>
            </a:r>
            <a:endParaRPr dirty="0">
              <a:solidFill>
                <a:schemeClr val="dk1"/>
              </a:solidFill>
            </a:endParaRPr>
          </a:p>
          <a:p>
            <a:pPr marL="457200" lvl="0" indent="-361950" algn="l" rtl="0">
              <a:spcBef>
                <a:spcPts val="0"/>
              </a:spcBef>
              <a:spcAft>
                <a:spcPts val="0"/>
              </a:spcAft>
              <a:buClr>
                <a:schemeClr val="dk1"/>
              </a:buClr>
              <a:buSzPts val="2100"/>
              <a:buChar char="•"/>
            </a:pPr>
            <a:r>
              <a:rPr lang="en" b="1" i="1" dirty="0">
                <a:solidFill>
                  <a:schemeClr val="dk1"/>
                </a:solidFill>
              </a:rPr>
              <a:t>To Kill a Mockingbird</a:t>
            </a:r>
            <a:r>
              <a:rPr lang="en" b="1" dirty="0">
                <a:solidFill>
                  <a:schemeClr val="dk1"/>
                </a:solidFill>
              </a:rPr>
              <a:t> Structured Notes graphic organizer, Chapter 19 </a:t>
            </a:r>
            <a:r>
              <a:rPr lang="en" dirty="0">
                <a:solidFill>
                  <a:schemeClr val="dk1"/>
                </a:solidFill>
              </a:rPr>
              <a:t>(one per student)</a:t>
            </a: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4</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251262"/>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4: </a:t>
            </a:r>
            <a:endParaRPr i="1" dirty="0">
              <a:solidFill>
                <a:schemeClr val="dk1"/>
              </a:solidFill>
            </a:endParaRPr>
          </a:p>
          <a:p>
            <a:pPr marL="0" lvl="0" indent="0" algn="l" rtl="0">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dirty="0">
                <a:solidFill>
                  <a:schemeClr val="dk1"/>
                </a:solidFill>
              </a:rPr>
              <a:t>Review </a:t>
            </a:r>
            <a:r>
              <a:rPr lang="en" b="1" dirty="0">
                <a:solidFill>
                  <a:schemeClr val="dk1"/>
                </a:solidFill>
              </a:rPr>
              <a:t>Mid-Unit 2 Assessment: Text to Film and Perspective Comparison of </a:t>
            </a:r>
            <a:r>
              <a:rPr lang="en" b="1" i="1" dirty="0">
                <a:solidFill>
                  <a:schemeClr val="dk1"/>
                </a:solidFill>
              </a:rPr>
              <a:t>To Kill a Mockingbird</a:t>
            </a:r>
            <a:r>
              <a:rPr lang="en" b="1" dirty="0">
                <a:solidFill>
                  <a:schemeClr val="dk1"/>
                </a:solidFill>
              </a:rPr>
              <a:t> (answers for Teacher Reference)</a:t>
            </a:r>
            <a:endParaRPr b="1"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Review the </a:t>
            </a:r>
            <a:r>
              <a:rPr lang="en" b="1" dirty="0">
                <a:solidFill>
                  <a:schemeClr val="dk1"/>
                </a:solidFill>
              </a:rPr>
              <a:t>2-Point Short Response Rubric (for Teacher Reference)</a:t>
            </a:r>
            <a:endParaRPr b="1"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Preview the following portion of the courtroom scene in the film: 1:18:36 to 1:21:14.</a:t>
            </a:r>
            <a:endParaRPr dirty="0">
              <a:solidFill>
                <a:schemeClr val="dk1"/>
              </a:solidFill>
            </a:endParaRPr>
          </a:p>
          <a:p>
            <a:pPr marL="457200" lvl="0" indent="0" algn="l" rtl="0">
              <a:spcBef>
                <a:spcPts val="100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4</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a:t>Hello, Students!</a:t>
            </a:r>
            <a:endParaRPr b="1"/>
          </a:p>
        </p:txBody>
      </p:sp>
      <p:sp>
        <p:nvSpPr>
          <p:cNvPr id="212" name="Google Shape;212;p32"/>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600" dirty="0"/>
              <a:t>Thank you for all your hard work over the last few lessons in Unit 1 and Unit 2. You’ve spent a lot of time and effort summarizing and analyzing text and comparing and contrasting the text and film. Today, it’s time to demonstrate your learning in the </a:t>
            </a:r>
            <a:r>
              <a:rPr lang="en" sz="1600" b="1" dirty="0"/>
              <a:t>Unit 2 Mid-Unit Assessment. </a:t>
            </a:r>
            <a:endParaRPr sz="1600" b="1" dirty="0"/>
          </a:p>
          <a:p>
            <a:pPr marL="0" lvl="0" indent="0" algn="l" rtl="0">
              <a:lnSpc>
                <a:spcPct val="100000"/>
              </a:lnSpc>
              <a:spcBef>
                <a:spcPts val="800"/>
              </a:spcBef>
              <a:spcAft>
                <a:spcPts val="0"/>
              </a:spcAft>
              <a:buNone/>
            </a:pPr>
            <a:endParaRPr sz="1600" dirty="0"/>
          </a:p>
          <a:p>
            <a:pPr marL="0" lvl="0" indent="0" algn="l" rtl="0">
              <a:lnSpc>
                <a:spcPct val="100000"/>
              </a:lnSpc>
              <a:spcBef>
                <a:spcPts val="800"/>
              </a:spcBef>
              <a:spcAft>
                <a:spcPts val="0"/>
              </a:spcAft>
              <a:buNone/>
            </a:pPr>
            <a:r>
              <a:rPr lang="en" sz="1600" dirty="0"/>
              <a:t>Here’s what you’ll do today in the </a:t>
            </a:r>
            <a:r>
              <a:rPr lang="en" sz="1600" b="1" dirty="0"/>
              <a:t>Mid-Unit Assessment</a:t>
            </a:r>
            <a:r>
              <a:rPr lang="en" sz="1600" dirty="0"/>
              <a:t>:</a:t>
            </a:r>
            <a:endParaRPr sz="1600" dirty="0"/>
          </a:p>
          <a:p>
            <a:pPr marL="457200" lvl="0" indent="-361950" algn="l" rtl="0">
              <a:lnSpc>
                <a:spcPct val="100000"/>
              </a:lnSpc>
              <a:spcBef>
                <a:spcPts val="800"/>
              </a:spcBef>
              <a:spcAft>
                <a:spcPts val="0"/>
              </a:spcAft>
              <a:buSzPts val="2100"/>
              <a:buChar char="•"/>
            </a:pPr>
            <a:r>
              <a:rPr lang="en" sz="1600" dirty="0"/>
              <a:t>Summarize Chapter 18 from </a:t>
            </a:r>
            <a:r>
              <a:rPr lang="en" sz="1600" i="1" dirty="0"/>
              <a:t>To Kill a </a:t>
            </a:r>
            <a:r>
              <a:rPr lang="en" sz="1600" i="1" dirty="0" smtClean="0"/>
              <a:t>Mockingbird</a:t>
            </a:r>
            <a:r>
              <a:rPr lang="en-US" sz="1600" i="1" dirty="0" smtClean="0"/>
              <a:t>.</a:t>
            </a:r>
            <a:endParaRPr sz="1600" i="1" dirty="0"/>
          </a:p>
          <a:p>
            <a:pPr marL="457200" lvl="0" indent="-361950" algn="l" rtl="0">
              <a:lnSpc>
                <a:spcPct val="100000"/>
              </a:lnSpc>
              <a:spcBef>
                <a:spcPts val="0"/>
              </a:spcBef>
              <a:spcAft>
                <a:spcPts val="0"/>
              </a:spcAft>
              <a:buSzPts val="2100"/>
              <a:buChar char="•"/>
            </a:pPr>
            <a:r>
              <a:rPr lang="en" sz="1600" dirty="0"/>
              <a:t>Analyze how the perspectives of a character and the reader differ in an excerpt from Chapter 19 o</a:t>
            </a:r>
            <a:r>
              <a:rPr lang="en" sz="1600" dirty="0">
                <a:solidFill>
                  <a:schemeClr val="dk1"/>
                </a:solidFill>
              </a:rPr>
              <a:t>f </a:t>
            </a:r>
            <a:r>
              <a:rPr lang="en" sz="1600" i="1" dirty="0">
                <a:solidFill>
                  <a:schemeClr val="dk1"/>
                </a:solidFill>
              </a:rPr>
              <a:t>To Kill a </a:t>
            </a:r>
            <a:r>
              <a:rPr lang="en" sz="1600" i="1" dirty="0" smtClean="0">
                <a:solidFill>
                  <a:schemeClr val="dk1"/>
                </a:solidFill>
              </a:rPr>
              <a:t>Mockingbird</a:t>
            </a:r>
            <a:r>
              <a:rPr lang="en-US" sz="1600" i="1" dirty="0" smtClean="0">
                <a:solidFill>
                  <a:schemeClr val="dk1"/>
                </a:solidFill>
              </a:rPr>
              <a:t>.</a:t>
            </a:r>
            <a:endParaRPr sz="1600" dirty="0"/>
          </a:p>
          <a:p>
            <a:pPr marL="457200" lvl="0" indent="-361950" algn="l" rtl="0">
              <a:lnSpc>
                <a:spcPct val="100000"/>
              </a:lnSpc>
              <a:spcBef>
                <a:spcPts val="0"/>
              </a:spcBef>
              <a:spcAft>
                <a:spcPts val="0"/>
              </a:spcAft>
              <a:buSzPts val="2100"/>
              <a:buChar char="•"/>
            </a:pPr>
            <a:r>
              <a:rPr lang="en" sz="1600" dirty="0"/>
              <a:t>View scene from the film </a:t>
            </a:r>
            <a:r>
              <a:rPr lang="en" sz="1600" i="1" dirty="0">
                <a:solidFill>
                  <a:schemeClr val="dk1"/>
                </a:solidFill>
              </a:rPr>
              <a:t>To Kill a Mockingbird </a:t>
            </a:r>
            <a:r>
              <a:rPr lang="en" sz="1600" dirty="0"/>
              <a:t>to determine the similarities and differences between it and the text and analyze the effect of the director’s </a:t>
            </a:r>
            <a:r>
              <a:rPr lang="en" sz="1600" dirty="0" smtClean="0"/>
              <a:t>and </a:t>
            </a:r>
            <a:r>
              <a:rPr lang="en" sz="1600" dirty="0"/>
              <a:t>actor’s </a:t>
            </a:r>
            <a:r>
              <a:rPr lang="en" sz="1600" dirty="0" smtClean="0"/>
              <a:t>choices</a:t>
            </a:r>
            <a:r>
              <a:rPr lang="en-US" sz="1600" dirty="0" smtClean="0"/>
              <a:t>.</a:t>
            </a:r>
            <a:endParaRPr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Learning Targets</a:t>
            </a:r>
            <a:endParaRPr/>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1600" dirty="0"/>
              <a:t>I can </a:t>
            </a:r>
            <a:r>
              <a:rPr lang="en" sz="1600" i="1" dirty="0"/>
              <a:t>objectively summarize</a:t>
            </a:r>
            <a:r>
              <a:rPr lang="en" sz="1600" dirty="0"/>
              <a:t> Chapter 18 in </a:t>
            </a:r>
            <a:r>
              <a:rPr lang="en" sz="1600" i="1" dirty="0"/>
              <a:t>To Kill a Mockingbird.</a:t>
            </a:r>
            <a:br>
              <a:rPr lang="en" sz="1600" i="1" dirty="0"/>
            </a:br>
            <a:endParaRPr sz="1600" dirty="0"/>
          </a:p>
          <a:p>
            <a:pPr marL="457200" lvl="0" indent="-361950" algn="l" rtl="0">
              <a:spcBef>
                <a:spcPts val="0"/>
              </a:spcBef>
              <a:spcAft>
                <a:spcPts val="0"/>
              </a:spcAft>
              <a:buSzPts val="2100"/>
              <a:buAutoNum type="arabicPeriod"/>
            </a:pPr>
            <a:r>
              <a:rPr lang="en" sz="1600" dirty="0"/>
              <a:t>I can </a:t>
            </a:r>
            <a:r>
              <a:rPr lang="en" sz="1600" i="1" dirty="0"/>
              <a:t>analyze how the reader’s perspective is different </a:t>
            </a:r>
            <a:r>
              <a:rPr lang="en" sz="1600" dirty="0"/>
              <a:t>from Scout’s in a key scene in Chapter 19 and how this affects the reader.</a:t>
            </a:r>
            <a:br>
              <a:rPr lang="en" sz="1600" dirty="0"/>
            </a:br>
            <a:endParaRPr sz="1600" dirty="0"/>
          </a:p>
          <a:p>
            <a:pPr marL="457200" lvl="0" indent="-361950" algn="l" rtl="0">
              <a:spcBef>
                <a:spcPts val="0"/>
              </a:spcBef>
              <a:spcAft>
                <a:spcPts val="0"/>
              </a:spcAft>
              <a:buSzPts val="2100"/>
              <a:buAutoNum type="arabicPeriod"/>
            </a:pPr>
            <a:r>
              <a:rPr lang="en" sz="1600" dirty="0"/>
              <a:t>I can </a:t>
            </a:r>
            <a:r>
              <a:rPr lang="en" sz="1600" i="1" dirty="0"/>
              <a:t>compare the similarities and differences</a:t>
            </a:r>
            <a:r>
              <a:rPr lang="en" sz="1600" dirty="0"/>
              <a:t> between a key scene in the novel and how that scene is portrayed in the film</a:t>
            </a:r>
            <a:r>
              <a:rPr lang="en" sz="1600" i="1" dirty="0"/>
              <a:t>.</a:t>
            </a:r>
            <a:br>
              <a:rPr lang="en" sz="1600" i="1" dirty="0"/>
            </a:br>
            <a:endParaRPr sz="1600" dirty="0"/>
          </a:p>
          <a:p>
            <a:pPr marL="457200" lvl="0" indent="-361950" algn="l" rtl="0">
              <a:spcBef>
                <a:spcPts val="0"/>
              </a:spcBef>
              <a:spcAft>
                <a:spcPts val="0"/>
              </a:spcAft>
              <a:buSzPts val="2100"/>
              <a:buAutoNum type="arabicPeriod"/>
            </a:pPr>
            <a:r>
              <a:rPr lang="en" sz="1600" dirty="0"/>
              <a:t>I can</a:t>
            </a:r>
            <a:r>
              <a:rPr lang="en" sz="1600" i="1" dirty="0"/>
              <a:t> evaluate the choices</a:t>
            </a:r>
            <a:r>
              <a:rPr lang="en" sz="1600" dirty="0"/>
              <a:t> the director or actors made in the film.</a:t>
            </a:r>
            <a:br>
              <a:rPr lang="en" sz="1600" dirty="0"/>
            </a:br>
            <a:r>
              <a:rPr lang="en" sz="1600" dirty="0"/>
              <a:t/>
            </a:r>
            <a:br>
              <a:rPr lang="en" sz="1600" dirty="0"/>
            </a:br>
            <a:r>
              <a:rPr lang="en" sz="1600" dirty="0"/>
              <a:t/>
            </a:r>
            <a:br>
              <a:rPr lang="en" sz="1600" dirty="0"/>
            </a:br>
            <a:endParaRPr sz="1600" dirty="0"/>
          </a:p>
        </p:txBody>
      </p:sp>
      <p:pic>
        <p:nvPicPr>
          <p:cNvPr id="219" name="Google Shape;219;p33"/>
          <p:cNvPicPr preferRelativeResize="0"/>
          <p:nvPr/>
        </p:nvPicPr>
        <p:blipFill>
          <a:blip r:embed="rId3">
            <a:alphaModFix/>
          </a:blip>
          <a:stretch>
            <a:fillRect/>
          </a:stretch>
        </p:blipFill>
        <p:spPr>
          <a:xfrm>
            <a:off x="8225825" y="4464175"/>
            <a:ext cx="606475" cy="490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Demonstrate Our Learning</a:t>
            </a:r>
            <a:endParaRPr/>
          </a:p>
        </p:txBody>
      </p:sp>
      <p:sp>
        <p:nvSpPr>
          <p:cNvPr id="225" name="Google Shape;225;p34"/>
          <p:cNvSpPr txBox="1">
            <a:spLocks noGrp="1"/>
          </p:cNvSpPr>
          <p:nvPr>
            <p:ph type="body" idx="1"/>
          </p:nvPr>
        </p:nvSpPr>
        <p:spPr>
          <a:xfrm>
            <a:off x="311700" y="1152475"/>
            <a:ext cx="3722972"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In Part A and Part B of the </a:t>
            </a:r>
            <a:endParaRPr sz="1800" dirty="0"/>
          </a:p>
          <a:p>
            <a:pPr marL="0" lvl="0" indent="0" algn="l" rtl="0">
              <a:spcBef>
                <a:spcPts val="800"/>
              </a:spcBef>
              <a:spcAft>
                <a:spcPts val="0"/>
              </a:spcAft>
              <a:buNone/>
            </a:pPr>
            <a:r>
              <a:rPr lang="en" sz="1800" b="1" dirty="0"/>
              <a:t>Mid-Unit Assessment</a:t>
            </a:r>
            <a:r>
              <a:rPr lang="en" sz="1800" dirty="0"/>
              <a:t>, you’ll </a:t>
            </a:r>
            <a:endParaRPr sz="1800" dirty="0"/>
          </a:p>
          <a:p>
            <a:pPr marL="0" lvl="0" indent="0" algn="l" rtl="0">
              <a:spcBef>
                <a:spcPts val="800"/>
              </a:spcBef>
              <a:spcAft>
                <a:spcPts val="0"/>
              </a:spcAft>
              <a:buNone/>
            </a:pPr>
            <a:r>
              <a:rPr lang="en" sz="1800" dirty="0"/>
              <a:t>work independently to:</a:t>
            </a:r>
            <a:br>
              <a:rPr lang="en" sz="1800" dirty="0"/>
            </a:br>
            <a:endParaRPr sz="1800" dirty="0"/>
          </a:p>
          <a:p>
            <a:pPr marL="457200" lvl="0" indent="-361950" algn="l" rtl="0">
              <a:spcBef>
                <a:spcPts val="800"/>
              </a:spcBef>
              <a:spcAft>
                <a:spcPts val="0"/>
              </a:spcAft>
              <a:buSzPts val="2100"/>
              <a:buChar char="•"/>
            </a:pPr>
            <a:r>
              <a:rPr lang="en" sz="1800" dirty="0"/>
              <a:t>summarize an excerpt of </a:t>
            </a:r>
            <a:br>
              <a:rPr lang="en" sz="1800" dirty="0"/>
            </a:br>
            <a:r>
              <a:rPr lang="en" sz="1800" dirty="0"/>
              <a:t>the text</a:t>
            </a:r>
            <a:br>
              <a:rPr lang="en" sz="1800" dirty="0"/>
            </a:br>
            <a:endParaRPr sz="1800" dirty="0"/>
          </a:p>
          <a:p>
            <a:pPr marL="457200" lvl="0" indent="-361950" algn="l" rtl="0">
              <a:spcBef>
                <a:spcPts val="0"/>
              </a:spcBef>
              <a:spcAft>
                <a:spcPts val="0"/>
              </a:spcAft>
              <a:buSzPts val="2100"/>
              <a:buChar char="•"/>
            </a:pPr>
            <a:r>
              <a:rPr lang="en" sz="1800" dirty="0"/>
              <a:t>analyze the point-of-view</a:t>
            </a:r>
            <a:endParaRPr sz="1800" dirty="0"/>
          </a:p>
          <a:p>
            <a:pPr marL="457200" lvl="0" indent="0" algn="l" rtl="0">
              <a:spcBef>
                <a:spcPts val="800"/>
              </a:spcBef>
              <a:spcAft>
                <a:spcPts val="0"/>
              </a:spcAft>
              <a:buNone/>
            </a:pPr>
            <a:r>
              <a:rPr lang="en" sz="1800" dirty="0"/>
              <a:t>of both a character and</a:t>
            </a:r>
            <a:endParaRPr sz="1800" dirty="0"/>
          </a:p>
          <a:p>
            <a:pPr marL="457200" lvl="0" indent="0" algn="l" rtl="0">
              <a:spcBef>
                <a:spcPts val="800"/>
              </a:spcBef>
              <a:spcAft>
                <a:spcPts val="0"/>
              </a:spcAft>
              <a:buNone/>
            </a:pPr>
            <a:r>
              <a:rPr lang="en" sz="1800" dirty="0"/>
              <a:t>the reader </a:t>
            </a:r>
            <a:endParaRPr sz="1800" dirty="0"/>
          </a:p>
        </p:txBody>
      </p:sp>
      <p:pic>
        <p:nvPicPr>
          <p:cNvPr id="226" name="Google Shape;226;p34"/>
          <p:cNvPicPr preferRelativeResize="0"/>
          <p:nvPr/>
        </p:nvPicPr>
        <p:blipFill>
          <a:blip r:embed="rId3">
            <a:alphaModFix/>
          </a:blip>
          <a:stretch>
            <a:fillRect/>
          </a:stretch>
        </p:blipFill>
        <p:spPr>
          <a:xfrm>
            <a:off x="4034672" y="1105010"/>
            <a:ext cx="4471404" cy="3306403"/>
          </a:xfrm>
          <a:prstGeom prst="rect">
            <a:avLst/>
          </a:prstGeom>
          <a:noFill/>
          <a:ln>
            <a:noFill/>
          </a:ln>
        </p:spPr>
      </p:pic>
      <p:sp>
        <p:nvSpPr>
          <p:cNvPr id="227" name="Google Shape;227;p34"/>
          <p:cNvSpPr txBox="1"/>
          <p:nvPr/>
        </p:nvSpPr>
        <p:spPr>
          <a:xfrm>
            <a:off x="4034672" y="947550"/>
            <a:ext cx="4540963" cy="3621325"/>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Demonstrate Our Learning</a:t>
            </a:r>
            <a:endParaRPr/>
          </a:p>
        </p:txBody>
      </p:sp>
      <p:sp>
        <p:nvSpPr>
          <p:cNvPr id="233" name="Google Shape;233;p35"/>
          <p:cNvSpPr txBox="1">
            <a:spLocks noGrp="1"/>
          </p:cNvSpPr>
          <p:nvPr>
            <p:ph type="body" idx="1"/>
          </p:nvPr>
        </p:nvSpPr>
        <p:spPr>
          <a:xfrm>
            <a:off x="311700" y="937560"/>
            <a:ext cx="4166032"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dirty="0"/>
          </a:p>
          <a:p>
            <a:pPr marL="0" lvl="0" indent="0" algn="l" rtl="0">
              <a:spcBef>
                <a:spcPts val="800"/>
              </a:spcBef>
              <a:spcAft>
                <a:spcPts val="0"/>
              </a:spcAft>
              <a:buNone/>
            </a:pPr>
            <a:r>
              <a:rPr lang="en" dirty="0"/>
              <a:t>After viewing the scene from the </a:t>
            </a:r>
            <a:r>
              <a:rPr lang="en" dirty="0" smtClean="0"/>
              <a:t>film,</a:t>
            </a:r>
            <a:r>
              <a:rPr lang="en-US" dirty="0"/>
              <a:t> </a:t>
            </a:r>
            <a:r>
              <a:rPr lang="en" dirty="0" smtClean="0"/>
              <a:t>complete </a:t>
            </a:r>
            <a:r>
              <a:rPr lang="en" dirty="0"/>
              <a:t>Part C of the </a:t>
            </a:r>
            <a:r>
              <a:rPr lang="en" b="1" dirty="0" smtClean="0"/>
              <a:t>Mid-Unit</a:t>
            </a:r>
            <a:r>
              <a:rPr lang="en-US" b="1" dirty="0"/>
              <a:t> </a:t>
            </a:r>
            <a:r>
              <a:rPr lang="en" b="1" dirty="0" smtClean="0"/>
              <a:t>Assessment</a:t>
            </a:r>
            <a:r>
              <a:rPr lang="en" dirty="0"/>
              <a:t>.</a:t>
            </a:r>
            <a:endParaRPr dirty="0"/>
          </a:p>
        </p:txBody>
      </p:sp>
      <p:pic>
        <p:nvPicPr>
          <p:cNvPr id="234" name="Google Shape;234;p35"/>
          <p:cNvPicPr preferRelativeResize="0"/>
          <p:nvPr/>
        </p:nvPicPr>
        <p:blipFill>
          <a:blip r:embed="rId3">
            <a:alphaModFix/>
          </a:blip>
          <a:stretch>
            <a:fillRect/>
          </a:stretch>
        </p:blipFill>
        <p:spPr>
          <a:xfrm>
            <a:off x="4572000" y="906875"/>
            <a:ext cx="3787649" cy="36523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40" name="Google Shape;240;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Clr>
                <a:schemeClr val="dk1"/>
              </a:buClr>
              <a:buSzPts val="2100"/>
              <a:buChar char="•"/>
            </a:pPr>
            <a:r>
              <a:rPr lang="en" sz="1800" dirty="0">
                <a:solidFill>
                  <a:schemeClr val="dk1"/>
                </a:solidFill>
              </a:rPr>
              <a:t>Complete a first read of Chapter 19 of </a:t>
            </a:r>
            <a:r>
              <a:rPr lang="en" sz="1800" i="1" dirty="0">
                <a:solidFill>
                  <a:schemeClr val="dk1"/>
                </a:solidFill>
              </a:rPr>
              <a:t>To Kill a Mockingbird</a:t>
            </a:r>
            <a:r>
              <a:rPr lang="en" sz="1800" dirty="0">
                <a:solidFill>
                  <a:schemeClr val="dk1"/>
                </a:solidFill>
              </a:rPr>
              <a:t> with structured notes.</a:t>
            </a:r>
            <a:br>
              <a:rPr lang="en" sz="1800" dirty="0">
                <a:solidFill>
                  <a:schemeClr val="dk1"/>
                </a:solidFill>
              </a:rPr>
            </a:br>
            <a:endParaRPr sz="1800" dirty="0">
              <a:solidFill>
                <a:schemeClr val="dk1"/>
              </a:solidFill>
            </a:endParaRPr>
          </a:p>
          <a:p>
            <a:pPr marL="457200" lvl="0" indent="-361950" algn="l" rtl="0">
              <a:spcBef>
                <a:spcPts val="0"/>
              </a:spcBef>
              <a:spcAft>
                <a:spcPts val="0"/>
              </a:spcAft>
              <a:buClr>
                <a:schemeClr val="dk1"/>
              </a:buClr>
              <a:buSzPts val="2100"/>
              <a:buChar char="•"/>
            </a:pPr>
            <a:r>
              <a:rPr lang="en" sz="1800" dirty="0">
                <a:solidFill>
                  <a:schemeClr val="dk1"/>
                </a:solidFill>
              </a:rPr>
              <a:t> Answer the focus question:</a:t>
            </a:r>
            <a:endParaRPr sz="1800" dirty="0">
              <a:solidFill>
                <a:schemeClr val="dk1"/>
              </a:solidFill>
            </a:endParaRPr>
          </a:p>
          <a:p>
            <a:pPr marL="457200" lvl="0" indent="0" algn="l" rtl="0">
              <a:spcBef>
                <a:spcPts val="800"/>
              </a:spcBef>
              <a:spcAft>
                <a:spcPts val="0"/>
              </a:spcAft>
              <a:buNone/>
            </a:pPr>
            <a:endParaRPr sz="1800" dirty="0">
              <a:solidFill>
                <a:schemeClr val="dk1"/>
              </a:solidFill>
            </a:endParaRPr>
          </a:p>
          <a:p>
            <a:pPr marL="0" lvl="0" indent="0" algn="l" rtl="0">
              <a:spcBef>
                <a:spcPts val="800"/>
              </a:spcBef>
              <a:spcAft>
                <a:spcPts val="0"/>
              </a:spcAft>
              <a:buNone/>
            </a:pPr>
            <a:r>
              <a:rPr lang="en" sz="1800" dirty="0">
                <a:solidFill>
                  <a:schemeClr val="dk1"/>
                </a:solidFill>
              </a:rPr>
              <a:t>“What is the difference between Atticus’s cross-examination of </a:t>
            </a:r>
            <a:r>
              <a:rPr lang="en" sz="1800" dirty="0" err="1">
                <a:solidFill>
                  <a:schemeClr val="dk1"/>
                </a:solidFill>
              </a:rPr>
              <a:t>Mayella</a:t>
            </a:r>
            <a:r>
              <a:rPr lang="en" sz="1800" dirty="0">
                <a:solidFill>
                  <a:schemeClr val="dk1"/>
                </a:solidFill>
              </a:rPr>
              <a:t> in Chapter 18 and Mr. Gilmer’s cross-examination of Tom in Chapter 19? </a:t>
            </a:r>
            <a:endParaRPr sz="1800" dirty="0">
              <a:solidFill>
                <a:schemeClr val="dk1"/>
              </a:solidFill>
            </a:endParaRPr>
          </a:p>
          <a:p>
            <a:pPr marL="0" lvl="0" indent="0" algn="l" rtl="0">
              <a:spcBef>
                <a:spcPts val="800"/>
              </a:spcBef>
              <a:spcAft>
                <a:spcPts val="0"/>
              </a:spcAft>
              <a:buNone/>
            </a:pPr>
            <a:r>
              <a:rPr lang="en" sz="1800" dirty="0">
                <a:solidFill>
                  <a:schemeClr val="dk1"/>
                </a:solidFill>
              </a:rPr>
              <a:t>Why do you think the author wants us to see both of these cross-examinations? Use the strongest evidence to explain your answer.” </a:t>
            </a:r>
            <a:endParaRPr sz="18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813248F-9365-4A06-94F8-96DD27EFE03F}"/>
</file>

<file path=customXml/itemProps2.xml><?xml version="1.0" encoding="utf-8"?>
<ds:datastoreItem xmlns:ds="http://schemas.openxmlformats.org/officeDocument/2006/customXml" ds:itemID="{AF3394F2-3D9C-4551-B5A1-D5B868CC2D25}"/>
</file>

<file path=customXml/itemProps3.xml><?xml version="1.0" encoding="utf-8"?>
<ds:datastoreItem xmlns:ds="http://schemas.openxmlformats.org/officeDocument/2006/customXml" ds:itemID="{7EA492AC-4C56-4817-9A26-8E06B0E5578A}"/>
</file>

<file path=docProps/app.xml><?xml version="1.0" encoding="utf-8"?>
<Properties xmlns="http://schemas.openxmlformats.org/officeDocument/2006/extended-properties" xmlns:vt="http://schemas.openxmlformats.org/officeDocument/2006/docPropsVTypes">
  <TotalTime>10</TotalTime>
  <Words>1219</Words>
  <Application>Microsoft Macintosh PowerPoint</Application>
  <PresentationFormat>On-screen Show (16:9)</PresentationFormat>
  <Paragraphs>204</Paragraphs>
  <Slides>10</Slides>
  <Notes>10</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10</vt:i4>
      </vt:variant>
    </vt:vector>
  </HeadingPairs>
  <TitlesOfParts>
    <vt:vector size="14" baseType="lpstr">
      <vt:lpstr>Century Gothic</vt:lpstr>
      <vt:lpstr>Overlock</vt:lpstr>
      <vt:lpstr>Office Theme</vt:lpstr>
      <vt:lpstr>Office Theme</vt:lpstr>
      <vt:lpstr>Grade 8: Module 2: Unit 2: Lesson 4  Teacher slide, before teaching.</vt:lpstr>
      <vt:lpstr>Grade 8: Module 2: Unit 2: Lesson Teacher slide, before teaching.</vt:lpstr>
      <vt:lpstr>Grade 8: Module 2: Unit 2: Lesson 4 Teacher slide, before teaching.</vt:lpstr>
      <vt:lpstr>Grade 8: Module 2:  Unit 2: Lesson 4</vt:lpstr>
      <vt:lpstr>Hello, Students!</vt:lpstr>
      <vt:lpstr>Let’s Review the Learning Targets</vt:lpstr>
      <vt:lpstr>Let’s Demonstrate Our Learning</vt:lpstr>
      <vt:lpstr>Let’s Demonstrate Our Learning</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4  Teacher slide, before teaching.</dc:title>
  <cp:lastModifiedBy>Alexander Specht</cp:lastModifiedBy>
  <cp:revision>4</cp:revision>
  <dcterms:modified xsi:type="dcterms:W3CDTF">2018-09-24T12:14:47Z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