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0.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1.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7.xml" ContentType="application/vnd.openxmlformats-officedocument.presentationml.notesSlide+xml"/>
  <Override PartName="/ppt/notesSlides/notesSlide19.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08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7222C5FC-EB80-464A-BF44-FBABD23EE33E}">
  <a:tblStyle styleId="{7222C5FC-EB80-464A-BF44-FBABD23EE33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669" autoAdjust="0"/>
  </p:normalViewPr>
  <p:slideViewPr>
    <p:cSldViewPr snapToGrid="0">
      <p:cViewPr varScale="1">
        <p:scale>
          <a:sx n="77" d="100"/>
          <a:sy n="77" d="100"/>
        </p:scale>
        <p:origin x="-2008" y="-96"/>
      </p:cViewPr>
      <p:guideLst>
        <p:guide orient="horz" pos="108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printerSettings" Target="printerSettings/printerSettings1.bin"/><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29" Type="http://schemas.openxmlformats.org/officeDocument/2006/relationships/tableStyles" Target="tableStyle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3.xml"/><Relationship Id="rId23" Type="http://schemas.openxmlformats.org/officeDocument/2006/relationships/slide" Target="slides/slide21.xml"/><Relationship Id="rId28"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2.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0638036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1/lesson-9"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5381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20-22 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and Small Groups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Student-facing slide displays paragraphs from “American Indians and the American Revolution.”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 “American Indians and the American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Before reading it aloud, tell students that this is a very complex text but once they have spent some time working with it, they will have a good understanding.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a:t>
            </a:r>
            <a:r>
              <a:rPr lang="en" sz="1200" b="1" i="0" u="none" strike="noStrike" cap="none" dirty="0">
                <a:solidFill>
                  <a:srgbClr val="000000"/>
                </a:solidFill>
                <a:latin typeface="Calibri"/>
                <a:ea typeface="Calibri"/>
                <a:cs typeface="Calibri"/>
                <a:sym typeface="Calibri"/>
              </a:rPr>
              <a:t> Working to Become Effective Learners anchor chart</a:t>
            </a:r>
            <a:r>
              <a:rPr lang="en" sz="1200" b="0" i="0" u="none" strike="noStrike" cap="none" dirty="0">
                <a:solidFill>
                  <a:srgbClr val="000000"/>
                </a:solidFill>
                <a:latin typeface="Calibri"/>
                <a:ea typeface="Calibri"/>
                <a:cs typeface="Calibri"/>
                <a:sym typeface="Calibri"/>
              </a:rPr>
              <a:t> and review what perseverance looks and sounds like.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Follow the same routine from Work Time A of Lesson 7 to guide students through determining the gist and meaning of unfamiliar vocabulary in each paragraph of “American Indians and the American </a:t>
            </a:r>
            <a:r>
              <a:rPr lang="en" sz="1200" b="0" i="0" u="none" strike="noStrike" cap="none" dirty="0" smtClean="0">
                <a:solidFill>
                  <a:srgbClr val="000000"/>
                </a:solidFill>
                <a:latin typeface="Calibri"/>
                <a:ea typeface="Calibri"/>
                <a:cs typeface="Calibri"/>
                <a:sym typeface="Calibri"/>
              </a:rPr>
              <a:t>Revolution</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the text aloud. Note: To avoid confusion, ensure students understand that American Indian is another way of saying Native American. Turn and Talk: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is this text about?</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(Native Americans during the American Revolution)</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This text doesn’t use the words Loyalists and Patriots, so how do we know who they are talking about?</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(It talks about the sides by country, using the term Americans for the Patriots and British to describe the Loyalists.)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Assign each pair one section of the text to read for gist and to determine the meaning of unfamiliar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a:t>
            </a:r>
            <a:r>
              <a:rPr lang="en" sz="1200" b="0" i="0" u="none" strike="noStrike" cap="none" dirty="0">
                <a:solidFill>
                  <a:srgbClr val="000000"/>
                </a:solidFill>
                <a:latin typeface="Calibri"/>
                <a:ea typeface="Calibri"/>
                <a:cs typeface="Calibri"/>
                <a:sym typeface="Calibri"/>
              </a:rPr>
              <a:t>. Note: Paragraph 1 presents an extra challenge as the longest and most challenging paragraph.</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circle unfamiliar words and phrases in their section of text and to use the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strategies listed on the </a:t>
            </a: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 to determine the meaning of the words. Remind students to record new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in their </a:t>
            </a:r>
            <a:r>
              <a:rPr lang="en" sz="1200" b="1" i="0" u="none" strike="noStrike" cap="none" dirty="0">
                <a:solidFill>
                  <a:srgbClr val="000000"/>
                </a:solidFill>
                <a:latin typeface="Calibri"/>
                <a:ea typeface="Calibri"/>
                <a:cs typeface="Calibri"/>
                <a:sym typeface="Calibri"/>
              </a:rPr>
              <a:t>Vocabulary logs.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a:t>
            </a:r>
            <a:r>
              <a:rPr lang="en" sz="1200" b="0" i="1" u="none" strike="noStrike" cap="none" dirty="0">
                <a:solidFill>
                  <a:srgbClr val="000000"/>
                </a:solidFill>
                <a:latin typeface="Calibri"/>
                <a:ea typeface="Calibri"/>
                <a:cs typeface="Calibri"/>
                <a:sym typeface="Calibri"/>
              </a:rPr>
              <a:t>collaboration</a:t>
            </a:r>
            <a:r>
              <a:rPr lang="en" sz="1200" b="0" i="0" u="none" strike="noStrike" cap="none" dirty="0">
                <a:solidFill>
                  <a:srgbClr val="000000"/>
                </a:solidFill>
                <a:latin typeface="Calibri"/>
                <a:ea typeface="Calibri"/>
                <a:cs typeface="Calibri"/>
                <a:sym typeface="Calibri"/>
              </a:rPr>
              <a:t>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to support pairs as they find the gist.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After 12 minutes, refocus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volunteers to share out the gist of their section and any unfamiliar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a:t>
            </a:r>
            <a:r>
              <a:rPr lang="en" sz="1200" b="0" i="0" u="none" strike="noStrike" cap="none" dirty="0">
                <a:solidFill>
                  <a:srgbClr val="000000"/>
                </a:solidFill>
                <a:latin typeface="Calibri"/>
                <a:ea typeface="Calibri"/>
                <a:cs typeface="Calibri"/>
                <a:sym typeface="Calibri"/>
              </a:rPr>
              <a:t>. Record the gist on the displayed text and invite students to do the same on their texts. Refer to</a:t>
            </a:r>
            <a:r>
              <a:rPr lang="en" sz="1200" b="1" i="0" u="none" strike="noStrike" cap="none" dirty="0">
                <a:solidFill>
                  <a:srgbClr val="000000"/>
                </a:solidFill>
                <a:latin typeface="Calibri"/>
                <a:ea typeface="Calibri"/>
                <a:cs typeface="Calibri"/>
                <a:sym typeface="Calibri"/>
              </a:rPr>
              <a:t>“American Indians and the American Revolution” (example,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Add any new words to the</a:t>
            </a:r>
            <a:r>
              <a:rPr lang="en" sz="1200" b="1" i="0" u="none" strike="noStrike" cap="none" dirty="0">
                <a:solidFill>
                  <a:srgbClr val="000000"/>
                </a:solidFill>
                <a:latin typeface="Calibri"/>
                <a:ea typeface="Calibri"/>
                <a:cs typeface="Calibri"/>
                <a:sym typeface="Calibri"/>
              </a:rPr>
              <a:t> Academic Word Wall </a:t>
            </a:r>
            <a:r>
              <a:rPr lang="en" sz="1200" b="0" i="0" u="none" strike="noStrike" cap="none" dirty="0">
                <a:solidFill>
                  <a:srgbClr val="000000"/>
                </a:solidFill>
                <a:latin typeface="Calibri"/>
                <a:ea typeface="Calibri"/>
                <a:cs typeface="Calibri"/>
                <a:sym typeface="Calibri"/>
              </a:rPr>
              <a:t>and</a:t>
            </a:r>
            <a:r>
              <a:rPr lang="en" sz="1200" b="1" i="0" u="none" strike="noStrike" cap="none" dirty="0">
                <a:solidFill>
                  <a:srgbClr val="000000"/>
                </a:solidFill>
                <a:latin typeface="Calibri"/>
                <a:ea typeface="Calibri"/>
                <a:cs typeface="Calibri"/>
                <a:sym typeface="Calibri"/>
              </a:rPr>
              <a:t> Domain-Specific Word Wall</a:t>
            </a:r>
            <a:r>
              <a:rPr lang="en" sz="1200" b="0" i="0" u="none" strike="noStrike" cap="none" dirty="0">
                <a:solidFill>
                  <a:srgbClr val="000000"/>
                </a:solidFill>
                <a:latin typeface="Calibri"/>
                <a:ea typeface="Calibri"/>
                <a:cs typeface="Calibri"/>
                <a:sym typeface="Calibri"/>
              </a:rPr>
              <a:t> and invite students to add translations in native languages.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Listen and Look-for groups who are working collaboratively. Use the group as a model example for groups who may be struggling.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(Mapping Information in Text) As you read, consider listing the names of American Indian nations described in the article under two headings: “Supported the British” and “Supported the Colonists.” For each group listed, write or sketch the reasons it supported a particular side. This visual “map” will help anchor students in the most important ideas and will serve as a reference throughout the unit.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(Reading Unfamiliar Texts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Remind students to use strategies for reading unfamiliar texts and to practice these strategies when reading for gist.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41" name="Google Shape;2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4547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20-22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Small Groups </a:t>
            </a:r>
            <a:r>
              <a:rPr lang="en" sz="1200" b="1" i="1" u="none" strike="noStrike" cap="none" dirty="0">
                <a:solidFill>
                  <a:schemeClr val="dk1"/>
                </a:solidFill>
                <a:latin typeface="Calibri"/>
                <a:ea typeface="Calibri"/>
                <a:cs typeface="Calibri"/>
                <a:sym typeface="Calibri"/>
              </a:rPr>
              <a:t>(same as the Jigsaw)</a:t>
            </a:r>
            <a:endParaRPr sz="12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Student-facing slide displays the fifth paragraph of “American Indians and the American Revolution.”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they will now participate in a Language Dive using the same format as Lessons 5 and 7.</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Questions We Can Ask during a Language Dive anchor chart</a:t>
            </a:r>
            <a:r>
              <a:rPr lang="en" sz="1200" b="0" i="0" u="none" strike="noStrike" cap="none" dirty="0">
                <a:solidFill>
                  <a:srgbClr val="000000"/>
                </a:solidFill>
                <a:latin typeface="Calibri"/>
                <a:ea typeface="Calibri"/>
                <a:cs typeface="Calibri"/>
                <a:sym typeface="Calibri"/>
              </a:rPr>
              <a:t> and remind them that they thought of their own questions to ask during a Language Dive.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Reread the fifth paragraph of “American Indians and the American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sentence: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“Stockbridges and Oneidas who had supported the Americans lost lands as well as Senecas and Shawnees who had fought against them.”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a:t>
            </a:r>
            <a:r>
              <a:rPr lang="en" sz="1200" b="1" i="0" u="none" strike="noStrike" cap="none" dirty="0">
                <a:solidFill>
                  <a:srgbClr val="000000"/>
                </a:solidFill>
                <a:latin typeface="Calibri"/>
                <a:ea typeface="Calibri"/>
                <a:cs typeface="Calibri"/>
                <a:sym typeface="Calibri"/>
              </a:rPr>
              <a:t> Language Dive Guide: “American Indians and the American Revolution”</a:t>
            </a:r>
            <a:r>
              <a:rPr lang="en" sz="1200" b="0" i="0" u="none" strike="noStrike" cap="none" dirty="0">
                <a:solidFill>
                  <a:srgbClr val="000000"/>
                </a:solidFill>
                <a:latin typeface="Calibri"/>
                <a:ea typeface="Calibri"/>
                <a:cs typeface="Calibri"/>
                <a:sym typeface="Calibri"/>
              </a:rPr>
              <a:t> and</a:t>
            </a:r>
            <a:r>
              <a:rPr lang="en" sz="1200" b="1" i="0" u="none" strike="noStrike" cap="none" dirty="0">
                <a:solidFill>
                  <a:srgbClr val="000000"/>
                </a:solidFill>
                <a:latin typeface="Calibri"/>
                <a:ea typeface="Calibri"/>
                <a:cs typeface="Calibri"/>
                <a:sym typeface="Calibri"/>
              </a:rPr>
              <a:t> Language Dive Chunk Chart: “American Indians and the American Revolution”</a:t>
            </a:r>
            <a:r>
              <a:rPr lang="en" sz="1200" b="0" i="0" u="none" strike="noStrike" cap="none" dirty="0">
                <a:solidFill>
                  <a:srgbClr val="000000"/>
                </a:solidFill>
                <a:latin typeface="Calibri"/>
                <a:ea typeface="Calibri"/>
                <a:cs typeface="Calibri"/>
                <a:sym typeface="Calibri"/>
              </a:rPr>
              <a:t> to guide students through a Language Dive of the sentence. Distribute and display the </a:t>
            </a:r>
            <a:r>
              <a:rPr lang="en" sz="1200" b="1" i="0" u="none" strike="noStrike" cap="none" dirty="0">
                <a:solidFill>
                  <a:srgbClr val="000000"/>
                </a:solidFill>
                <a:latin typeface="Calibri"/>
                <a:ea typeface="Calibri"/>
                <a:cs typeface="Calibri"/>
                <a:sym typeface="Calibri"/>
              </a:rPr>
              <a:t>Language Dive Note-catcher: “American Indians and the American Revolution”</a:t>
            </a:r>
            <a:r>
              <a:rPr lang="en" sz="1200" b="0" i="0" u="none" strike="noStrike" cap="none" dirty="0">
                <a:solidFill>
                  <a:srgbClr val="000000"/>
                </a:solidFill>
                <a:latin typeface="Calibri"/>
                <a:ea typeface="Calibri"/>
                <a:cs typeface="Calibri"/>
                <a:sym typeface="Calibri"/>
              </a:rPr>
              <a:t> and</a:t>
            </a:r>
            <a:r>
              <a:rPr lang="en" sz="1200" b="1" i="0" u="none" strike="noStrike" cap="none" dirty="0">
                <a:solidFill>
                  <a:srgbClr val="000000"/>
                </a:solidFill>
                <a:latin typeface="Calibri"/>
                <a:ea typeface="Calibri"/>
                <a:cs typeface="Calibri"/>
                <a:sym typeface="Calibri"/>
              </a:rPr>
              <a:t> Language Dive Sentence Strip Chunks: “American Indians and the American Revolution.”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 students are working in groups, listen-for groups who may be struggling to use the </a:t>
            </a:r>
            <a:r>
              <a:rPr lang="en" sz="1200" b="1" i="0" u="none" strike="noStrike" cap="none" dirty="0">
                <a:solidFill>
                  <a:srgbClr val="000000"/>
                </a:solidFill>
                <a:latin typeface="Calibri"/>
                <a:ea typeface="Calibri"/>
                <a:cs typeface="Calibri"/>
                <a:sym typeface="Calibri"/>
              </a:rPr>
              <a:t>Language Dive Guide</a:t>
            </a:r>
            <a:r>
              <a:rPr lang="en" sz="1200" b="0" i="0" u="none" strike="noStrike" cap="none" dirty="0">
                <a:solidFill>
                  <a:srgbClr val="000000"/>
                </a:solidFill>
                <a:latin typeface="Calibri"/>
                <a:ea typeface="Calibri"/>
                <a:cs typeface="Calibri"/>
                <a:sym typeface="Calibri"/>
              </a:rPr>
              <a:t>. Provide support if needed.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254" name="Google Shape;25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0930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Language Dive: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or 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Deconstruct</a:t>
            </a:r>
            <a:endParaRPr sz="1200" b="0" i="0" u="none" strike="noStrike" cap="none" dirty="0">
              <a:solidFill>
                <a:schemeClr val="dk1"/>
              </a:solidFill>
              <a:latin typeface="Calibri"/>
              <a:ea typeface="Calibri"/>
              <a:cs typeface="Calibri"/>
              <a:sym typeface="Calibri"/>
            </a:endParaRPr>
          </a:p>
          <a:p>
            <a:pPr marL="685800" marR="0" lvl="1"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all sentence strip chunks in order.</a:t>
            </a:r>
            <a:endParaRPr sz="1200" b="0" i="0" u="none" strike="noStrike" cap="none" dirty="0">
              <a:solidFill>
                <a:schemeClr val="dk1"/>
              </a:solidFill>
              <a:latin typeface="Calibri"/>
              <a:ea typeface="Calibri"/>
              <a:cs typeface="Calibri"/>
              <a:sym typeface="Calibri"/>
            </a:endParaRPr>
          </a:p>
          <a:p>
            <a:pPr marL="685800" marR="0" lvl="1"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sentence on the student-facing slide aloud twice.</a:t>
            </a:r>
            <a:endParaRPr sz="1200" b="0" i="0" u="none" strike="noStrike" cap="none" dirty="0">
              <a:solidFill>
                <a:schemeClr val="dk1"/>
              </a:solidFill>
              <a:latin typeface="Calibri"/>
              <a:ea typeface="Calibri"/>
              <a:cs typeface="Calibri"/>
              <a:sym typeface="Calibri"/>
            </a:endParaRPr>
          </a:p>
          <a:p>
            <a:pPr marL="685800" marR="0" lvl="1"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it aloud with a partner.</a:t>
            </a:r>
            <a:endParaRPr sz="1200" b="0" i="0" u="none" strike="noStrike" cap="none" dirty="0">
              <a:solidFill>
                <a:schemeClr val="dk1"/>
              </a:solidFill>
              <a:latin typeface="Calibri"/>
              <a:ea typeface="Calibri"/>
              <a:cs typeface="Calibri"/>
              <a:sym typeface="Calibri"/>
            </a:endParaRPr>
          </a:p>
          <a:p>
            <a:pPr marL="685800" marR="0" lvl="1"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Prompt students to briefly grapple with the meaning of the sentence and connection to the guiding question or big idea.</a:t>
            </a:r>
            <a:endParaRPr sz="1200" b="0" i="0" u="none" strike="noStrike" cap="none" dirty="0">
              <a:solidFill>
                <a:schemeClr val="dk1"/>
              </a:solidFill>
              <a:latin typeface="Calibri"/>
              <a:ea typeface="Calibri"/>
              <a:cs typeface="Calibri"/>
              <a:sym typeface="Calibri"/>
            </a:endParaRPr>
          </a:p>
          <a:p>
            <a:pPr marL="685800" marR="0" lvl="1"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Consider pre-teaching one or two key vocabulary words.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participating in the Language Dive.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Display one or more of the key suggested language goals provided in the chunk chart, or an adaptation of it, to prompt student grappling.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Consider using visuals or realia to help convey meaning. Use the suggested language goals to pose questions. Monitor with total participation techniques and Conversation Cues. Provide think time and invite partners to discuss in English or in home language groups.</a:t>
            </a:r>
            <a:endParaRPr sz="1200" b="0" i="0" u="none" strike="noStrike" cap="none" dirty="0">
              <a:solidFill>
                <a:schemeClr val="dk1"/>
              </a:solidFill>
              <a:latin typeface="Calibri"/>
              <a:ea typeface="Calibri"/>
              <a:cs typeface="Calibri"/>
              <a:sym typeface="Calibri"/>
            </a:endParaRPr>
          </a:p>
        </p:txBody>
      </p:sp>
      <p:sp>
        <p:nvSpPr>
          <p:cNvPr id="264" name="Google Shape;26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5017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words </a:t>
            </a:r>
            <a:r>
              <a:rPr lang="en" sz="1200" b="0" i="1" u="none" strike="noStrike" cap="none" dirty="0">
                <a:solidFill>
                  <a:srgbClr val="000000"/>
                </a:solidFill>
                <a:latin typeface="Calibri"/>
                <a:ea typeface="Calibri"/>
                <a:cs typeface="Calibri"/>
                <a:sym typeface="Calibri"/>
              </a:rPr>
              <a:t>Stockbridges and Oneidas</a:t>
            </a:r>
            <a:r>
              <a:rPr lang="en" sz="1200" b="0" i="0" u="none" strike="noStrike" cap="none" dirty="0">
                <a:solidFill>
                  <a:srgbClr val="000000"/>
                </a:solidFill>
                <a:latin typeface="Calibri"/>
                <a:ea typeface="Calibri"/>
                <a:cs typeface="Calibri"/>
                <a:sym typeface="Calibri"/>
              </a:rPr>
              <a:t>. Using a total participation technique, ask: </a:t>
            </a:r>
            <a:r>
              <a:rPr lang="en" sz="1200" b="0" i="1" u="none" strike="noStrike" cap="none" dirty="0">
                <a:solidFill>
                  <a:srgbClr val="000000"/>
                </a:solidFill>
                <a:latin typeface="Calibri"/>
                <a:ea typeface="Calibri"/>
                <a:cs typeface="Calibri"/>
                <a:sym typeface="Calibri"/>
              </a:rPr>
              <a:t>“Who is this sentence about?”</a:t>
            </a:r>
            <a:r>
              <a:rPr lang="en" sz="1200" b="1" i="0" u="none" strike="noStrike" cap="none" dirty="0">
                <a:solidFill>
                  <a:srgbClr val="000000"/>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Stockbridges and Oneidas are the names of two American Indian nations.</a:t>
            </a:r>
            <a:r>
              <a:rPr lang="en" sz="1200" b="1" i="0" u="none" strike="noStrike" cap="none" dirty="0">
                <a:solidFill>
                  <a:srgbClr val="000000"/>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(proper nouns/subject</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271" name="Google Shape;27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8397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words </a:t>
            </a:r>
            <a:r>
              <a:rPr lang="en" sz="1200" b="0" i="1" u="none" strike="noStrike" cap="none" dirty="0">
                <a:solidFill>
                  <a:srgbClr val="000000"/>
                </a:solidFill>
                <a:latin typeface="Calibri"/>
                <a:ea typeface="Calibri"/>
                <a:cs typeface="Calibri"/>
                <a:sym typeface="Calibri"/>
              </a:rPr>
              <a:t>who had supportive Americans</a:t>
            </a:r>
            <a:r>
              <a:rPr lang="en" sz="1200" b="0" i="0" u="none" strike="noStrike" cap="none" dirty="0">
                <a:solidFill>
                  <a:srgbClr val="000000"/>
                </a:solidFill>
                <a:latin typeface="Calibri"/>
                <a:ea typeface="Calibri"/>
                <a:cs typeface="Calibri"/>
                <a:sym typeface="Calibri"/>
              </a:rPr>
              <a:t>. Using a total participation technique, ask: </a:t>
            </a:r>
            <a:r>
              <a:rPr lang="en" sz="1200" b="0" i="1" u="none" strike="noStrike" cap="none" dirty="0">
                <a:solidFill>
                  <a:srgbClr val="000000"/>
                </a:solidFill>
                <a:latin typeface="Calibri"/>
                <a:ea typeface="Calibri"/>
                <a:cs typeface="Calibri"/>
                <a:sym typeface="Calibri"/>
              </a:rPr>
              <a:t>“What does this chunk tell us about these two American Indian nations?”</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They had helped or provided assistance to the group of white colonists, or Patriots, who fought to be free from British rule. (relative clause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279" name="Google Shape;27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4900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a:t>
            </a:r>
            <a:r>
              <a:rPr lang="en" sz="1200" b="0" i="1" u="none" strike="noStrike" cap="none" dirty="0">
                <a:solidFill>
                  <a:srgbClr val="000000"/>
                </a:solidFill>
                <a:latin typeface="Calibri"/>
                <a:ea typeface="Calibri"/>
                <a:cs typeface="Calibri"/>
                <a:sym typeface="Calibri"/>
              </a:rPr>
              <a:t>words as well as</a:t>
            </a:r>
            <a:r>
              <a:rPr lang="en" sz="1200" b="0" i="0" u="none" strike="noStrike" cap="none" dirty="0">
                <a:solidFill>
                  <a:srgbClr val="000000"/>
                </a:solidFill>
                <a:latin typeface="Calibri"/>
                <a:ea typeface="Calibri"/>
                <a:cs typeface="Calibri"/>
                <a:sym typeface="Calibri"/>
              </a:rPr>
              <a:t>. Using a total participation technique, ask: </a:t>
            </a:r>
            <a:r>
              <a:rPr lang="en" sz="1200" b="0" i="1" u="none" strike="noStrike" cap="none" dirty="0">
                <a:solidFill>
                  <a:srgbClr val="000000"/>
                </a:solidFill>
                <a:latin typeface="Calibri"/>
                <a:ea typeface="Calibri"/>
                <a:cs typeface="Calibri"/>
                <a:sym typeface="Calibri"/>
              </a:rPr>
              <a:t>“What does this chunk tell </a:t>
            </a:r>
            <a:r>
              <a:rPr lang="en" sz="1200" b="0" i="1" u="none" strike="noStrike" cap="none" dirty="0" smtClean="0">
                <a:solidFill>
                  <a:srgbClr val="000000"/>
                </a:solidFill>
                <a:latin typeface="Calibri"/>
                <a:ea typeface="Calibri"/>
                <a:cs typeface="Calibri"/>
                <a:sym typeface="Calibri"/>
              </a:rPr>
              <a:t>us</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The author will add more information in another part of the sentence. It connects the first part of the sentence to the second part of the sentence and means and or in addition to. (conjunction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287" name="Google Shape;28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73928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words </a:t>
            </a:r>
            <a:r>
              <a:rPr lang="en" sz="1200" b="0" i="1" u="none" strike="noStrike" cap="none" dirty="0">
                <a:solidFill>
                  <a:srgbClr val="000000"/>
                </a:solidFill>
                <a:latin typeface="Calibri"/>
                <a:ea typeface="Calibri"/>
                <a:cs typeface="Calibri"/>
                <a:sym typeface="Calibri"/>
              </a:rPr>
              <a:t>Senecas and Shawnees</a:t>
            </a:r>
            <a:r>
              <a:rPr lang="en" sz="1200" b="0" i="0" u="none" strike="noStrike" cap="none" dirty="0">
                <a:solidFill>
                  <a:srgbClr val="000000"/>
                </a:solidFill>
                <a:latin typeface="Calibri"/>
                <a:ea typeface="Calibri"/>
                <a:cs typeface="Calibri"/>
                <a:sym typeface="Calibri"/>
              </a:rPr>
              <a:t>. Using a total participation technique, ask: </a:t>
            </a:r>
            <a:r>
              <a:rPr lang="en" sz="1200" b="0" i="1" u="none" strike="noStrike" cap="none" dirty="0">
                <a:solidFill>
                  <a:srgbClr val="000000"/>
                </a:solidFill>
                <a:latin typeface="Calibri"/>
                <a:ea typeface="Calibri"/>
                <a:cs typeface="Calibri"/>
                <a:sym typeface="Calibri"/>
              </a:rPr>
              <a:t>“Who is this part of the sentence about?”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Senecas and Shawnees are two other American Indian nations. (proper nouns</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295" name="Google Shape;29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7229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questions. Using a total participation technique. Ask: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does this chunk tell us?”</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They had helped or provided assistance to the group of white colonists, or Patriots, who fought to be free from British rule. (relative clause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does the author use the word ‘who’?”</a:t>
            </a:r>
            <a:r>
              <a:rPr lang="en" sz="1200" b="1" i="0" u="none" strike="noStrike" cap="none" dirty="0">
                <a:solidFill>
                  <a:schemeClr val="dk1"/>
                </a:solidFill>
                <a:latin typeface="Calibri"/>
                <a:ea typeface="Calibri"/>
                <a:cs typeface="Calibri"/>
                <a:sym typeface="Calibri"/>
              </a:rPr>
              <a:t> (to refer to the proper nouns mentioned before; </a:t>
            </a:r>
            <a:r>
              <a:rPr lang="en" sz="1200" b="1" i="1" u="none" strike="noStrike" cap="none" dirty="0">
                <a:solidFill>
                  <a:schemeClr val="dk1"/>
                </a:solidFill>
                <a:latin typeface="Calibri"/>
                <a:ea typeface="Calibri"/>
                <a:cs typeface="Calibri"/>
                <a:sym typeface="Calibri"/>
              </a:rPr>
              <a:t>who</a:t>
            </a:r>
            <a:r>
              <a:rPr lang="en" sz="1200" b="1" i="0" u="none" strike="noStrike" cap="none" dirty="0">
                <a:solidFill>
                  <a:schemeClr val="dk1"/>
                </a:solidFill>
                <a:latin typeface="Calibri"/>
                <a:ea typeface="Calibri"/>
                <a:cs typeface="Calibri"/>
                <a:sym typeface="Calibri"/>
              </a:rPr>
              <a:t> refers to the Senecas and Shawnees mentioned in the previous chunk. </a:t>
            </a:r>
            <a:r>
              <a:rPr lang="en" sz="1200" b="1" i="1" u="none" strike="noStrike" cap="none" dirty="0">
                <a:solidFill>
                  <a:schemeClr val="dk1"/>
                </a:solidFill>
                <a:latin typeface="Calibri"/>
                <a:ea typeface="Calibri"/>
                <a:cs typeface="Calibri"/>
                <a:sym typeface="Calibri"/>
              </a:rPr>
              <a:t>Who</a:t>
            </a:r>
            <a:r>
              <a:rPr lang="en" sz="1200" b="1" i="0" u="none" strike="noStrike" cap="none" dirty="0">
                <a:solidFill>
                  <a:schemeClr val="dk1"/>
                </a:solidFill>
                <a:latin typeface="Calibri"/>
                <a:ea typeface="Calibri"/>
                <a:cs typeface="Calibri"/>
                <a:sym typeface="Calibri"/>
              </a:rPr>
              <a:t> signals that we will find out more about them in this chunk, that they fought against the Americans. (relative pronoun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291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Partners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Click to reveal each reflection question.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allowing students to write their responses before sharing them aloud.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earlier in the lesson they had reviewed what it looks and sounds like to persevere, as the text they were reading was challenging.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“How did you do with persevering?”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did you find challenging?”</a:t>
            </a:r>
            <a:r>
              <a:rPr lang="en" sz="1200" b="1" i="0" u="none" strike="noStrike" cap="none" dirty="0">
                <a:solidFill>
                  <a:srgbClr val="000000"/>
                </a:solidFill>
                <a:latin typeface="Calibri"/>
                <a:ea typeface="Calibri"/>
                <a:cs typeface="Calibri"/>
                <a:sym typeface="Calibri"/>
              </a:rPr>
              <a:t> (Responses will vary.)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strategies did you use when things got really tough?”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add on:</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“Who can add on to what your classmate said? I’ll give you time to think and write.”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 checking for understanding technique (e.g., Red Light, Green Light or Thumb-O-Meter) for students to self-assess against the learning targets.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the Language Dive Practice: “An Incomplete Revolution” homework from Lesson 7. Refer to </a:t>
            </a:r>
            <a:r>
              <a:rPr lang="en" sz="1200" b="1" i="0" u="none" strike="noStrike" cap="none" dirty="0">
                <a:solidFill>
                  <a:srgbClr val="000000"/>
                </a:solidFill>
                <a:latin typeface="Calibri"/>
                <a:ea typeface="Calibri"/>
                <a:cs typeface="Calibri"/>
                <a:sym typeface="Calibri"/>
              </a:rPr>
              <a:t>Language Dive Practice: “An Incomplete Revolution” (answers,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use the check for understanding protocol, assess whether or not students will need more support before moving 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(Sentence Frames: Lighter Support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create sentence frames for the discussion. Invite students who need heavier support to use the frames.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11" name="Google Shape;31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2444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are on the following </a:t>
            </a:r>
            <a:r>
              <a:rPr lang="en" sz="1200" b="0" i="0" u="none" strike="noStrike" cap="none" dirty="0" smtClean="0">
                <a:solidFill>
                  <a:schemeClr val="dk1"/>
                </a:solidFill>
                <a:latin typeface="Calibri"/>
                <a:ea typeface="Calibri"/>
                <a:cs typeface="Calibri"/>
                <a:sym typeface="Calibri"/>
              </a:rPr>
              <a:t>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320" name="Google Shape;32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44473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https://curriculum.eleducation.org/curriculum/ela/grade-4/module-3/unit-1/lesson-9</a:t>
            </a:r>
            <a:endParaRPr sz="1200" b="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rgbClr val="000000"/>
                </a:solidFill>
                <a:latin typeface="Calibri"/>
                <a:ea typeface="Calibri"/>
                <a:cs typeface="Calibri"/>
                <a:sym typeface="Calibri"/>
              </a:rPr>
              <a:t>In </a:t>
            </a:r>
            <a:r>
              <a:rPr lang="en" sz="1200" b="0" i="0" u="none" strike="noStrike" cap="none" dirty="0">
                <a:solidFill>
                  <a:srgbClr val="000000"/>
                </a:solidFill>
                <a:latin typeface="Calibri"/>
                <a:ea typeface="Calibri"/>
                <a:cs typeface="Calibri"/>
                <a:sym typeface="Calibri"/>
              </a:rPr>
              <a:t>order to set the purpose of this lesson, students should continue to focus on working to become ethical people and working to become effective learners by showing respect as they share reflections and collaborate in pairs.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166387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327" name="Google Shape;32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8740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p:txBody>
      </p:sp>
      <p:sp>
        <p:nvSpPr>
          <p:cNvPr id="334" name="Google Shape;334;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9937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Colonial Voices: Hear Them Speak</a:t>
            </a:r>
            <a:r>
              <a:rPr lang="en" sz="1200" b="0" i="0" u="none" strike="noStrike" cap="none" dirty="0">
                <a:solidFill>
                  <a:schemeClr val="dk1"/>
                </a:solidFill>
                <a:latin typeface="Calibri"/>
                <a:ea typeface="Calibri"/>
                <a:cs typeface="Calibri"/>
                <a:sym typeface="Calibri"/>
              </a:rPr>
              <a:t> (from Lesson 1; one to display; for teacher read-aloud)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“American Indians and the American Revolution”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“American Indians and the American Revolution”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Guide: “American Indians and the American Revolution” </a:t>
            </a:r>
            <a:r>
              <a:rPr lang="en" sz="1200" b="0" i="0" u="none" strike="noStrike" cap="none" dirty="0">
                <a:solidFill>
                  <a:schemeClr val="dk1"/>
                </a:solidFill>
                <a:latin typeface="Calibri"/>
                <a:ea typeface="Calibri"/>
                <a:cs typeface="Calibri"/>
                <a:sym typeface="Calibri"/>
              </a:rPr>
              <a:t>(for teacher reference)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We Can Ask during a Language Dive anchor chart </a:t>
            </a:r>
            <a:r>
              <a:rPr lang="en" sz="1200" b="0" i="0" u="none" strike="noStrike" cap="none" dirty="0">
                <a:solidFill>
                  <a:schemeClr val="dk1"/>
                </a:solidFill>
                <a:latin typeface="Calibri"/>
                <a:ea typeface="Calibri"/>
                <a:cs typeface="Calibri"/>
                <a:sym typeface="Calibri"/>
              </a:rPr>
              <a:t>(begun in Lesson 5; added to during Work Time B)</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Chunk Chart: “American Indians and the American Revolution” </a:t>
            </a:r>
            <a:r>
              <a:rPr lang="en" sz="1200" b="0" i="0" u="none" strike="noStrike" cap="none" dirty="0">
                <a:solidFill>
                  <a:schemeClr val="dk1"/>
                </a:solidFill>
                <a:latin typeface="Calibri"/>
                <a:ea typeface="Calibri"/>
                <a:cs typeface="Calibri"/>
                <a:sym typeface="Calibri"/>
              </a:rPr>
              <a:t>(for teacher reference)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Note-catcher: “American Indians and the American Revolution” </a:t>
            </a:r>
            <a:r>
              <a:rPr lang="en" sz="1200" b="0" i="0" u="none" strike="noStrike" cap="none" dirty="0">
                <a:solidFill>
                  <a:schemeClr val="dk1"/>
                </a:solidFill>
                <a:latin typeface="Calibri"/>
                <a:ea typeface="Calibri"/>
                <a:cs typeface="Calibri"/>
                <a:sym typeface="Calibri"/>
              </a:rPr>
              <a:t>(one per student and one to display)</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Sentence Strip Chunks: “American Indians and the American Revolution” </a:t>
            </a:r>
            <a:r>
              <a:rPr lang="en" sz="1200" b="0" i="0" u="none" strike="noStrike" cap="none" dirty="0">
                <a:solidFill>
                  <a:schemeClr val="dk1"/>
                </a:solidFill>
                <a:latin typeface="Calibri"/>
                <a:ea typeface="Calibri"/>
                <a:cs typeface="Calibri"/>
                <a:sym typeface="Calibri"/>
              </a:rPr>
              <a:t>(one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Practice: “An Incomplete Revolution” (answers, for teacher reference)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Ethical People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Effective Learners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Vocabulary logs </a:t>
            </a:r>
            <a:r>
              <a:rPr lang="en" sz="1200" b="0" i="0" u="none" strike="noStrike" cap="none" dirty="0">
                <a:solidFill>
                  <a:srgbClr val="000000"/>
                </a:solidFill>
                <a:latin typeface="Calibri"/>
                <a:ea typeface="Calibri"/>
                <a:cs typeface="Calibri"/>
                <a:sym typeface="Calibri"/>
              </a:rPr>
              <a:t>(from Module 1;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Academic Word Wall </a:t>
            </a:r>
            <a:r>
              <a:rPr lang="en" sz="1200" b="0" i="0" u="none" strike="noStrike" cap="none" dirty="0">
                <a:solidFill>
                  <a:srgbClr val="000000"/>
                </a:solidFill>
                <a:latin typeface="Calibri"/>
                <a:ea typeface="Calibri"/>
                <a:cs typeface="Calibri"/>
                <a:sym typeface="Calibri"/>
              </a:rPr>
              <a:t>(begun in Module 1; added to during Work Time 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Domain-Specific Word Wall </a:t>
            </a:r>
            <a:r>
              <a:rPr lang="en" sz="1200" b="0" i="0" u="none" strike="noStrike" cap="none" dirty="0">
                <a:solidFill>
                  <a:srgbClr val="000000"/>
                </a:solidFill>
                <a:latin typeface="Calibri"/>
                <a:ea typeface="Calibri"/>
                <a:cs typeface="Calibri"/>
                <a:sym typeface="Calibri"/>
              </a:rPr>
              <a:t>(begun in Lesson 1; added to during Work Time A)</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Consider whether any students may be sensitive to the issues that “The Basket Trader” raises based on cultural background and family history. Consider explaining to families that this will be read aloud to students so that they can appropriately prepare them and discuss it afterward. Also consider asking which term, Native American or American Indian, families would prefer students to use in discussion about the text.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Strategically pair students for the work in this lesson, with at least one strong reader in each pair.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Preview the Language Dive Guide and consider how to invite conversation among students to address the questions and goals suggested under each sentence strip chunk (see supporting Materials). Select from the questions and goals provided to best meet your students’ needs.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 Learning Targets.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170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88746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 </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Check for Understanding Protocol (Thumb-O-Meter)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40466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Additional Support Considerations:</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the Mini Language Dive, challenge students to generate questions about the sentence before asking the prepared questions.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Consider previewing the text “American Indians and the American Revolution” with students before the lesson and pre-teaching key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Consider enlarging the text “American Indians and the American Revolution” and posting it in a central location for students to reference throughout the unit. While reading for gist in Work Time A, make notes in the margins. In addition to writing key words or notes that correspond with each paragraph, consider sketching pictures to support comprehension.</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21763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70691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to the class or call on a student to read the content of the slide to the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Students Who Need It: None. </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0188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10-12 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and Partners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Click to reveal each question.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Group students into pairs and invite them to label themselves A and 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needed, review what happened in </a:t>
            </a:r>
            <a:r>
              <a:rPr lang="en" sz="1200" b="0" i="1" u="none" strike="noStrike" cap="none" dirty="0">
                <a:solidFill>
                  <a:srgbClr val="000000"/>
                </a:solidFill>
                <a:latin typeface="Calibri"/>
                <a:ea typeface="Calibri"/>
                <a:cs typeface="Calibri"/>
                <a:sym typeface="Calibri"/>
              </a:rPr>
              <a:t>Colonial Voices: Hear Them Speak.</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reread aloud </a:t>
            </a:r>
            <a:r>
              <a:rPr lang="en" sz="1200" b="0" i="1" u="none" strike="noStrike" cap="none" dirty="0">
                <a:solidFill>
                  <a:srgbClr val="000000"/>
                </a:solidFill>
                <a:latin typeface="Calibri"/>
                <a:ea typeface="Calibri"/>
                <a:cs typeface="Calibri"/>
                <a:sym typeface="Calibri"/>
              </a:rPr>
              <a:t>“The Basket Trader”</a:t>
            </a:r>
            <a:r>
              <a:rPr lang="en" sz="1200" b="0" i="0" u="none" strike="noStrike" cap="none" dirty="0">
                <a:solidFill>
                  <a:srgbClr val="000000"/>
                </a:solidFill>
                <a:latin typeface="Calibri"/>
                <a:ea typeface="Calibri"/>
                <a:cs typeface="Calibri"/>
                <a:sym typeface="Calibri"/>
              </a:rPr>
              <a:t>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 you know from reading this page?</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(The basket trader does not want to fight over tea, and she feels her people have already lost because they have lost land and animals to the colonists, who brought illness and are taking over the country.)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does the phrase </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My </a:t>
            </a:r>
            <a:r>
              <a:rPr lang="en" sz="1200" b="0" i="1" u="none" strike="noStrike" cap="none" dirty="0">
                <a:solidFill>
                  <a:srgbClr val="000000"/>
                </a:solidFill>
                <a:latin typeface="Calibri"/>
                <a:ea typeface="Calibri"/>
                <a:cs typeface="Calibri"/>
                <a:sym typeface="Calibri"/>
              </a:rPr>
              <a:t>ancestors were here for many moons before strangers stepped upon our </a:t>
            </a:r>
            <a:r>
              <a:rPr lang="en" sz="1200" b="0" i="1" u="none" strike="noStrike" cap="none" dirty="0" smtClean="0">
                <a:solidFill>
                  <a:srgbClr val="000000"/>
                </a:solidFill>
                <a:latin typeface="Calibri"/>
                <a:ea typeface="Calibri"/>
                <a:cs typeface="Calibri"/>
                <a:sym typeface="Calibri"/>
              </a:rPr>
              <a:t>shores</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tell you?</a:t>
            </a:r>
            <a:r>
              <a:rPr lang="en" sz="1200" i="1" dirty="0">
                <a:latin typeface="Calibri"/>
                <a:ea typeface="Calibri"/>
                <a:cs typeface="Calibri"/>
                <a:sym typeface="Calibri"/>
              </a:rPr>
              <a:t>”</a:t>
            </a:r>
            <a:r>
              <a:rPr lang="en" sz="1200" b="1" i="0" u="none" strike="noStrike" cap="none" dirty="0">
                <a:solidFill>
                  <a:srgbClr val="000000"/>
                </a:solidFill>
                <a:latin typeface="Calibri"/>
                <a:ea typeface="Calibri"/>
                <a:cs typeface="Calibri"/>
                <a:sym typeface="Calibri"/>
              </a:rPr>
              <a:t> (Her people have been there for much longer than the colonists; many moons means a long time.)</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does she mean by </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our </a:t>
            </a:r>
            <a:r>
              <a:rPr lang="en" sz="1200" b="0" i="1" u="none" strike="noStrike" cap="none" dirty="0">
                <a:solidFill>
                  <a:srgbClr val="000000"/>
                </a:solidFill>
                <a:latin typeface="Calibri"/>
                <a:ea typeface="Calibri"/>
                <a:cs typeface="Calibri"/>
                <a:sym typeface="Calibri"/>
              </a:rPr>
              <a:t>people have already lost</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(Her people have lost land and animals, and the sickness that cannot be cured may have killed some of her people.)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spend 3 minutes reflecting silently.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smtClean="0">
                <a:solidFill>
                  <a:srgbClr val="000000"/>
                </a:solidFill>
                <a:latin typeface="Calibri"/>
                <a:ea typeface="Calibri"/>
                <a:cs typeface="Calibri"/>
                <a:sym typeface="Calibri"/>
              </a:rPr>
              <a:t>Direct </a:t>
            </a:r>
            <a:r>
              <a:rPr lang="en" sz="1200" b="0" i="0" u="none" strike="noStrike" cap="none" dirty="0">
                <a:solidFill>
                  <a:srgbClr val="000000"/>
                </a:solidFill>
                <a:latin typeface="Calibri"/>
                <a:ea typeface="Calibri"/>
                <a:cs typeface="Calibri"/>
                <a:sym typeface="Calibri"/>
              </a:rPr>
              <a:t>students’ attention to the </a:t>
            </a:r>
            <a:r>
              <a:rPr lang="en" sz="1200" b="1" i="0" u="none" strike="noStrike" cap="none" dirty="0">
                <a:solidFill>
                  <a:srgbClr val="000000"/>
                </a:solidFill>
                <a:latin typeface="Calibri"/>
                <a:ea typeface="Calibri"/>
                <a:cs typeface="Calibri"/>
                <a:sym typeface="Calibri"/>
              </a:rPr>
              <a:t>Working to Become Ethical People anchor chart </a:t>
            </a:r>
            <a:r>
              <a:rPr lang="en" sz="1200" b="0" i="0" u="none" strike="noStrike" cap="none" dirty="0">
                <a:solidFill>
                  <a:srgbClr val="000000"/>
                </a:solidFill>
                <a:latin typeface="Calibri"/>
                <a:ea typeface="Calibri"/>
                <a:cs typeface="Calibri"/>
                <a:sym typeface="Calibri"/>
              </a:rPr>
              <a:t>and review </a:t>
            </a:r>
            <a:r>
              <a:rPr lang="en" sz="1200" b="0" i="1" u="none" strike="noStrike" cap="none" dirty="0">
                <a:solidFill>
                  <a:srgbClr val="000000"/>
                </a:solidFill>
                <a:latin typeface="Calibri"/>
                <a:ea typeface="Calibri"/>
                <a:cs typeface="Calibri"/>
                <a:sym typeface="Calibri"/>
              </a:rPr>
              <a:t>what showing respect looks and sounds like</a:t>
            </a:r>
            <a:r>
              <a:rPr lang="en" sz="1200" b="0" i="0" u="none" strike="noStrike" cap="none" dirty="0">
                <a:solidFill>
                  <a:srgbClr val="000000"/>
                </a:solidFill>
                <a:latin typeface="Calibri"/>
                <a:ea typeface="Calibri"/>
                <a:cs typeface="Calibri"/>
                <a:sym typeface="Calibri"/>
              </a:rPr>
              <a:t>. Be prepared to discuss any issues students feel they need to discuss further. Use the informational text about each place/person in the back of the book as a common text for discussing any sensitive issues that arise.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Think-Pair-Share: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Is she a Patriot or a Loyalist? How do you know?</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(She is neither. She says, “We will not fight their battle. It matters not who wins or loses.”)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this is just one Native American perspective and not representative of all of the Native American people at that time.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Look-for participation through sharing or active listening.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(Colonist Chart: Adding Information) Point to the sketch of the basket trader on the </a:t>
            </a:r>
            <a:r>
              <a:rPr lang="en" sz="1200" b="1" i="0" u="none" strike="noStrike" cap="none" dirty="0">
                <a:solidFill>
                  <a:srgbClr val="000000"/>
                </a:solidFill>
                <a:latin typeface="Calibri"/>
                <a:ea typeface="Calibri"/>
                <a:cs typeface="Calibri"/>
                <a:sym typeface="Calibri"/>
              </a:rPr>
              <a:t>Colonist Chart</a:t>
            </a:r>
            <a:r>
              <a:rPr lang="en" sz="1200" b="0" i="0" u="none" strike="noStrike" cap="none" dirty="0">
                <a:solidFill>
                  <a:srgbClr val="000000"/>
                </a:solidFill>
                <a:latin typeface="Calibri"/>
                <a:ea typeface="Calibri"/>
                <a:cs typeface="Calibri"/>
                <a:sym typeface="Calibri"/>
              </a:rPr>
              <a:t> begun in Lesson 1 and invite students share any new information they’d like to add after rereading this page.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1038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5</a:t>
            </a:r>
            <a:r>
              <a:rPr lang="en-US" sz="1200" b="1" i="0" u="none" strike="noStrike" cap="none" dirty="0" smtClean="0">
                <a:solidFill>
                  <a:srgbClr val="000000"/>
                </a:solidFill>
                <a:latin typeface="Calibri"/>
                <a:ea typeface="Calibri"/>
                <a:cs typeface="Calibri"/>
                <a:sym typeface="Calibri"/>
              </a:rPr>
              <a:t>-7</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None.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I </a:t>
            </a:r>
            <a:r>
              <a:rPr lang="en" sz="1200" b="1" i="0" u="none" strike="noStrike" cap="none" dirty="0">
                <a:solidFill>
                  <a:srgbClr val="000000"/>
                </a:solidFill>
                <a:latin typeface="Calibri"/>
                <a:ea typeface="Calibri"/>
                <a:cs typeface="Calibri"/>
                <a:sym typeface="Calibri"/>
              </a:rPr>
              <a:t>can determine the gist of </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American </a:t>
            </a:r>
            <a:r>
              <a:rPr lang="en" sz="1200" b="1" i="0" u="none" strike="noStrike" cap="none" dirty="0">
                <a:solidFill>
                  <a:srgbClr val="000000"/>
                </a:solidFill>
                <a:latin typeface="Calibri"/>
                <a:ea typeface="Calibri"/>
                <a:cs typeface="Calibri"/>
                <a:sym typeface="Calibri"/>
              </a:rPr>
              <a:t>Indians and the American Revolution</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I </a:t>
            </a:r>
            <a:r>
              <a:rPr lang="en" sz="1200" b="1" i="0" u="none" strike="noStrike" cap="none" dirty="0">
                <a:solidFill>
                  <a:srgbClr val="000000"/>
                </a:solidFill>
                <a:latin typeface="Calibri"/>
                <a:ea typeface="Calibri"/>
                <a:cs typeface="Calibri"/>
                <a:sym typeface="Calibri"/>
              </a:rPr>
              <a:t>can determine the meaning of unfamiliar words and phrases in </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American </a:t>
            </a:r>
            <a:r>
              <a:rPr lang="en" sz="1200" b="1" i="0" u="none" strike="noStrike" cap="none" dirty="0">
                <a:solidFill>
                  <a:srgbClr val="000000"/>
                </a:solidFill>
                <a:latin typeface="Calibri"/>
                <a:ea typeface="Calibri"/>
                <a:cs typeface="Calibri"/>
                <a:sym typeface="Calibri"/>
              </a:rPr>
              <a:t>Indians and the American Revolution</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have seen these learning targets in previous lessons in this unit and review what it means to determine the </a:t>
            </a:r>
            <a:r>
              <a:rPr lang="en" sz="1200" b="0" i="1" u="none" strike="noStrike" cap="none" dirty="0">
                <a:solidFill>
                  <a:srgbClr val="000000"/>
                </a:solidFill>
                <a:latin typeface="Calibri"/>
                <a:ea typeface="Calibri"/>
                <a:cs typeface="Calibri"/>
                <a:sym typeface="Calibri"/>
              </a:rPr>
              <a:t>gist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(to determine what the text is mostly about)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actively listening.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and engagement: (Working toward Same Learning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discuss one way that they worked toward similar learning targets in previous lessons.</a:t>
            </a:r>
            <a:endParaRPr sz="1200" b="0" i="0" u="none" strike="noStrike" cap="none" dirty="0">
              <a:solidFill>
                <a:srgbClr val="000000"/>
              </a:solidFill>
              <a:latin typeface="Calibri"/>
              <a:ea typeface="Calibri"/>
              <a:cs typeface="Calibri"/>
              <a:sym typeface="Calibri"/>
            </a:endParaRPr>
          </a:p>
        </p:txBody>
      </p:sp>
      <p:sp>
        <p:nvSpPr>
          <p:cNvPr id="234" name="Google Shape;23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3329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13" name="Google Shape;113;p1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14" name="Google Shape;11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1/lesson-9"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60-86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In today’s lesson, students will reread “The Basket Trader” from </a:t>
            </a:r>
            <a:r>
              <a:rPr lang="en" sz="1800" b="0" i="1" u="none" strike="noStrike" cap="none" dirty="0">
                <a:solidFill>
                  <a:schemeClr val="dk1"/>
                </a:solidFill>
                <a:latin typeface="Century Gothic"/>
                <a:ea typeface="Century Gothic"/>
                <a:cs typeface="Century Gothic"/>
                <a:sym typeface="Century Gothic"/>
              </a:rPr>
              <a:t>Colonial Voices: Hear Them Speak</a:t>
            </a:r>
            <a:r>
              <a:rPr lang="en" sz="1800" b="0" i="0" u="none" strike="noStrike" cap="none" dirty="0">
                <a:solidFill>
                  <a:schemeClr val="dk1"/>
                </a:solidFill>
                <a:latin typeface="Century Gothic"/>
                <a:ea typeface="Century Gothic"/>
                <a:cs typeface="Century Gothic"/>
                <a:sym typeface="Century Gothic"/>
              </a:rPr>
              <a:t>. The purpose of rereading this passage </a:t>
            </a:r>
            <a:r>
              <a:rPr lang="en-US" sz="1800" b="0" i="0" u="none" strike="noStrike" cap="none" dirty="0" smtClean="0">
                <a:solidFill>
                  <a:schemeClr val="dk1"/>
                </a:solidFill>
                <a:latin typeface="Century Gothic"/>
                <a:ea typeface="Century Gothic"/>
                <a:cs typeface="Century Gothic"/>
                <a:sym typeface="Century Gothic"/>
              </a:rPr>
              <a:t>is to </a:t>
            </a:r>
            <a:r>
              <a:rPr lang="en" sz="1800" b="0" i="0" u="none" strike="noStrike" cap="none" dirty="0" smtClean="0">
                <a:solidFill>
                  <a:schemeClr val="dk1"/>
                </a:solidFill>
                <a:latin typeface="Century Gothic"/>
                <a:ea typeface="Century Gothic"/>
                <a:cs typeface="Century Gothic"/>
                <a:sym typeface="Century Gothic"/>
              </a:rPr>
              <a:t>focus </a:t>
            </a:r>
            <a:r>
              <a:rPr lang="en" sz="1800" b="0" i="0" u="none" strike="noStrike" cap="none" dirty="0">
                <a:solidFill>
                  <a:schemeClr val="dk1"/>
                </a:solidFill>
                <a:latin typeface="Century Gothic"/>
                <a:ea typeface="Century Gothic"/>
                <a:cs typeface="Century Gothic"/>
                <a:sym typeface="Century Gothic"/>
              </a:rPr>
              <a:t>students on the perspective of a Native American in the American Revolution.</a:t>
            </a:r>
            <a:endParaRPr sz="18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a:t>
            </a:r>
            <a:r>
              <a:rPr lang="en" sz="1800" b="0" i="0" u="sng" strike="noStrike" cap="none" dirty="0">
                <a:solidFill>
                  <a:schemeClr val="dk1"/>
                </a:solidFill>
                <a:latin typeface="Century Gothic"/>
                <a:ea typeface="Century Gothic"/>
                <a:cs typeface="Century Gothic"/>
                <a:sym typeface="Century Gothic"/>
              </a:rPr>
              <a:t>determine the gist</a:t>
            </a:r>
            <a:r>
              <a:rPr lang="en" sz="1800" b="0" i="0" u="none" strike="noStrike" cap="none" dirty="0">
                <a:solidFill>
                  <a:schemeClr val="dk1"/>
                </a:solidFill>
                <a:latin typeface="Century Gothic"/>
                <a:ea typeface="Century Gothic"/>
                <a:cs typeface="Century Gothic"/>
                <a:sym typeface="Century Gothic"/>
              </a:rPr>
              <a:t> of “American Indians and the American Revolution.”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a:t>
            </a:r>
            <a:r>
              <a:rPr lang="en" sz="1800" b="0" i="0" u="sng" strike="noStrike" cap="none" dirty="0">
                <a:solidFill>
                  <a:schemeClr val="dk1"/>
                </a:solidFill>
                <a:latin typeface="Century Gothic"/>
                <a:ea typeface="Century Gothic"/>
                <a:cs typeface="Century Gothic"/>
                <a:sym typeface="Century Gothic"/>
              </a:rPr>
              <a:t>determine the meaning of unfamiliar words and phrases</a:t>
            </a:r>
            <a:r>
              <a:rPr lang="en" sz="1800" b="0" i="0" u="none" strike="noStrike" cap="none" dirty="0">
                <a:solidFill>
                  <a:schemeClr val="dk1"/>
                </a:solidFill>
                <a:latin typeface="Century Gothic"/>
                <a:ea typeface="Century Gothic"/>
                <a:cs typeface="Century Gothic"/>
                <a:sym typeface="Century Gothic"/>
              </a:rPr>
              <a:t> in “American Indians and the American Revolution.”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5"/>
          <p:cNvSpPr txBox="1">
            <a:spLocks noGrp="1"/>
          </p:cNvSpPr>
          <p:nvPr>
            <p:ph type="title"/>
          </p:nvPr>
        </p:nvSpPr>
        <p:spPr>
          <a:xfrm>
            <a:off x="628650" y="273849"/>
            <a:ext cx="7886700" cy="775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Reading for the Gist Jigsaw </a:t>
            </a:r>
            <a:endParaRPr sz="3300" b="0" i="0" u="none" strike="noStrike" cap="none">
              <a:solidFill>
                <a:schemeClr val="dk1"/>
              </a:solidFill>
              <a:latin typeface="Century Gothic"/>
              <a:ea typeface="Century Gothic"/>
              <a:cs typeface="Century Gothic"/>
              <a:sym typeface="Century Gothic"/>
            </a:endParaRPr>
          </a:p>
        </p:txBody>
      </p:sp>
      <p:pic>
        <p:nvPicPr>
          <p:cNvPr id="244" name="Google Shape;244;p35"/>
          <p:cNvPicPr preferRelativeResize="0"/>
          <p:nvPr/>
        </p:nvPicPr>
        <p:blipFill rotWithShape="1">
          <a:blip r:embed="rId3">
            <a:alphaModFix/>
          </a:blip>
          <a:srcRect/>
          <a:stretch/>
        </p:blipFill>
        <p:spPr>
          <a:xfrm>
            <a:off x="374750" y="1049350"/>
            <a:ext cx="4197249" cy="1390420"/>
          </a:xfrm>
          <a:prstGeom prst="rect">
            <a:avLst/>
          </a:prstGeom>
          <a:noFill/>
          <a:ln>
            <a:noFill/>
          </a:ln>
        </p:spPr>
      </p:pic>
      <p:pic>
        <p:nvPicPr>
          <p:cNvPr id="245" name="Google Shape;245;p35"/>
          <p:cNvPicPr preferRelativeResize="0"/>
          <p:nvPr/>
        </p:nvPicPr>
        <p:blipFill rotWithShape="1">
          <a:blip r:embed="rId4">
            <a:alphaModFix/>
          </a:blip>
          <a:srcRect/>
          <a:stretch/>
        </p:blipFill>
        <p:spPr>
          <a:xfrm>
            <a:off x="374750" y="2571750"/>
            <a:ext cx="3943350" cy="460583"/>
          </a:xfrm>
          <a:prstGeom prst="rect">
            <a:avLst/>
          </a:prstGeom>
          <a:noFill/>
          <a:ln>
            <a:noFill/>
          </a:ln>
        </p:spPr>
      </p:pic>
      <p:pic>
        <p:nvPicPr>
          <p:cNvPr id="246" name="Google Shape;246;p35"/>
          <p:cNvPicPr preferRelativeResize="0"/>
          <p:nvPr/>
        </p:nvPicPr>
        <p:blipFill rotWithShape="1">
          <a:blip r:embed="rId5">
            <a:alphaModFix/>
          </a:blip>
          <a:srcRect/>
          <a:stretch/>
        </p:blipFill>
        <p:spPr>
          <a:xfrm>
            <a:off x="419725" y="3164300"/>
            <a:ext cx="3853400" cy="1030419"/>
          </a:xfrm>
          <a:prstGeom prst="rect">
            <a:avLst/>
          </a:prstGeom>
          <a:noFill/>
          <a:ln>
            <a:noFill/>
          </a:ln>
        </p:spPr>
      </p:pic>
      <p:pic>
        <p:nvPicPr>
          <p:cNvPr id="247" name="Google Shape;247;p35"/>
          <p:cNvPicPr preferRelativeResize="0"/>
          <p:nvPr/>
        </p:nvPicPr>
        <p:blipFill rotWithShape="1">
          <a:blip r:embed="rId6">
            <a:alphaModFix/>
          </a:blip>
          <a:srcRect/>
          <a:stretch/>
        </p:blipFill>
        <p:spPr>
          <a:xfrm>
            <a:off x="4579975" y="1121594"/>
            <a:ext cx="4326749" cy="643981"/>
          </a:xfrm>
          <a:prstGeom prst="rect">
            <a:avLst/>
          </a:prstGeom>
          <a:noFill/>
          <a:ln>
            <a:noFill/>
          </a:ln>
        </p:spPr>
      </p:pic>
      <p:pic>
        <p:nvPicPr>
          <p:cNvPr id="248" name="Google Shape;248;p35"/>
          <p:cNvPicPr preferRelativeResize="0"/>
          <p:nvPr/>
        </p:nvPicPr>
        <p:blipFill rotWithShape="1">
          <a:blip r:embed="rId7">
            <a:alphaModFix/>
          </a:blip>
          <a:srcRect/>
          <a:stretch/>
        </p:blipFill>
        <p:spPr>
          <a:xfrm>
            <a:off x="4571988" y="1876656"/>
            <a:ext cx="4166165" cy="643981"/>
          </a:xfrm>
          <a:prstGeom prst="rect">
            <a:avLst/>
          </a:prstGeom>
          <a:noFill/>
          <a:ln>
            <a:noFill/>
          </a:ln>
        </p:spPr>
      </p:pic>
      <p:pic>
        <p:nvPicPr>
          <p:cNvPr id="249" name="Google Shape;249;p35"/>
          <p:cNvPicPr preferRelativeResize="0"/>
          <p:nvPr/>
        </p:nvPicPr>
        <p:blipFill rotWithShape="1">
          <a:blip r:embed="rId8">
            <a:alphaModFix/>
          </a:blip>
          <a:srcRect/>
          <a:stretch/>
        </p:blipFill>
        <p:spPr>
          <a:xfrm>
            <a:off x="4579975" y="2631713"/>
            <a:ext cx="4326749" cy="775500"/>
          </a:xfrm>
          <a:prstGeom prst="rect">
            <a:avLst/>
          </a:prstGeom>
          <a:noFill/>
          <a:ln>
            <a:noFill/>
          </a:ln>
        </p:spPr>
      </p:pic>
      <p:pic>
        <p:nvPicPr>
          <p:cNvPr id="250" name="Google Shape;250;p35" descr="Users"/>
          <p:cNvPicPr preferRelativeResize="0"/>
          <p:nvPr/>
        </p:nvPicPr>
        <p:blipFill rotWithShape="1">
          <a:blip r:embed="rId9">
            <a:alphaModFix/>
          </a:blip>
          <a:srcRect/>
          <a:stretch/>
        </p:blipFill>
        <p:spPr>
          <a:xfrm>
            <a:off x="8479328" y="4441371"/>
            <a:ext cx="517650" cy="516707"/>
          </a:xfrm>
          <a:prstGeom prst="rect">
            <a:avLst/>
          </a:prstGeom>
          <a:noFill/>
          <a:ln>
            <a:noFill/>
          </a:ln>
        </p:spPr>
      </p:pic>
      <p:sp>
        <p:nvSpPr>
          <p:cNvPr id="251" name="Google Shape;251;p35"/>
          <p:cNvSpPr txBox="1"/>
          <p:nvPr/>
        </p:nvSpPr>
        <p:spPr>
          <a:xfrm>
            <a:off x="4766875" y="3522700"/>
            <a:ext cx="3207900" cy="1030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What is this text about? </a:t>
            </a: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6"/>
          <p:cNvSpPr txBox="1">
            <a:spLocks noGrp="1"/>
          </p:cNvSpPr>
          <p:nvPr>
            <p:ph type="title"/>
          </p:nvPr>
        </p:nvSpPr>
        <p:spPr>
          <a:xfrm>
            <a:off x="286925" y="239400"/>
            <a:ext cx="7886700" cy="99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“The American Indians and the American Revolution”</a:t>
            </a:r>
            <a:endParaRPr sz="2800" b="0" i="0" u="none" strike="noStrike" cap="none">
              <a:solidFill>
                <a:schemeClr val="dk1"/>
              </a:solidFill>
              <a:latin typeface="Century Gothic"/>
              <a:ea typeface="Century Gothic"/>
              <a:cs typeface="Century Gothic"/>
              <a:sym typeface="Century Gothic"/>
            </a:endParaRPr>
          </a:p>
        </p:txBody>
      </p:sp>
      <p:pic>
        <p:nvPicPr>
          <p:cNvPr id="257" name="Google Shape;257;p36"/>
          <p:cNvPicPr preferRelativeResize="0"/>
          <p:nvPr/>
        </p:nvPicPr>
        <p:blipFill rotWithShape="1">
          <a:blip r:embed="rId3">
            <a:alphaModFix/>
          </a:blip>
          <a:srcRect/>
          <a:stretch/>
        </p:blipFill>
        <p:spPr>
          <a:xfrm>
            <a:off x="5090105" y="2419350"/>
            <a:ext cx="2900571" cy="2419350"/>
          </a:xfrm>
          <a:prstGeom prst="rect">
            <a:avLst/>
          </a:prstGeom>
          <a:noFill/>
          <a:ln>
            <a:noFill/>
          </a:ln>
        </p:spPr>
      </p:pic>
      <p:pic>
        <p:nvPicPr>
          <p:cNvPr id="258" name="Google Shape;258;p36"/>
          <p:cNvPicPr preferRelativeResize="0"/>
          <p:nvPr/>
        </p:nvPicPr>
        <p:blipFill rotWithShape="1">
          <a:blip r:embed="rId4">
            <a:alphaModFix/>
          </a:blip>
          <a:srcRect/>
          <a:stretch/>
        </p:blipFill>
        <p:spPr>
          <a:xfrm>
            <a:off x="286925" y="1388000"/>
            <a:ext cx="6083900" cy="879950"/>
          </a:xfrm>
          <a:prstGeom prst="rect">
            <a:avLst/>
          </a:prstGeom>
          <a:noFill/>
          <a:ln>
            <a:noFill/>
          </a:ln>
        </p:spPr>
      </p:pic>
      <p:sp>
        <p:nvSpPr>
          <p:cNvPr id="259" name="Google Shape;259;p36"/>
          <p:cNvSpPr txBox="1"/>
          <p:nvPr/>
        </p:nvSpPr>
        <p:spPr>
          <a:xfrm>
            <a:off x="704550" y="2488375"/>
            <a:ext cx="3702600" cy="1603800"/>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Language Dive </a:t>
            </a:r>
            <a:endParaRPr sz="1400" b="1" i="0" u="none" strike="noStrike" cap="none">
              <a:solidFill>
                <a:srgbClr val="000000"/>
              </a:solidFill>
              <a:latin typeface="Century Gothic"/>
              <a:ea typeface="Century Gothic"/>
              <a:cs typeface="Century Gothic"/>
              <a:sym typeface="Century Gothic"/>
            </a:endParaRPr>
          </a:p>
          <a:p>
            <a:pPr marL="0" marR="0" lvl="0" indent="0" algn="ctr" rtl="0">
              <a:lnSpc>
                <a:spcPct val="150000"/>
              </a:lnSpc>
              <a:spcBef>
                <a:spcPts val="0"/>
              </a:spcBef>
              <a:spcAft>
                <a:spcPts val="0"/>
              </a:spcAft>
              <a:buClr>
                <a:schemeClr val="dk1"/>
              </a:buClr>
              <a:buSzPts val="1100"/>
              <a:buFont typeface="Arial"/>
              <a:buNone/>
            </a:pPr>
            <a:r>
              <a:rPr lang="en" sz="1400" b="0" i="0" u="none" strike="noStrike" cap="none">
                <a:solidFill>
                  <a:srgbClr val="000000"/>
                </a:solidFill>
                <a:latin typeface="Century Gothic"/>
                <a:ea typeface="Century Gothic"/>
                <a:cs typeface="Century Gothic"/>
                <a:sym typeface="Century Gothic"/>
              </a:rPr>
              <a:t>“Stockbridges and Oneidas who had supported the Americans lost lands as well as Senecas and Shawnees who had fought against them.”</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36"/>
          <p:cNvSpPr txBox="1"/>
          <p:nvPr/>
        </p:nvSpPr>
        <p:spPr>
          <a:xfrm>
            <a:off x="5461138" y="2098650"/>
            <a:ext cx="2158500" cy="320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Sentence Strip Chunks</a:t>
            </a:r>
            <a:endParaRPr sz="1400" b="1" i="0" u="none" strike="noStrike" cap="none">
              <a:solidFill>
                <a:srgbClr val="000000"/>
              </a:solidFill>
              <a:latin typeface="Century Gothic"/>
              <a:ea typeface="Century Gothic"/>
              <a:cs typeface="Century Gothic"/>
              <a:sym typeface="Century Gothic"/>
            </a:endParaRPr>
          </a:p>
        </p:txBody>
      </p:sp>
      <p:pic>
        <p:nvPicPr>
          <p:cNvPr id="261" name="Google Shape;261;p36"/>
          <p:cNvPicPr preferRelativeResize="0"/>
          <p:nvPr/>
        </p:nvPicPr>
        <p:blipFill rotWithShape="1">
          <a:blip r:embed="rId5">
            <a:alphaModFix/>
          </a:blip>
          <a:srcRect/>
          <a:stretch/>
        </p:blipFill>
        <p:spPr>
          <a:xfrm>
            <a:off x="8346406" y="4324868"/>
            <a:ext cx="654450" cy="654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7"/>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dirty="0">
                <a:solidFill>
                  <a:schemeClr val="dk1"/>
                </a:solidFill>
                <a:latin typeface="Century Gothic"/>
                <a:ea typeface="Century Gothic"/>
                <a:cs typeface="Century Gothic"/>
                <a:sym typeface="Century Gothic"/>
              </a:rPr>
              <a:t>Language Dive</a:t>
            </a:r>
            <a:endParaRPr sz="3000" b="0" i="0" u="none" strike="noStrike" cap="none" dirty="0">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0" u="none" strike="noStrike" cap="none" dirty="0">
                <a:solidFill>
                  <a:schemeClr val="tx1"/>
                </a:solidFill>
                <a:latin typeface="Century Gothic"/>
                <a:ea typeface="Century Gothic"/>
                <a:cs typeface="Century Gothic"/>
                <a:sym typeface="Century Gothic"/>
              </a:rPr>
              <a:t>Language Dive: </a:t>
            </a:r>
            <a:r>
              <a:rPr lang="en" sz="2400" b="0" i="1" u="none" strike="noStrike" cap="none" dirty="0">
                <a:solidFill>
                  <a:schemeClr val="tx1"/>
                </a:solidFill>
                <a:latin typeface="Century Gothic"/>
                <a:ea typeface="Century Gothic"/>
                <a:cs typeface="Century Gothic"/>
                <a:sym typeface="Century Gothic"/>
              </a:rPr>
              <a:t>“American Indians and the American Revolution” </a:t>
            </a:r>
            <a:r>
              <a:rPr lang="en" sz="2400" b="0" i="0" u="none" strike="noStrike" cap="none" dirty="0">
                <a:solidFill>
                  <a:schemeClr val="tx1"/>
                </a:solidFill>
                <a:latin typeface="Century Gothic"/>
                <a:ea typeface="Century Gothic"/>
                <a:cs typeface="Century Gothic"/>
                <a:sym typeface="Century Gothic"/>
              </a:rPr>
              <a:t>(Paragraph 5)</a:t>
            </a:r>
            <a:endParaRPr sz="2400" b="0" i="0" u="none" strike="noStrike" cap="none" dirty="0">
              <a:solidFill>
                <a:schemeClr val="tx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tx1"/>
                </a:solidFill>
                <a:latin typeface="Century Gothic"/>
                <a:ea typeface="Century Gothic"/>
                <a:cs typeface="Century Gothic"/>
                <a:sym typeface="Century Gothic"/>
              </a:rPr>
              <a:t> </a:t>
            </a:r>
            <a:endParaRPr sz="3300" b="0" i="0" u="none" strike="noStrike" cap="none" dirty="0">
              <a:solidFill>
                <a:schemeClr val="tx1"/>
              </a:solidFill>
              <a:latin typeface="Century Gothic"/>
              <a:ea typeface="Century Gothic"/>
              <a:cs typeface="Century Gothic"/>
              <a:sym typeface="Century Gothic"/>
            </a:endParaRPr>
          </a:p>
        </p:txBody>
      </p:sp>
      <p:sp>
        <p:nvSpPr>
          <p:cNvPr id="267" name="Google Shape;267;p37"/>
          <p:cNvSpPr txBox="1">
            <a:spLocks noGrp="1"/>
          </p:cNvSpPr>
          <p:nvPr>
            <p:ph type="body" idx="1"/>
          </p:nvPr>
        </p:nvSpPr>
        <p:spPr>
          <a:xfrm>
            <a:off x="628650" y="1804676"/>
            <a:ext cx="7886700" cy="24912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400"/>
              <a:buFont typeface="Century Gothic"/>
              <a:buChar char=" "/>
            </a:pPr>
            <a:r>
              <a:rPr lang="en" sz="2400" b="0" i="0" u="none" strike="noStrike" cap="none">
                <a:solidFill>
                  <a:srgbClr val="000000"/>
                </a:solidFill>
                <a:latin typeface="Century Gothic"/>
                <a:ea typeface="Century Gothic"/>
                <a:cs typeface="Century Gothic"/>
                <a:sym typeface="Century Gothic"/>
              </a:rPr>
              <a:t>In 1783, Britain handed over land to the new Unite States. The United States continued to take Indian lands by treaty and by force. </a:t>
            </a:r>
            <a:r>
              <a:rPr lang="en" sz="2400" b="0" i="0" u="sng" strike="noStrike" cap="none">
                <a:solidFill>
                  <a:srgbClr val="000000"/>
                </a:solidFill>
                <a:latin typeface="Century Gothic"/>
                <a:ea typeface="Century Gothic"/>
                <a:cs typeface="Century Gothic"/>
                <a:sym typeface="Century Gothic"/>
              </a:rPr>
              <a:t>Stockbridges and Oneidas who had supported the Americans lost lands as well as Senecas and Shawnees who had fought against them.</a:t>
            </a:r>
            <a:endParaRPr sz="2400" b="0" i="0" u="sng" strike="noStrike" cap="none">
              <a:solidFill>
                <a:srgbClr val="000000"/>
              </a:solidFill>
              <a:latin typeface="Century Gothic"/>
              <a:ea typeface="Century Gothic"/>
              <a:cs typeface="Century Gothic"/>
              <a:sym typeface="Century Gothic"/>
            </a:endParaRPr>
          </a:p>
          <a:p>
            <a:pPr marL="63500" marR="0" lvl="0" indent="0" algn="l" rtl="0">
              <a:lnSpc>
                <a:spcPct val="90000"/>
              </a:lnSpc>
              <a:spcBef>
                <a:spcPts val="1100"/>
              </a:spcBef>
              <a:spcAft>
                <a:spcPts val="0"/>
              </a:spcAft>
              <a:buClr>
                <a:srgbClr val="E48312"/>
              </a:buClr>
              <a:buSzPts val="1500"/>
              <a:buFont typeface="Calibri"/>
              <a:buNone/>
            </a:pPr>
            <a:endParaRPr sz="1500" b="0" i="0" u="none" strike="noStrike" cap="none">
              <a:solidFill>
                <a:srgbClr val="3F3F3F"/>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ts val="2100"/>
              <a:buFont typeface="Century Gothic"/>
              <a:buNone/>
            </a:pPr>
            <a:endParaRPr sz="2400" b="0" i="0" u="none" strike="noStrike" cap="none">
              <a:solidFill>
                <a:srgbClr val="000000"/>
              </a:solidFill>
              <a:latin typeface="Century Gothic"/>
              <a:ea typeface="Century Gothic"/>
              <a:cs typeface="Century Gothic"/>
              <a:sym typeface="Century Gothic"/>
            </a:endParaRPr>
          </a:p>
        </p:txBody>
      </p:sp>
      <p:pic>
        <p:nvPicPr>
          <p:cNvPr id="5"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74" name="Google Shape;274;p38"/>
          <p:cNvSpPr txBox="1">
            <a:spLocks noGrp="1"/>
          </p:cNvSpPr>
          <p:nvPr>
            <p:ph type="body" idx="1"/>
          </p:nvPr>
        </p:nvSpPr>
        <p:spPr>
          <a:xfrm>
            <a:off x="4447675" y="2125300"/>
            <a:ext cx="4522200" cy="9942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600"/>
              <a:buFont typeface="Century Gothic"/>
              <a:buChar char=" "/>
            </a:pPr>
            <a:r>
              <a:rPr lang="en" sz="2600" b="0" i="0" u="sng" strike="noStrike" cap="none">
                <a:solidFill>
                  <a:srgbClr val="000000"/>
                </a:solidFill>
                <a:latin typeface="Century Gothic"/>
                <a:ea typeface="Century Gothic"/>
                <a:cs typeface="Century Gothic"/>
                <a:sym typeface="Century Gothic"/>
              </a:rPr>
              <a:t>Stockbridges and Oneidas</a:t>
            </a:r>
            <a:endParaRPr sz="2600" b="0" i="0" u="sng"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76" name="Google Shape;276;p38"/>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2400" b="1" i="0" u="none" strike="noStrike" cap="none">
                <a:solidFill>
                  <a:srgbClr val="000000"/>
                </a:solidFill>
                <a:latin typeface="Century Gothic"/>
                <a:ea typeface="Century Gothic"/>
                <a:cs typeface="Century Gothic"/>
                <a:sym typeface="Century Gothic"/>
              </a:rPr>
              <a:t>Question to answer:</a:t>
            </a:r>
            <a:endParaRPr sz="2400" b="1"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Who is this sentence about?</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82" name="Google Shape;282;p39"/>
          <p:cNvSpPr txBox="1">
            <a:spLocks noGrp="1"/>
          </p:cNvSpPr>
          <p:nvPr>
            <p:ph type="body" idx="1"/>
          </p:nvPr>
        </p:nvSpPr>
        <p:spPr>
          <a:xfrm>
            <a:off x="4603650" y="1545175"/>
            <a:ext cx="4366200" cy="13407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600"/>
              <a:buFont typeface="Century Gothic"/>
              <a:buChar char=" "/>
            </a:pPr>
            <a:r>
              <a:rPr lang="en" sz="2600" b="0" i="0" u="none" strike="noStrike" cap="none">
                <a:solidFill>
                  <a:srgbClr val="000000"/>
                </a:solidFill>
                <a:latin typeface="Century Gothic"/>
                <a:ea typeface="Century Gothic"/>
                <a:cs typeface="Century Gothic"/>
                <a:sym typeface="Century Gothic"/>
              </a:rPr>
              <a:t>Stockbridges and Oneidas </a:t>
            </a:r>
            <a:r>
              <a:rPr lang="en" sz="2600" b="0" i="0" u="sng" strike="noStrike" cap="none">
                <a:solidFill>
                  <a:srgbClr val="000000"/>
                </a:solidFill>
                <a:latin typeface="Century Gothic"/>
                <a:ea typeface="Century Gothic"/>
                <a:cs typeface="Century Gothic"/>
                <a:sym typeface="Century Gothic"/>
              </a:rPr>
              <a:t> who had supportive Americans</a:t>
            </a:r>
            <a:endParaRPr sz="2600" b="0" i="0" u="none" strike="noStrike" cap="none">
              <a:solidFill>
                <a:srgbClr val="000000"/>
              </a:solidFill>
              <a:latin typeface="Century Gothic"/>
              <a:ea typeface="Century Gothic"/>
              <a:cs typeface="Century Gothic"/>
              <a:sym typeface="Century Gothic"/>
            </a:endParaRPr>
          </a:p>
          <a:p>
            <a:pPr marL="63500" marR="0" lvl="0" indent="0" algn="l" rtl="0">
              <a:lnSpc>
                <a:spcPct val="90000"/>
              </a:lnSpc>
              <a:spcBef>
                <a:spcPts val="1100"/>
              </a:spcBef>
              <a:spcAft>
                <a:spcPts val="0"/>
              </a:spcAft>
              <a:buClr>
                <a:srgbClr val="000000"/>
              </a:buClr>
              <a:buSzPts val="1100"/>
              <a:buFont typeface="Arial"/>
              <a:buNone/>
            </a:pPr>
            <a:endParaRPr sz="2400" b="0" i="0" u="none" strike="noStrike" cap="none">
              <a:solidFill>
                <a:srgbClr val="000000"/>
              </a:solidFill>
              <a:latin typeface="Century Gothic"/>
              <a:ea typeface="Century Gothic"/>
              <a:cs typeface="Century Gothic"/>
              <a:sym typeface="Century Gothic"/>
            </a:endParaRPr>
          </a:p>
          <a:p>
            <a:pPr marL="63500" marR="0" lvl="0" indent="88900" algn="ctr" rtl="0">
              <a:lnSpc>
                <a:spcPct val="90000"/>
              </a:lnSpc>
              <a:spcBef>
                <a:spcPts val="0"/>
              </a:spcBef>
              <a:spcAft>
                <a:spcPts val="0"/>
              </a:spcAft>
              <a:buClr>
                <a:srgbClr val="000000"/>
              </a:buClr>
              <a:buSzPts val="2400"/>
              <a:buFont typeface="Calibri"/>
              <a:buNone/>
            </a:pPr>
            <a:endParaRPr sz="2400" b="1"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84" name="Google Shape;284;p39"/>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2400" b="1" i="0" u="none" strike="noStrike" cap="none">
                <a:solidFill>
                  <a:srgbClr val="000000"/>
                </a:solidFill>
                <a:latin typeface="Century Gothic"/>
                <a:ea typeface="Century Gothic"/>
                <a:cs typeface="Century Gothic"/>
                <a:sym typeface="Century Gothic"/>
              </a:rPr>
              <a:t>Question to answer:</a:t>
            </a:r>
            <a:endParaRPr sz="2400" b="1"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does this </a:t>
            </a:r>
            <a:r>
              <a:rPr lang="en" sz="2400" b="0" i="0" u="none" strike="noStrike" cap="none">
                <a:solidFill>
                  <a:schemeClr val="dk1"/>
                </a:solidFill>
                <a:latin typeface="Century Gothic"/>
                <a:ea typeface="Century Gothic"/>
                <a:cs typeface="Century Gothic"/>
                <a:sym typeface="Century Gothic"/>
              </a:rPr>
              <a:t>chunk tell us about these two American Indian nations?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Calibri"/>
              <a:ea typeface="Calibri"/>
              <a:cs typeface="Calibri"/>
              <a:sym typeface="Calibri"/>
            </a:endParaRPr>
          </a:p>
        </p:txBody>
      </p:sp>
      <p:pic>
        <p:nvPicPr>
          <p:cNvPr id="6"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90" name="Google Shape;290;p40"/>
          <p:cNvSpPr txBox="1">
            <a:spLocks noGrp="1"/>
          </p:cNvSpPr>
          <p:nvPr>
            <p:ph type="body" idx="1"/>
          </p:nvPr>
        </p:nvSpPr>
        <p:spPr>
          <a:xfrm>
            <a:off x="4603650" y="1452000"/>
            <a:ext cx="4366200" cy="22395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600"/>
              <a:buFont typeface="Century Gothic"/>
              <a:buChar char=" "/>
            </a:pPr>
            <a:r>
              <a:rPr lang="en" sz="2600" b="0" i="0" u="none" strike="noStrike" cap="none">
                <a:solidFill>
                  <a:srgbClr val="000000"/>
                </a:solidFill>
                <a:latin typeface="Century Gothic"/>
                <a:ea typeface="Century Gothic"/>
                <a:cs typeface="Century Gothic"/>
                <a:sym typeface="Century Gothic"/>
              </a:rPr>
              <a:t>Stockbridges and Oneidas who had supportive Americans lost lands </a:t>
            </a:r>
            <a:r>
              <a:rPr lang="en" sz="2600" b="0" i="0" u="sng" strike="noStrike" cap="none">
                <a:solidFill>
                  <a:srgbClr val="000000"/>
                </a:solidFill>
                <a:latin typeface="Century Gothic"/>
                <a:ea typeface="Century Gothic"/>
                <a:cs typeface="Century Gothic"/>
                <a:sym typeface="Century Gothic"/>
              </a:rPr>
              <a:t>as well as</a:t>
            </a:r>
            <a:endParaRPr sz="2600" b="0" i="0" u="sng" strike="noStrike" cap="none">
              <a:solidFill>
                <a:srgbClr val="000000"/>
              </a:solidFill>
              <a:latin typeface="Century Gothic"/>
              <a:ea typeface="Century Gothic"/>
              <a:cs typeface="Century Gothic"/>
              <a:sym typeface="Century Gothic"/>
            </a:endParaRPr>
          </a:p>
          <a:p>
            <a:pPr marL="63500" marR="0" lvl="0" indent="88900" algn="ctr" rtl="0">
              <a:lnSpc>
                <a:spcPct val="90000"/>
              </a:lnSpc>
              <a:spcBef>
                <a:spcPts val="0"/>
              </a:spcBef>
              <a:spcAft>
                <a:spcPts val="0"/>
              </a:spcAft>
              <a:buClr>
                <a:srgbClr val="000000"/>
              </a:buClr>
              <a:buSzPts val="2400"/>
              <a:buFont typeface="Calibri"/>
              <a:buNone/>
            </a:pPr>
            <a:endParaRPr sz="2400" b="0" i="0" u="none" strike="noStrike" cap="none">
              <a:solidFill>
                <a:srgbClr val="000000"/>
              </a:solidFill>
              <a:latin typeface="Century Gothic"/>
              <a:ea typeface="Century Gothic"/>
              <a:cs typeface="Century Gothic"/>
              <a:sym typeface="Century Gothic"/>
            </a:endParaRPr>
          </a:p>
          <a:p>
            <a:pPr marL="63500" marR="0" lvl="0" indent="0" algn="l" rtl="0">
              <a:lnSpc>
                <a:spcPct val="90000"/>
              </a:lnSpc>
              <a:spcBef>
                <a:spcPts val="1100"/>
              </a:spcBef>
              <a:spcAft>
                <a:spcPts val="0"/>
              </a:spcAft>
              <a:buClr>
                <a:srgbClr val="000000"/>
              </a:buClr>
              <a:buSzPts val="1100"/>
              <a:buFont typeface="Arial"/>
              <a:buNone/>
            </a:pPr>
            <a:endParaRPr sz="2400" b="0" i="0" u="none" strike="noStrike" cap="none">
              <a:solidFill>
                <a:srgbClr val="000000"/>
              </a:solidFill>
              <a:latin typeface="Century Gothic"/>
              <a:ea typeface="Century Gothic"/>
              <a:cs typeface="Century Gothic"/>
              <a:sym typeface="Century Gothic"/>
            </a:endParaRPr>
          </a:p>
          <a:p>
            <a:pPr marL="63500" marR="0" lvl="0" indent="88900" algn="ctr" rtl="0">
              <a:lnSpc>
                <a:spcPct val="90000"/>
              </a:lnSpc>
              <a:spcBef>
                <a:spcPts val="0"/>
              </a:spcBef>
              <a:spcAft>
                <a:spcPts val="0"/>
              </a:spcAft>
              <a:buClr>
                <a:srgbClr val="000000"/>
              </a:buClr>
              <a:buSzPts val="2400"/>
              <a:buFont typeface="Calibri"/>
              <a:buNone/>
            </a:pPr>
            <a:endParaRPr sz="2400" b="1"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92" name="Google Shape;292;p40"/>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2400" b="1" i="0" u="none" strike="noStrike" cap="none">
                <a:solidFill>
                  <a:srgbClr val="000000"/>
                </a:solidFill>
                <a:latin typeface="Century Gothic"/>
                <a:ea typeface="Century Gothic"/>
                <a:cs typeface="Century Gothic"/>
                <a:sym typeface="Century Gothic"/>
              </a:rPr>
              <a:t>Question to answer:</a:t>
            </a:r>
            <a:endParaRPr sz="2400" b="1"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does this chunk tell us?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Calibri"/>
              <a:ea typeface="Calibri"/>
              <a:cs typeface="Calibri"/>
              <a:sym typeface="Calibri"/>
            </a:endParaRPr>
          </a:p>
        </p:txBody>
      </p:sp>
      <p:pic>
        <p:nvPicPr>
          <p:cNvPr id="6"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98" name="Google Shape;298;p41"/>
          <p:cNvSpPr txBox="1">
            <a:spLocks noGrp="1"/>
          </p:cNvSpPr>
          <p:nvPr>
            <p:ph type="body" idx="1"/>
          </p:nvPr>
        </p:nvSpPr>
        <p:spPr>
          <a:xfrm>
            <a:off x="4603650" y="1545175"/>
            <a:ext cx="4366200" cy="22395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600"/>
              <a:buFont typeface="Century Gothic"/>
              <a:buChar char=" "/>
            </a:pPr>
            <a:r>
              <a:rPr lang="en" sz="2600" b="0" i="0" u="none" strike="noStrike" cap="none">
                <a:solidFill>
                  <a:srgbClr val="000000"/>
                </a:solidFill>
                <a:latin typeface="Century Gothic"/>
                <a:ea typeface="Century Gothic"/>
                <a:cs typeface="Century Gothic"/>
                <a:sym typeface="Century Gothic"/>
              </a:rPr>
              <a:t>Stockbridges and Oneidas who had supportive Americans lost lands as well as </a:t>
            </a:r>
            <a:r>
              <a:rPr lang="en" sz="2600" b="0" i="0" u="sng" strike="noStrike" cap="none">
                <a:solidFill>
                  <a:srgbClr val="000000"/>
                </a:solidFill>
                <a:latin typeface="Century Gothic"/>
                <a:ea typeface="Century Gothic"/>
                <a:cs typeface="Century Gothic"/>
                <a:sym typeface="Century Gothic"/>
              </a:rPr>
              <a:t>Senecas and Shawnees</a:t>
            </a:r>
            <a:endParaRPr sz="2600" b="0" i="0" u="sng" strike="noStrike" cap="none">
              <a:solidFill>
                <a:srgbClr val="000000"/>
              </a:solidFill>
              <a:latin typeface="Century Gothic"/>
              <a:ea typeface="Century Gothic"/>
              <a:cs typeface="Century Gothic"/>
              <a:sym typeface="Century Gothic"/>
            </a:endParaRPr>
          </a:p>
          <a:p>
            <a:pPr marL="63500" marR="0" lvl="0" indent="88900" algn="ctr" rtl="0">
              <a:lnSpc>
                <a:spcPct val="90000"/>
              </a:lnSpc>
              <a:spcBef>
                <a:spcPts val="0"/>
              </a:spcBef>
              <a:spcAft>
                <a:spcPts val="0"/>
              </a:spcAft>
              <a:buClr>
                <a:srgbClr val="000000"/>
              </a:buClr>
              <a:buSzPts val="2400"/>
              <a:buFont typeface="Calibri"/>
              <a:buNone/>
            </a:pPr>
            <a:endParaRPr sz="2400" b="1" i="0" u="none" strike="noStrike" cap="none">
              <a:solidFill>
                <a:srgbClr val="000000"/>
              </a:solidFill>
              <a:latin typeface="Century Gothic"/>
              <a:ea typeface="Century Gothic"/>
              <a:cs typeface="Century Gothic"/>
              <a:sym typeface="Century Gothic"/>
            </a:endParaRPr>
          </a:p>
          <a:p>
            <a:pPr marL="63500" marR="0" lvl="0" indent="0" algn="l" rtl="0">
              <a:lnSpc>
                <a:spcPct val="90000"/>
              </a:lnSpc>
              <a:spcBef>
                <a:spcPts val="1100"/>
              </a:spcBef>
              <a:spcAft>
                <a:spcPts val="0"/>
              </a:spcAft>
              <a:buClr>
                <a:srgbClr val="000000"/>
              </a:buClr>
              <a:buSzPts val="1100"/>
              <a:buFont typeface="Arial"/>
              <a:buNone/>
            </a:pPr>
            <a:endParaRPr sz="2400" b="1" i="0" u="none" strike="noStrike" cap="none">
              <a:solidFill>
                <a:srgbClr val="000000"/>
              </a:solidFill>
              <a:latin typeface="Century Gothic"/>
              <a:ea typeface="Century Gothic"/>
              <a:cs typeface="Century Gothic"/>
              <a:sym typeface="Century Gothic"/>
            </a:endParaRPr>
          </a:p>
          <a:p>
            <a:pPr marL="63500" marR="0" lvl="0" indent="88900" algn="ctr" rtl="0">
              <a:lnSpc>
                <a:spcPct val="90000"/>
              </a:lnSpc>
              <a:spcBef>
                <a:spcPts val="0"/>
              </a:spcBef>
              <a:spcAft>
                <a:spcPts val="0"/>
              </a:spcAft>
              <a:buClr>
                <a:srgbClr val="000000"/>
              </a:buClr>
              <a:buSzPts val="2400"/>
              <a:buFont typeface="Calibri"/>
              <a:buNone/>
            </a:pPr>
            <a:endParaRPr sz="2400" b="1"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300" name="Google Shape;300;p41"/>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2400" b="1" i="0" u="none" strike="noStrike" cap="none">
                <a:solidFill>
                  <a:srgbClr val="000000"/>
                </a:solidFill>
                <a:latin typeface="Century Gothic"/>
                <a:ea typeface="Century Gothic"/>
                <a:cs typeface="Century Gothic"/>
                <a:sym typeface="Century Gothic"/>
              </a:rPr>
              <a:t>Question to answer:</a:t>
            </a:r>
            <a:endParaRPr sz="2400" b="1"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Who is this part of the sentence about</a:t>
            </a:r>
            <a:r>
              <a:rPr lang="en" sz="2400" b="0" i="0" u="none" strike="noStrike" cap="none">
                <a:solidFill>
                  <a:schemeClr val="dk1"/>
                </a:solidFill>
                <a:latin typeface="Century Gothic"/>
                <a:ea typeface="Century Gothic"/>
                <a:cs typeface="Century Gothic"/>
                <a:sym typeface="Century Gothic"/>
              </a:rPr>
              <a:t>?</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Calibri"/>
              <a:ea typeface="Calibri"/>
              <a:cs typeface="Calibri"/>
              <a:sym typeface="Calibri"/>
            </a:endParaRPr>
          </a:p>
        </p:txBody>
      </p:sp>
      <p:pic>
        <p:nvPicPr>
          <p:cNvPr id="6"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306" name="Google Shape;306;p42"/>
          <p:cNvSpPr txBox="1">
            <a:spLocks noGrp="1"/>
          </p:cNvSpPr>
          <p:nvPr>
            <p:ph type="body" idx="1"/>
          </p:nvPr>
        </p:nvSpPr>
        <p:spPr>
          <a:xfrm>
            <a:off x="4603650" y="1537350"/>
            <a:ext cx="4366200" cy="2502000"/>
          </a:xfrm>
          <a:prstGeom prst="rect">
            <a:avLst/>
          </a:prstGeom>
          <a:noFill/>
          <a:ln>
            <a:noFill/>
          </a:ln>
        </p:spPr>
        <p:txBody>
          <a:bodyPr spcFirstLastPara="1" wrap="square" lIns="68575" tIns="34275" rIns="68575" bIns="34275" anchor="t" anchorCtr="0">
            <a:noAutofit/>
          </a:bodyPr>
          <a:lstStyle/>
          <a:p>
            <a:pPr marL="63500" marR="0" lvl="0" indent="-63500" algn="ctr" rtl="0">
              <a:lnSpc>
                <a:spcPct val="90000"/>
              </a:lnSpc>
              <a:spcBef>
                <a:spcPts val="0"/>
              </a:spcBef>
              <a:spcAft>
                <a:spcPts val="0"/>
              </a:spcAft>
              <a:buClr>
                <a:srgbClr val="000000"/>
              </a:buClr>
              <a:buSzPts val="2600"/>
              <a:buFont typeface="Calibri"/>
              <a:buChar char=" "/>
            </a:pPr>
            <a:r>
              <a:rPr lang="en" sz="2600" b="0" i="0" u="none" strike="noStrike" cap="none">
                <a:solidFill>
                  <a:srgbClr val="000000"/>
                </a:solidFill>
                <a:latin typeface="Century Gothic"/>
                <a:ea typeface="Century Gothic"/>
                <a:cs typeface="Century Gothic"/>
                <a:sym typeface="Century Gothic"/>
              </a:rPr>
              <a:t>Stockbridges and Oneidas who had supportive Americans lost lands Senecas and Shawnees </a:t>
            </a:r>
            <a:r>
              <a:rPr lang="en" sz="2600" b="0" i="0" u="sng" strike="noStrike" cap="none">
                <a:solidFill>
                  <a:srgbClr val="000000"/>
                </a:solidFill>
                <a:latin typeface="Century Gothic"/>
                <a:ea typeface="Century Gothic"/>
                <a:cs typeface="Century Gothic"/>
                <a:sym typeface="Century Gothic"/>
              </a:rPr>
              <a:t>who had fought against them</a:t>
            </a:r>
            <a:r>
              <a:rPr lang="en" sz="2600" b="0" i="0" u="none" strike="noStrike" cap="none">
                <a:solidFill>
                  <a:srgbClr val="000000"/>
                </a:solidFill>
                <a:latin typeface="Century Gothic"/>
                <a:ea typeface="Century Gothic"/>
                <a:cs typeface="Century Gothic"/>
                <a:sym typeface="Century Gothic"/>
              </a:rPr>
              <a:t>.</a:t>
            </a:r>
            <a:endParaRPr sz="2600" b="0" i="0" u="none" strike="noStrike" cap="none">
              <a:solidFill>
                <a:srgbClr val="000000"/>
              </a:solidFill>
              <a:latin typeface="Century Gothic"/>
              <a:ea typeface="Century Gothic"/>
              <a:cs typeface="Century Gothic"/>
              <a:sym typeface="Century Gothic"/>
            </a:endParaRPr>
          </a:p>
        </p:txBody>
      </p:sp>
      <p:sp>
        <p:nvSpPr>
          <p:cNvPr id="308" name="Google Shape;308;p42"/>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2400" b="1" i="0" u="none" strike="noStrike" cap="none">
                <a:solidFill>
                  <a:srgbClr val="000000"/>
                </a:solidFill>
                <a:latin typeface="Century Gothic"/>
                <a:ea typeface="Century Gothic"/>
                <a:cs typeface="Century Gothic"/>
                <a:sym typeface="Century Gothic"/>
              </a:rPr>
              <a:t>Question to answer:</a:t>
            </a:r>
            <a:endParaRPr sz="2400" b="1"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does this </a:t>
            </a:r>
            <a:r>
              <a:rPr lang="en" sz="2400" b="0" i="0" u="none" strike="noStrike" cap="none">
                <a:solidFill>
                  <a:schemeClr val="dk1"/>
                </a:solidFill>
                <a:latin typeface="Century Gothic"/>
                <a:ea typeface="Century Gothic"/>
                <a:cs typeface="Century Gothic"/>
                <a:sym typeface="Century Gothic"/>
              </a:rPr>
              <a:t>chunk tell us?</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Why does the author use the word “who?”</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Calibri"/>
              <a:ea typeface="Calibri"/>
              <a:cs typeface="Calibri"/>
              <a:sym typeface="Calibri"/>
            </a:endParaRPr>
          </a:p>
        </p:txBody>
      </p:sp>
      <p:pic>
        <p:nvPicPr>
          <p:cNvPr id="6" name="Google Shape;261;p36"/>
          <p:cNvPicPr preferRelativeResize="0"/>
          <p:nvPr/>
        </p:nvPicPr>
        <p:blipFill rotWithShape="1">
          <a:blip r:embed="rId3">
            <a:alphaModFix/>
          </a:blip>
          <a:srcRect/>
          <a:stretch/>
        </p:blipFill>
        <p:spPr>
          <a:xfrm>
            <a:off x="8346406" y="4324868"/>
            <a:ext cx="654450" cy="654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3"/>
          <p:cNvSpPr txBox="1">
            <a:spLocks noGrp="1"/>
          </p:cNvSpPr>
          <p:nvPr>
            <p:ph type="title"/>
          </p:nvPr>
        </p:nvSpPr>
        <p:spPr>
          <a:xfrm>
            <a:off x="628650" y="273849"/>
            <a:ext cx="7886700" cy="820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Reflecting on Learning </a:t>
            </a:r>
            <a:endParaRPr sz="3400" b="0" i="0" u="none" strike="noStrike" cap="none">
              <a:solidFill>
                <a:schemeClr val="dk1"/>
              </a:solidFill>
              <a:latin typeface="Century Gothic"/>
              <a:ea typeface="Century Gothic"/>
              <a:cs typeface="Century Gothic"/>
              <a:sym typeface="Century Gothic"/>
            </a:endParaRPr>
          </a:p>
        </p:txBody>
      </p:sp>
      <p:sp>
        <p:nvSpPr>
          <p:cNvPr id="314" name="Google Shape;314;p43"/>
          <p:cNvSpPr txBox="1">
            <a:spLocks noGrp="1"/>
          </p:cNvSpPr>
          <p:nvPr>
            <p:ph type="body" idx="1"/>
          </p:nvPr>
        </p:nvSpPr>
        <p:spPr>
          <a:xfrm>
            <a:off x="628650" y="1094344"/>
            <a:ext cx="7886700" cy="3263400"/>
          </a:xfrm>
          <a:prstGeom prst="rect">
            <a:avLst/>
          </a:prstGeom>
          <a:noFill/>
          <a:ln>
            <a:noFill/>
          </a:ln>
        </p:spPr>
        <p:txBody>
          <a:bodyPr spcFirstLastPara="1" wrap="square" lIns="68575" tIns="34275" rIns="68575" bIns="34275" anchor="t" anchorCtr="0">
            <a:noAutofit/>
          </a:bodyPr>
          <a:lstStyle/>
          <a:p>
            <a:pPr marL="457200" marR="0" lvl="0" indent="-330200" algn="l" rtl="0">
              <a:lnSpc>
                <a:spcPct val="15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How did you do with persevering?</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did you find challenging? </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strategies did you use when things got really tough? </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Who can add on to what your classmate said? I’ll give you time to think. </a:t>
            </a:r>
            <a:endParaRPr sz="1600">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1200">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determine the gist of “American Indians and the American Revolution.”</a:t>
            </a:r>
            <a:endParaRPr sz="1600">
              <a:latin typeface="Century Gothic"/>
              <a:ea typeface="Century Gothic"/>
              <a:cs typeface="Century Gothic"/>
              <a:sym typeface="Century Gothic"/>
            </a:endParaRPr>
          </a:p>
          <a:p>
            <a:pPr marL="457200" marR="0" lvl="0" indent="0" algn="l" rtl="0">
              <a:lnSpc>
                <a:spcPct val="150000"/>
              </a:lnSpc>
              <a:spcBef>
                <a:spcPts val="0"/>
              </a:spcBef>
              <a:spcAft>
                <a:spcPts val="0"/>
              </a:spcAft>
              <a:buNone/>
            </a:pPr>
            <a:endParaRPr sz="1200">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determine the meaning of unfamiliar words and phrases in “American Indians and the American Revolution.”</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315" name="Google Shape;315;p43"/>
          <p:cNvPicPr preferRelativeResize="0"/>
          <p:nvPr/>
        </p:nvPicPr>
        <p:blipFill rotWithShape="1">
          <a:blip r:embed="rId3">
            <a:alphaModFix/>
          </a:blip>
          <a:srcRect/>
          <a:stretch/>
        </p:blipFill>
        <p:spPr>
          <a:xfrm>
            <a:off x="7913913" y="4407432"/>
            <a:ext cx="520519" cy="491399"/>
          </a:xfrm>
          <a:prstGeom prst="rect">
            <a:avLst/>
          </a:prstGeom>
          <a:noFill/>
          <a:ln>
            <a:noFill/>
          </a:ln>
        </p:spPr>
      </p:pic>
      <p:pic>
        <p:nvPicPr>
          <p:cNvPr id="316" name="Google Shape;316;p43" descr="Users"/>
          <p:cNvPicPr preferRelativeResize="0"/>
          <p:nvPr/>
        </p:nvPicPr>
        <p:blipFill rotWithShape="1">
          <a:blip r:embed="rId4">
            <a:alphaModFix/>
          </a:blip>
          <a:srcRect/>
          <a:stretch/>
        </p:blipFill>
        <p:spPr>
          <a:xfrm>
            <a:off x="8515350" y="4407432"/>
            <a:ext cx="510475" cy="568881"/>
          </a:xfrm>
          <a:prstGeom prst="rect">
            <a:avLst/>
          </a:prstGeom>
          <a:noFill/>
          <a:ln>
            <a:noFill/>
          </a:ln>
        </p:spPr>
      </p:pic>
      <p:pic>
        <p:nvPicPr>
          <p:cNvPr id="317" name="Google Shape;317;p43"/>
          <p:cNvPicPr preferRelativeResize="0"/>
          <p:nvPr/>
        </p:nvPicPr>
        <p:blipFill rotWithShape="1">
          <a:blip r:embed="rId5">
            <a:alphaModFix/>
          </a:blip>
          <a:srcRect/>
          <a:stretch/>
        </p:blipFill>
        <p:spPr>
          <a:xfrm>
            <a:off x="7228113" y="4347502"/>
            <a:ext cx="685800" cy="551329"/>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4">
                                            <p:txEl>
                                              <p:pRg st="0" end="0"/>
                                            </p:txEl>
                                          </p:spTgt>
                                        </p:tgtEl>
                                        <p:attrNameLst>
                                          <p:attrName>style.visibility</p:attrName>
                                        </p:attrNameLst>
                                      </p:cBhvr>
                                      <p:to>
                                        <p:strVal val="visible"/>
                                      </p:to>
                                    </p:set>
                                    <p:animEffect transition="in" filter="fade">
                                      <p:cBhvr>
                                        <p:cTn id="7" dur="1000"/>
                                        <p:tgtEl>
                                          <p:spTgt spid="3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4">
                                            <p:txEl>
                                              <p:pRg st="1" end="1"/>
                                            </p:txEl>
                                          </p:spTgt>
                                        </p:tgtEl>
                                        <p:attrNameLst>
                                          <p:attrName>style.visibility</p:attrName>
                                        </p:attrNameLst>
                                      </p:cBhvr>
                                      <p:to>
                                        <p:strVal val="visible"/>
                                      </p:to>
                                    </p:set>
                                    <p:animEffect transition="in" filter="fade">
                                      <p:cBhvr>
                                        <p:cTn id="12" dur="1000"/>
                                        <p:tgtEl>
                                          <p:spTgt spid="3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4">
                                            <p:txEl>
                                              <p:pRg st="2" end="2"/>
                                            </p:txEl>
                                          </p:spTgt>
                                        </p:tgtEl>
                                        <p:attrNameLst>
                                          <p:attrName>style.visibility</p:attrName>
                                        </p:attrNameLst>
                                      </p:cBhvr>
                                      <p:to>
                                        <p:strVal val="visible"/>
                                      </p:to>
                                    </p:set>
                                    <p:animEffect transition="in" filter="fade">
                                      <p:cBhvr>
                                        <p:cTn id="17" dur="1000"/>
                                        <p:tgtEl>
                                          <p:spTgt spid="3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4">
                                            <p:txEl>
                                              <p:pRg st="3" end="3"/>
                                            </p:txEl>
                                          </p:spTgt>
                                        </p:tgtEl>
                                        <p:attrNameLst>
                                          <p:attrName>style.visibility</p:attrName>
                                        </p:attrNameLst>
                                      </p:cBhvr>
                                      <p:to>
                                        <p:strVal val="visible"/>
                                      </p:to>
                                    </p:set>
                                    <p:animEffect transition="in" filter="fade">
                                      <p:cBhvr>
                                        <p:cTn id="22" dur="1000"/>
                                        <p:tgtEl>
                                          <p:spTgt spid="3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4">
                                            <p:txEl>
                                              <p:pRg st="4" end="4"/>
                                            </p:txEl>
                                          </p:spTgt>
                                        </p:tgtEl>
                                        <p:attrNameLst>
                                          <p:attrName>style.visibility</p:attrName>
                                        </p:attrNameLst>
                                      </p:cBhvr>
                                      <p:to>
                                        <p:strVal val="visible"/>
                                      </p:to>
                                    </p:set>
                                    <p:animEffect transition="in" filter="fade">
                                      <p:cBhvr>
                                        <p:cTn id="27" dur="1000"/>
                                        <p:tgtEl>
                                          <p:spTgt spid="3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4">
                                            <p:txEl>
                                              <p:pRg st="5" end="5"/>
                                            </p:txEl>
                                          </p:spTgt>
                                        </p:tgtEl>
                                        <p:attrNameLst>
                                          <p:attrName>style.visibility</p:attrName>
                                        </p:attrNameLst>
                                      </p:cBhvr>
                                      <p:to>
                                        <p:strVal val="visible"/>
                                      </p:to>
                                    </p:set>
                                    <p:animEffect transition="in" filter="fade">
                                      <p:cBhvr>
                                        <p:cTn id="32" dur="1000"/>
                                        <p:tgtEl>
                                          <p:spTgt spid="3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4">
                                            <p:txEl>
                                              <p:pRg st="6" end="6"/>
                                            </p:txEl>
                                          </p:spTgt>
                                        </p:tgtEl>
                                        <p:attrNameLst>
                                          <p:attrName>style.visibility</p:attrName>
                                        </p:attrNameLst>
                                      </p:cBhvr>
                                      <p:to>
                                        <p:strVal val="visible"/>
                                      </p:to>
                                    </p:set>
                                    <p:animEffect transition="in" filter="fade">
                                      <p:cBhvr>
                                        <p:cTn id="37" dur="1000"/>
                                        <p:tgtEl>
                                          <p:spTgt spid="31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4">
                                            <p:txEl>
                                              <p:pRg st="7" end="7"/>
                                            </p:txEl>
                                          </p:spTgt>
                                        </p:tgtEl>
                                        <p:attrNameLst>
                                          <p:attrName>style.visibility</p:attrName>
                                        </p:attrNameLst>
                                      </p:cBhvr>
                                      <p:to>
                                        <p:strVal val="visible"/>
                                      </p:to>
                                    </p:set>
                                    <p:animEffect transition="in" filter="fade">
                                      <p:cBhvr>
                                        <p:cTn id="42" dur="1000"/>
                                        <p:tgtEl>
                                          <p:spTgt spid="31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4">
                                            <p:txEl>
                                              <p:pRg st="8" end="8"/>
                                            </p:txEl>
                                          </p:spTgt>
                                        </p:tgtEl>
                                        <p:attrNameLst>
                                          <p:attrName>style.visibility</p:attrName>
                                        </p:attrNameLst>
                                      </p:cBhvr>
                                      <p:to>
                                        <p:strVal val="visible"/>
                                      </p:to>
                                    </p:set>
                                    <p:animEffect transition="in" filter="fade">
                                      <p:cBhvr>
                                        <p:cTn id="47" dur="1000"/>
                                        <p:tgtEl>
                                          <p:spTgt spid="31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14">
                                            <p:txEl>
                                              <p:pRg st="0" end="0"/>
                                            </p:txEl>
                                          </p:spTgt>
                                        </p:tgtEl>
                                        <p:attrNameLst>
                                          <p:attrName>style.visibility</p:attrName>
                                        </p:attrNameLst>
                                      </p:cBhvr>
                                      <p:to>
                                        <p:strVal val="visible"/>
                                      </p:to>
                                    </p:set>
                                    <p:animEffect transition="in" filter="fade">
                                      <p:cBhvr>
                                        <p:cTn id="52" dur="1000"/>
                                        <p:tgtEl>
                                          <p:spTgt spid="314">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14">
                                            <p:txEl>
                                              <p:pRg st="1" end="1"/>
                                            </p:txEl>
                                          </p:spTgt>
                                        </p:tgtEl>
                                        <p:attrNameLst>
                                          <p:attrName>style.visibility</p:attrName>
                                        </p:attrNameLst>
                                      </p:cBhvr>
                                      <p:to>
                                        <p:strVal val="visible"/>
                                      </p:to>
                                    </p:set>
                                    <p:animEffect transition="in" filter="fade">
                                      <p:cBhvr>
                                        <p:cTn id="57" dur="1000"/>
                                        <p:tgtEl>
                                          <p:spTgt spid="314">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14">
                                            <p:txEl>
                                              <p:pRg st="2" end="2"/>
                                            </p:txEl>
                                          </p:spTgt>
                                        </p:tgtEl>
                                        <p:attrNameLst>
                                          <p:attrName>style.visibility</p:attrName>
                                        </p:attrNameLst>
                                      </p:cBhvr>
                                      <p:to>
                                        <p:strVal val="visible"/>
                                      </p:to>
                                    </p:set>
                                    <p:animEffect transition="in" filter="fade">
                                      <p:cBhvr>
                                        <p:cTn id="62" dur="1000"/>
                                        <p:tgtEl>
                                          <p:spTgt spid="314">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14">
                                            <p:txEl>
                                              <p:pRg st="3" end="3"/>
                                            </p:txEl>
                                          </p:spTgt>
                                        </p:tgtEl>
                                        <p:attrNameLst>
                                          <p:attrName>style.visibility</p:attrName>
                                        </p:attrNameLst>
                                      </p:cBhvr>
                                      <p:to>
                                        <p:strVal val="visible"/>
                                      </p:to>
                                    </p:set>
                                    <p:animEffect transition="in" filter="fade">
                                      <p:cBhvr>
                                        <p:cTn id="67" dur="1000"/>
                                        <p:tgtEl>
                                          <p:spTgt spid="314">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14">
                                            <p:txEl>
                                              <p:pRg st="4" end="4"/>
                                            </p:txEl>
                                          </p:spTgt>
                                        </p:tgtEl>
                                        <p:attrNameLst>
                                          <p:attrName>style.visibility</p:attrName>
                                        </p:attrNameLst>
                                      </p:cBhvr>
                                      <p:to>
                                        <p:strVal val="visible"/>
                                      </p:to>
                                    </p:set>
                                    <p:animEffect transition="in" filter="fade">
                                      <p:cBhvr>
                                        <p:cTn id="72" dur="1000"/>
                                        <p:tgtEl>
                                          <p:spTgt spid="314">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14">
                                            <p:txEl>
                                              <p:pRg st="5" end="5"/>
                                            </p:txEl>
                                          </p:spTgt>
                                        </p:tgtEl>
                                        <p:attrNameLst>
                                          <p:attrName>style.visibility</p:attrName>
                                        </p:attrNameLst>
                                      </p:cBhvr>
                                      <p:to>
                                        <p:strVal val="visible"/>
                                      </p:to>
                                    </p:set>
                                    <p:animEffect transition="in" filter="fade">
                                      <p:cBhvr>
                                        <p:cTn id="77" dur="1000"/>
                                        <p:tgtEl>
                                          <p:spTgt spid="314">
                                            <p:txEl>
                                              <p:pRg st="5" end="5"/>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14">
                                            <p:txEl>
                                              <p:pRg st="6" end="6"/>
                                            </p:txEl>
                                          </p:spTgt>
                                        </p:tgtEl>
                                        <p:attrNameLst>
                                          <p:attrName>style.visibility</p:attrName>
                                        </p:attrNameLst>
                                      </p:cBhvr>
                                      <p:to>
                                        <p:strVal val="visible"/>
                                      </p:to>
                                    </p:set>
                                    <p:animEffect transition="in" filter="fade">
                                      <p:cBhvr>
                                        <p:cTn id="82" dur="1000"/>
                                        <p:tgtEl>
                                          <p:spTgt spid="314">
                                            <p:txEl>
                                              <p:pRg st="6" end="6"/>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14">
                                            <p:txEl>
                                              <p:pRg st="7" end="7"/>
                                            </p:txEl>
                                          </p:spTgt>
                                        </p:tgtEl>
                                        <p:attrNameLst>
                                          <p:attrName>style.visibility</p:attrName>
                                        </p:attrNameLst>
                                      </p:cBhvr>
                                      <p:to>
                                        <p:strVal val="visible"/>
                                      </p:to>
                                    </p:set>
                                    <p:animEffect transition="in" filter="fade">
                                      <p:cBhvr>
                                        <p:cTn id="87" dur="1000"/>
                                        <p:tgtEl>
                                          <p:spTgt spid="314">
                                            <p:txEl>
                                              <p:pRg st="7" end="7"/>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14">
                                            <p:txEl>
                                              <p:pRg st="8" end="8"/>
                                            </p:txEl>
                                          </p:spTgt>
                                        </p:tgtEl>
                                        <p:attrNameLst>
                                          <p:attrName>style.visibility</p:attrName>
                                        </p:attrNameLst>
                                      </p:cBhvr>
                                      <p:to>
                                        <p:strVal val="visible"/>
                                      </p:to>
                                    </p:set>
                                    <p:animEffect transition="in" filter="fade">
                                      <p:cBhvr>
                                        <p:cTn id="92" dur="1000"/>
                                        <p:tgtEl>
                                          <p:spTgt spid="3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4"/>
          <p:cNvSpPr txBox="1">
            <a:spLocks noGrp="1"/>
          </p:cNvSpPr>
          <p:nvPr>
            <p:ph type="title"/>
          </p:nvPr>
        </p:nvSpPr>
        <p:spPr>
          <a:xfrm>
            <a:off x="311700" y="349175"/>
            <a:ext cx="4260300" cy="61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23" name="Google Shape;323;p44"/>
          <p:cNvSpPr txBox="1">
            <a:spLocks noGrp="1"/>
          </p:cNvSpPr>
          <p:nvPr>
            <p:ph type="body" idx="1"/>
          </p:nvPr>
        </p:nvSpPr>
        <p:spPr>
          <a:xfrm>
            <a:off x="311700" y="1032650"/>
            <a:ext cx="4065600" cy="3344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the Language Dive Practice: “American Indians and the American Revolution</a:t>
            </a:r>
            <a:r>
              <a:rPr lang="en" sz="1800" b="0" i="0" u="none" strike="noStrike" cap="none" dirty="0" smtClean="0">
                <a:solidFill>
                  <a:schemeClr val="tx1"/>
                </a:solidFill>
                <a:latin typeface="Century Gothic"/>
                <a:ea typeface="Century Gothic"/>
                <a:cs typeface="Century Gothic"/>
                <a:sym typeface="Century Gothic"/>
              </a:rPr>
              <a:t>.”</a:t>
            </a:r>
            <a:endParaRPr lang="en" sz="1800"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endParaRPr lang="en"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24" name="Google Shape;324;p44"/>
          <p:cNvSpPr txBox="1">
            <a:spLocks noGrp="1"/>
          </p:cNvSpPr>
          <p:nvPr>
            <p:ph type="body" idx="4294967295"/>
          </p:nvPr>
        </p:nvSpPr>
        <p:spPr>
          <a:xfrm>
            <a:off x="4572000" y="1032650"/>
            <a:ext cx="4260300" cy="3344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148125"/>
            <a:ext cx="7886700" cy="3410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9: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9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 through Lesson 9 </a:t>
            </a:r>
            <a:r>
              <a:rPr lang="en" sz="1600" b="0" i="0" u="sng" strike="noStrike" cap="none" dirty="0">
                <a:solidFill>
                  <a:schemeClr val="hlink"/>
                </a:solidFill>
                <a:latin typeface="Century Gothic"/>
                <a:ea typeface="Century Gothic"/>
                <a:cs typeface="Century Gothic"/>
                <a:sym typeface="Century Gothic"/>
                <a:hlinkClick r:id="rId3"/>
              </a:rPr>
              <a:t>here</a:t>
            </a:r>
            <a:r>
              <a:rPr lang="en" sz="1600" b="0" i="0" u="none" strike="noStrike" cap="none" dirty="0">
                <a:solidFill>
                  <a:schemeClr val="dk1"/>
                </a:solidFill>
                <a:latin typeface="Century Gothic"/>
                <a:ea typeface="Century Gothic"/>
                <a:cs typeface="Century Gothic"/>
                <a:sym typeface="Century Gothic"/>
              </a:rPr>
              <a:t>.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2100"/>
              <a:buFont typeface="Arial"/>
              <a:buNone/>
            </a:pPr>
            <a:endParaRPr sz="9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2100"/>
              <a:buFont typeface="Arial"/>
              <a:buNone/>
            </a:pPr>
            <a:r>
              <a:rPr lang="en" sz="1600" b="0" i="0" u="none" strike="noStrike" cap="none" dirty="0">
                <a:solidFill>
                  <a:schemeClr val="dk1"/>
                </a:solidFill>
                <a:latin typeface="Century Gothic"/>
                <a:ea typeface="Century Gothic"/>
                <a:cs typeface="Century Gothic"/>
                <a:sym typeface="Century Gothic"/>
              </a:rPr>
              <a:t>In the lesson, students will be: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Engaging the Reader:  </a:t>
            </a:r>
            <a:r>
              <a:rPr lang="en" sz="1600" b="0" i="1" u="none" strike="noStrike" cap="none" dirty="0">
                <a:solidFill>
                  <a:schemeClr val="dk1"/>
                </a:solidFill>
                <a:latin typeface="Century Gothic"/>
                <a:ea typeface="Century Gothic"/>
                <a:cs typeface="Century Gothic"/>
                <a:sym typeface="Century Gothic"/>
              </a:rPr>
              <a:t>Colonial Voices:  Hear Them Speak</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Reviewing Learning Targets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for Gist Jigsaw:  “American Indians and the American Revolution”</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Language Dive:  “American Indians and the American Revolution”</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Reflecting on Learning:  working to Become Effective Learners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Homework</a:t>
            </a:r>
            <a:endParaRPr sz="16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5"/>
          <p:cNvSpPr txBox="1">
            <a:spLocks noGrp="1"/>
          </p:cNvSpPr>
          <p:nvPr>
            <p:ph type="title"/>
          </p:nvPr>
        </p:nvSpPr>
        <p:spPr>
          <a:xfrm>
            <a:off x="311700" y="2442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30" name="Google Shape;330;p45"/>
          <p:cNvSpPr txBox="1">
            <a:spLocks noGrp="1"/>
          </p:cNvSpPr>
          <p:nvPr>
            <p:ph type="body" idx="4294967295"/>
          </p:nvPr>
        </p:nvSpPr>
        <p:spPr>
          <a:xfrm>
            <a:off x="466675" y="1502400"/>
            <a:ext cx="8620500" cy="3159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solidFill>
                  <a:srgbClr val="000000"/>
                </a:solidFill>
                <a:latin typeface="Century Gothic"/>
                <a:ea typeface="Century Gothic"/>
                <a:cs typeface="Century Gothic"/>
                <a:sym typeface="Century Gothic"/>
              </a:rPr>
              <a:t>.</a:t>
            </a:r>
            <a:endParaRPr sz="1300" b="0" i="0" u="none" strike="noStrike" cap="none" dirty="0">
              <a:solidFill>
                <a:srgbClr val="000000"/>
              </a:solidFill>
              <a:latin typeface="Century Gothic"/>
              <a:ea typeface="Century Gothic"/>
              <a:cs typeface="Century Gothic"/>
              <a:sym typeface="Century Gothic"/>
            </a:endParaRPr>
          </a:p>
        </p:txBody>
      </p:sp>
      <p:sp>
        <p:nvSpPr>
          <p:cNvPr id="331" name="Google Shape;331;p45"/>
          <p:cNvSpPr txBox="1">
            <a:spLocks noGrp="1"/>
          </p:cNvSpPr>
          <p:nvPr>
            <p:ph type="body" idx="1"/>
          </p:nvPr>
        </p:nvSpPr>
        <p:spPr>
          <a:xfrm>
            <a:off x="466675" y="8169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337" name="Google Shape;337;p46"/>
          <p:cNvSpPr txBox="1">
            <a:spLocks noGrp="1"/>
          </p:cNvSpPr>
          <p:nvPr>
            <p:ph type="title"/>
          </p:nvPr>
        </p:nvSpPr>
        <p:spPr>
          <a:xfrm>
            <a:off x="628650" y="273848"/>
            <a:ext cx="7886700" cy="633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38" name="Google Shape;338;p46"/>
          <p:cNvSpPr txBox="1">
            <a:spLocks noGrp="1"/>
          </p:cNvSpPr>
          <p:nvPr>
            <p:ph type="body" idx="1"/>
          </p:nvPr>
        </p:nvSpPr>
        <p:spPr>
          <a:xfrm>
            <a:off x="628650" y="802074"/>
            <a:ext cx="7886700" cy="209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39" name="Google Shape;339;p46"/>
          <p:cNvGraphicFramePr/>
          <p:nvPr/>
        </p:nvGraphicFramePr>
        <p:xfrm>
          <a:off x="952500" y="3122350"/>
          <a:ext cx="7239000" cy="1432499"/>
        </p:xfrm>
        <a:graphic>
          <a:graphicData uri="http://schemas.openxmlformats.org/drawingml/2006/table">
            <a:tbl>
              <a:tblPr>
                <a:noFill/>
                <a:tableStyleId>{7222C5FC-EB80-464A-BF44-FBABD23EE33E}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9: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9: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Turn and Talk, Think-Pair-Share,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descr="Head with Gears"/>
          <p:cNvPicPr preferRelativeResize="0"/>
          <p:nvPr/>
        </p:nvPicPr>
        <p:blipFill rotWithShape="1">
          <a:blip r:embed="rId3">
            <a:alphaModFix/>
          </a:blip>
          <a:srcRect/>
          <a:stretch/>
        </p:blipFill>
        <p:spPr>
          <a:xfrm>
            <a:off x="7562075" y="4058000"/>
            <a:ext cx="619850" cy="619850"/>
          </a:xfrm>
          <a:prstGeom prst="rect">
            <a:avLst/>
          </a:prstGeom>
          <a:noFill/>
          <a:ln>
            <a:noFill/>
          </a:ln>
        </p:spPr>
      </p:pic>
      <p:pic>
        <p:nvPicPr>
          <p:cNvPr id="197" name="Google Shape;197;p29" descr="Users"/>
          <p:cNvPicPr preferRelativeResize="0"/>
          <p:nvPr/>
        </p:nvPicPr>
        <p:blipFill rotWithShape="1">
          <a:blip r:embed="rId4">
            <a:alphaModFix/>
          </a:blip>
          <a:srcRect/>
          <a:stretch/>
        </p:blipFill>
        <p:spPr>
          <a:xfrm>
            <a:off x="6744375" y="3992050"/>
            <a:ext cx="817700" cy="817700"/>
          </a:xfrm>
          <a:prstGeom prst="rect">
            <a:avLst/>
          </a:prstGeom>
          <a:noFill/>
          <a:ln>
            <a:noFill/>
          </a:ln>
        </p:spPr>
      </p:pic>
      <p:pic>
        <p:nvPicPr>
          <p:cNvPr id="198" name="Google Shape;198;p29"/>
          <p:cNvPicPr preferRelativeResize="0"/>
          <p:nvPr/>
        </p:nvPicPr>
        <p:blipFill rotWithShape="1">
          <a:blip r:embed="rId5">
            <a:alphaModFix/>
          </a:blip>
          <a:srcRect/>
          <a:stretch/>
        </p:blipFill>
        <p:spPr>
          <a:xfrm>
            <a:off x="8247876" y="4058000"/>
            <a:ext cx="685800" cy="685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366300" y="74951"/>
            <a:ext cx="7886700" cy="12219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15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9: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rgbClr val="444444"/>
                </a:solidFill>
                <a:latin typeface="Century Gothic"/>
                <a:ea typeface="Century Gothic"/>
                <a:cs typeface="Century Gothic"/>
                <a:sym typeface="Century Gothic"/>
              </a:rPr>
              <a:t>The basic design of this lesson supports students by looking closely at the perspective of American Indians during the Revolutionary War, allowing time for reflection and discussion about this potentially sensitive issue, and providing time to investigate </a:t>
            </a:r>
            <a:r>
              <a:rPr lang="en-US" sz="1600" b="0" i="0" u="none" strike="noStrike" cap="none" dirty="0" smtClean="0">
                <a:solidFill>
                  <a:srgbClr val="444444"/>
                </a:solidFill>
                <a:latin typeface="Century Gothic"/>
                <a:ea typeface="Century Gothic"/>
                <a:cs typeface="Century Gothic"/>
                <a:sym typeface="Century Gothic"/>
              </a:rPr>
              <a:t>v</a:t>
            </a:r>
            <a:r>
              <a:rPr lang="en" sz="1600" b="0" i="0" u="none" strike="noStrike" cap="none" dirty="0" smtClean="0">
                <a:solidFill>
                  <a:srgbClr val="444444"/>
                </a:solidFill>
                <a:latin typeface="Century Gothic"/>
                <a:ea typeface="Century Gothic"/>
                <a:cs typeface="Century Gothic"/>
                <a:sym typeface="Century Gothic"/>
              </a:rPr>
              <a:t>ocabulary </a:t>
            </a:r>
            <a:r>
              <a:rPr lang="en" sz="1600" b="0" i="0" u="none" strike="noStrike" cap="none" dirty="0">
                <a:solidFill>
                  <a:srgbClr val="444444"/>
                </a:solidFill>
                <a:latin typeface="Century Gothic"/>
                <a:ea typeface="Century Gothic"/>
                <a:cs typeface="Century Gothic"/>
                <a:sym typeface="Century Gothic"/>
              </a:rPr>
              <a:t>and explore relative pronouns.</a:t>
            </a:r>
            <a:endParaRPr sz="1600" b="0" i="0" u="none" strike="noStrike" cap="none" dirty="0">
              <a:solidFill>
                <a:srgbClr val="444444"/>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dirty="0">
                <a:solidFill>
                  <a:srgbClr val="444444"/>
                </a:solidFill>
                <a:latin typeface="Century Gothic"/>
                <a:ea typeface="Century Gothic"/>
                <a:cs typeface="Century Gothic"/>
                <a:sym typeface="Century Gothic"/>
              </a:rPr>
              <a:t>Students  may find the text “American Indians and the American Revolution” challenging because of its complexity and volume of unfamiliar new language. Remind students of the strategies for reading unfamiliar texts and assure them that they do not need to understand everything about the article right now and will participate in a close read of this text in the next lesson.</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9</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9"/>
            <a:ext cx="7886700" cy="8055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478971" y="1234294"/>
            <a:ext cx="80363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What are we learning and doing today?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Rereading “The Basket Trader” from </a:t>
            </a:r>
            <a:r>
              <a:rPr lang="en" sz="1600" b="0" i="1" u="none" strike="noStrike" cap="none" dirty="0">
                <a:solidFill>
                  <a:schemeClr val="dk1"/>
                </a:solidFill>
                <a:latin typeface="Century Gothic"/>
                <a:ea typeface="Century Gothic"/>
                <a:cs typeface="Century Gothic"/>
                <a:sym typeface="Century Gothic"/>
              </a:rPr>
              <a:t>Colonial Voices: Hear Them Speak </a:t>
            </a:r>
            <a:endParaRPr sz="1600" b="0" i="1"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Review Learning Targets</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Reading for the Gist Jigsaw: “American Indians and the American Revolution”</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Participating in a Language Dive: “American Indians and the American Revolution”</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Reflecting on our Learning</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Reviewing Homework </a:t>
            </a: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628650" y="273849"/>
            <a:ext cx="7886700" cy="820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1" u="none" strike="noStrike" cap="none">
                <a:solidFill>
                  <a:schemeClr val="dk1"/>
                </a:solidFill>
                <a:latin typeface="Century Gothic"/>
                <a:ea typeface="Century Gothic"/>
                <a:cs typeface="Century Gothic"/>
                <a:sym typeface="Century Gothic"/>
              </a:rPr>
              <a:t>Colonial Voices: Hear Them Speak</a:t>
            </a:r>
            <a:endParaRPr sz="3400" b="0" i="1" u="none" strike="noStrike" cap="none">
              <a:solidFill>
                <a:schemeClr val="dk1"/>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538700" y="1169225"/>
            <a:ext cx="4309800" cy="34485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15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do you know from reading this page?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does the phrase “My ancestors were here for many moons before strangers stepped upon our shores” tell you?</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does she mean by “our people have already lost?”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Is she a Patriot or a Loyalist? How do you know? </a:t>
            </a:r>
            <a:endParaRPr sz="1800" b="0" i="0" u="none" strike="noStrike" cap="none">
              <a:solidFill>
                <a:schemeClr val="dk1"/>
              </a:solidFill>
              <a:latin typeface="Century Gothic"/>
              <a:ea typeface="Century Gothic"/>
              <a:cs typeface="Century Gothic"/>
              <a:sym typeface="Century Gothic"/>
            </a:endParaRPr>
          </a:p>
        </p:txBody>
      </p:sp>
      <p:pic>
        <p:nvPicPr>
          <p:cNvPr id="229" name="Google Shape;229;p33" descr="Users"/>
          <p:cNvPicPr preferRelativeResize="0"/>
          <p:nvPr/>
        </p:nvPicPr>
        <p:blipFill rotWithShape="1">
          <a:blip r:embed="rId3">
            <a:alphaModFix/>
          </a:blip>
          <a:srcRect/>
          <a:stretch/>
        </p:blipFill>
        <p:spPr>
          <a:xfrm>
            <a:off x="8471806" y="4393597"/>
            <a:ext cx="543250" cy="543250"/>
          </a:xfrm>
          <a:prstGeom prst="rect">
            <a:avLst/>
          </a:prstGeom>
          <a:noFill/>
          <a:ln>
            <a:noFill/>
          </a:ln>
        </p:spPr>
      </p:pic>
      <p:pic>
        <p:nvPicPr>
          <p:cNvPr id="230" name="Google Shape;230;p33"/>
          <p:cNvPicPr preferRelativeResize="0"/>
          <p:nvPr/>
        </p:nvPicPr>
        <p:blipFill rotWithShape="1">
          <a:blip r:embed="rId4">
            <a:alphaModFix/>
          </a:blip>
          <a:srcRect/>
          <a:stretch/>
        </p:blipFill>
        <p:spPr>
          <a:xfrm>
            <a:off x="5341000" y="1238949"/>
            <a:ext cx="2224000" cy="2988275"/>
          </a:xfrm>
          <a:prstGeom prst="rect">
            <a:avLst/>
          </a:prstGeom>
          <a:noFill/>
          <a:ln>
            <a:noFill/>
          </a:ln>
        </p:spPr>
      </p:pic>
      <p:pic>
        <p:nvPicPr>
          <p:cNvPr id="231" name="Google Shape;231;p33" descr="Head with Gears"/>
          <p:cNvPicPr preferRelativeResize="0"/>
          <p:nvPr/>
        </p:nvPicPr>
        <p:blipFill rotWithShape="1">
          <a:blip r:embed="rId5">
            <a:alphaModFix/>
          </a:blip>
          <a:srcRect/>
          <a:stretch/>
        </p:blipFill>
        <p:spPr>
          <a:xfrm>
            <a:off x="7950328" y="4371825"/>
            <a:ext cx="543250" cy="54325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8">
                                            <p:txEl>
                                              <p:pRg st="0" end="0"/>
                                            </p:txEl>
                                          </p:spTgt>
                                        </p:tgtEl>
                                        <p:attrNameLst>
                                          <p:attrName>style.visibility</p:attrName>
                                        </p:attrNameLst>
                                      </p:cBhvr>
                                      <p:to>
                                        <p:strVal val="visible"/>
                                      </p:to>
                                    </p:set>
                                    <p:animEffect transition="in" filter="fade">
                                      <p:cBhvr>
                                        <p:cTn id="7" dur="1000"/>
                                        <p:tgtEl>
                                          <p:spTgt spid="2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8">
                                            <p:txEl>
                                              <p:pRg st="1" end="1"/>
                                            </p:txEl>
                                          </p:spTgt>
                                        </p:tgtEl>
                                        <p:attrNameLst>
                                          <p:attrName>style.visibility</p:attrName>
                                        </p:attrNameLst>
                                      </p:cBhvr>
                                      <p:to>
                                        <p:strVal val="visible"/>
                                      </p:to>
                                    </p:set>
                                    <p:animEffect transition="in" filter="fade">
                                      <p:cBhvr>
                                        <p:cTn id="12" dur="1000"/>
                                        <p:tgtEl>
                                          <p:spTgt spid="2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8">
                                            <p:txEl>
                                              <p:pRg st="2" end="2"/>
                                            </p:txEl>
                                          </p:spTgt>
                                        </p:tgtEl>
                                        <p:attrNameLst>
                                          <p:attrName>style.visibility</p:attrName>
                                        </p:attrNameLst>
                                      </p:cBhvr>
                                      <p:to>
                                        <p:strVal val="visible"/>
                                      </p:to>
                                    </p:set>
                                    <p:animEffect transition="in" filter="fade">
                                      <p:cBhvr>
                                        <p:cTn id="17" dur="1000"/>
                                        <p:tgtEl>
                                          <p:spTgt spid="2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8">
                                            <p:txEl>
                                              <p:pRg st="3" end="3"/>
                                            </p:txEl>
                                          </p:spTgt>
                                        </p:tgtEl>
                                        <p:attrNameLst>
                                          <p:attrName>style.visibility</p:attrName>
                                        </p:attrNameLst>
                                      </p:cBhvr>
                                      <p:to>
                                        <p:strVal val="visible"/>
                                      </p:to>
                                    </p:set>
                                    <p:animEffect transition="in" filter="fade">
                                      <p:cBhvr>
                                        <p:cTn id="22" dur="1000"/>
                                        <p:tgtEl>
                                          <p:spTgt spid="22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8"/>
                                        </p:tgtEl>
                                        <p:attrNameLst>
                                          <p:attrName>style.visibility</p:attrName>
                                        </p:attrNameLst>
                                      </p:cBhvr>
                                      <p:to>
                                        <p:strVal val="visible"/>
                                      </p:to>
                                    </p:set>
                                    <p:animEffect transition="in" filter="fade">
                                      <p:cBhvr>
                                        <p:cTn id="27" dur="10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4"/>
          <p:cNvSpPr txBox="1">
            <a:spLocks noGrp="1"/>
          </p:cNvSpPr>
          <p:nvPr>
            <p:ph type="title"/>
          </p:nvPr>
        </p:nvSpPr>
        <p:spPr>
          <a:xfrm>
            <a:off x="628650" y="273848"/>
            <a:ext cx="7886700" cy="745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Reviewing Learning Targets </a:t>
            </a:r>
            <a:endParaRPr sz="3300" b="0" i="0" u="none" strike="noStrike" cap="none">
              <a:solidFill>
                <a:schemeClr val="dk1"/>
              </a:solidFill>
              <a:latin typeface="Century Gothic"/>
              <a:ea typeface="Century Gothic"/>
              <a:cs typeface="Century Gothic"/>
              <a:sym typeface="Century Gothic"/>
            </a:endParaRPr>
          </a:p>
        </p:txBody>
      </p:sp>
      <p:sp>
        <p:nvSpPr>
          <p:cNvPr id="237" name="Google Shape;237;p34"/>
          <p:cNvSpPr txBox="1">
            <a:spLocks noGrp="1"/>
          </p:cNvSpPr>
          <p:nvPr>
            <p:ph type="body" idx="1"/>
          </p:nvPr>
        </p:nvSpPr>
        <p:spPr>
          <a:xfrm>
            <a:off x="628650" y="12193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determine the gist of “American Indians and the American Revolution.”</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determine the meaning of unfamiliar words and phrases in “American Indians and the American Revolution.”</a:t>
            </a:r>
            <a:endParaRPr sz="2400" b="0" i="0" u="none" strike="noStrike" cap="none">
              <a:solidFill>
                <a:schemeClr val="dk1"/>
              </a:solidFill>
              <a:latin typeface="Century Gothic"/>
              <a:ea typeface="Century Gothic"/>
              <a:cs typeface="Century Gothic"/>
              <a:sym typeface="Century Gothic"/>
            </a:endParaRPr>
          </a:p>
        </p:txBody>
      </p:sp>
      <p:pic>
        <p:nvPicPr>
          <p:cNvPr id="238" name="Google Shape;238;p34"/>
          <p:cNvPicPr preferRelativeResize="0"/>
          <p:nvPr/>
        </p:nvPicPr>
        <p:blipFill rotWithShape="1">
          <a:blip r:embed="rId3">
            <a:alphaModFix/>
          </a:blip>
          <a:srcRect/>
          <a:stretch/>
        </p:blipFill>
        <p:spPr>
          <a:xfrm>
            <a:off x="8327571" y="4365171"/>
            <a:ext cx="685801" cy="55775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D9B6154-8AD0-40D1-AEF8-237A1BB78665}"/>
</file>

<file path=customXml/itemProps2.xml><?xml version="1.0" encoding="utf-8"?>
<ds:datastoreItem xmlns:ds="http://schemas.openxmlformats.org/officeDocument/2006/customXml" ds:itemID="{C4BE26D9-9646-4198-8A53-E653CE599141}"/>
</file>

<file path=customXml/itemProps3.xml><?xml version="1.0" encoding="utf-8"?>
<ds:datastoreItem xmlns:ds="http://schemas.openxmlformats.org/officeDocument/2006/customXml" ds:itemID="{5DA6C842-1235-46BC-B7B3-D226D0D0A06A}"/>
</file>

<file path=docProps/app.xml><?xml version="1.0" encoding="utf-8"?>
<Properties xmlns="http://schemas.openxmlformats.org/officeDocument/2006/extended-properties" xmlns:vt="http://schemas.openxmlformats.org/officeDocument/2006/docPropsVTypes">
  <TotalTime>19</TotalTime>
  <Words>4880</Words>
  <Application>Microsoft Macintosh PowerPoint</Application>
  <PresentationFormat>On-screen Show (16:9)</PresentationFormat>
  <Paragraphs>433</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Office Theme</vt:lpstr>
      <vt:lpstr>Office Theme</vt:lpstr>
      <vt:lpstr>Grade 4: Module 3: Unit 1: Lesson 9 Teacher slide, before teaching.</vt:lpstr>
      <vt:lpstr>Grade 4: Module 3 Unit 1: Lesson 9 Teacher slide, before teaching.</vt:lpstr>
      <vt:lpstr>Grade 4: Module 3: Unit 1: Lesson 9 Teacher slide, before teaching.</vt:lpstr>
      <vt:lpstr>Grade 4: Module 3: Unit 1: Lesson 9 Teacher slide, before teaching.</vt:lpstr>
      <vt:lpstr> Grade 4: Module 3: Unit 1: Lesson 9 Teacher slide, before teaching. </vt:lpstr>
      <vt:lpstr>Grade 4: Module 3:  Unit 1: Lesson 9</vt:lpstr>
      <vt:lpstr>Hello, Students!</vt:lpstr>
      <vt:lpstr>Colonial Voices: Hear Them Speak</vt:lpstr>
      <vt:lpstr>Reviewing Learning Targets </vt:lpstr>
      <vt:lpstr>Reading for the Gist Jigsaw </vt:lpstr>
      <vt:lpstr>Language Dive: “The American Indians and the American Revolution”</vt:lpstr>
      <vt:lpstr> Language Dive Language Dive: “American Indians and the American Revolution” (Paragraph 5)  </vt:lpstr>
      <vt:lpstr>Language Dive</vt:lpstr>
      <vt:lpstr>Language Dive</vt:lpstr>
      <vt:lpstr>Language Dive</vt:lpstr>
      <vt:lpstr>Language Dive</vt:lpstr>
      <vt:lpstr>Language Dive</vt:lpstr>
      <vt:lpstr>Reflecting on Learning </vt:lpstr>
      <vt:lpstr>Homework</vt:lpstr>
      <vt:lpstr>Homework: Accountable Research Reading</vt:lpstr>
      <vt:lpstr> 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9 Teacher slide, before teaching.</dc:title>
  <dc:creator>nbravo</dc:creator>
  <cp:lastModifiedBy>Alexander Specht</cp:lastModifiedBy>
  <cp:revision>4</cp:revision>
  <dcterms:modified xsi:type="dcterms:W3CDTF">2018-10-12T22:54:45Z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