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2" r:id="rId4"/>
    <p:sldMasterId id="2147483673" r:id="rId5"/>
  </p:sldMasterIdLst>
  <p:notesMasterIdLst>
    <p:notesMasterId r:id="rId21"/>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Lst>
  <p:sldSz cx="9144000" cy="5143500" type="screen16x9"/>
  <p:notesSz cx="6858000" cy="9144000"/>
  <p:embeddedFontLst>
    <p:embeddedFont>
      <p:font typeface="Calibri" panose="020F0502020204030204" pitchFamily="34" charset="0"/>
      <p:regular r:id="rId22"/>
      <p:bold r:id="rId23"/>
      <p:italic r:id="rId24"/>
      <p:boldItalic r:id="rId25"/>
    </p:embeddedFont>
    <p:embeddedFont>
      <p:font typeface="Century Gothic" panose="020B0502020202020204" pitchFamily="34" charset="0"/>
      <p:regular r:id="rId26"/>
      <p:bold r:id="rId27"/>
      <p:italic r:id="rId28"/>
      <p:boldItalic r:id="rId29"/>
    </p:embeddedFont>
    <p:embeddedFont>
      <p:font typeface="Georgia" panose="02040502050405020303" pitchFamily="18" charset="0"/>
      <p:regular r:id="rId30"/>
      <p:bold r:id="rId31"/>
      <p:italic r:id="rId32"/>
      <p:boldItalic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EF2B205-45DE-4E67-9D0C-81FC20306D62}" v="21" dt="2018-08-31T14:54:40.566"/>
  </p1510:revLst>
</p1510:revInfo>
</file>

<file path=ppt/tableStyles.xml><?xml version="1.0" encoding="utf-8"?>
<a:tblStyleLst xmlns:a="http://schemas.openxmlformats.org/drawingml/2006/main" def="{022F62FD-2CA2-4526-A20C-345757F6C340}">
  <a:tblStyle styleId="{022F62FD-2CA2-4526-A20C-345757F6C340}"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0662" autoAdjust="0"/>
  </p:normalViewPr>
  <p:slideViewPr>
    <p:cSldViewPr snapToGrid="0">
      <p:cViewPr varScale="1">
        <p:scale>
          <a:sx n="119" d="100"/>
          <a:sy n="119" d="100"/>
        </p:scale>
        <p:origin x="1374" y="9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5.fntdata"/><Relationship Id="rId39" Type="http://schemas.microsoft.com/office/2015/10/relationships/revisionInfo" Target="revisionInfo.xml"/><Relationship Id="rId21" Type="http://schemas.openxmlformats.org/officeDocument/2006/relationships/notesMaster" Target="notesMasters/notesMaster1.xml"/><Relationship Id="rId34"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4.fntdata"/><Relationship Id="rId33" Type="http://schemas.openxmlformats.org/officeDocument/2006/relationships/font" Target="fonts/font12.fntdata"/><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8.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3.fntdata"/><Relationship Id="rId32" Type="http://schemas.openxmlformats.org/officeDocument/2006/relationships/font" Target="fonts/font11.fntdata"/><Relationship Id="rId37"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10.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viewProps" Target="viewProps.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eniescha Malone" userId="S::deniescha.malone@detroitk12.org::9beeb3ea-6cc3-4273-8119-e4c5603b3ca3" providerId="AD" clId="Web-{2A85E3DE-93EC-6C9F-AB28-ED52890180C6}"/>
    <pc:docChg chg="modSld">
      <pc:chgData name="Deniescha Malone" userId="S::deniescha.malone@detroitk12.org::9beeb3ea-6cc3-4273-8119-e4c5603b3ca3" providerId="AD" clId="Web-{2A85E3DE-93EC-6C9F-AB28-ED52890180C6}" dt="2018-09-25T02:12:28.583" v="0" actId="1076"/>
      <pc:docMkLst>
        <pc:docMk/>
      </pc:docMkLst>
      <pc:sldChg chg="modSp">
        <pc:chgData name="Deniescha Malone" userId="S::deniescha.malone@detroitk12.org::9beeb3ea-6cc3-4273-8119-e4c5603b3ca3" providerId="AD" clId="Web-{2A85E3DE-93EC-6C9F-AB28-ED52890180C6}" dt="2018-09-25T02:12:28.583" v="0" actId="1076"/>
        <pc:sldMkLst>
          <pc:docMk/>
          <pc:sldMk cId="0" sldId="256"/>
        </pc:sldMkLst>
        <pc:spChg chg="mod">
          <ac:chgData name="Deniescha Malone" userId="S::deniescha.malone@detroitk12.org::9beeb3ea-6cc3-4273-8119-e4c5603b3ca3" providerId="AD" clId="Web-{2A85E3DE-93EC-6C9F-AB28-ED52890180C6}" dt="2018-09-25T02:12:28.583" v="0" actId="1076"/>
          <ac:spMkLst>
            <pc:docMk/>
            <pc:sldMk cId="0" sldId="256"/>
            <ac:spMk id="113" creationId="{00000000-0000-0000-0000-000000000000}"/>
          </ac:spMkLst>
        </pc:spChg>
      </pc:sldChg>
    </pc:docChg>
  </pc:docChgLst>
  <pc:docChgLst>
    <pc:chgData name="Natalie Ivey" userId="2c81a4b0-7596-4a42-b4da-e7aac4dfeff9" providerId="ADAL" clId="{EEF2B205-45DE-4E67-9D0C-81FC20306D62}"/>
    <pc:docChg chg="modSld modMainMaster">
      <pc:chgData name="Natalie Ivey" userId="2c81a4b0-7596-4a42-b4da-e7aac4dfeff9" providerId="ADAL" clId="{EEF2B205-45DE-4E67-9D0C-81FC20306D62}" dt="2018-08-31T14:54:40.566" v="20" actId="1076"/>
      <pc:docMkLst>
        <pc:docMk/>
      </pc:docMkLst>
      <pc:sldChg chg="addSp modSp">
        <pc:chgData name="Natalie Ivey" userId="2c81a4b0-7596-4a42-b4da-e7aac4dfeff9" providerId="ADAL" clId="{EEF2B205-45DE-4E67-9D0C-81FC20306D62}" dt="2018-08-31T14:54:40.566" v="20" actId="1076"/>
        <pc:sldMkLst>
          <pc:docMk/>
          <pc:sldMk cId="0" sldId="259"/>
        </pc:sldMkLst>
        <pc:picChg chg="add mod">
          <ac:chgData name="Natalie Ivey" userId="2c81a4b0-7596-4a42-b4da-e7aac4dfeff9" providerId="ADAL" clId="{EEF2B205-45DE-4E67-9D0C-81FC20306D62}" dt="2018-08-31T14:54:40.566" v="20" actId="1076"/>
          <ac:picMkLst>
            <pc:docMk/>
            <pc:sldMk cId="0" sldId="259"/>
            <ac:picMk id="3" creationId="{4B66DBC0-5EDD-42FB-998A-E33450391E54}"/>
          </ac:picMkLst>
        </pc:picChg>
      </pc:sldChg>
      <pc:sldChg chg="addSp modSp">
        <pc:chgData name="Natalie Ivey" userId="2c81a4b0-7596-4a42-b4da-e7aac4dfeff9" providerId="ADAL" clId="{EEF2B205-45DE-4E67-9D0C-81FC20306D62}" dt="2018-08-31T14:54:19.507" v="15" actId="1076"/>
        <pc:sldMkLst>
          <pc:docMk/>
          <pc:sldMk cId="0" sldId="268"/>
        </pc:sldMkLst>
        <pc:picChg chg="add mod">
          <ac:chgData name="Natalie Ivey" userId="2c81a4b0-7596-4a42-b4da-e7aac4dfeff9" providerId="ADAL" clId="{EEF2B205-45DE-4E67-9D0C-81FC20306D62}" dt="2018-08-31T14:53:45.483" v="8" actId="1076"/>
          <ac:picMkLst>
            <pc:docMk/>
            <pc:sldMk cId="0" sldId="268"/>
            <ac:picMk id="3" creationId="{F5D29893-DFA2-498C-B294-9C6B27CD5363}"/>
          </ac:picMkLst>
        </pc:picChg>
        <pc:picChg chg="add mod">
          <ac:chgData name="Natalie Ivey" userId="2c81a4b0-7596-4a42-b4da-e7aac4dfeff9" providerId="ADAL" clId="{EEF2B205-45DE-4E67-9D0C-81FC20306D62}" dt="2018-08-31T14:54:08.995" v="13" actId="1076"/>
          <ac:picMkLst>
            <pc:docMk/>
            <pc:sldMk cId="0" sldId="268"/>
            <ac:picMk id="5" creationId="{DD75334D-F545-4D99-9F09-7E1ADBDE66E4}"/>
          </ac:picMkLst>
        </pc:picChg>
        <pc:picChg chg="add mod">
          <ac:chgData name="Natalie Ivey" userId="2c81a4b0-7596-4a42-b4da-e7aac4dfeff9" providerId="ADAL" clId="{EEF2B205-45DE-4E67-9D0C-81FC20306D62}" dt="2018-08-31T14:54:19.507" v="15" actId="1076"/>
          <ac:picMkLst>
            <pc:docMk/>
            <pc:sldMk cId="0" sldId="268"/>
            <ac:picMk id="7" creationId="{46D75B71-5E0E-469E-B581-07E13A6B39A7}"/>
          </ac:picMkLst>
        </pc:picChg>
      </pc:sldChg>
      <pc:sldMasterChg chg="addSp modSp">
        <pc:chgData name="Natalie Ivey" userId="2c81a4b0-7596-4a42-b4da-e7aac4dfeff9" providerId="ADAL" clId="{EEF2B205-45DE-4E67-9D0C-81FC20306D62}" dt="2018-08-31T14:53:20.422" v="6" actId="1076"/>
        <pc:sldMasterMkLst>
          <pc:docMk/>
          <pc:sldMasterMk cId="0" sldId="2147483672"/>
        </pc:sldMasterMkLst>
        <pc:picChg chg="add mod">
          <ac:chgData name="Natalie Ivey" userId="2c81a4b0-7596-4a42-b4da-e7aac4dfeff9" providerId="ADAL" clId="{EEF2B205-45DE-4E67-9D0C-81FC20306D62}" dt="2018-08-31T14:52:55.341" v="1" actId="1076"/>
          <ac:picMkLst>
            <pc:docMk/>
            <pc:sldMasterMk cId="0" sldId="2147483672"/>
            <ac:picMk id="3" creationId="{C36E11E6-4F0C-4D43-8B68-7387420E7DD2}"/>
          </ac:picMkLst>
        </pc:picChg>
        <pc:picChg chg="add mod">
          <ac:chgData name="Natalie Ivey" userId="2c81a4b0-7596-4a42-b4da-e7aac4dfeff9" providerId="ADAL" clId="{EEF2B205-45DE-4E67-9D0C-81FC20306D62}" dt="2018-08-31T14:53:10.157" v="4" actId="1076"/>
          <ac:picMkLst>
            <pc:docMk/>
            <pc:sldMasterMk cId="0" sldId="2147483672"/>
            <ac:picMk id="5" creationId="{A2B3AD22-D0A5-4F28-AC4F-0AE3D2F6FE70}"/>
          </ac:picMkLst>
        </pc:picChg>
        <pc:picChg chg="add mod">
          <ac:chgData name="Natalie Ivey" userId="2c81a4b0-7596-4a42-b4da-e7aac4dfeff9" providerId="ADAL" clId="{EEF2B205-45DE-4E67-9D0C-81FC20306D62}" dt="2018-08-31T14:53:20.422" v="6" actId="1076"/>
          <ac:picMkLst>
            <pc:docMk/>
            <pc:sldMasterMk cId="0" sldId="2147483672"/>
            <ac:picMk id="10" creationId="{91E9D4D0-CEB6-4AD2-8316-F4A71B9A9EB8}"/>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Shape 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01026736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curriculum.eleducation.org/sites/default/files/g4m1u1_all-block_072017.pdf"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1/unit-1/lesson-12" TargetMode="External"/><Relationship Id="rId2" Type="http://schemas.openxmlformats.org/officeDocument/2006/relationships/slide" Target="../slides/slide2.xml"/><Relationship Id="rId1" Type="http://schemas.openxmlformats.org/officeDocument/2006/relationships/notesMaster" Target="../notesMasters/notesMaster1.xml"/><Relationship Id="rId4" Type="http://schemas.openxmlformats.org/officeDocument/2006/relationships/hyperlink" Target="https://eleducation.org/resources/analyzing-changes-in-jacks-character" TargetMode="Externa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eleducation.org/resources/analyzing-changes-in-jacks-character" TargetMode="External"/><Relationship Id="rId2" Type="http://schemas.openxmlformats.org/officeDocument/2006/relationships/slide" Target="../slides/slide3.xml"/><Relationship Id="rId1" Type="http://schemas.openxmlformats.org/officeDocument/2006/relationships/notesMaster" Target="../notesMasters/notesMaster1.xml"/><Relationship Id="rId5" Type="http://schemas.openxmlformats.org/officeDocument/2006/relationships/hyperlink" Target="https://eleducation.org/resources/el-education-classroom-protocols" TargetMode="External"/><Relationship Id="rId4" Type="http://schemas.openxmlformats.org/officeDocument/2006/relationships/hyperlink" Target="http://curriculum.eleducation.org/curriculum/ela/grade-4/module-1/unit-1/lesson-12"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eleducation.org/resources/analyzing-changes-in-jacks-character"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Shape 10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0" name="Shape 11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27645455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Shape 16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6" name="Shape 16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1-2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dirty="0"/>
          </a:p>
          <a:p>
            <a:pPr marL="0" lvl="0" indent="0" rtl="0">
              <a:lnSpc>
                <a:spcPct val="100000"/>
              </a:lnSpc>
              <a:spcBef>
                <a:spcPts val="0"/>
              </a:spcBef>
              <a:spcAft>
                <a:spcPts val="0"/>
              </a:spcAft>
              <a:buNone/>
            </a:pPr>
            <a:endParaRPr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This is in preparation for beginning the assessment. </a:t>
            </a:r>
            <a:endParaRPr sz="1200" dirty="0">
              <a:latin typeface="Calibri"/>
              <a:ea typeface="Calibri"/>
              <a:cs typeface="Calibri"/>
              <a:sym typeface="Calibri"/>
            </a:endParaRPr>
          </a:p>
          <a:p>
            <a:pPr marL="0" lvl="0" indent="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 attention on the</a:t>
            </a:r>
            <a:r>
              <a:rPr lang="en" sz="1200" b="1" dirty="0">
                <a:latin typeface="Calibri"/>
                <a:ea typeface="Calibri"/>
                <a:cs typeface="Calibri"/>
                <a:sym typeface="Calibri"/>
              </a:rPr>
              <a:t> Strategies to Answer Selected Response Questions anchor chart, </a:t>
            </a:r>
            <a:r>
              <a:rPr lang="en" sz="1200" b="0" dirty="0">
                <a:latin typeface="Calibri"/>
                <a:ea typeface="Calibri"/>
                <a:cs typeface="Calibri"/>
                <a:sym typeface="Calibri"/>
              </a:rPr>
              <a:t>and </a:t>
            </a:r>
            <a:r>
              <a:rPr lang="en-US" sz="1200" b="0" dirty="0">
                <a:latin typeface="Calibri"/>
                <a:ea typeface="Calibri"/>
                <a:cs typeface="Calibri"/>
                <a:sym typeface="Calibri"/>
              </a:rPr>
              <a:t>re</a:t>
            </a:r>
            <a:r>
              <a:rPr lang="en" sz="1200" b="0" dirty="0">
                <a:latin typeface="Calibri"/>
                <a:ea typeface="Calibri"/>
                <a:cs typeface="Calibri"/>
                <a:sym typeface="Calibri"/>
              </a:rPr>
              <a:t>fer to it </a:t>
            </a:r>
            <a:r>
              <a:rPr lang="en" sz="1200" dirty="0">
                <a:latin typeface="Calibri"/>
                <a:ea typeface="Calibri"/>
                <a:cs typeface="Calibri"/>
                <a:sym typeface="Calibri"/>
              </a:rPr>
              <a:t>when answering selected response questions.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Call on a fluent student to read aloud the </a:t>
            </a:r>
            <a:r>
              <a:rPr lang="en" sz="1200" b="1" dirty="0">
                <a:latin typeface="Calibri"/>
                <a:ea typeface="Calibri"/>
                <a:cs typeface="Calibri"/>
                <a:sym typeface="Calibri"/>
              </a:rPr>
              <a:t>Strategies for Answering Selected Response Questions anchor chart</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Have </a:t>
            </a:r>
            <a:r>
              <a:rPr lang="en" sz="1200" b="0" dirty="0">
                <a:latin typeface="Calibri"/>
                <a:ea typeface="Calibri"/>
                <a:cs typeface="Calibri"/>
                <a:sym typeface="Calibri"/>
              </a:rPr>
              <a:t>students turn-and-talk </a:t>
            </a:r>
            <a:r>
              <a:rPr lang="en" sz="1200" dirty="0">
                <a:latin typeface="Calibri"/>
                <a:ea typeface="Calibri"/>
                <a:cs typeface="Calibri"/>
                <a:sym typeface="Calibri"/>
              </a:rPr>
              <a:t>about one strategy they plan to employ on this assessment.</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Listen for students selecting a strategy to employ on the assessment. </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Supports for Students Who Need It: None </a:t>
            </a:r>
            <a:endParaRPr sz="1200" dirty="0">
              <a:latin typeface="Calibri"/>
              <a:ea typeface="Calibri"/>
              <a:cs typeface="Calibri"/>
              <a:sym typeface="Calibri"/>
            </a:endParaRPr>
          </a:p>
          <a:p>
            <a:pPr marL="0" lvl="0" indent="0" rtl="0">
              <a:lnSpc>
                <a:spcPct val="100000"/>
              </a:lnSpc>
              <a:spcBef>
                <a:spcPts val="0"/>
              </a:spcBef>
              <a:spcAft>
                <a:spcPts val="0"/>
              </a:spcAft>
              <a:buNone/>
            </a:pPr>
            <a:endParaRPr dirty="0"/>
          </a:p>
        </p:txBody>
      </p:sp>
    </p:spTree>
    <p:extLst>
      <p:ext uri="{BB962C8B-B14F-4D97-AF65-F5344CB8AC3E}">
        <p14:creationId xmlns:p14="http://schemas.microsoft.com/office/powerpoint/2010/main" val="18075155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Shape 17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3" name="Shape 17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rgbClr val="000000"/>
              </a:buClr>
              <a:buSzPts val="1100"/>
              <a:buFont typeface="Arial"/>
              <a:buNone/>
            </a:pPr>
            <a:r>
              <a:rPr lang="en" sz="1200" b="1" dirty="0">
                <a:latin typeface="Calibri"/>
                <a:ea typeface="Calibri"/>
                <a:cs typeface="Calibri"/>
                <a:sym typeface="Calibri"/>
              </a:rPr>
              <a:t>Suggested slide pacing:  5-7 minutes per group</a:t>
            </a:r>
            <a:endParaRPr sz="1200" dirty="0">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b="1" dirty="0">
                <a:latin typeface="Calibri"/>
                <a:ea typeface="Calibri"/>
                <a:cs typeface="Calibri"/>
                <a:sym typeface="Calibri"/>
              </a:rPr>
              <a:t>Grouping: Small Groups</a:t>
            </a:r>
            <a:endParaRPr sz="1200" b="1" dirty="0">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endParaRPr sz="1200" b="1" dirty="0">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Ensure students have the </a:t>
            </a:r>
            <a:r>
              <a:rPr lang="en" sz="1200" b="1" dirty="0">
                <a:latin typeface="Calibri"/>
                <a:ea typeface="Calibri"/>
                <a:cs typeface="Calibri"/>
                <a:sym typeface="Calibri"/>
              </a:rPr>
              <a:t>Exit Ticket: goals for a Text-Based Discussion</a:t>
            </a:r>
            <a:r>
              <a:rPr lang="en" sz="1200" dirty="0">
                <a:latin typeface="Calibri"/>
                <a:ea typeface="Calibri"/>
                <a:cs typeface="Calibri"/>
                <a:sym typeface="Calibri"/>
              </a:rPr>
              <a:t> from the previous lesson. </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Have your discussion groups ready in the order you wish to see them. </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If discussion group is not with you students should be working independently on their assessment</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Before beginning the assessment review a few of your anchor charts to help students feel prepared and to remember that they have been working on these skills the whole unit! </a:t>
            </a:r>
            <a:endParaRPr sz="1200" dirty="0">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endParaRPr sz="1200" b="1"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Georgia"/>
              <a:buAutoNum type="arabicPeriod"/>
            </a:pPr>
            <a:r>
              <a:rPr lang="en" sz="1200" dirty="0">
                <a:latin typeface="Calibri"/>
                <a:ea typeface="Calibri"/>
                <a:cs typeface="Calibri"/>
                <a:sym typeface="Calibri"/>
              </a:rPr>
              <a:t>Distribute students’ </a:t>
            </a:r>
            <a:r>
              <a:rPr lang="en" sz="1200" b="1" dirty="0">
                <a:latin typeface="Calibri"/>
                <a:ea typeface="Calibri"/>
                <a:cs typeface="Calibri"/>
                <a:sym typeface="Calibri"/>
              </a:rPr>
              <a:t>Exit Ticket: Goals for a Text-Based Discussion</a:t>
            </a:r>
            <a:r>
              <a:rPr lang="en" sz="1200" dirty="0">
                <a:latin typeface="Calibri"/>
                <a:ea typeface="Calibri"/>
                <a:cs typeface="Calibri"/>
                <a:sym typeface="Calibri"/>
              </a:rPr>
              <a:t> from the previous lesson and give them 30 seconds to review the criterion they specifically wanted to work on and the strategy they had in mind.</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Call</a:t>
            </a:r>
            <a:r>
              <a:rPr lang="en-US" sz="1200" dirty="0">
                <a:latin typeface="Calibri"/>
                <a:ea typeface="Calibri"/>
                <a:cs typeface="Calibri"/>
                <a:sym typeface="Calibri"/>
              </a:rPr>
              <a:t> the</a:t>
            </a:r>
            <a:r>
              <a:rPr lang="en" sz="1200" dirty="0">
                <a:latin typeface="Calibri"/>
                <a:ea typeface="Calibri"/>
                <a:cs typeface="Calibri"/>
                <a:sym typeface="Calibri"/>
              </a:rPr>
              <a:t> first group to work with you in a discussion area that will not disrupt those working on part II</a:t>
            </a:r>
            <a:r>
              <a:rPr lang="en-US"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Have remaining students begin working on part II of the assessment</a:t>
            </a:r>
            <a:r>
              <a:rPr lang="en-US"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Begin your discussion with </a:t>
            </a:r>
            <a:r>
              <a:rPr lang="en-US" sz="1200" dirty="0">
                <a:latin typeface="Calibri"/>
                <a:ea typeface="Calibri"/>
                <a:cs typeface="Calibri"/>
                <a:sym typeface="Calibri"/>
              </a:rPr>
              <a:t>the </a:t>
            </a:r>
            <a:r>
              <a:rPr lang="en" sz="1200" dirty="0">
                <a:latin typeface="Calibri"/>
                <a:ea typeface="Calibri"/>
                <a:cs typeface="Calibri"/>
                <a:sym typeface="Calibri"/>
              </a:rPr>
              <a:t>first group. Allocate each group 5 minutes for discussion. </a:t>
            </a:r>
            <a:r>
              <a:rPr lang="en" sz="1200" dirty="0">
                <a:solidFill>
                  <a:schemeClr val="dk1"/>
                </a:solidFill>
                <a:latin typeface="Calibri"/>
                <a:ea typeface="Calibri"/>
                <a:cs typeface="Calibri"/>
                <a:sym typeface="Calibri"/>
              </a:rPr>
              <a:t>Example discussion: </a:t>
            </a:r>
            <a:r>
              <a:rPr lang="en" sz="1200" i="0" dirty="0">
                <a:solidFill>
                  <a:schemeClr val="dk1"/>
                </a:solidFill>
                <a:latin typeface="Calibri"/>
                <a:ea typeface="Calibri"/>
                <a:cs typeface="Calibri"/>
                <a:sym typeface="Calibri"/>
              </a:rPr>
              <a:t>Read aloud standard  SL 4.1a.</a:t>
            </a:r>
            <a:r>
              <a:rPr lang="en-US" sz="1200" i="0"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“This talks about being prepared for the discussion by finding  evidence. I have taken all of my notes carefully in my note catcher and have pulled direct quotes from the poems I read. I think I am doing pretty well. I will say I am proficient, I know I can probably get even better at finding more evidence so I will not say advanced! Model a time when you found evidence and write it on the sticky note.” </a:t>
            </a:r>
            <a:r>
              <a:rPr lang="en" sz="1200" b="1" dirty="0">
                <a:solidFill>
                  <a:schemeClr val="dk1"/>
                </a:solidFill>
                <a:latin typeface="Calibri"/>
                <a:ea typeface="Calibri"/>
                <a:cs typeface="Calibri"/>
                <a:sym typeface="Calibri"/>
              </a:rPr>
              <a:t>(Student Example response:  “I found 2 pieces of evidence from “ love that boy” to help me prepare for my discussion”) </a:t>
            </a:r>
            <a:endParaRPr sz="1200" b="1" dirty="0">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Students not in the group working independently on their assessment</a:t>
            </a:r>
            <a:r>
              <a:rPr lang="en-US"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Students in small groups discussing the criterion they selected to work on and the strategy they used to improve. </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solidFill>
                <a:srgbClr val="444444"/>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Supports for Students Who Need It: </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Read aloud the directions on the assessment.</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Allow students to complete the assessment in smaller chunks.</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449909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Shape 17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9" name="Shape 17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sz="1200" b="1" dirty="0">
                <a:latin typeface="Calibri"/>
                <a:ea typeface="Calibri"/>
                <a:cs typeface="Calibri"/>
                <a:sym typeface="Calibri"/>
              </a:rPr>
              <a:t>Suggested slide pacing:  9-10 minutes per group</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b="1" dirty="0">
                <a:latin typeface="Calibri"/>
                <a:ea typeface="Calibri"/>
                <a:cs typeface="Calibri"/>
                <a:sym typeface="Calibri"/>
              </a:rPr>
              <a:t>Grouping: Whole Group</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Prepare your own think aloud of modeling what it is like to reflect on one of the standards to show students what is expected of them. </a:t>
            </a:r>
            <a:endParaRPr sz="1200" dirty="0">
              <a:latin typeface="Calibri"/>
              <a:ea typeface="Calibri"/>
              <a:cs typeface="Calibri"/>
              <a:sym typeface="Calibri"/>
            </a:endParaRPr>
          </a:p>
          <a:p>
            <a:pPr marL="45720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Teacher Actions: </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Congratulate students on working hard on their assessment. </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AutoNum type="arabicPeriod"/>
            </a:pPr>
            <a:r>
              <a:rPr lang="en" sz="1200" dirty="0">
                <a:latin typeface="Calibri"/>
                <a:ea typeface="Calibri"/>
                <a:cs typeface="Calibri"/>
                <a:sym typeface="Calibri"/>
              </a:rPr>
              <a:t>Distribute </a:t>
            </a:r>
            <a:r>
              <a:rPr lang="en" sz="1200" b="1" dirty="0">
                <a:latin typeface="Calibri"/>
                <a:ea typeface="Calibri"/>
                <a:cs typeface="Calibri"/>
                <a:sym typeface="Calibri"/>
              </a:rPr>
              <a:t>Tracking Progress folders</a:t>
            </a:r>
            <a:r>
              <a:rPr lang="en" sz="1200" dirty="0">
                <a:latin typeface="Calibri"/>
                <a:ea typeface="Calibri"/>
                <a:cs typeface="Calibri"/>
                <a:sym typeface="Calibri"/>
              </a:rPr>
              <a:t> and </a:t>
            </a:r>
            <a:r>
              <a:rPr lang="en" sz="1200" b="1" dirty="0">
                <a:latin typeface="Calibri"/>
                <a:ea typeface="Calibri"/>
                <a:cs typeface="Calibri"/>
                <a:sym typeface="Calibri"/>
              </a:rPr>
              <a:t>Tracking Progress: Collaborative Discussion</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successful learners keep track of and reflect on their own learning and that they will be completing a form like this after most of their assessments.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Distribute sticky notes</a:t>
            </a:r>
            <a:r>
              <a:rPr lang="en-US" sz="1200" dirty="0">
                <a:latin typeface="Calibri"/>
                <a:ea typeface="Calibri"/>
                <a:cs typeface="Calibri"/>
                <a:sym typeface="Calibri"/>
              </a:rPr>
              <a:t>.</a:t>
            </a:r>
            <a:r>
              <a:rPr lang="en" sz="1200" dirty="0">
                <a:latin typeface="Calibri"/>
                <a:ea typeface="Calibri"/>
                <a:cs typeface="Calibri"/>
                <a:sym typeface="Calibri"/>
              </a:rPr>
              <a:t> </a:t>
            </a:r>
            <a:r>
              <a:rPr lang="en-US" sz="1200" dirty="0">
                <a:latin typeface="Calibri"/>
                <a:ea typeface="Calibri"/>
                <a:cs typeface="Calibri"/>
                <a:sym typeface="Calibri"/>
              </a:rPr>
              <a:t>T</a:t>
            </a:r>
            <a:r>
              <a:rPr lang="en" sz="1200" dirty="0">
                <a:latin typeface="Calibri"/>
                <a:ea typeface="Calibri"/>
                <a:cs typeface="Calibri"/>
                <a:sym typeface="Calibri"/>
              </a:rPr>
              <a:t>ell students they will use these to state evidence for when they met the following standards: SL.4.1a and SL.4.1b</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Read through each standard and allow students 30 second -1 min to reflect on each. When you reach SL. 4.1d have students write in “N/A”. Explain that you have not worked on that standard just yet! </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Students being reflective and checking off what is reflected in their discussion. </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Supports for Students Who Need It: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Georgia"/>
              <a:buChar char="●"/>
            </a:pPr>
            <a:r>
              <a:rPr lang="en" sz="1200" dirty="0">
                <a:latin typeface="Calibri"/>
                <a:ea typeface="Calibri"/>
                <a:cs typeface="Calibri"/>
                <a:sym typeface="Calibri"/>
              </a:rPr>
              <a:t>For those that struggle articulating their words. Make the question portion of the tracking progress guidance turn and talks before students write their responses. </a:t>
            </a:r>
            <a:endParaRPr sz="1200" dirty="0">
              <a:latin typeface="Calibri"/>
              <a:ea typeface="Calibri"/>
              <a:cs typeface="Calibri"/>
              <a:sym typeface="Calibri"/>
            </a:endParaRPr>
          </a:p>
        </p:txBody>
      </p:sp>
    </p:spTree>
    <p:extLst>
      <p:ext uri="{BB962C8B-B14F-4D97-AF65-F5344CB8AC3E}">
        <p14:creationId xmlns:p14="http://schemas.microsoft.com/office/powerpoint/2010/main" val="11951638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Shape 18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6" name="Shape 186"/>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 sz="1200" b="1" dirty="0">
                <a:latin typeface="Calibri"/>
                <a:ea typeface="Calibri"/>
                <a:cs typeface="Calibri"/>
                <a:sym typeface="Calibri"/>
              </a:rPr>
              <a:t>Suggested slide pacing: 1-2 minutes</a:t>
            </a:r>
            <a:endParaRPr sz="1200" b="1" dirty="0">
              <a:latin typeface="Calibri"/>
              <a:ea typeface="Calibri"/>
              <a:cs typeface="Calibri"/>
              <a:sym typeface="Calibri"/>
            </a:endParaRPr>
          </a:p>
          <a:p>
            <a:pPr marL="0" lvl="0" indent="0" rtl="0">
              <a:lnSpc>
                <a:spcPct val="100000"/>
              </a:lnSpc>
              <a:spcBef>
                <a:spcPts val="0"/>
              </a:spcBef>
              <a:spcAft>
                <a:spcPts val="0"/>
              </a:spcAft>
              <a:buClr>
                <a:schemeClr val="dk1"/>
              </a:buClr>
              <a:buFont typeface="Arial"/>
              <a:buNone/>
            </a:pPr>
            <a:r>
              <a:rPr lang="en" sz="1200" b="1" dirty="0">
                <a:latin typeface="Calibri"/>
                <a:ea typeface="Calibri"/>
                <a:cs typeface="Calibri"/>
                <a:sym typeface="Calibri"/>
              </a:rPr>
              <a:t>Grouping: Whole Group </a:t>
            </a:r>
            <a:endParaRPr sz="1200" b="1" dirty="0">
              <a:latin typeface="Calibri"/>
              <a:ea typeface="Calibri"/>
              <a:cs typeface="Calibri"/>
              <a:sym typeface="Calibri"/>
            </a:endParaRPr>
          </a:p>
          <a:p>
            <a:pPr marL="457200" marR="0" lvl="1" indent="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Make sure to scan responses and make note of any students who may need more support with the target moving forward. </a:t>
            </a:r>
            <a:endParaRPr sz="1200" dirty="0">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latin typeface="Calibri"/>
                <a:ea typeface="Calibri"/>
                <a:cs typeface="Calibri"/>
                <a:sym typeface="Calibri"/>
              </a:rPr>
              <a:t> </a:t>
            </a:r>
            <a:endParaRPr sz="1200" dirty="0">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 they are going to reflect on their level of readiness with a given learning target or topic. Inform them they will first hear the learning target or topic read aloud.</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After hearing the target or topic read aloud, students show their comfort level with it by holding their thumb up, down, or sideways. By holding their thumb down, they are indicating they feel uncomfortable with </a:t>
            </a:r>
            <a:r>
              <a:rPr lang="en-US" sz="1200" dirty="0">
                <a:latin typeface="Calibri"/>
                <a:ea typeface="Calibri"/>
                <a:cs typeface="Calibri"/>
                <a:sym typeface="Calibri"/>
              </a:rPr>
              <a:t>what</a:t>
            </a:r>
            <a:r>
              <a:rPr lang="en-US" sz="1200" baseline="0" dirty="0">
                <a:latin typeface="Calibri"/>
                <a:ea typeface="Calibri"/>
                <a:cs typeface="Calibri"/>
                <a:sym typeface="Calibri"/>
              </a:rPr>
              <a:t> </a:t>
            </a:r>
            <a:r>
              <a:rPr lang="en" sz="1200" dirty="0">
                <a:latin typeface="Calibri"/>
                <a:ea typeface="Calibri"/>
                <a:cs typeface="Calibri"/>
                <a:sym typeface="Calibri"/>
              </a:rPr>
              <a:t>is described. By holding their thumb sideways, they are indicating they feel almost comfortable. By holding their thumb up, they are indicating they feel comfortable with the target or topic. </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give a thumbs-up, thumbs-down, or thumbs-sideways to indicate how well they showed integrity in this lesson</a:t>
            </a:r>
            <a:r>
              <a:rPr lang="en-US"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Use students’ self-assessment to adjust instruction and check in with students showing a thumb-down or thumb-sideways. </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Look for students show their comfort level with the target or topic, especially those with thumb-sideways or thumb-down. </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Support for Any Students Who Need It: None</a:t>
            </a:r>
            <a:endParaRPr sz="1200" dirty="0">
              <a:latin typeface="Calibri"/>
              <a:ea typeface="Calibri"/>
              <a:cs typeface="Calibri"/>
              <a:sym typeface="Calibri"/>
            </a:endParaRPr>
          </a:p>
        </p:txBody>
      </p:sp>
      <p:sp>
        <p:nvSpPr>
          <p:cNvPr id="187" name="Shape 187"/>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 sz="1200">
                <a:solidFill>
                  <a:schemeClr val="dk1"/>
                </a:solidFill>
                <a:latin typeface="Calibri"/>
                <a:ea typeface="Calibri"/>
                <a:cs typeface="Calibri"/>
                <a:sym typeface="Calibri"/>
              </a:rPr>
              <a:t>13</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343979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Shape 19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5" name="Shape 19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 sz="1200" b="1">
                <a:latin typeface="Calibri"/>
                <a:ea typeface="Calibri"/>
                <a:cs typeface="Calibri"/>
                <a:sym typeface="Calibri"/>
              </a:rPr>
              <a:t>Grouping:</a:t>
            </a:r>
            <a:endParaRPr lang="en" sz="1200" b="1" dirty="0">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These are the prompts you just read.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You will explain that students will have homework on research reading tonight on their topic in the journal you distributed in class.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sentence starters for prompts to help struggling learners </a:t>
            </a:r>
            <a:endParaRPr dirty="0"/>
          </a:p>
        </p:txBody>
      </p:sp>
    </p:spTree>
    <p:extLst>
      <p:ext uri="{BB962C8B-B14F-4D97-AF65-F5344CB8AC3E}">
        <p14:creationId xmlns:p14="http://schemas.microsoft.com/office/powerpoint/2010/main" val="24914576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Shape 20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2" name="Shape 20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20000"/>
              </a:lnSpc>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60 minutes</a:t>
            </a:r>
            <a:endParaRPr sz="1200" b="1">
              <a:solidFill>
                <a:schemeClr val="dk1"/>
              </a:solidFill>
              <a:latin typeface="Calibri"/>
              <a:ea typeface="Calibri"/>
              <a:cs typeface="Calibri"/>
              <a:sym typeface="Calibri"/>
            </a:endParaRPr>
          </a:p>
          <a:p>
            <a:pPr marL="0" lvl="0" indent="0" rtl="0">
              <a:lnSpc>
                <a:spcPct val="115000"/>
              </a:lnSpc>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rtl="0">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lnSpc>
                <a:spcPct val="12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slide can be customized with the group assignments for ALL block for today’s lesson</a:t>
            </a:r>
            <a:endParaRPr sz="1200">
              <a:solidFill>
                <a:schemeClr val="dk1"/>
              </a:solidFill>
              <a:latin typeface="Calibri"/>
              <a:ea typeface="Calibri"/>
              <a:cs typeface="Calibri"/>
              <a:sym typeface="Calibri"/>
            </a:endParaRPr>
          </a:p>
          <a:p>
            <a:pPr marL="457200" lvl="0" indent="-304800" rtl="0">
              <a:lnSpc>
                <a:spcPct val="12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focus on ALL block in Module 1 is on building fluency and allowing time for independent reading.</a:t>
            </a:r>
            <a:endParaRPr sz="1200">
              <a:solidFill>
                <a:schemeClr val="dk1"/>
              </a:solidFill>
              <a:latin typeface="Calibri"/>
              <a:ea typeface="Calibri"/>
              <a:cs typeface="Calibri"/>
              <a:sym typeface="Calibri"/>
            </a:endParaRPr>
          </a:p>
          <a:p>
            <a:pPr marL="0" lvl="0" indent="0" rtl="0">
              <a:lnSpc>
                <a:spcPct val="115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Refer to the ALL Block Teacher Guide and Supporting Materials document found here:</a:t>
            </a:r>
            <a:r>
              <a:rPr lang="en" sz="1200">
                <a:solidFill>
                  <a:schemeClr val="dk1"/>
                </a:solidFill>
                <a:uFill>
                  <a:noFill/>
                </a:uFill>
                <a:latin typeface="Calibri"/>
                <a:ea typeface="Calibri"/>
                <a:cs typeface="Calibri"/>
                <a:sym typeface="Calibri"/>
                <a:hlinkClick r:id="rId3"/>
              </a:rPr>
              <a:t> </a:t>
            </a:r>
            <a:r>
              <a:rPr lang="en" sz="1200" u="sng">
                <a:solidFill>
                  <a:srgbClr val="0097A7"/>
                </a:solidFill>
                <a:latin typeface="Calibri"/>
                <a:ea typeface="Calibri"/>
                <a:cs typeface="Calibri"/>
                <a:sym typeface="Calibri"/>
                <a:hlinkClick r:id="rId3"/>
              </a:rPr>
              <a:t>http://curriculum.eleducation.org/sites/default/files/g4m1u1_all-block_072017.pdf</a:t>
            </a:r>
            <a:endParaRPr sz="1200" u="sng">
              <a:solidFill>
                <a:srgbClr val="0097A7"/>
              </a:solidFill>
              <a:latin typeface="Calibri"/>
              <a:ea typeface="Calibri"/>
              <a:cs typeface="Calibri"/>
              <a:sym typeface="Calibri"/>
              <a:hlinkClick r:id="rId3"/>
            </a:endParaRPr>
          </a:p>
          <a:p>
            <a:pPr marL="0" lvl="0" indent="0"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001359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Shape 11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6" name="Shape 11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dirty="0">
                <a:latin typeface="Calibri"/>
                <a:ea typeface="Calibri"/>
                <a:cs typeface="Calibri"/>
                <a:sym typeface="Calibri"/>
              </a:rPr>
              <a:t>Teacher Note:</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Teacher resources can be downloaded at: </a:t>
            </a:r>
            <a:r>
              <a:rPr lang="en" sz="1200" u="sng" dirty="0">
                <a:solidFill>
                  <a:srgbClr val="6611CC"/>
                </a:solidFill>
                <a:latin typeface="Calibri"/>
                <a:ea typeface="Calibri"/>
                <a:cs typeface="Calibri"/>
                <a:sym typeface="Calibri"/>
                <a:hlinkClick r:id="rId3"/>
              </a:rPr>
              <a:t>http://curriculum.eleducation.org/curriculum/ela/grade-4/module-1/unit-1/lesson-12</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Assessment Resources can be found at: </a:t>
            </a:r>
            <a:r>
              <a:rPr lang="en" sz="1200" u="sng" dirty="0">
                <a:solidFill>
                  <a:schemeClr val="hlink"/>
                </a:solidFill>
                <a:latin typeface="Calibri"/>
                <a:ea typeface="Calibri"/>
                <a:cs typeface="Calibri"/>
                <a:sym typeface="Calibri"/>
                <a:hlinkClick r:id="rId4"/>
              </a:rPr>
              <a:t>https://eleducation.org/resources/analyzing-changes-in-jacks-character</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New Materials to Prepare in Advance: </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End of Unit 1 Assessment: Analyzing Changes in Jack’s Character (one per student; see Assessment Overview and Resources )</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b="1" dirty="0">
                <a:latin typeface="Calibri"/>
                <a:ea typeface="Calibri"/>
                <a:cs typeface="Calibri"/>
                <a:sym typeface="Calibri"/>
              </a:rPr>
              <a:t>Discussion Norms anchor chart </a:t>
            </a:r>
            <a:r>
              <a:rPr lang="en" sz="1200" dirty="0">
                <a:latin typeface="Calibri"/>
                <a:ea typeface="Calibri"/>
                <a:cs typeface="Calibri"/>
                <a:sym typeface="Calibri"/>
              </a:rPr>
              <a:t>(begun in Lesson 2)</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Tracking Progress: Collaborative Discussion (one per student)</a:t>
            </a:r>
            <a:endParaRPr sz="1200" dirty="0">
              <a:latin typeface="Calibri"/>
              <a:ea typeface="Calibri"/>
              <a:cs typeface="Calibri"/>
              <a:sym typeface="Calibri"/>
            </a:endParaRPr>
          </a:p>
          <a:p>
            <a:pPr marL="0" lvl="0" indent="0" rtl="0">
              <a:lnSpc>
                <a:spcPct val="100000"/>
              </a:lnSpc>
              <a:spcBef>
                <a:spcPts val="1700"/>
              </a:spcBef>
              <a:spcAft>
                <a:spcPts val="0"/>
              </a:spcAft>
              <a:buNone/>
            </a:pPr>
            <a:r>
              <a:rPr lang="en" sz="1200" dirty="0">
                <a:latin typeface="Calibri"/>
                <a:ea typeface="Calibri"/>
                <a:cs typeface="Calibri"/>
                <a:sym typeface="Calibri"/>
              </a:rPr>
              <a:t>Materials to Gather from Previous Lessons: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b="1" dirty="0">
                <a:latin typeface="Calibri"/>
                <a:ea typeface="Calibri"/>
                <a:cs typeface="Calibri"/>
                <a:sym typeface="Calibri"/>
              </a:rPr>
              <a:t>Working to Become Ethical People anchor chart </a:t>
            </a:r>
            <a:r>
              <a:rPr lang="en" sz="1200" dirty="0">
                <a:latin typeface="Calibri"/>
                <a:ea typeface="Calibri"/>
                <a:cs typeface="Calibri"/>
                <a:sym typeface="Calibri"/>
              </a:rPr>
              <a:t>(begun in Lesson 2)</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b="1" dirty="0">
                <a:latin typeface="Calibri"/>
                <a:ea typeface="Calibri"/>
                <a:cs typeface="Calibri"/>
                <a:sym typeface="Calibri"/>
              </a:rPr>
              <a:t>Strategies to Answer Selected Response Questions anchor chart </a:t>
            </a:r>
            <a:r>
              <a:rPr lang="en" sz="1200" dirty="0">
                <a:latin typeface="Calibri"/>
                <a:ea typeface="Calibri"/>
                <a:cs typeface="Calibri"/>
                <a:sym typeface="Calibri"/>
              </a:rPr>
              <a:t>(begun in Lesson 3)</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Exit Ticket: Goals for a Text-Based Discussion (from Lesson 11; one per student)</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444444"/>
              </a:buClr>
              <a:buSzPts val="1200"/>
              <a:buFont typeface="Calibri"/>
              <a:buChar char="●"/>
            </a:pPr>
            <a:r>
              <a:rPr lang="en" sz="1200" dirty="0">
                <a:solidFill>
                  <a:srgbClr val="444444"/>
                </a:solidFill>
                <a:latin typeface="Calibri"/>
                <a:ea typeface="Calibri"/>
                <a:cs typeface="Calibri"/>
                <a:sym typeface="Calibri"/>
              </a:rPr>
              <a:t>Tracking Progress folders (from Lesson 8; one per student)</a:t>
            </a:r>
            <a:endParaRPr sz="1200" dirty="0">
              <a:solidFill>
                <a:srgbClr val="444444"/>
              </a:solidFill>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b="1" dirty="0">
                <a:latin typeface="Calibri"/>
                <a:ea typeface="Calibri"/>
                <a:cs typeface="Calibri"/>
                <a:sym typeface="Calibri"/>
              </a:rPr>
              <a:t>What Makes a Poem a Poem? anchor chart </a:t>
            </a:r>
            <a:r>
              <a:rPr lang="en" sz="1200" dirty="0">
                <a:latin typeface="Calibri"/>
                <a:ea typeface="Calibri"/>
                <a:cs typeface="Calibri"/>
                <a:sym typeface="Calibri"/>
              </a:rPr>
              <a:t>(example, for teacher reference)</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b="1" dirty="0">
                <a:latin typeface="Calibri"/>
                <a:ea typeface="Calibri"/>
                <a:cs typeface="Calibri"/>
                <a:sym typeface="Calibri"/>
              </a:rPr>
              <a:t>Preparing for a Text-Based Discussion note-catcher</a:t>
            </a:r>
            <a:r>
              <a:rPr lang="en" sz="1200" dirty="0">
                <a:latin typeface="Calibri"/>
                <a:ea typeface="Calibri"/>
                <a:cs typeface="Calibri"/>
                <a:sym typeface="Calibri"/>
              </a:rPr>
              <a:t> (example, for teacher reference)</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b="1" dirty="0">
                <a:latin typeface="Calibri"/>
                <a:ea typeface="Calibri"/>
                <a:cs typeface="Calibri"/>
                <a:sym typeface="Calibri"/>
              </a:rPr>
              <a:t>Discussion Norms anchor chart </a:t>
            </a:r>
            <a:r>
              <a:rPr lang="en" sz="1200" dirty="0">
                <a:latin typeface="Calibri"/>
                <a:ea typeface="Calibri"/>
                <a:cs typeface="Calibri"/>
                <a:sym typeface="Calibri"/>
              </a:rPr>
              <a:t>(example, for teacher reference)</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b="1" dirty="0">
                <a:latin typeface="Calibri"/>
                <a:ea typeface="Calibri"/>
                <a:cs typeface="Calibri"/>
                <a:sym typeface="Calibri"/>
              </a:rPr>
              <a:t>What Happens and How Does Jack Feel about It? anchor chart </a:t>
            </a:r>
            <a:r>
              <a:rPr lang="en" sz="1200" dirty="0">
                <a:latin typeface="Calibri"/>
                <a:ea typeface="Calibri"/>
                <a:cs typeface="Calibri"/>
                <a:sym typeface="Calibri"/>
              </a:rPr>
              <a:t>(example, for teacher reference)</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Teacher reference materials can be found at: </a:t>
            </a:r>
            <a:r>
              <a:rPr lang="en" sz="1200" u="sng" dirty="0">
                <a:solidFill>
                  <a:schemeClr val="hlink"/>
                </a:solidFill>
                <a:latin typeface="Calibri"/>
                <a:ea typeface="Calibri"/>
                <a:cs typeface="Calibri"/>
                <a:sym typeface="Calibri"/>
                <a:hlinkClick r:id="rId3"/>
              </a:rPr>
              <a:t>http://curriculum.eleducation.org/curriculum/ela/grade-4/module-1/unit-1/lesson-1</a:t>
            </a:r>
            <a:r>
              <a:rPr lang="en" sz="1200" dirty="0">
                <a:latin typeface="Calibri"/>
                <a:ea typeface="Calibri"/>
                <a:cs typeface="Calibri"/>
                <a:sym typeface="Calibri"/>
              </a:rPr>
              <a:t>2</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Prepare classroom systems for active learning:</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Strategically group students into pairs.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Students may need additional support with identifying evidence to answer the questions, and particularly </a:t>
            </a:r>
            <a:r>
              <a:rPr lang="en-US" sz="1200" dirty="0">
                <a:latin typeface="Calibri"/>
                <a:ea typeface="Calibri"/>
                <a:cs typeface="Calibri"/>
                <a:sym typeface="Calibri"/>
              </a:rPr>
              <a:t>with</a:t>
            </a:r>
            <a:r>
              <a:rPr lang="en-US" sz="1200" baseline="0" dirty="0">
                <a:latin typeface="Calibri"/>
                <a:ea typeface="Calibri"/>
                <a:cs typeface="Calibri"/>
                <a:sym typeface="Calibri"/>
              </a:rPr>
              <a:t> </a:t>
            </a:r>
            <a:r>
              <a:rPr lang="en" sz="1200" dirty="0">
                <a:latin typeface="Calibri"/>
                <a:ea typeface="Calibri"/>
                <a:cs typeface="Calibri"/>
                <a:sym typeface="Calibri"/>
              </a:rPr>
              <a:t>elaborating on the evidence. Ensure students are paired strategically in pairs with a stronger reader in each pair. Consider giving hints to students who will find this particularly challenging by pointing them to the rows they should refer to on the </a:t>
            </a:r>
            <a:r>
              <a:rPr lang="en" sz="1200" b="1" dirty="0">
                <a:latin typeface="Calibri"/>
                <a:ea typeface="Calibri"/>
                <a:cs typeface="Calibri"/>
                <a:sym typeface="Calibri"/>
              </a:rPr>
              <a:t>What Happens and How Does Jack Feel about It? anchor chart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Ensure students have recorded the information they need for the discussion in the next lesson. If most students still need time to complete their note-catchers, consider allowing time before the discussion in the next lesson for students to do this.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790593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Shape 12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2" name="Shape 12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200">
                <a:latin typeface="Calibri"/>
                <a:ea typeface="Calibri"/>
                <a:cs typeface="Calibri"/>
                <a:sym typeface="Calibri"/>
              </a:rPr>
              <a:t>Materials to read and review in preparation:</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Assessment materials can be found at this link: </a:t>
            </a:r>
            <a:r>
              <a:rPr lang="en" sz="1200" u="sng">
                <a:solidFill>
                  <a:schemeClr val="hlink"/>
                </a:solidFill>
                <a:latin typeface="Calibri"/>
                <a:ea typeface="Calibri"/>
                <a:cs typeface="Calibri"/>
                <a:sym typeface="Calibri"/>
                <a:hlinkClick r:id="rId3"/>
              </a:rPr>
              <a:t>https://eleducation.org/resources/analyzing-changes-in-jacks-character</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solidFill>
                  <a:srgbClr val="444444"/>
                </a:solidFill>
                <a:latin typeface="Calibri"/>
                <a:ea typeface="Calibri"/>
                <a:cs typeface="Calibri"/>
                <a:sym typeface="Calibri"/>
              </a:rPr>
              <a:t>Tracking Progress: Collaborative Discussion handout can be found under supporting materials downlaod: </a:t>
            </a:r>
            <a:r>
              <a:rPr lang="en" sz="1200" u="sng">
                <a:solidFill>
                  <a:schemeClr val="hlink"/>
                </a:solidFill>
                <a:latin typeface="Calibri"/>
                <a:ea typeface="Calibri"/>
                <a:cs typeface="Calibri"/>
                <a:sym typeface="Calibri"/>
                <a:hlinkClick r:id="rId4"/>
              </a:rPr>
              <a:t>http://curriculum.eleducation.org/curriculum/ela/grade-4/module-1/unit-1/lesson-12</a:t>
            </a:r>
            <a:endParaRPr sz="1200">
              <a:solidFill>
                <a:srgbClr val="444444"/>
              </a:solidFill>
              <a:latin typeface="Calibri"/>
              <a:ea typeface="Calibri"/>
              <a:cs typeface="Calibri"/>
              <a:sym typeface="Calibri"/>
            </a:endParaRPr>
          </a:p>
          <a:p>
            <a:pPr marL="457200" lvl="0" indent="-304800" rtl="0">
              <a:spcBef>
                <a:spcPts val="0"/>
              </a:spcBef>
              <a:spcAft>
                <a:spcPts val="0"/>
              </a:spcAft>
              <a:buClr>
                <a:srgbClr val="444444"/>
              </a:buClr>
              <a:buSzPts val="1200"/>
              <a:buFont typeface="Calibri"/>
              <a:buChar char="●"/>
            </a:pPr>
            <a:r>
              <a:rPr lang="en" sz="1200">
                <a:solidFill>
                  <a:srgbClr val="444444"/>
                </a:solidFill>
                <a:latin typeface="Calibri"/>
                <a:ea typeface="Calibri"/>
                <a:cs typeface="Calibri"/>
                <a:sym typeface="Calibri"/>
              </a:rPr>
              <a:t>Thumb-o-meter founds at: </a:t>
            </a:r>
            <a:r>
              <a:rPr lang="en" sz="1200" u="sng">
                <a:solidFill>
                  <a:schemeClr val="hlink"/>
                </a:solidFill>
                <a:latin typeface="Calibri"/>
                <a:ea typeface="Calibri"/>
                <a:cs typeface="Calibri"/>
                <a:sym typeface="Calibri"/>
                <a:hlinkClick r:id="rId5"/>
              </a:rPr>
              <a:t>https://eleducation.org/resources/el-education-classroom-protocols</a:t>
            </a:r>
            <a:endParaRPr sz="1200">
              <a:solidFill>
                <a:srgbClr val="444444"/>
              </a:solidFill>
              <a:latin typeface="Calibri"/>
              <a:ea typeface="Calibri"/>
              <a:cs typeface="Calibri"/>
              <a:sym typeface="Calibri"/>
            </a:endParaRPr>
          </a:p>
          <a:p>
            <a:pPr marL="457200" lvl="0" indent="0" rtl="0">
              <a:spcBef>
                <a:spcPts val="0"/>
              </a:spcBef>
              <a:spcAft>
                <a:spcPts val="0"/>
              </a:spcAft>
              <a:buNone/>
            </a:pPr>
            <a:endParaRPr sz="1200">
              <a:solidFill>
                <a:srgbClr val="444444"/>
              </a:solidFill>
              <a:latin typeface="Calibri"/>
              <a:ea typeface="Calibri"/>
              <a:cs typeface="Calibri"/>
              <a:sym typeface="Calibri"/>
            </a:endParaRPr>
          </a:p>
          <a:p>
            <a:pPr marL="0" lvl="0" indent="0" rtl="0">
              <a:spcBef>
                <a:spcPts val="0"/>
              </a:spcBef>
              <a:spcAft>
                <a:spcPts val="0"/>
              </a:spcAft>
              <a:buNone/>
            </a:pPr>
            <a:endParaRPr sz="1200">
              <a:latin typeface="Century Gothic"/>
              <a:ea typeface="Century Gothic"/>
              <a:cs typeface="Century Gothic"/>
              <a:sym typeface="Century Gothic"/>
            </a:endParaRPr>
          </a:p>
        </p:txBody>
      </p:sp>
    </p:spTree>
    <p:extLst>
      <p:ext uri="{BB962C8B-B14F-4D97-AF65-F5344CB8AC3E}">
        <p14:creationId xmlns:p14="http://schemas.microsoft.com/office/powerpoint/2010/main" val="21872619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Shape 12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8" name="Shape 12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6265931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Shape 13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Shape 13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Welcome students to class and the lesson.</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read through the agenda for today. Suggestion: Teacher</a:t>
            </a:r>
            <a:r>
              <a:rPr lang="en-US" sz="1200" dirty="0">
                <a:solidFill>
                  <a:schemeClr val="dk1"/>
                </a:solidFill>
                <a:latin typeface="Calibri"/>
                <a:ea typeface="Calibri"/>
                <a:cs typeface="Calibri"/>
                <a:sym typeface="Calibri"/>
              </a:rPr>
              <a:t>s</a:t>
            </a:r>
            <a:r>
              <a:rPr lang="en" sz="1200" dirty="0">
                <a:solidFill>
                  <a:schemeClr val="dk1"/>
                </a:solidFill>
                <a:latin typeface="Calibri"/>
                <a:ea typeface="Calibri"/>
                <a:cs typeface="Calibri"/>
                <a:sym typeface="Calibri"/>
              </a:rPr>
              <a:t> read the slide to the class or call on a student to read the content of the slide to the class.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listening and reading along as the agenda is read aloud.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7037912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Shape 13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0" name="Shape 14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1-2 minutes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Select students who volunteer to read the targets aloud.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and select a volunteer to read them 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they’ve been working on targets similar to the first target through previous lessons.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the conversation and understanding of the targets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Beginning use of academic and domain specific vocabulary</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Repeat, rephrase and display the rephrased version. </a:t>
            </a:r>
            <a:endParaRPr sz="1200" b="1" dirty="0">
              <a:latin typeface="Calibri"/>
              <a:ea typeface="Calibri"/>
              <a:cs typeface="Calibri"/>
              <a:sym typeface="Calibri"/>
            </a:endParaRPr>
          </a:p>
        </p:txBody>
      </p:sp>
    </p:spTree>
    <p:extLst>
      <p:ext uri="{BB962C8B-B14F-4D97-AF65-F5344CB8AC3E}">
        <p14:creationId xmlns:p14="http://schemas.microsoft.com/office/powerpoint/2010/main" val="6854718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Shape 14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7" name="Shape 14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rgbClr val="000000"/>
              </a:buClr>
              <a:buSzPts val="1100"/>
              <a:buFont typeface="Arial"/>
              <a:buNone/>
            </a:pPr>
            <a:r>
              <a:rPr lang="en" sz="1200" b="1" dirty="0">
                <a:latin typeface="Calibri"/>
                <a:ea typeface="Calibri"/>
                <a:cs typeface="Calibri"/>
                <a:sym typeface="Calibri"/>
              </a:rPr>
              <a:t>Suggested slide pacing: 3-5 minutes </a:t>
            </a:r>
            <a:endParaRPr sz="1200" b="1"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Total Assessment work time: 40 minutes</a:t>
            </a:r>
            <a:endParaRPr sz="1200" b="1" dirty="0">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b="1" dirty="0">
                <a:latin typeface="Calibri"/>
                <a:ea typeface="Calibri"/>
                <a:cs typeface="Calibri"/>
                <a:sym typeface="Calibri"/>
              </a:rPr>
              <a:t>Grouping: Whole Group</a:t>
            </a:r>
            <a:endParaRPr sz="1200" b="1" dirty="0">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Have your discussion groups ready in the order you wish to see them. </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If </a:t>
            </a:r>
            <a:r>
              <a:rPr lang="en-US" sz="1200" dirty="0">
                <a:latin typeface="Calibri"/>
                <a:ea typeface="Calibri"/>
                <a:cs typeface="Calibri"/>
                <a:sym typeface="Calibri"/>
              </a:rPr>
              <a:t>a </a:t>
            </a:r>
            <a:r>
              <a:rPr lang="en" sz="1200" dirty="0">
                <a:latin typeface="Calibri"/>
                <a:ea typeface="Calibri"/>
                <a:cs typeface="Calibri"/>
                <a:sym typeface="Calibri"/>
              </a:rPr>
              <a:t>discussion group is not with you students should be working independently on their assessment.</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Before beginning the assessment, review a few of your anchor charts to help students feel prepared and to remember that they have been working on these skills the whole unit! </a:t>
            </a:r>
            <a:endParaRPr sz="1200" dirty="0">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Hand out </a:t>
            </a:r>
            <a:r>
              <a:rPr lang="en" sz="1200" b="1" dirty="0">
                <a:latin typeface="Calibri"/>
                <a:ea typeface="Calibri"/>
                <a:cs typeface="Calibri"/>
                <a:sym typeface="Calibri"/>
              </a:rPr>
              <a:t>End of Unit 1 Assessment: Analyzing Changes in Jacks’ Character.</a:t>
            </a:r>
            <a:endParaRPr sz="1200" b="1" dirty="0">
              <a:latin typeface="Calibri"/>
              <a:ea typeface="Calibri"/>
              <a:cs typeface="Calibri"/>
              <a:sym typeface="Calibri"/>
            </a:endParaRPr>
          </a:p>
          <a:p>
            <a:pPr marL="914400" lvl="1" indent="-304800" rtl="0">
              <a:lnSpc>
                <a:spcPct val="100000"/>
              </a:lnSpc>
              <a:spcBef>
                <a:spcPts val="0"/>
              </a:spcBef>
              <a:spcAft>
                <a:spcPts val="0"/>
              </a:spcAft>
              <a:buSzPts val="1200"/>
              <a:buFont typeface="Calibri"/>
              <a:buAutoNum type="alphaLcPeriod"/>
            </a:pPr>
            <a:r>
              <a:rPr lang="en" sz="1200" dirty="0">
                <a:latin typeface="Calibri"/>
                <a:ea typeface="Calibri"/>
                <a:cs typeface="Calibri"/>
                <a:sym typeface="Calibri"/>
              </a:rPr>
              <a:t>Both the student copy and teacher answer key can be found here: </a:t>
            </a:r>
            <a:r>
              <a:rPr lang="en" sz="1200" u="sng" dirty="0">
                <a:solidFill>
                  <a:schemeClr val="hlink"/>
                </a:solidFill>
                <a:latin typeface="Calibri"/>
                <a:ea typeface="Calibri"/>
                <a:cs typeface="Calibri"/>
                <a:sym typeface="Calibri"/>
                <a:hlinkClick r:id="rId3"/>
              </a:rPr>
              <a:t>https://eleducation.org/resources/analyzing-changes-in-jacks-character</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to follow along as you read the directions.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Answer any clarifying questions if students have them. </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Student Look-for/Listen-fors: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Students should be independently reading and responding to the tasks in the </a:t>
            </a:r>
            <a:r>
              <a:rPr lang="en" sz="1200" b="1" dirty="0">
                <a:latin typeface="Calibri"/>
                <a:ea typeface="Calibri"/>
                <a:cs typeface="Calibri"/>
                <a:sym typeface="Calibri"/>
              </a:rPr>
              <a:t>End of Unit 1 Assessment: Analyzing Changes in Jacks’ Character</a:t>
            </a:r>
            <a:r>
              <a:rPr lang="en-US" sz="1200" b="1" dirty="0">
                <a:latin typeface="Calibri"/>
                <a:ea typeface="Calibri"/>
                <a:cs typeface="Calibri"/>
                <a:sym typeface="Calibri"/>
              </a:rPr>
              <a:t>.</a:t>
            </a:r>
            <a:endParaRPr sz="1200" b="1"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Additional Supports for Students Who Need It: None </a:t>
            </a:r>
            <a:endParaRPr sz="1200" dirty="0">
              <a:latin typeface="Calibri"/>
              <a:ea typeface="Calibri"/>
              <a:cs typeface="Calibri"/>
              <a:sym typeface="Calibri"/>
            </a:endParaRPr>
          </a:p>
        </p:txBody>
      </p:sp>
    </p:spTree>
    <p:extLst>
      <p:ext uri="{BB962C8B-B14F-4D97-AF65-F5344CB8AC3E}">
        <p14:creationId xmlns:p14="http://schemas.microsoft.com/office/powerpoint/2010/main" val="27296834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Shape 15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4" name="Shape 15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b="1">
                <a:solidFill>
                  <a:schemeClr val="dk1"/>
                </a:solidFill>
                <a:latin typeface="Calibri"/>
                <a:ea typeface="Calibri"/>
                <a:cs typeface="Calibri"/>
                <a:sym typeface="Calibri"/>
              </a:rPr>
              <a:t>Suggested slide pacing: 1-2 minutes </a:t>
            </a:r>
            <a:endParaRPr>
              <a:solidFill>
                <a:schemeClr val="dk1"/>
              </a:solidFill>
              <a:latin typeface="Calibri"/>
              <a:ea typeface="Calibri"/>
              <a:cs typeface="Calibri"/>
              <a:sym typeface="Calibri"/>
            </a:endParaRPr>
          </a:p>
          <a:p>
            <a:pPr marL="0" lvl="0" indent="0" rtl="0">
              <a:spcBef>
                <a:spcPts val="0"/>
              </a:spcBef>
              <a:spcAft>
                <a:spcPts val="0"/>
              </a:spcAft>
              <a:buNone/>
            </a:pPr>
            <a:r>
              <a:rPr lang="en" b="1">
                <a:solidFill>
                  <a:schemeClr val="dk1"/>
                </a:solidFill>
                <a:latin typeface="Calibri"/>
                <a:ea typeface="Calibri"/>
                <a:cs typeface="Calibri"/>
                <a:sym typeface="Calibri"/>
              </a:rPr>
              <a:t>Grouping: Whole Group</a:t>
            </a:r>
            <a:endParaRPr>
              <a:solidFill>
                <a:schemeClr val="dk1"/>
              </a:solidFill>
              <a:latin typeface="Calibri"/>
              <a:ea typeface="Calibri"/>
              <a:cs typeface="Calibri"/>
              <a:sym typeface="Calibri"/>
            </a:endParaRPr>
          </a:p>
          <a:p>
            <a:pPr marL="0" lvl="0" indent="0" rtl="0">
              <a:spcBef>
                <a:spcPts val="0"/>
              </a:spcBef>
              <a:spcAft>
                <a:spcPts val="0"/>
              </a:spcAft>
              <a:buNone/>
            </a:pPr>
            <a:endParaRPr b="1">
              <a:solidFill>
                <a:schemeClr val="dk1"/>
              </a:solidFill>
              <a:latin typeface="Calibri"/>
              <a:ea typeface="Calibri"/>
              <a:cs typeface="Calibri"/>
              <a:sym typeface="Calibri"/>
            </a:endParaRPr>
          </a:p>
          <a:p>
            <a:pPr marL="0" lvl="0" indent="0" rtl="0">
              <a:spcBef>
                <a:spcPts val="0"/>
              </a:spcBef>
              <a:spcAft>
                <a:spcPts val="0"/>
              </a:spcAft>
              <a:buNone/>
            </a:pPr>
            <a:r>
              <a:rPr lang="en" sz="1200">
                <a:latin typeface="Calibri"/>
                <a:ea typeface="Calibri"/>
                <a:cs typeface="Calibri"/>
                <a:sym typeface="Calibri"/>
              </a:rPr>
              <a:t>Teaching Notes: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This part is intended to be a tip section for students to remember what is expected of them during an assessment. You may want to frame it as a quick tips and tricks review!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None/>
            </a:pPr>
            <a:r>
              <a:rPr lang="en" sz="1200">
                <a:latin typeface="Calibri"/>
                <a:ea typeface="Calibri"/>
                <a:cs typeface="Calibri"/>
                <a:sym typeface="Calibri"/>
              </a:rPr>
              <a:t>Teacher Actions:</a:t>
            </a:r>
            <a:endParaRPr sz="1200">
              <a:latin typeface="Calibri"/>
              <a:ea typeface="Calibri"/>
              <a:cs typeface="Calibri"/>
              <a:sym typeface="Calibri"/>
            </a:endParaRPr>
          </a:p>
          <a:p>
            <a:pPr marL="457200" lvl="0" indent="-304800" rtl="0">
              <a:spcBef>
                <a:spcPts val="0"/>
              </a:spcBef>
              <a:spcAft>
                <a:spcPts val="0"/>
              </a:spcAft>
              <a:buSzPts val="1200"/>
              <a:buFont typeface="Calibri"/>
              <a:buAutoNum type="arabicPeriod"/>
            </a:pPr>
            <a:r>
              <a:rPr lang="en" sz="1200">
                <a:latin typeface="Calibri"/>
                <a:ea typeface="Calibri"/>
                <a:cs typeface="Calibri"/>
                <a:sym typeface="Calibri"/>
              </a:rPr>
              <a:t>Focus students on the </a:t>
            </a:r>
            <a:r>
              <a:rPr lang="en" sz="1200" b="1">
                <a:latin typeface="Calibri"/>
                <a:ea typeface="Calibri"/>
                <a:cs typeface="Calibri"/>
                <a:sym typeface="Calibri"/>
              </a:rPr>
              <a:t>Working to Become Ethical People anchor chart </a:t>
            </a:r>
            <a:r>
              <a:rPr lang="en" sz="1200">
                <a:latin typeface="Calibri"/>
                <a:ea typeface="Calibri"/>
                <a:cs typeface="Calibri"/>
                <a:sym typeface="Calibri"/>
              </a:rPr>
              <a:t>and review what integrity looks and sounds like.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None/>
            </a:pPr>
            <a:r>
              <a:rPr lang="en" sz="1200">
                <a:latin typeface="Calibri"/>
                <a:ea typeface="Calibri"/>
                <a:cs typeface="Calibri"/>
                <a:sym typeface="Calibri"/>
              </a:rPr>
              <a:t>Student Look-for/Listen-fors:</a:t>
            </a:r>
            <a:endParaRPr sz="1200">
              <a:latin typeface="Calibri"/>
              <a:ea typeface="Calibri"/>
              <a:cs typeface="Calibri"/>
              <a:sym typeface="Calibri"/>
            </a:endParaRPr>
          </a:p>
          <a:p>
            <a:pPr marL="457200" lvl="0" indent="-304800">
              <a:spcBef>
                <a:spcPts val="0"/>
              </a:spcBef>
              <a:spcAft>
                <a:spcPts val="0"/>
              </a:spcAft>
              <a:buSzPts val="1200"/>
              <a:buFont typeface="Calibri"/>
              <a:buChar char="●"/>
            </a:pPr>
            <a:r>
              <a:rPr lang="en" sz="1200">
                <a:latin typeface="Calibri"/>
                <a:ea typeface="Calibri"/>
                <a:cs typeface="Calibri"/>
                <a:sym typeface="Calibri"/>
              </a:rPr>
              <a:t>Students listen as integrity is reviewed.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None/>
            </a:pPr>
            <a:r>
              <a:rPr lang="en" sz="1200">
                <a:latin typeface="Calibri"/>
                <a:ea typeface="Calibri"/>
                <a:cs typeface="Calibri"/>
                <a:sym typeface="Calibri"/>
              </a:rPr>
              <a:t>Supports for Students Who Need It: None </a:t>
            </a:r>
            <a:endParaRPr sz="1200">
              <a:latin typeface="Calibri"/>
              <a:ea typeface="Calibri"/>
              <a:cs typeface="Calibri"/>
              <a:sym typeface="Calibri"/>
            </a:endParaRPr>
          </a:p>
          <a:p>
            <a:pPr marL="0" lvl="0" indent="0" rtl="0">
              <a:spcBef>
                <a:spcPts val="0"/>
              </a:spcBef>
              <a:spcAft>
                <a:spcPts val="0"/>
              </a:spcAft>
              <a:buNone/>
            </a:pPr>
            <a:endParaRPr>
              <a:latin typeface="Calibri"/>
              <a:ea typeface="Calibri"/>
              <a:cs typeface="Calibri"/>
              <a:sym typeface="Calibri"/>
            </a:endParaRPr>
          </a:p>
        </p:txBody>
      </p:sp>
    </p:spTree>
    <p:extLst>
      <p:ext uri="{BB962C8B-B14F-4D97-AF65-F5344CB8AC3E}">
        <p14:creationId xmlns:p14="http://schemas.microsoft.com/office/powerpoint/2010/main" val="13734383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Shape 16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1" name="Shape 16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1-2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latin typeface="Calibri"/>
              <a:ea typeface="Calibri"/>
              <a:cs typeface="Calibri"/>
              <a:sym typeface="Calibri"/>
            </a:endParaRPr>
          </a:p>
          <a:p>
            <a:pPr marL="0" lvl="0" indent="0" rtl="0">
              <a:lnSpc>
                <a:spcPct val="100000"/>
              </a:lnSpc>
              <a:spcBef>
                <a:spcPts val="0"/>
              </a:spcBef>
              <a:spcAft>
                <a:spcPts val="0"/>
              </a:spcAft>
              <a:buNone/>
            </a:pPr>
            <a:endParaRPr sz="1200" b="1"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You may want to model a quick conversation using some of the suggested cues and listener actions.</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Teacher Actions: </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Georgia"/>
              <a:buAutoNum type="arabicPeriod"/>
            </a:pPr>
            <a:r>
              <a:rPr lang="en" sz="1200" dirty="0">
                <a:latin typeface="Calibri"/>
                <a:ea typeface="Calibri"/>
                <a:cs typeface="Calibri"/>
                <a:sym typeface="Calibri"/>
              </a:rPr>
              <a:t>Focus students on the </a:t>
            </a:r>
            <a:r>
              <a:rPr lang="en" sz="1200" b="1" dirty="0">
                <a:latin typeface="Calibri"/>
                <a:ea typeface="Calibri"/>
                <a:cs typeface="Calibri"/>
                <a:sym typeface="Calibri"/>
              </a:rPr>
              <a:t>Discussion Norms anchor chart</a:t>
            </a:r>
            <a:r>
              <a:rPr lang="en" sz="1200" dirty="0">
                <a:latin typeface="Calibri"/>
                <a:ea typeface="Calibri"/>
                <a:cs typeface="Calibri"/>
                <a:sym typeface="Calibri"/>
              </a:rPr>
              <a:t>, specifically on the cues and responses. Remind students that a discussion is not just about saying what they want to say and then </a:t>
            </a:r>
            <a:r>
              <a:rPr lang="en-US" sz="1200" dirty="0">
                <a:latin typeface="Calibri"/>
                <a:ea typeface="Calibri"/>
                <a:cs typeface="Calibri"/>
                <a:sym typeface="Calibri"/>
              </a:rPr>
              <a:t>being </a:t>
            </a:r>
            <a:r>
              <a:rPr lang="en" sz="1200" dirty="0">
                <a:latin typeface="Calibri"/>
                <a:ea typeface="Calibri"/>
                <a:cs typeface="Calibri"/>
                <a:sym typeface="Calibri"/>
              </a:rPr>
              <a:t>done. Effective participation is about listening to others and asking and answering questions to be completely clear about what others are saying, and to clarify their own points.</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Student Look-fors/Listen-fors: None </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Supports for Students Who Need It</a:t>
            </a:r>
            <a:r>
              <a:rPr lang="en" sz="1200" dirty="0">
                <a:latin typeface="Calibri"/>
                <a:ea typeface="Calibri"/>
                <a:cs typeface="Calibri"/>
                <a:sym typeface="Calibri"/>
              </a:rPr>
              <a:t>: None </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734265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Shape 11"/>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Shape 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Shape 45"/>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Shape 46"/>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Shape 4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4"/>
        <p:cNvGrpSpPr/>
        <p:nvPr/>
      </p:nvGrpSpPr>
      <p:grpSpPr>
        <a:xfrm>
          <a:off x="0" y="0"/>
          <a:ext cx="0" cy="0"/>
          <a:chOff x="0" y="0"/>
          <a:chExt cx="0" cy="0"/>
        </a:xfrm>
      </p:grpSpPr>
      <p:sp>
        <p:nvSpPr>
          <p:cNvPr id="55" name="Shape 55"/>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56" name="Shape 56"/>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57" name="Shape 5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58"/>
        <p:cNvGrpSpPr/>
        <p:nvPr/>
      </p:nvGrpSpPr>
      <p:grpSpPr>
        <a:xfrm>
          <a:off x="0" y="0"/>
          <a:ext cx="0" cy="0"/>
          <a:chOff x="0" y="0"/>
          <a:chExt cx="0" cy="0"/>
        </a:xfrm>
      </p:grpSpPr>
      <p:sp>
        <p:nvSpPr>
          <p:cNvPr id="59" name="Shape 59"/>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60" name="Shape 6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61"/>
        <p:cNvGrpSpPr/>
        <p:nvPr/>
      </p:nvGrpSpPr>
      <p:grpSpPr>
        <a:xfrm>
          <a:off x="0" y="0"/>
          <a:ext cx="0" cy="0"/>
          <a:chOff x="0" y="0"/>
          <a:chExt cx="0" cy="0"/>
        </a:xfrm>
      </p:grpSpPr>
      <p:sp>
        <p:nvSpPr>
          <p:cNvPr id="62" name="Shape 62"/>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3" name="Shape 6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64" name="Shape 6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65"/>
        <p:cNvGrpSpPr/>
        <p:nvPr/>
      </p:nvGrpSpPr>
      <p:grpSpPr>
        <a:xfrm>
          <a:off x="0" y="0"/>
          <a:ext cx="0" cy="0"/>
          <a:chOff x="0" y="0"/>
          <a:chExt cx="0" cy="0"/>
        </a:xfrm>
      </p:grpSpPr>
      <p:sp>
        <p:nvSpPr>
          <p:cNvPr id="66" name="Shape 6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67" name="Shape 67"/>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68" name="Shape 68"/>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69" name="Shape 6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70"/>
        <p:cNvGrpSpPr/>
        <p:nvPr/>
      </p:nvGrpSpPr>
      <p:grpSpPr>
        <a:xfrm>
          <a:off x="0" y="0"/>
          <a:ext cx="0" cy="0"/>
          <a:chOff x="0" y="0"/>
          <a:chExt cx="0" cy="0"/>
        </a:xfrm>
      </p:grpSpPr>
      <p:sp>
        <p:nvSpPr>
          <p:cNvPr id="71" name="Shape 7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72" name="Shape 7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73"/>
        <p:cNvGrpSpPr/>
        <p:nvPr/>
      </p:nvGrpSpPr>
      <p:grpSpPr>
        <a:xfrm>
          <a:off x="0" y="0"/>
          <a:ext cx="0" cy="0"/>
          <a:chOff x="0" y="0"/>
          <a:chExt cx="0" cy="0"/>
        </a:xfrm>
      </p:grpSpPr>
      <p:sp>
        <p:nvSpPr>
          <p:cNvPr id="74" name="Shape 74"/>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75" name="Shape 75"/>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76" name="Shape 7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77"/>
        <p:cNvGrpSpPr/>
        <p:nvPr/>
      </p:nvGrpSpPr>
      <p:grpSpPr>
        <a:xfrm>
          <a:off x="0" y="0"/>
          <a:ext cx="0" cy="0"/>
          <a:chOff x="0" y="0"/>
          <a:chExt cx="0" cy="0"/>
        </a:xfrm>
      </p:grpSpPr>
      <p:sp>
        <p:nvSpPr>
          <p:cNvPr id="78" name="Shape 7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79" name="Shape 7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80"/>
        <p:cNvGrpSpPr/>
        <p:nvPr/>
      </p:nvGrpSpPr>
      <p:grpSpPr>
        <a:xfrm>
          <a:off x="0" y="0"/>
          <a:ext cx="0" cy="0"/>
          <a:chOff x="0" y="0"/>
          <a:chExt cx="0" cy="0"/>
        </a:xfrm>
      </p:grpSpPr>
      <p:sp>
        <p:nvSpPr>
          <p:cNvPr id="81" name="Shape 81"/>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82" name="Shape 82"/>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83" name="Shape 83"/>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84" name="Shape 84"/>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85" name="Shape 8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Shape 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86"/>
        <p:cNvGrpSpPr/>
        <p:nvPr/>
      </p:nvGrpSpPr>
      <p:grpSpPr>
        <a:xfrm>
          <a:off x="0" y="0"/>
          <a:ext cx="0" cy="0"/>
          <a:chOff x="0" y="0"/>
          <a:chExt cx="0" cy="0"/>
        </a:xfrm>
      </p:grpSpPr>
      <p:sp>
        <p:nvSpPr>
          <p:cNvPr id="87" name="Shape 87"/>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88" name="Shape 8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89"/>
        <p:cNvGrpSpPr/>
        <p:nvPr/>
      </p:nvGrpSpPr>
      <p:grpSpPr>
        <a:xfrm>
          <a:off x="0" y="0"/>
          <a:ext cx="0" cy="0"/>
          <a:chOff x="0" y="0"/>
          <a:chExt cx="0" cy="0"/>
        </a:xfrm>
      </p:grpSpPr>
      <p:sp>
        <p:nvSpPr>
          <p:cNvPr id="90" name="Shape 90"/>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91" name="Shape 9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92" name="Shape 9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3"/>
        <p:cNvGrpSpPr/>
        <p:nvPr/>
      </p:nvGrpSpPr>
      <p:grpSpPr>
        <a:xfrm>
          <a:off x="0" y="0"/>
          <a:ext cx="0" cy="0"/>
          <a:chOff x="0" y="0"/>
          <a:chExt cx="0" cy="0"/>
        </a:xfrm>
      </p:grpSpPr>
      <p:sp>
        <p:nvSpPr>
          <p:cNvPr id="94" name="Shape 9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95"/>
        <p:cNvGrpSpPr/>
        <p:nvPr/>
      </p:nvGrpSpPr>
      <p:grpSpPr>
        <a:xfrm>
          <a:off x="0" y="0"/>
          <a:ext cx="0" cy="0"/>
          <a:chOff x="0" y="0"/>
          <a:chExt cx="0" cy="0"/>
        </a:xfrm>
      </p:grpSpPr>
      <p:sp>
        <p:nvSpPr>
          <p:cNvPr id="96" name="Shape 9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lvl="1" rtl="0">
              <a:spcBef>
                <a:spcPts val="0"/>
              </a:spcBef>
              <a:spcAft>
                <a:spcPts val="0"/>
              </a:spcAft>
              <a:buSzPts val="2800"/>
              <a:buNone/>
              <a:defRPr sz="1400"/>
            </a:lvl2pPr>
            <a:lvl3pPr lvl="2" rtl="0">
              <a:spcBef>
                <a:spcPts val="0"/>
              </a:spcBef>
              <a:spcAft>
                <a:spcPts val="0"/>
              </a:spcAft>
              <a:buSzPts val="2800"/>
              <a:buNone/>
              <a:defRPr sz="1400"/>
            </a:lvl3pPr>
            <a:lvl4pPr lvl="3" rtl="0">
              <a:spcBef>
                <a:spcPts val="0"/>
              </a:spcBef>
              <a:spcAft>
                <a:spcPts val="0"/>
              </a:spcAft>
              <a:buSzPts val="2800"/>
              <a:buNone/>
              <a:defRPr sz="1400"/>
            </a:lvl4pPr>
            <a:lvl5pPr lvl="4" rtl="0">
              <a:spcBef>
                <a:spcPts val="0"/>
              </a:spcBef>
              <a:spcAft>
                <a:spcPts val="0"/>
              </a:spcAft>
              <a:buSzPts val="2800"/>
              <a:buNone/>
              <a:defRPr sz="1400"/>
            </a:lvl5pPr>
            <a:lvl6pPr lvl="5" rtl="0">
              <a:spcBef>
                <a:spcPts val="0"/>
              </a:spcBef>
              <a:spcAft>
                <a:spcPts val="0"/>
              </a:spcAft>
              <a:buSzPts val="2800"/>
              <a:buNone/>
              <a:defRPr sz="1400"/>
            </a:lvl6pPr>
            <a:lvl7pPr lvl="6" rtl="0">
              <a:spcBef>
                <a:spcPts val="0"/>
              </a:spcBef>
              <a:spcAft>
                <a:spcPts val="0"/>
              </a:spcAft>
              <a:buSzPts val="2800"/>
              <a:buNone/>
              <a:defRPr sz="1400"/>
            </a:lvl7pPr>
            <a:lvl8pPr lvl="7" rtl="0">
              <a:spcBef>
                <a:spcPts val="0"/>
              </a:spcBef>
              <a:spcAft>
                <a:spcPts val="0"/>
              </a:spcAft>
              <a:buSzPts val="2800"/>
              <a:buNone/>
              <a:defRPr sz="1400"/>
            </a:lvl8pPr>
            <a:lvl9pPr lvl="8" rtl="0">
              <a:spcBef>
                <a:spcPts val="0"/>
              </a:spcBef>
              <a:spcAft>
                <a:spcPts val="0"/>
              </a:spcAft>
              <a:buSzPts val="2800"/>
              <a:buNone/>
              <a:defRPr sz="1400"/>
            </a:lvl9pPr>
          </a:lstStyle>
          <a:p>
            <a:endParaRPr/>
          </a:p>
        </p:txBody>
      </p:sp>
      <p:sp>
        <p:nvSpPr>
          <p:cNvPr id="97" name="Shape 9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16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16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1600"/>
              </a:spcBef>
              <a:spcAft>
                <a:spcPts val="160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8" name="Shape 9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16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16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1600"/>
              </a:spcBef>
              <a:spcAft>
                <a:spcPts val="160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9" name="Shape 9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Overlock"/>
                <a:ea typeface="Overlock"/>
                <a:cs typeface="Overlock"/>
                <a:sym typeface="Overlock"/>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Shape 10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Overlock"/>
                <a:ea typeface="Overlock"/>
                <a:cs typeface="Overlock"/>
                <a:sym typeface="Overlock"/>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1" name="Shape 10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Overlock"/>
                <a:ea typeface="Overlock"/>
                <a:cs typeface="Overlock"/>
                <a:sym typeface="Overlock"/>
              </a:defRPr>
            </a:lvl1pPr>
            <a:lvl2pPr marL="0" marR="0" lvl="1" indent="0" algn="r" rtl="0">
              <a:spcBef>
                <a:spcPts val="0"/>
              </a:spcBef>
              <a:buNone/>
              <a:defRPr sz="900" b="0" i="0" u="none" strike="noStrike" cap="none">
                <a:solidFill>
                  <a:schemeClr val="dk1"/>
                </a:solidFill>
                <a:latin typeface="Overlock"/>
                <a:ea typeface="Overlock"/>
                <a:cs typeface="Overlock"/>
                <a:sym typeface="Overlock"/>
              </a:defRPr>
            </a:lvl2pPr>
            <a:lvl3pPr marL="0" marR="0" lvl="2" indent="0" algn="r" rtl="0">
              <a:spcBef>
                <a:spcPts val="0"/>
              </a:spcBef>
              <a:buNone/>
              <a:defRPr sz="900" b="0" i="0" u="none" strike="noStrike" cap="none">
                <a:solidFill>
                  <a:schemeClr val="dk1"/>
                </a:solidFill>
                <a:latin typeface="Overlock"/>
                <a:ea typeface="Overlock"/>
                <a:cs typeface="Overlock"/>
                <a:sym typeface="Overlock"/>
              </a:defRPr>
            </a:lvl3pPr>
            <a:lvl4pPr marL="0" marR="0" lvl="3" indent="0" algn="r" rtl="0">
              <a:spcBef>
                <a:spcPts val="0"/>
              </a:spcBef>
              <a:buNone/>
              <a:defRPr sz="900" b="0" i="0" u="none" strike="noStrike" cap="none">
                <a:solidFill>
                  <a:schemeClr val="dk1"/>
                </a:solidFill>
                <a:latin typeface="Overlock"/>
                <a:ea typeface="Overlock"/>
                <a:cs typeface="Overlock"/>
                <a:sym typeface="Overlock"/>
              </a:defRPr>
            </a:lvl4pPr>
            <a:lvl5pPr marL="0" marR="0" lvl="4" indent="0" algn="r" rtl="0">
              <a:spcBef>
                <a:spcPts val="0"/>
              </a:spcBef>
              <a:buNone/>
              <a:defRPr sz="900" b="0" i="0" u="none" strike="noStrike" cap="none">
                <a:solidFill>
                  <a:schemeClr val="dk1"/>
                </a:solidFill>
                <a:latin typeface="Overlock"/>
                <a:ea typeface="Overlock"/>
                <a:cs typeface="Overlock"/>
                <a:sym typeface="Overlock"/>
              </a:defRPr>
            </a:lvl5pPr>
            <a:lvl6pPr marL="0" marR="0" lvl="5" indent="0" algn="r" rtl="0">
              <a:spcBef>
                <a:spcPts val="0"/>
              </a:spcBef>
              <a:buNone/>
              <a:defRPr sz="900" b="0" i="0" u="none" strike="noStrike" cap="none">
                <a:solidFill>
                  <a:schemeClr val="dk1"/>
                </a:solidFill>
                <a:latin typeface="Overlock"/>
                <a:ea typeface="Overlock"/>
                <a:cs typeface="Overlock"/>
                <a:sym typeface="Overlock"/>
              </a:defRPr>
            </a:lvl6pPr>
            <a:lvl7pPr marL="0" marR="0" lvl="6" indent="0" algn="r" rtl="0">
              <a:spcBef>
                <a:spcPts val="0"/>
              </a:spcBef>
              <a:buNone/>
              <a:defRPr sz="900" b="0" i="0" u="none" strike="noStrike" cap="none">
                <a:solidFill>
                  <a:schemeClr val="dk1"/>
                </a:solidFill>
                <a:latin typeface="Overlock"/>
                <a:ea typeface="Overlock"/>
                <a:cs typeface="Overlock"/>
                <a:sym typeface="Overlock"/>
              </a:defRPr>
            </a:lvl7pPr>
            <a:lvl8pPr marL="0" marR="0" lvl="7" indent="0" algn="r" rtl="0">
              <a:spcBef>
                <a:spcPts val="0"/>
              </a:spcBef>
              <a:buNone/>
              <a:defRPr sz="900" b="0" i="0" u="none" strike="noStrike" cap="none">
                <a:solidFill>
                  <a:schemeClr val="dk1"/>
                </a:solidFill>
                <a:latin typeface="Overlock"/>
                <a:ea typeface="Overlock"/>
                <a:cs typeface="Overlock"/>
                <a:sym typeface="Overlock"/>
              </a:defRPr>
            </a:lvl8pPr>
            <a:lvl9pPr marL="0" marR="0" lvl="8" indent="0" algn="r" rtl="0">
              <a:spcBef>
                <a:spcPts val="0"/>
              </a:spcBef>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2"/>
        <p:cNvGrpSpPr/>
        <p:nvPr/>
      </p:nvGrpSpPr>
      <p:grpSpPr>
        <a:xfrm>
          <a:off x="0" y="0"/>
          <a:ext cx="0" cy="0"/>
          <a:chOff x="0" y="0"/>
          <a:chExt cx="0" cy="0"/>
        </a:xfrm>
      </p:grpSpPr>
      <p:sp>
        <p:nvSpPr>
          <p:cNvPr id="103" name="Shape 10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lvl="1" rtl="0">
              <a:spcBef>
                <a:spcPts val="0"/>
              </a:spcBef>
              <a:spcAft>
                <a:spcPts val="0"/>
              </a:spcAft>
              <a:buSzPts val="2800"/>
              <a:buNone/>
              <a:defRPr sz="1400"/>
            </a:lvl2pPr>
            <a:lvl3pPr lvl="2" rtl="0">
              <a:spcBef>
                <a:spcPts val="0"/>
              </a:spcBef>
              <a:spcAft>
                <a:spcPts val="0"/>
              </a:spcAft>
              <a:buSzPts val="2800"/>
              <a:buNone/>
              <a:defRPr sz="1400"/>
            </a:lvl3pPr>
            <a:lvl4pPr lvl="3" rtl="0">
              <a:spcBef>
                <a:spcPts val="0"/>
              </a:spcBef>
              <a:spcAft>
                <a:spcPts val="0"/>
              </a:spcAft>
              <a:buSzPts val="2800"/>
              <a:buNone/>
              <a:defRPr sz="1400"/>
            </a:lvl4pPr>
            <a:lvl5pPr lvl="4" rtl="0">
              <a:spcBef>
                <a:spcPts val="0"/>
              </a:spcBef>
              <a:spcAft>
                <a:spcPts val="0"/>
              </a:spcAft>
              <a:buSzPts val="2800"/>
              <a:buNone/>
              <a:defRPr sz="1400"/>
            </a:lvl5pPr>
            <a:lvl6pPr lvl="5" rtl="0">
              <a:spcBef>
                <a:spcPts val="0"/>
              </a:spcBef>
              <a:spcAft>
                <a:spcPts val="0"/>
              </a:spcAft>
              <a:buSzPts val="2800"/>
              <a:buNone/>
              <a:defRPr sz="1400"/>
            </a:lvl6pPr>
            <a:lvl7pPr lvl="6" rtl="0">
              <a:spcBef>
                <a:spcPts val="0"/>
              </a:spcBef>
              <a:spcAft>
                <a:spcPts val="0"/>
              </a:spcAft>
              <a:buSzPts val="2800"/>
              <a:buNone/>
              <a:defRPr sz="1400"/>
            </a:lvl7pPr>
            <a:lvl8pPr lvl="7" rtl="0">
              <a:spcBef>
                <a:spcPts val="0"/>
              </a:spcBef>
              <a:spcAft>
                <a:spcPts val="0"/>
              </a:spcAft>
              <a:buSzPts val="2800"/>
              <a:buNone/>
              <a:defRPr sz="1400"/>
            </a:lvl8pPr>
            <a:lvl9pPr lvl="8" rtl="0">
              <a:spcBef>
                <a:spcPts val="0"/>
              </a:spcBef>
              <a:spcAft>
                <a:spcPts val="0"/>
              </a:spcAft>
              <a:buSzPts val="2800"/>
              <a:buNone/>
              <a:defRPr sz="1400"/>
            </a:lvl9pPr>
          </a:lstStyle>
          <a:p>
            <a:endParaRPr/>
          </a:p>
        </p:txBody>
      </p:sp>
      <p:sp>
        <p:nvSpPr>
          <p:cNvPr id="104" name="Shape 10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16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16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1600"/>
              </a:spcBef>
              <a:spcAft>
                <a:spcPts val="160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05" name="Shape 10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a:solidFill>
                  <a:schemeClr val="dk1"/>
                </a:solidFill>
                <a:latin typeface="Overlock"/>
                <a:ea typeface="Overlock"/>
                <a:cs typeface="Overlock"/>
                <a:sym typeface="Overlock"/>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6" name="Shape 10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a:solidFill>
                  <a:schemeClr val="dk1"/>
                </a:solidFill>
                <a:latin typeface="Overlock"/>
                <a:ea typeface="Overlock"/>
                <a:cs typeface="Overlock"/>
                <a:sym typeface="Overlock"/>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7" name="Shape 10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a:solidFill>
                  <a:schemeClr val="dk1"/>
                </a:solidFill>
                <a:latin typeface="Overlock"/>
                <a:ea typeface="Overlock"/>
                <a:cs typeface="Overlock"/>
                <a:sym typeface="Overlock"/>
              </a:defRPr>
            </a:lvl1pPr>
            <a:lvl2pPr marL="0" marR="0" lvl="1" indent="0" algn="r" rtl="0">
              <a:spcBef>
                <a:spcPts val="0"/>
              </a:spcBef>
              <a:buNone/>
              <a:defRPr sz="900">
                <a:solidFill>
                  <a:schemeClr val="dk1"/>
                </a:solidFill>
                <a:latin typeface="Overlock"/>
                <a:ea typeface="Overlock"/>
                <a:cs typeface="Overlock"/>
                <a:sym typeface="Overlock"/>
              </a:defRPr>
            </a:lvl2pPr>
            <a:lvl3pPr marL="0" marR="0" lvl="2" indent="0" algn="r" rtl="0">
              <a:spcBef>
                <a:spcPts val="0"/>
              </a:spcBef>
              <a:buNone/>
              <a:defRPr sz="900">
                <a:solidFill>
                  <a:schemeClr val="dk1"/>
                </a:solidFill>
                <a:latin typeface="Overlock"/>
                <a:ea typeface="Overlock"/>
                <a:cs typeface="Overlock"/>
                <a:sym typeface="Overlock"/>
              </a:defRPr>
            </a:lvl3pPr>
            <a:lvl4pPr marL="0" marR="0" lvl="3" indent="0" algn="r" rtl="0">
              <a:spcBef>
                <a:spcPts val="0"/>
              </a:spcBef>
              <a:buNone/>
              <a:defRPr sz="900">
                <a:solidFill>
                  <a:schemeClr val="dk1"/>
                </a:solidFill>
                <a:latin typeface="Overlock"/>
                <a:ea typeface="Overlock"/>
                <a:cs typeface="Overlock"/>
                <a:sym typeface="Overlock"/>
              </a:defRPr>
            </a:lvl4pPr>
            <a:lvl5pPr marL="0" marR="0" lvl="4" indent="0" algn="r" rtl="0">
              <a:spcBef>
                <a:spcPts val="0"/>
              </a:spcBef>
              <a:buNone/>
              <a:defRPr sz="900">
                <a:solidFill>
                  <a:schemeClr val="dk1"/>
                </a:solidFill>
                <a:latin typeface="Overlock"/>
                <a:ea typeface="Overlock"/>
                <a:cs typeface="Overlock"/>
                <a:sym typeface="Overlock"/>
              </a:defRPr>
            </a:lvl5pPr>
            <a:lvl6pPr marL="0" marR="0" lvl="5" indent="0" algn="r" rtl="0">
              <a:spcBef>
                <a:spcPts val="0"/>
              </a:spcBef>
              <a:buNone/>
              <a:defRPr sz="900">
                <a:solidFill>
                  <a:schemeClr val="dk1"/>
                </a:solidFill>
                <a:latin typeface="Overlock"/>
                <a:ea typeface="Overlock"/>
                <a:cs typeface="Overlock"/>
                <a:sym typeface="Overlock"/>
              </a:defRPr>
            </a:lvl6pPr>
            <a:lvl7pPr marL="0" marR="0" lvl="6" indent="0" algn="r" rtl="0">
              <a:spcBef>
                <a:spcPts val="0"/>
              </a:spcBef>
              <a:buNone/>
              <a:defRPr sz="900">
                <a:solidFill>
                  <a:schemeClr val="dk1"/>
                </a:solidFill>
                <a:latin typeface="Overlock"/>
                <a:ea typeface="Overlock"/>
                <a:cs typeface="Overlock"/>
                <a:sym typeface="Overlock"/>
              </a:defRPr>
            </a:lvl7pPr>
            <a:lvl8pPr marL="0" marR="0" lvl="7" indent="0" algn="r" rtl="0">
              <a:spcBef>
                <a:spcPts val="0"/>
              </a:spcBef>
              <a:buNone/>
              <a:defRPr sz="900">
                <a:solidFill>
                  <a:schemeClr val="dk1"/>
                </a:solidFill>
                <a:latin typeface="Overlock"/>
                <a:ea typeface="Overlock"/>
                <a:cs typeface="Overlock"/>
                <a:sym typeface="Overlock"/>
              </a:defRPr>
            </a:lvl8pPr>
            <a:lvl9pPr marL="0" marR="0" lvl="8" indent="0" algn="r" rtl="0">
              <a:spcBef>
                <a:spcPts val="0"/>
              </a:spcBef>
              <a:buNone/>
              <a:defRPr sz="900">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Shape 1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Shape 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Shape 22"/>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Shape 23"/>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Shape 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Shape 2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Shape 30"/>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Shape 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Shape 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Shape 37"/>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Shape 38"/>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Shape 3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Shape 4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Shape 4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Shape 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Shape 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C36E11E6-4F0C-4D43-8B68-7387420E7DD2}"/>
              </a:ext>
            </a:extLst>
          </p:cNvPr>
          <p:cNvPicPr>
            <a:picLocks noChangeAspect="1"/>
          </p:cNvPicPr>
          <p:nvPr userDrawn="1"/>
        </p:nvPicPr>
        <p:blipFill>
          <a:blip r:embed="rId13"/>
          <a:stretch>
            <a:fillRect/>
          </a:stretch>
        </p:blipFill>
        <p:spPr>
          <a:xfrm>
            <a:off x="8365808" y="4949171"/>
            <a:ext cx="762000" cy="142875"/>
          </a:xfrm>
          <a:prstGeom prst="rect">
            <a:avLst/>
          </a:prstGeom>
        </p:spPr>
      </p:pic>
      <p:pic>
        <p:nvPicPr>
          <p:cNvPr id="5" name="Picture 4">
            <a:extLst>
              <a:ext uri="{FF2B5EF4-FFF2-40B4-BE49-F238E27FC236}">
                <a16:creationId xmlns:a16="http://schemas.microsoft.com/office/drawing/2014/main" id="{A2B3AD22-D0A5-4F28-AC4F-0AE3D2F6FE70}"/>
              </a:ext>
            </a:extLst>
          </p:cNvPr>
          <p:cNvPicPr>
            <a:picLocks noChangeAspect="1"/>
          </p:cNvPicPr>
          <p:nvPr userDrawn="1"/>
        </p:nvPicPr>
        <p:blipFill>
          <a:blip r:embed="rId14"/>
          <a:stretch>
            <a:fillRect/>
          </a:stretch>
        </p:blipFill>
        <p:spPr>
          <a:xfrm>
            <a:off x="4335839" y="4752370"/>
            <a:ext cx="472321" cy="393601"/>
          </a:xfrm>
          <a:prstGeom prst="rect">
            <a:avLst/>
          </a:prstGeom>
        </p:spPr>
      </p:pic>
      <p:pic>
        <p:nvPicPr>
          <p:cNvPr id="10" name="Picture 9">
            <a:extLst>
              <a:ext uri="{FF2B5EF4-FFF2-40B4-BE49-F238E27FC236}">
                <a16:creationId xmlns:a16="http://schemas.microsoft.com/office/drawing/2014/main" id="{91E9D4D0-CEB6-4AD2-8316-F4A71B9A9EB8}"/>
              </a:ext>
            </a:extLst>
          </p:cNvPr>
          <p:cNvPicPr>
            <a:picLocks noChangeAspect="1"/>
          </p:cNvPicPr>
          <p:nvPr userDrawn="1"/>
        </p:nvPicPr>
        <p:blipFill>
          <a:blip r:embed="rId15"/>
          <a:stretch>
            <a:fillRect/>
          </a:stretch>
        </p:blipFill>
        <p:spPr>
          <a:xfrm>
            <a:off x="0" y="4568875"/>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52" name="Shape 52"/>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Clr>
                <a:schemeClr val="dk2"/>
              </a:buClr>
              <a:buSzPts val="1800"/>
              <a:buChar char="●"/>
              <a:defRPr sz="1800">
                <a:solidFill>
                  <a:schemeClr val="dk2"/>
                </a:solidFill>
              </a:defRPr>
            </a:lvl1pPr>
            <a:lvl2pPr marL="914400" lvl="1" indent="-317500" rtl="0">
              <a:lnSpc>
                <a:spcPct val="115000"/>
              </a:lnSpc>
              <a:spcBef>
                <a:spcPts val="1600"/>
              </a:spcBef>
              <a:spcAft>
                <a:spcPts val="0"/>
              </a:spcAft>
              <a:buClr>
                <a:schemeClr val="dk2"/>
              </a:buClr>
              <a:buSzPts val="1400"/>
              <a:buChar char="○"/>
              <a:defRPr sz="1400">
                <a:solidFill>
                  <a:schemeClr val="dk2"/>
                </a:solidFill>
              </a:defRPr>
            </a:lvl2pPr>
            <a:lvl3pPr marL="1371600" lvl="2" indent="-317500" rtl="0">
              <a:lnSpc>
                <a:spcPct val="115000"/>
              </a:lnSpc>
              <a:spcBef>
                <a:spcPts val="1600"/>
              </a:spcBef>
              <a:spcAft>
                <a:spcPts val="0"/>
              </a:spcAft>
              <a:buClr>
                <a:schemeClr val="dk2"/>
              </a:buClr>
              <a:buSzPts val="1400"/>
              <a:buChar char="■"/>
              <a:defRPr sz="1400">
                <a:solidFill>
                  <a:schemeClr val="dk2"/>
                </a:solidFill>
              </a:defRPr>
            </a:lvl3pPr>
            <a:lvl4pPr marL="1828800" lvl="3" indent="-317500" rtl="0">
              <a:lnSpc>
                <a:spcPct val="115000"/>
              </a:lnSpc>
              <a:spcBef>
                <a:spcPts val="1600"/>
              </a:spcBef>
              <a:spcAft>
                <a:spcPts val="0"/>
              </a:spcAft>
              <a:buClr>
                <a:schemeClr val="dk2"/>
              </a:buClr>
              <a:buSzPts val="1400"/>
              <a:buChar char="●"/>
              <a:defRPr sz="1400">
                <a:solidFill>
                  <a:schemeClr val="dk2"/>
                </a:solidFill>
              </a:defRPr>
            </a:lvl4pPr>
            <a:lvl5pPr marL="2286000" lvl="4" indent="-317500" rtl="0">
              <a:lnSpc>
                <a:spcPct val="115000"/>
              </a:lnSpc>
              <a:spcBef>
                <a:spcPts val="1600"/>
              </a:spcBef>
              <a:spcAft>
                <a:spcPts val="0"/>
              </a:spcAft>
              <a:buClr>
                <a:schemeClr val="dk2"/>
              </a:buClr>
              <a:buSzPts val="1400"/>
              <a:buChar char="○"/>
              <a:defRPr sz="1400">
                <a:solidFill>
                  <a:schemeClr val="dk2"/>
                </a:solidFill>
              </a:defRPr>
            </a:lvl5pPr>
            <a:lvl6pPr marL="2743200" lvl="5" indent="-317500" rtl="0">
              <a:lnSpc>
                <a:spcPct val="115000"/>
              </a:lnSpc>
              <a:spcBef>
                <a:spcPts val="1600"/>
              </a:spcBef>
              <a:spcAft>
                <a:spcPts val="0"/>
              </a:spcAft>
              <a:buClr>
                <a:schemeClr val="dk2"/>
              </a:buClr>
              <a:buSzPts val="1400"/>
              <a:buChar char="■"/>
              <a:defRPr sz="1400">
                <a:solidFill>
                  <a:schemeClr val="dk2"/>
                </a:solidFill>
              </a:defRPr>
            </a:lvl6pPr>
            <a:lvl7pPr marL="3200400" lvl="6" indent="-317500" rtl="0">
              <a:lnSpc>
                <a:spcPct val="115000"/>
              </a:lnSpc>
              <a:spcBef>
                <a:spcPts val="1600"/>
              </a:spcBef>
              <a:spcAft>
                <a:spcPts val="0"/>
              </a:spcAft>
              <a:buClr>
                <a:schemeClr val="dk2"/>
              </a:buClr>
              <a:buSzPts val="1400"/>
              <a:buChar char="●"/>
              <a:defRPr sz="1400">
                <a:solidFill>
                  <a:schemeClr val="dk2"/>
                </a:solidFill>
              </a:defRPr>
            </a:lvl7pPr>
            <a:lvl8pPr marL="3657600" lvl="7" indent="-317500" rtl="0">
              <a:lnSpc>
                <a:spcPct val="115000"/>
              </a:lnSpc>
              <a:spcBef>
                <a:spcPts val="1600"/>
              </a:spcBef>
              <a:spcAft>
                <a:spcPts val="0"/>
              </a:spcAft>
              <a:buClr>
                <a:schemeClr val="dk2"/>
              </a:buClr>
              <a:buSzPts val="1400"/>
              <a:buChar char="○"/>
              <a:defRPr sz="1400">
                <a:solidFill>
                  <a:schemeClr val="dk2"/>
                </a:solidFill>
              </a:defRPr>
            </a:lvl8pPr>
            <a:lvl9pPr marL="4114800" lvl="8" indent="-317500" rtl="0">
              <a:lnSpc>
                <a:spcPct val="115000"/>
              </a:lnSpc>
              <a:spcBef>
                <a:spcPts val="1600"/>
              </a:spcBef>
              <a:spcAft>
                <a:spcPts val="1600"/>
              </a:spcAft>
              <a:buClr>
                <a:schemeClr val="dk2"/>
              </a:buClr>
              <a:buSzPts val="1400"/>
              <a:buChar char="■"/>
              <a:defRPr sz="1400">
                <a:solidFill>
                  <a:schemeClr val="dk2"/>
                </a:solidFill>
              </a:defRPr>
            </a:lvl9pPr>
          </a:lstStyle>
          <a:p>
            <a:endParaRPr/>
          </a:p>
        </p:txBody>
      </p:sp>
      <p:sp>
        <p:nvSpPr>
          <p:cNvPr id="53" name="Shape 5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7"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4.xml"/><Relationship Id="rId6" Type="http://schemas.openxmlformats.org/officeDocument/2006/relationships/image" Target="../media/image2.jpg"/><Relationship Id="rId5" Type="http://schemas.openxmlformats.org/officeDocument/2006/relationships/image" Target="../media/image1.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Shape 11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4</a:t>
            </a:r>
            <a:r>
              <a:rPr lang="en" sz="3400"/>
              <a:t>: Module </a:t>
            </a:r>
            <a:r>
              <a:rPr lang="en"/>
              <a:t>1</a:t>
            </a:r>
            <a:r>
              <a:rPr lang="en" sz="3400"/>
              <a:t>: Unit </a:t>
            </a:r>
            <a:r>
              <a:rPr lang="en"/>
              <a:t>1</a:t>
            </a:r>
            <a:r>
              <a:rPr lang="en" sz="3400"/>
              <a:t>: Lesson </a:t>
            </a:r>
            <a:r>
              <a:rPr lang="en"/>
              <a:t>12</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13" name="Shape 113"/>
          <p:cNvSpPr txBox="1">
            <a:spLocks noGrp="1"/>
          </p:cNvSpPr>
          <p:nvPr>
            <p:ph type="body" idx="1"/>
          </p:nvPr>
        </p:nvSpPr>
        <p:spPr>
          <a:xfrm>
            <a:off x="311700" y="1191957"/>
            <a:ext cx="8683200" cy="34164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sz="1600"/>
              <a:t>This lesson will take approximately 60-70 minutes to complete. </a:t>
            </a:r>
            <a:endParaRPr sz="1600"/>
          </a:p>
          <a:p>
            <a:pPr marL="0" lvl="0" indent="0" rtl="0">
              <a:lnSpc>
                <a:spcPct val="100000"/>
              </a:lnSpc>
              <a:spcBef>
                <a:spcPts val="0"/>
              </a:spcBef>
              <a:spcAft>
                <a:spcPts val="0"/>
              </a:spcAft>
              <a:buClr>
                <a:schemeClr val="dk1"/>
              </a:buClr>
              <a:buSzPts val="2400"/>
              <a:buFont typeface="Arial"/>
              <a:buNone/>
            </a:pPr>
            <a:endParaRPr sz="1600"/>
          </a:p>
          <a:p>
            <a:pPr marL="0" lvl="0" indent="0" rtl="0">
              <a:lnSpc>
                <a:spcPct val="100000"/>
              </a:lnSpc>
              <a:spcBef>
                <a:spcPts val="0"/>
              </a:spcBef>
              <a:spcAft>
                <a:spcPts val="0"/>
              </a:spcAft>
              <a:buClr>
                <a:schemeClr val="dk1"/>
              </a:buClr>
              <a:buSzPts val="3200"/>
              <a:buFont typeface="Arial"/>
              <a:buNone/>
            </a:pPr>
            <a:r>
              <a:rPr lang="en" sz="1600"/>
              <a:t>The purpose of today’s lesson is to:</a:t>
            </a:r>
            <a:endParaRPr sz="1600"/>
          </a:p>
          <a:p>
            <a:pPr marL="0" lvl="0" indent="0" rtl="0">
              <a:lnSpc>
                <a:spcPct val="100000"/>
              </a:lnSpc>
              <a:spcBef>
                <a:spcPts val="0"/>
              </a:spcBef>
              <a:spcAft>
                <a:spcPts val="0"/>
              </a:spcAft>
              <a:buNone/>
            </a:pPr>
            <a:r>
              <a:rPr lang="en" sz="1500"/>
              <a:t>In this lesson, students complete the end of unit assessment in which they complete two tasks: 1) having a group discussion about how and why Jack’s feelings about poetry have changed, and 2) answering short response questions about how and why Jack’s feelings about poetry have changed. The purpose of the second part of the assessment is to ensure that students are independently able to answer questions about the changes to Jack’s character.</a:t>
            </a:r>
            <a:endParaRPr sz="1500"/>
          </a:p>
          <a:p>
            <a:pPr marL="0" lvl="0" indent="0" rtl="0">
              <a:lnSpc>
                <a:spcPct val="100000"/>
              </a:lnSpc>
              <a:spcBef>
                <a:spcPts val="0"/>
              </a:spcBef>
              <a:spcAft>
                <a:spcPts val="0"/>
              </a:spcAft>
              <a:buNone/>
            </a:pPr>
            <a:endParaRPr sz="1600"/>
          </a:p>
          <a:p>
            <a:pPr marL="0" lvl="0" indent="0" rtl="0">
              <a:lnSpc>
                <a:spcPct val="100000"/>
              </a:lnSpc>
              <a:spcBef>
                <a:spcPts val="0"/>
              </a:spcBef>
              <a:spcAft>
                <a:spcPts val="0"/>
              </a:spcAft>
              <a:buNone/>
            </a:pPr>
            <a:r>
              <a:rPr lang="en" sz="1600"/>
              <a:t>The Learning Targets for students today are:</a:t>
            </a:r>
            <a:endParaRPr sz="1600"/>
          </a:p>
          <a:p>
            <a:pPr marL="457200" lvl="0" indent="-323850" rtl="0">
              <a:lnSpc>
                <a:spcPct val="100000"/>
              </a:lnSpc>
              <a:spcBef>
                <a:spcPts val="0"/>
              </a:spcBef>
              <a:spcAft>
                <a:spcPts val="0"/>
              </a:spcAft>
              <a:buClr>
                <a:srgbClr val="000000"/>
              </a:buClr>
              <a:buSzPts val="1500"/>
              <a:buAutoNum type="arabicPeriod"/>
            </a:pPr>
            <a:r>
              <a:rPr lang="en" sz="1500"/>
              <a:t>I can identify the characteristics of poetry in the first stanza of “Love That Boy.” </a:t>
            </a:r>
            <a:endParaRPr sz="1500"/>
          </a:p>
          <a:p>
            <a:pPr marL="457200" lvl="0" indent="-323850" rtl="0">
              <a:lnSpc>
                <a:spcPct val="100000"/>
              </a:lnSpc>
              <a:spcBef>
                <a:spcPts val="0"/>
              </a:spcBef>
              <a:spcAft>
                <a:spcPts val="0"/>
              </a:spcAft>
              <a:buClr>
                <a:srgbClr val="000000"/>
              </a:buClr>
              <a:buSzPts val="1500"/>
              <a:buAutoNum type="arabicPeriod"/>
            </a:pPr>
            <a:r>
              <a:rPr lang="en" sz="1500"/>
              <a:t>I can describe how Jack’s feelings about poetry changed using evidence from the text. </a:t>
            </a:r>
            <a:endParaRPr sz="1500"/>
          </a:p>
          <a:p>
            <a:pPr marL="0" lvl="0" indent="0" rtl="0">
              <a:lnSpc>
                <a:spcPct val="100000"/>
              </a:lnSpc>
              <a:spcBef>
                <a:spcPts val="1800"/>
              </a:spcBef>
              <a:spcAft>
                <a:spcPts val="0"/>
              </a:spcAft>
              <a:buNone/>
            </a:pPr>
            <a:endParaRPr sz="16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pic>
        <p:nvPicPr>
          <p:cNvPr id="168" name="Shape 168"/>
          <p:cNvPicPr preferRelativeResize="0"/>
          <p:nvPr/>
        </p:nvPicPr>
        <p:blipFill rotWithShape="1">
          <a:blip r:embed="rId3">
            <a:alphaModFix/>
          </a:blip>
          <a:srcRect l="27422" t="45321" r="29159" b="22723"/>
          <a:stretch/>
        </p:blipFill>
        <p:spPr>
          <a:xfrm>
            <a:off x="1004450" y="1095537"/>
            <a:ext cx="7135100" cy="2952424"/>
          </a:xfrm>
          <a:prstGeom prst="rect">
            <a:avLst/>
          </a:prstGeom>
          <a:noFill/>
          <a:ln w="19050" cap="flat" cmpd="sng">
            <a:solidFill>
              <a:srgbClr val="595959"/>
            </a:solidFill>
            <a:prstDash val="solid"/>
            <a:round/>
            <a:headEnd type="none" w="sm" len="sm"/>
            <a:tailEnd type="none" w="sm" len="sm"/>
          </a:ln>
        </p:spPr>
      </p:pic>
      <p:sp>
        <p:nvSpPr>
          <p:cNvPr id="169" name="Shape 169"/>
          <p:cNvSpPr txBox="1"/>
          <p:nvPr/>
        </p:nvSpPr>
        <p:spPr>
          <a:xfrm>
            <a:off x="1084175" y="2092700"/>
            <a:ext cx="3101100" cy="252000"/>
          </a:xfrm>
          <a:prstGeom prst="rect">
            <a:avLst/>
          </a:prstGeom>
          <a:solidFill>
            <a:srgbClr val="FFFFFF"/>
          </a:solidFill>
          <a:ln>
            <a:noFill/>
          </a:ln>
        </p:spPr>
        <p:txBody>
          <a:bodyPr spcFirstLastPara="1" wrap="square" lIns="91425" tIns="91425" rIns="91425" bIns="91425" anchor="t" anchorCtr="0">
            <a:noAutofit/>
          </a:bodyPr>
          <a:lstStyle/>
          <a:p>
            <a:pPr marL="0" lvl="0" indent="0">
              <a:spcBef>
                <a:spcPts val="0"/>
              </a:spcBef>
              <a:spcAft>
                <a:spcPts val="0"/>
              </a:spcAft>
              <a:buNone/>
            </a:pPr>
            <a:endParaRPr/>
          </a:p>
        </p:txBody>
      </p:sp>
      <p:pic>
        <p:nvPicPr>
          <p:cNvPr id="170" name="Shape 170" descr="Users"/>
          <p:cNvPicPr preferRelativeResize="0"/>
          <p:nvPr/>
        </p:nvPicPr>
        <p:blipFill rotWithShape="1">
          <a:blip r:embed="rId4">
            <a:alphaModFix/>
          </a:blip>
          <a:srcRect/>
          <a:stretch/>
        </p:blipFill>
        <p:spPr>
          <a:xfrm>
            <a:off x="8305799" y="4408714"/>
            <a:ext cx="554007" cy="511867"/>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Shape 17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revisit our goals...</a:t>
            </a:r>
            <a:endParaRPr>
              <a:solidFill>
                <a:srgbClr val="FF0000"/>
              </a:solidFill>
            </a:endParaRPr>
          </a:p>
        </p:txBody>
      </p:sp>
      <p:pic>
        <p:nvPicPr>
          <p:cNvPr id="176" name="Shape 176"/>
          <p:cNvPicPr preferRelativeResize="0"/>
          <p:nvPr/>
        </p:nvPicPr>
        <p:blipFill rotWithShape="1">
          <a:blip r:embed="rId3">
            <a:alphaModFix/>
          </a:blip>
          <a:srcRect b="3737"/>
          <a:stretch/>
        </p:blipFill>
        <p:spPr>
          <a:xfrm>
            <a:off x="2745211" y="1211676"/>
            <a:ext cx="3219824" cy="3784867"/>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pic>
        <p:nvPicPr>
          <p:cNvPr id="181" name="Shape 181"/>
          <p:cNvPicPr preferRelativeResize="0"/>
          <p:nvPr/>
        </p:nvPicPr>
        <p:blipFill rotWithShape="1">
          <a:blip r:embed="rId3">
            <a:alphaModFix/>
          </a:blip>
          <a:srcRect b="4931"/>
          <a:stretch/>
        </p:blipFill>
        <p:spPr>
          <a:xfrm>
            <a:off x="4723647" y="1639500"/>
            <a:ext cx="3415075" cy="3504000"/>
          </a:xfrm>
          <a:prstGeom prst="rect">
            <a:avLst/>
          </a:prstGeom>
          <a:noFill/>
          <a:ln>
            <a:noFill/>
          </a:ln>
        </p:spPr>
      </p:pic>
      <p:pic>
        <p:nvPicPr>
          <p:cNvPr id="182" name="Shape 182"/>
          <p:cNvPicPr preferRelativeResize="0"/>
          <p:nvPr/>
        </p:nvPicPr>
        <p:blipFill>
          <a:blip r:embed="rId4">
            <a:alphaModFix/>
          </a:blip>
          <a:stretch>
            <a:fillRect/>
          </a:stretch>
        </p:blipFill>
        <p:spPr>
          <a:xfrm>
            <a:off x="849085" y="1589315"/>
            <a:ext cx="3218686" cy="3426882"/>
          </a:xfrm>
          <a:prstGeom prst="rect">
            <a:avLst/>
          </a:prstGeom>
          <a:noFill/>
          <a:ln>
            <a:noFill/>
          </a:ln>
        </p:spPr>
      </p:pic>
      <p:sp>
        <p:nvSpPr>
          <p:cNvPr id="183" name="Shape 183"/>
          <p:cNvSpPr txBox="1"/>
          <p:nvPr/>
        </p:nvSpPr>
        <p:spPr>
          <a:xfrm>
            <a:off x="598497" y="152400"/>
            <a:ext cx="8250300" cy="11502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 sz="3000" dirty="0">
                <a:solidFill>
                  <a:srgbClr val="444444"/>
                </a:solidFill>
                <a:latin typeface="Century Gothic"/>
                <a:ea typeface="Century Gothic"/>
                <a:cs typeface="Century Gothic"/>
                <a:sym typeface="Century Gothic"/>
              </a:rPr>
              <a:t>Successful learners keep track of and reflect on their own learning!</a:t>
            </a:r>
            <a:endParaRPr sz="3000" dirty="0">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Shape 189"/>
          <p:cNvSpPr txBox="1">
            <a:spLocks noGrp="1"/>
          </p:cNvSpPr>
          <p:nvPr>
            <p:ph type="title"/>
          </p:nvPr>
        </p:nvSpPr>
        <p:spPr>
          <a:xfrm>
            <a:off x="628650" y="20468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dirty="0">
                <a:latin typeface="Century Gothic"/>
                <a:ea typeface="Century Gothic"/>
                <a:cs typeface="Century Gothic"/>
                <a:sym typeface="Century Gothic"/>
              </a:rPr>
              <a:t>Thumb-o-meter</a:t>
            </a:r>
            <a:endParaRPr sz="3200" dirty="0">
              <a:latin typeface="Century Gothic"/>
              <a:ea typeface="Century Gothic"/>
              <a:cs typeface="Century Gothic"/>
              <a:sym typeface="Century Gothic"/>
            </a:endParaRPr>
          </a:p>
        </p:txBody>
      </p:sp>
      <p:pic>
        <p:nvPicPr>
          <p:cNvPr id="190" name="Shape 190"/>
          <p:cNvPicPr preferRelativeResize="0"/>
          <p:nvPr/>
        </p:nvPicPr>
        <p:blipFill rotWithShape="1">
          <a:blip r:embed="rId3">
            <a:alphaModFix/>
          </a:blip>
          <a:srcRect/>
          <a:stretch/>
        </p:blipFill>
        <p:spPr>
          <a:xfrm>
            <a:off x="8191863" y="4267199"/>
            <a:ext cx="646973" cy="609806"/>
          </a:xfrm>
          <a:prstGeom prst="rect">
            <a:avLst/>
          </a:prstGeom>
          <a:noFill/>
          <a:ln>
            <a:noFill/>
          </a:ln>
        </p:spPr>
      </p:pic>
      <p:sp>
        <p:nvSpPr>
          <p:cNvPr id="191" name="Shape 191"/>
          <p:cNvSpPr txBox="1">
            <a:spLocks noGrp="1"/>
          </p:cNvSpPr>
          <p:nvPr>
            <p:ph type="body" idx="1"/>
          </p:nvPr>
        </p:nvSpPr>
        <p:spPr>
          <a:xfrm>
            <a:off x="1516500" y="1664838"/>
            <a:ext cx="6111000" cy="725700"/>
          </a:xfrm>
          <a:prstGeom prst="rect">
            <a:avLst/>
          </a:prstGeom>
          <a:noFill/>
          <a:ln>
            <a:noFill/>
          </a:ln>
        </p:spPr>
        <p:txBody>
          <a:bodyPr spcFirstLastPara="1" wrap="square" lIns="68575" tIns="34275" rIns="68575" bIns="34275" anchor="t" anchorCtr="0">
            <a:noAutofit/>
          </a:bodyPr>
          <a:lstStyle/>
          <a:p>
            <a:pPr marL="0" lvl="0" indent="0" algn="ctr" rtl="0">
              <a:lnSpc>
                <a:spcPct val="90000"/>
              </a:lnSpc>
              <a:spcBef>
                <a:spcPts val="1000"/>
              </a:spcBef>
              <a:spcAft>
                <a:spcPts val="0"/>
              </a:spcAft>
              <a:buNone/>
            </a:pPr>
            <a:r>
              <a:rPr lang="en" sz="2800" b="1" dirty="0">
                <a:solidFill>
                  <a:srgbClr val="000000"/>
                </a:solidFill>
                <a:latin typeface="Century Gothic"/>
                <a:ea typeface="Century Gothic"/>
                <a:cs typeface="Century Gothic"/>
                <a:sym typeface="Century Gothic"/>
              </a:rPr>
              <a:t>How well have you shown integrity in this lesson? </a:t>
            </a:r>
            <a:endParaRPr sz="2800" b="1" dirty="0">
              <a:solidFill>
                <a:srgbClr val="000000"/>
              </a:solidFill>
              <a:latin typeface="Century Gothic"/>
              <a:ea typeface="Century Gothic"/>
              <a:cs typeface="Century Gothic"/>
              <a:sym typeface="Century Gothic"/>
            </a:endParaRPr>
          </a:p>
        </p:txBody>
      </p:sp>
      <p:pic>
        <p:nvPicPr>
          <p:cNvPr id="192" name="Shape 192"/>
          <p:cNvPicPr preferRelativeResize="0"/>
          <p:nvPr/>
        </p:nvPicPr>
        <p:blipFill>
          <a:blip r:embed="rId4">
            <a:alphaModFix/>
          </a:blip>
          <a:stretch>
            <a:fillRect/>
          </a:stretch>
        </p:blipFill>
        <p:spPr>
          <a:xfrm>
            <a:off x="7418420" y="4305996"/>
            <a:ext cx="773443" cy="571009"/>
          </a:xfrm>
          <a:prstGeom prst="rect">
            <a:avLst/>
          </a:prstGeom>
          <a:noFill/>
          <a:ln>
            <a:noFill/>
          </a:ln>
        </p:spPr>
      </p:pic>
      <p:pic>
        <p:nvPicPr>
          <p:cNvPr id="3" name="Picture 2">
            <a:extLst>
              <a:ext uri="{FF2B5EF4-FFF2-40B4-BE49-F238E27FC236}">
                <a16:creationId xmlns:a16="http://schemas.microsoft.com/office/drawing/2014/main" id="{F5D29893-DFA2-498C-B294-9C6B27CD5363}"/>
              </a:ext>
            </a:extLst>
          </p:cNvPr>
          <p:cNvPicPr>
            <a:picLocks noChangeAspect="1"/>
          </p:cNvPicPr>
          <p:nvPr/>
        </p:nvPicPr>
        <p:blipFill>
          <a:blip r:embed="rId5"/>
          <a:stretch>
            <a:fillRect/>
          </a:stretch>
        </p:blipFill>
        <p:spPr>
          <a:xfrm>
            <a:off x="8203306" y="4903724"/>
            <a:ext cx="762000" cy="142875"/>
          </a:xfrm>
          <a:prstGeom prst="rect">
            <a:avLst/>
          </a:prstGeom>
        </p:spPr>
      </p:pic>
      <p:pic>
        <p:nvPicPr>
          <p:cNvPr id="5" name="Picture 4">
            <a:extLst>
              <a:ext uri="{FF2B5EF4-FFF2-40B4-BE49-F238E27FC236}">
                <a16:creationId xmlns:a16="http://schemas.microsoft.com/office/drawing/2014/main" id="{DD75334D-F545-4D99-9F09-7E1ADBDE66E4}"/>
              </a:ext>
            </a:extLst>
          </p:cNvPr>
          <p:cNvPicPr>
            <a:picLocks noChangeAspect="1"/>
          </p:cNvPicPr>
          <p:nvPr/>
        </p:nvPicPr>
        <p:blipFill>
          <a:blip r:embed="rId6"/>
          <a:stretch>
            <a:fillRect/>
          </a:stretch>
        </p:blipFill>
        <p:spPr>
          <a:xfrm>
            <a:off x="4248513" y="4604356"/>
            <a:ext cx="646973" cy="539144"/>
          </a:xfrm>
          <a:prstGeom prst="rect">
            <a:avLst/>
          </a:prstGeom>
        </p:spPr>
      </p:pic>
      <p:pic>
        <p:nvPicPr>
          <p:cNvPr id="7" name="Picture 6">
            <a:extLst>
              <a:ext uri="{FF2B5EF4-FFF2-40B4-BE49-F238E27FC236}">
                <a16:creationId xmlns:a16="http://schemas.microsoft.com/office/drawing/2014/main" id="{46D75B71-5E0E-469E-B581-07E13A6B39A7}"/>
              </a:ext>
            </a:extLst>
          </p:cNvPr>
          <p:cNvPicPr>
            <a:picLocks noChangeAspect="1"/>
          </p:cNvPicPr>
          <p:nvPr/>
        </p:nvPicPr>
        <p:blipFill>
          <a:blip r:embed="rId7"/>
          <a:stretch>
            <a:fillRect/>
          </a:stretch>
        </p:blipFill>
        <p:spPr>
          <a:xfrm>
            <a:off x="0" y="4572102"/>
            <a:ext cx="1207113" cy="554784"/>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Shape 19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Homework</a:t>
            </a:r>
            <a:endParaRPr dirty="0"/>
          </a:p>
        </p:txBody>
      </p:sp>
      <p:pic>
        <p:nvPicPr>
          <p:cNvPr id="198" name="Shape 198"/>
          <p:cNvPicPr preferRelativeResize="0"/>
          <p:nvPr/>
        </p:nvPicPr>
        <p:blipFill>
          <a:blip r:embed="rId3">
            <a:alphaModFix/>
          </a:blip>
          <a:stretch>
            <a:fillRect/>
          </a:stretch>
        </p:blipFill>
        <p:spPr>
          <a:xfrm>
            <a:off x="311700" y="1451375"/>
            <a:ext cx="5561474" cy="3076101"/>
          </a:xfrm>
          <a:prstGeom prst="rect">
            <a:avLst/>
          </a:prstGeom>
          <a:noFill/>
          <a:ln>
            <a:noFill/>
          </a:ln>
        </p:spPr>
      </p:pic>
      <p:sp>
        <p:nvSpPr>
          <p:cNvPr id="199" name="Shape 199"/>
          <p:cNvSpPr txBox="1"/>
          <p:nvPr/>
        </p:nvSpPr>
        <p:spPr>
          <a:xfrm>
            <a:off x="5873175" y="821525"/>
            <a:ext cx="3102600" cy="27567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 sz="1800" b="1" dirty="0">
                <a:latin typeface="Century Gothic"/>
                <a:ea typeface="Century Gothic"/>
                <a:cs typeface="Century Gothic"/>
                <a:sym typeface="Century Gothic"/>
              </a:rPr>
              <a:t>For tonight’s homework:</a:t>
            </a:r>
            <a:endParaRPr sz="1800" b="1" dirty="0">
              <a:latin typeface="Century Gothic"/>
              <a:ea typeface="Century Gothic"/>
              <a:cs typeface="Century Gothic"/>
              <a:sym typeface="Century Gothic"/>
            </a:endParaRPr>
          </a:p>
          <a:p>
            <a:pPr marL="457200" lvl="0" indent="-342900" rtl="0">
              <a:spcBef>
                <a:spcPts val="0"/>
              </a:spcBef>
              <a:spcAft>
                <a:spcPts val="0"/>
              </a:spcAft>
              <a:buSzPts val="1800"/>
              <a:buFont typeface="Century Gothic"/>
              <a:buAutoNum type="arabicPeriod"/>
            </a:pPr>
            <a:r>
              <a:rPr lang="en" sz="1800" b="1" dirty="0">
                <a:latin typeface="Century Gothic"/>
                <a:ea typeface="Century Gothic"/>
                <a:cs typeface="Century Gothic"/>
                <a:sym typeface="Century Gothic"/>
              </a:rPr>
              <a:t>Select a prompt from the list and respond in the </a:t>
            </a:r>
            <a:r>
              <a:rPr lang="en" sz="1800" b="1" dirty="0">
                <a:solidFill>
                  <a:srgbClr val="0000FF"/>
                </a:solidFill>
                <a:latin typeface="Century Gothic"/>
                <a:ea typeface="Century Gothic"/>
                <a:cs typeface="Century Gothic"/>
                <a:sym typeface="Century Gothic"/>
              </a:rPr>
              <a:t>front</a:t>
            </a:r>
            <a:r>
              <a:rPr lang="en" sz="1800" b="1" dirty="0">
                <a:latin typeface="Century Gothic"/>
                <a:ea typeface="Century Gothic"/>
                <a:cs typeface="Century Gothic"/>
                <a:sym typeface="Century Gothic"/>
              </a:rPr>
              <a:t> </a:t>
            </a:r>
            <a:r>
              <a:rPr lang="en" sz="1800" dirty="0">
                <a:solidFill>
                  <a:schemeClr val="dk1"/>
                </a:solidFill>
                <a:latin typeface="Century Gothic"/>
                <a:ea typeface="Century Gothic"/>
                <a:cs typeface="Century Gothic"/>
                <a:sym typeface="Century Gothic"/>
              </a:rPr>
              <a:t>(reading research)</a:t>
            </a:r>
            <a:r>
              <a:rPr lang="en" sz="1800" b="1" dirty="0">
                <a:solidFill>
                  <a:schemeClr val="dk1"/>
                </a:solidFill>
                <a:latin typeface="Century Gothic"/>
                <a:ea typeface="Century Gothic"/>
                <a:cs typeface="Century Gothic"/>
                <a:sym typeface="Century Gothic"/>
              </a:rPr>
              <a:t> </a:t>
            </a:r>
            <a:r>
              <a:rPr lang="en" sz="1800" b="1" dirty="0">
                <a:latin typeface="Century Gothic"/>
                <a:ea typeface="Century Gothic"/>
                <a:cs typeface="Century Gothic"/>
                <a:sym typeface="Century Gothic"/>
              </a:rPr>
              <a:t>of your journal. </a:t>
            </a:r>
            <a:endParaRPr sz="1800" b="1" dirty="0">
              <a:latin typeface="Century Gothic"/>
              <a:ea typeface="Century Gothic"/>
              <a:cs typeface="Century Gothic"/>
              <a:sym typeface="Century Gothic"/>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Shape 20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108000"/>
              </a:lnSpc>
              <a:spcBef>
                <a:spcPts val="0"/>
              </a:spcBef>
              <a:spcAft>
                <a:spcPts val="0"/>
              </a:spcAft>
              <a:buClr>
                <a:schemeClr val="dk1"/>
              </a:buClr>
              <a:buSzPts val="1100"/>
              <a:buFont typeface="Arial"/>
              <a:buNone/>
            </a:pPr>
            <a:r>
              <a:rPr lang="en" sz="3200"/>
              <a:t>Small Group Block /All Block</a:t>
            </a:r>
            <a:endParaRPr sz="3200"/>
          </a:p>
          <a:p>
            <a:pPr marL="0" lvl="0" indent="0" rtl="0">
              <a:lnSpc>
                <a:spcPct val="115000"/>
              </a:lnSpc>
              <a:spcBef>
                <a:spcPts val="0"/>
              </a:spcBef>
              <a:spcAft>
                <a:spcPts val="0"/>
              </a:spcAft>
              <a:buClr>
                <a:schemeClr val="dk1"/>
              </a:buClr>
              <a:buSzPts val="1100"/>
              <a:buFont typeface="Arial"/>
              <a:buNone/>
            </a:pPr>
            <a:endParaRPr sz="3200"/>
          </a:p>
          <a:p>
            <a:pPr marL="0" lvl="0" indent="0" rtl="0">
              <a:spcBef>
                <a:spcPts val="0"/>
              </a:spcBef>
              <a:spcAft>
                <a:spcPts val="0"/>
              </a:spcAft>
              <a:buNone/>
            </a:pPr>
            <a:endParaRPr/>
          </a:p>
        </p:txBody>
      </p:sp>
      <p:sp>
        <p:nvSpPr>
          <p:cNvPr id="205" name="Shape 205"/>
          <p:cNvSpPr txBox="1">
            <a:spLocks noGrp="1"/>
          </p:cNvSpPr>
          <p:nvPr>
            <p:ph type="body" idx="1"/>
          </p:nvPr>
        </p:nvSpPr>
        <p:spPr>
          <a:xfrm>
            <a:off x="311700" y="906875"/>
            <a:ext cx="8520600" cy="4152300"/>
          </a:xfrm>
          <a:prstGeom prst="rect">
            <a:avLst/>
          </a:prstGeom>
        </p:spPr>
        <p:txBody>
          <a:bodyPr spcFirstLastPara="1" wrap="square" lIns="91425" tIns="91425" rIns="91425" bIns="91425" anchor="t" anchorCtr="0">
            <a:noAutofit/>
          </a:bodyPr>
          <a:lstStyle/>
          <a:p>
            <a:pPr marL="0" lvl="0" indent="0" rtl="0">
              <a:lnSpc>
                <a:spcPct val="108000"/>
              </a:lnSpc>
              <a:spcBef>
                <a:spcPts val="0"/>
              </a:spcBef>
              <a:spcAft>
                <a:spcPts val="0"/>
              </a:spcAft>
              <a:buClr>
                <a:schemeClr val="dk1"/>
              </a:buClr>
              <a:buSzPts val="1100"/>
              <a:buFont typeface="Arial"/>
              <a:buNone/>
            </a:pPr>
            <a:r>
              <a:rPr lang="en" sz="2100" dirty="0">
                <a:solidFill>
                  <a:schemeClr val="dk1"/>
                </a:solidFill>
              </a:rPr>
              <a:t>Activities for today:</a:t>
            </a:r>
            <a:endParaRPr sz="2100" dirty="0">
              <a:solidFill>
                <a:schemeClr val="dk1"/>
              </a:solidFill>
            </a:endParaRPr>
          </a:p>
          <a:p>
            <a:pPr marL="0" lvl="0" indent="0" rtl="0">
              <a:lnSpc>
                <a:spcPct val="108000"/>
              </a:lnSpc>
              <a:spcBef>
                <a:spcPts val="1000"/>
              </a:spcBef>
              <a:spcAft>
                <a:spcPts val="0"/>
              </a:spcAft>
              <a:buClr>
                <a:schemeClr val="dk1"/>
              </a:buClr>
              <a:buSzPts val="1100"/>
              <a:buFont typeface="Arial"/>
              <a:buNone/>
            </a:pPr>
            <a:r>
              <a:rPr lang="en" dirty="0">
                <a:solidFill>
                  <a:schemeClr val="dk1"/>
                </a:solidFill>
              </a:rPr>
              <a:t>Welcome to the time in our day where we get to work on a activities in small groups related to building our skills as readers.</a:t>
            </a:r>
            <a:endParaRPr dirty="0">
              <a:solidFill>
                <a:schemeClr val="dk1"/>
              </a:solidFill>
            </a:endParaRPr>
          </a:p>
          <a:p>
            <a:pPr marL="0" lvl="0" indent="0" rtl="0">
              <a:lnSpc>
                <a:spcPct val="108000"/>
              </a:lnSpc>
              <a:spcBef>
                <a:spcPts val="2100"/>
              </a:spcBef>
              <a:spcAft>
                <a:spcPts val="0"/>
              </a:spcAft>
              <a:buNone/>
            </a:pPr>
            <a:r>
              <a:rPr lang="en" dirty="0">
                <a:solidFill>
                  <a:schemeClr val="dk1"/>
                </a:solidFill>
              </a:rPr>
              <a:t>During this time, you will get a chance to work in pairs or groups to support each other as you read.</a:t>
            </a:r>
            <a:endParaRPr dirty="0">
              <a:solidFill>
                <a:schemeClr val="dk1"/>
              </a:solidFill>
            </a:endParaRPr>
          </a:p>
          <a:p>
            <a:pPr marL="0" lvl="0" indent="0" rtl="0">
              <a:lnSpc>
                <a:spcPct val="108000"/>
              </a:lnSpc>
              <a:spcBef>
                <a:spcPts val="2100"/>
              </a:spcBef>
              <a:spcAft>
                <a:spcPts val="0"/>
              </a:spcAft>
              <a:buNone/>
            </a:pPr>
            <a:r>
              <a:rPr lang="en" sz="2100" dirty="0">
                <a:solidFill>
                  <a:schemeClr val="dk1"/>
                </a:solidFill>
              </a:rPr>
              <a:t>Groups assigned:</a:t>
            </a:r>
            <a:endParaRPr sz="2100" dirty="0">
              <a:solidFill>
                <a:schemeClr val="dk1"/>
              </a:solidFill>
            </a:endParaRPr>
          </a:p>
          <a:p>
            <a:pPr marL="0" lvl="0" indent="0" rtl="0">
              <a:lnSpc>
                <a:spcPct val="108000"/>
              </a:lnSpc>
              <a:spcBef>
                <a:spcPts val="2100"/>
              </a:spcBef>
              <a:spcAft>
                <a:spcPts val="0"/>
              </a:spcAft>
              <a:buNone/>
            </a:pPr>
            <a:endParaRPr sz="2100" dirty="0">
              <a:solidFill>
                <a:schemeClr val="dk1"/>
              </a:solidFill>
            </a:endParaRPr>
          </a:p>
          <a:p>
            <a:pPr marL="0" lvl="0" indent="0" rtl="0">
              <a:lnSpc>
                <a:spcPct val="108000"/>
              </a:lnSpc>
              <a:spcBef>
                <a:spcPts val="2100"/>
              </a:spcBef>
              <a:spcAft>
                <a:spcPts val="0"/>
              </a:spcAft>
              <a:buClr>
                <a:schemeClr val="dk1"/>
              </a:buClr>
              <a:buSzPts val="1100"/>
              <a:buFont typeface="Arial"/>
              <a:buNone/>
            </a:pPr>
            <a:endParaRPr sz="2100" dirty="0">
              <a:solidFill>
                <a:schemeClr val="dk1"/>
              </a:solidFill>
            </a:endParaRPr>
          </a:p>
          <a:p>
            <a:pPr marL="0" lvl="0" indent="0" rtl="0">
              <a:lnSpc>
                <a:spcPct val="115000"/>
              </a:lnSpc>
              <a:spcBef>
                <a:spcPts val="2100"/>
              </a:spcBef>
              <a:spcAft>
                <a:spcPts val="0"/>
              </a:spcAft>
              <a:buClr>
                <a:schemeClr val="dk1"/>
              </a:buClr>
              <a:buSzPts val="1100"/>
              <a:buFont typeface="Arial"/>
              <a:buNone/>
            </a:pPr>
            <a:endParaRPr sz="2100" dirty="0">
              <a:solidFill>
                <a:schemeClr val="dk1"/>
              </a:solidFill>
            </a:endParaRPr>
          </a:p>
          <a:p>
            <a:pPr marL="0" lvl="0" indent="0" rtl="0">
              <a:spcBef>
                <a:spcPts val="0"/>
              </a:spcBef>
              <a:spcAft>
                <a:spcPts val="0"/>
              </a:spcAft>
              <a:buNone/>
            </a:pPr>
            <a:endParaRPr dirty="0"/>
          </a:p>
        </p:txBody>
      </p:sp>
      <p:graphicFrame>
        <p:nvGraphicFramePr>
          <p:cNvPr id="206" name="Shape 206"/>
          <p:cNvGraphicFramePr/>
          <p:nvPr>
            <p:extLst>
              <p:ext uri="{D42A27DB-BD31-4B8C-83A1-F6EECF244321}">
                <p14:modId xmlns:p14="http://schemas.microsoft.com/office/powerpoint/2010/main" val="1772488249"/>
              </p:ext>
            </p:extLst>
          </p:nvPr>
        </p:nvGraphicFramePr>
        <p:xfrm>
          <a:off x="633279" y="3514675"/>
          <a:ext cx="7239000" cy="1466850"/>
        </p:xfrm>
        <a:graphic>
          <a:graphicData uri="http://schemas.openxmlformats.org/drawingml/2006/table">
            <a:tbl>
              <a:tblPr>
                <a:noFill/>
                <a:tableStyleId>{022F62FD-2CA2-4526-A20C-345757F6C340}</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428625">
                <a:tc>
                  <a:txBody>
                    <a:bodyPr/>
                    <a:lstStyle/>
                    <a:p>
                      <a:pPr marL="0" lvl="0" indent="0" rtl="0">
                        <a:lnSpc>
                          <a:spcPct val="120000"/>
                        </a:lnSpc>
                        <a:spcBef>
                          <a:spcPts val="0"/>
                        </a:spcBef>
                        <a:spcAft>
                          <a:spcPts val="0"/>
                        </a:spcAft>
                        <a:buNone/>
                      </a:pPr>
                      <a:r>
                        <a:rPr lang="en" dirty="0">
                          <a:latin typeface="Century Gothic" panose="020B0502020202020204" pitchFamily="34" charset="0"/>
                        </a:rPr>
                        <a:t>Group 1</a:t>
                      </a:r>
                      <a:endParaRPr dirty="0">
                        <a:latin typeface="Century Gothic" panose="020B0502020202020204" pitchFamily="34" charset="0"/>
                      </a:endParaRPr>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rtl="0">
                        <a:lnSpc>
                          <a:spcPct val="120000"/>
                        </a:lnSpc>
                        <a:spcBef>
                          <a:spcPts val="0"/>
                        </a:spcBef>
                        <a:spcAft>
                          <a:spcPts val="0"/>
                        </a:spcAft>
                        <a:buNone/>
                      </a:pPr>
                      <a:r>
                        <a:rPr lang="en" dirty="0">
                          <a:latin typeface="Century Gothic" panose="020B0502020202020204" pitchFamily="34" charset="0"/>
                        </a:rPr>
                        <a:t>Group 2</a:t>
                      </a:r>
                      <a:endParaRPr dirty="0">
                        <a:latin typeface="Century Gothic" panose="020B0502020202020204" pitchFamily="34" charset="0"/>
                      </a:endParaRPr>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rtl="0">
                        <a:lnSpc>
                          <a:spcPct val="120000"/>
                        </a:lnSpc>
                        <a:spcBef>
                          <a:spcPts val="0"/>
                        </a:spcBef>
                        <a:spcAft>
                          <a:spcPts val="0"/>
                        </a:spcAft>
                        <a:buNone/>
                      </a:pPr>
                      <a:r>
                        <a:rPr lang="en" dirty="0">
                          <a:latin typeface="Century Gothic" panose="020B0502020202020204" pitchFamily="34" charset="0"/>
                        </a:rPr>
                        <a:t>Group 3</a:t>
                      </a:r>
                      <a:endParaRPr dirty="0">
                        <a:latin typeface="Century Gothic" panose="020B0502020202020204" pitchFamily="34" charset="0"/>
                      </a:endParaRPr>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rtl="0">
                        <a:lnSpc>
                          <a:spcPct val="120000"/>
                        </a:lnSpc>
                        <a:spcBef>
                          <a:spcPts val="0"/>
                        </a:spcBef>
                        <a:spcAft>
                          <a:spcPts val="0"/>
                        </a:spcAft>
                        <a:buNone/>
                      </a:pPr>
                      <a:r>
                        <a:rPr lang="en" dirty="0">
                          <a:latin typeface="Century Gothic" panose="020B0502020202020204" pitchFamily="34" charset="0"/>
                        </a:rPr>
                        <a:t>Group 4</a:t>
                      </a:r>
                      <a:endParaRPr dirty="0">
                        <a:latin typeface="Century Gothic" panose="020B0502020202020204" pitchFamily="34" charset="0"/>
                      </a:endParaRPr>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0"/>
                  </a:ext>
                </a:extLst>
              </a:tr>
              <a:tr h="1038225">
                <a:tc>
                  <a:txBody>
                    <a:bodyPr/>
                    <a:lstStyle/>
                    <a:p>
                      <a:pPr marL="0" lvl="0" indent="0" rtl="0">
                        <a:spcBef>
                          <a:spcPts val="0"/>
                        </a:spcBef>
                        <a:spcAft>
                          <a:spcPts val="0"/>
                        </a:spcAft>
                        <a:buNone/>
                      </a:pPr>
                      <a:r>
                        <a:rPr lang="en"/>
                        <a:t> </a:t>
                      </a:r>
                      <a:endParaRPr/>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rtl="0">
                        <a:spcBef>
                          <a:spcPts val="0"/>
                        </a:spcBef>
                        <a:spcAft>
                          <a:spcPts val="0"/>
                        </a:spcAft>
                        <a:buNone/>
                      </a:pPr>
                      <a:r>
                        <a:rPr lang="en"/>
                        <a:t> </a:t>
                      </a:r>
                      <a:endParaRPr/>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rtl="0">
                        <a:spcBef>
                          <a:spcPts val="0"/>
                        </a:spcBef>
                        <a:spcAft>
                          <a:spcPts val="0"/>
                        </a:spcAft>
                        <a:buNone/>
                      </a:pPr>
                      <a:r>
                        <a:rPr lang="en"/>
                        <a:t> </a:t>
                      </a:r>
                      <a:endParaRPr/>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rtl="0">
                        <a:spcBef>
                          <a:spcPts val="0"/>
                        </a:spcBef>
                        <a:spcAft>
                          <a:spcPts val="0"/>
                        </a:spcAft>
                        <a:buNone/>
                      </a:pPr>
                      <a:r>
                        <a:rPr lang="en" dirty="0"/>
                        <a:t> </a:t>
                      </a:r>
                      <a:endParaRPr dirty="0"/>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Shape 11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1</a:t>
            </a:r>
            <a:r>
              <a:rPr lang="en" sz="3400"/>
              <a:t>: Lesson </a:t>
            </a:r>
            <a:r>
              <a:rPr lang="en"/>
              <a:t>12</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19" name="Shape 119"/>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2500"/>
              <a:buFont typeface="Arial"/>
              <a:buNone/>
            </a:pPr>
            <a:r>
              <a:rPr lang="en" b="1" dirty="0">
                <a:solidFill>
                  <a:schemeClr val="tx1"/>
                </a:solidFill>
              </a:rPr>
              <a:t>Preparing for Lesson 12: </a:t>
            </a:r>
            <a:r>
              <a:rPr lang="en" i="1" dirty="0">
                <a:solidFill>
                  <a:schemeClr val="tx1"/>
                </a:solidFill>
              </a:rPr>
              <a:t>Materials and Student Pairings</a:t>
            </a:r>
            <a:endParaRPr i="1" dirty="0">
              <a:solidFill>
                <a:schemeClr val="tx1"/>
              </a:solidFill>
            </a:endParaRPr>
          </a:p>
          <a:p>
            <a:pPr marL="0" lvl="0" indent="0" rtl="0">
              <a:lnSpc>
                <a:spcPct val="100000"/>
              </a:lnSpc>
              <a:spcBef>
                <a:spcPts val="0"/>
              </a:spcBef>
              <a:spcAft>
                <a:spcPts val="0"/>
              </a:spcAft>
              <a:buClr>
                <a:schemeClr val="dk1"/>
              </a:buClr>
              <a:buSzPts val="2500"/>
              <a:buFont typeface="Arial"/>
              <a:buNone/>
            </a:pPr>
            <a:endParaRPr i="1" dirty="0">
              <a:solidFill>
                <a:schemeClr val="tx1"/>
              </a:solidFill>
            </a:endParaRPr>
          </a:p>
          <a:p>
            <a:pPr marL="457200" lvl="0" indent="-317500" rtl="0">
              <a:lnSpc>
                <a:spcPct val="100000"/>
              </a:lnSpc>
              <a:spcBef>
                <a:spcPts val="0"/>
              </a:spcBef>
              <a:spcAft>
                <a:spcPts val="0"/>
              </a:spcAft>
              <a:buClr>
                <a:srgbClr val="444444"/>
              </a:buClr>
              <a:buSzPts val="1400"/>
              <a:buChar char="●"/>
            </a:pPr>
            <a:r>
              <a:rPr lang="en" dirty="0">
                <a:solidFill>
                  <a:schemeClr val="tx1"/>
                </a:solidFill>
              </a:rPr>
              <a:t>Have prepared the End of Unit 1 Assessment (one per student). </a:t>
            </a:r>
            <a:endParaRPr dirty="0">
              <a:solidFill>
                <a:schemeClr val="tx1"/>
              </a:solidFill>
            </a:endParaRPr>
          </a:p>
          <a:p>
            <a:pPr marL="457200" lvl="0" indent="0" rtl="0">
              <a:lnSpc>
                <a:spcPct val="100000"/>
              </a:lnSpc>
              <a:spcBef>
                <a:spcPts val="0"/>
              </a:spcBef>
              <a:spcAft>
                <a:spcPts val="0"/>
              </a:spcAft>
              <a:buNone/>
            </a:pPr>
            <a:endParaRPr dirty="0">
              <a:solidFill>
                <a:schemeClr val="tx1"/>
              </a:solidFill>
            </a:endParaRPr>
          </a:p>
          <a:p>
            <a:pPr marL="457200" lvl="0" indent="-317500" rtl="0">
              <a:lnSpc>
                <a:spcPct val="100000"/>
              </a:lnSpc>
              <a:spcBef>
                <a:spcPts val="0"/>
              </a:spcBef>
              <a:spcAft>
                <a:spcPts val="0"/>
              </a:spcAft>
              <a:buClr>
                <a:srgbClr val="444444"/>
              </a:buClr>
              <a:buSzPts val="1400"/>
              <a:buChar char="●"/>
            </a:pPr>
            <a:r>
              <a:rPr lang="en" dirty="0">
                <a:solidFill>
                  <a:schemeClr val="tx1"/>
                </a:solidFill>
              </a:rPr>
              <a:t>In order to hear all students discuss, create groups of five and provide 5 minutes for each group’s discussion. When students are not involved in the discussions, they should complete Part II of the assessment independently.</a:t>
            </a:r>
            <a:endParaRPr dirty="0">
              <a:solidFill>
                <a:schemeClr val="tx1"/>
              </a:solidFill>
            </a:endParaRPr>
          </a:p>
          <a:p>
            <a:pPr marL="457200" lvl="0" indent="0" rtl="0">
              <a:lnSpc>
                <a:spcPct val="100000"/>
              </a:lnSpc>
              <a:spcBef>
                <a:spcPts val="0"/>
              </a:spcBef>
              <a:spcAft>
                <a:spcPts val="0"/>
              </a:spcAft>
              <a:buNone/>
            </a:pPr>
            <a:endParaRPr dirty="0">
              <a:solidFill>
                <a:schemeClr val="tx1"/>
              </a:solidFill>
            </a:endParaRPr>
          </a:p>
          <a:p>
            <a:pPr marL="457200" lvl="0" indent="-317500" rtl="0">
              <a:lnSpc>
                <a:spcPct val="100000"/>
              </a:lnSpc>
              <a:spcBef>
                <a:spcPts val="0"/>
              </a:spcBef>
              <a:spcAft>
                <a:spcPts val="0"/>
              </a:spcAft>
              <a:buClr>
                <a:srgbClr val="444444"/>
              </a:buClr>
              <a:buSzPts val="1400"/>
              <a:buChar char="●"/>
            </a:pPr>
            <a:r>
              <a:rPr lang="en" dirty="0">
                <a:solidFill>
                  <a:schemeClr val="tx1"/>
                </a:solidFill>
              </a:rPr>
              <a:t>Some students may require longer than the time allocated to complete the assessment.</a:t>
            </a:r>
            <a:endParaRPr dirty="0">
              <a:solidFill>
                <a:schemeClr val="tx1"/>
              </a:solidFill>
            </a:endParaRPr>
          </a:p>
          <a:p>
            <a:pPr marL="0" lvl="0" indent="0" rtl="0">
              <a:lnSpc>
                <a:spcPct val="100000"/>
              </a:lnSpc>
              <a:spcBef>
                <a:spcPts val="1700"/>
              </a:spcBef>
              <a:spcAft>
                <a:spcPts val="0"/>
              </a:spcAft>
              <a:buNone/>
            </a:pPr>
            <a:endParaRPr dirty="0">
              <a:solidFill>
                <a:schemeClr val="tx1"/>
              </a:solidFill>
            </a:endParaRPr>
          </a:p>
          <a:p>
            <a:pPr marL="0" lvl="0" indent="0" rtl="0">
              <a:lnSpc>
                <a:spcPct val="100000"/>
              </a:lnSpc>
              <a:spcBef>
                <a:spcPts val="1000"/>
              </a:spcBef>
              <a:spcAft>
                <a:spcPts val="0"/>
              </a:spcAft>
              <a:buNone/>
            </a:pPr>
            <a:endParaRPr dirty="0">
              <a:solidFill>
                <a:schemeClr val="tx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Shape 12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1</a:t>
            </a:r>
            <a:r>
              <a:rPr lang="en" sz="3400"/>
              <a:t>: Lesson </a:t>
            </a:r>
            <a:r>
              <a:rPr lang="en"/>
              <a:t>12</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25" name="Shape 125"/>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spcBef>
                <a:spcPts val="600"/>
              </a:spcBef>
              <a:spcAft>
                <a:spcPts val="0"/>
              </a:spcAft>
              <a:buClr>
                <a:schemeClr val="dk1"/>
              </a:buClr>
              <a:buSzPts val="2500"/>
              <a:buFont typeface="Arial"/>
              <a:buNone/>
            </a:pPr>
            <a:r>
              <a:rPr lang="en" b="1" dirty="0">
                <a:solidFill>
                  <a:schemeClr val="tx1"/>
                </a:solidFill>
              </a:rPr>
              <a:t>Preparing for Lesson 12: </a:t>
            </a:r>
            <a:r>
              <a:rPr lang="en" i="1" dirty="0">
                <a:solidFill>
                  <a:schemeClr val="tx1"/>
                </a:solidFill>
              </a:rPr>
              <a:t>Pre-reading and Preparation</a:t>
            </a:r>
            <a:endParaRPr i="1" dirty="0">
              <a:solidFill>
                <a:schemeClr val="tx1"/>
              </a:solidFill>
            </a:endParaRPr>
          </a:p>
          <a:p>
            <a:pPr marL="457200" lvl="0" indent="-317500" rtl="0">
              <a:spcBef>
                <a:spcPts val="600"/>
              </a:spcBef>
              <a:spcAft>
                <a:spcPts val="0"/>
              </a:spcAft>
              <a:buClr>
                <a:srgbClr val="444444"/>
              </a:buClr>
              <a:buSzPts val="1400"/>
              <a:buChar char="●"/>
            </a:pPr>
            <a:r>
              <a:rPr lang="en" dirty="0">
                <a:solidFill>
                  <a:schemeClr val="tx1"/>
                </a:solidFill>
              </a:rPr>
              <a:t>Prepare the End of Unit 1 Assessment (see Assessment Overview and Resources).</a:t>
            </a:r>
            <a:endParaRPr dirty="0">
              <a:solidFill>
                <a:schemeClr val="tx1"/>
              </a:solidFill>
            </a:endParaRPr>
          </a:p>
          <a:p>
            <a:pPr marL="457200" lvl="0" indent="-317500" rtl="0">
              <a:spcBef>
                <a:spcPts val="600"/>
              </a:spcBef>
              <a:spcAft>
                <a:spcPts val="0"/>
              </a:spcAft>
              <a:buClr>
                <a:srgbClr val="444444"/>
              </a:buClr>
              <a:buSzPts val="1400"/>
              <a:buChar char="●"/>
            </a:pPr>
            <a:r>
              <a:rPr lang="en" dirty="0">
                <a:solidFill>
                  <a:schemeClr val="tx1"/>
                </a:solidFill>
              </a:rPr>
              <a:t>Determine student groups (of five) for the text-based assessment, as well as the order in which groups will discuss, and post this information.</a:t>
            </a:r>
            <a:endParaRPr dirty="0">
              <a:solidFill>
                <a:schemeClr val="tx1"/>
              </a:solidFill>
            </a:endParaRPr>
          </a:p>
          <a:p>
            <a:pPr marL="457200" lvl="0" indent="-317500" rtl="0">
              <a:spcBef>
                <a:spcPts val="600"/>
              </a:spcBef>
              <a:spcAft>
                <a:spcPts val="0"/>
              </a:spcAft>
              <a:buClr>
                <a:srgbClr val="444444"/>
              </a:buClr>
              <a:buSzPts val="1400"/>
              <a:buChar char="●"/>
            </a:pPr>
            <a:r>
              <a:rPr lang="en" dirty="0">
                <a:solidFill>
                  <a:schemeClr val="tx1"/>
                </a:solidFill>
              </a:rPr>
              <a:t>Gather Tracking Progress folders from lesson 8 and Exit Tickets from Lesson 11.</a:t>
            </a:r>
            <a:endParaRPr dirty="0">
              <a:solidFill>
                <a:schemeClr val="tx1"/>
              </a:solidFill>
            </a:endParaRPr>
          </a:p>
          <a:p>
            <a:pPr marL="457200" lvl="0" indent="-317500" rtl="0">
              <a:spcBef>
                <a:spcPts val="600"/>
              </a:spcBef>
              <a:spcAft>
                <a:spcPts val="0"/>
              </a:spcAft>
              <a:buClr>
                <a:srgbClr val="444444"/>
              </a:buClr>
              <a:buSzPts val="1400"/>
              <a:buChar char="●"/>
            </a:pPr>
            <a:r>
              <a:rPr lang="en" dirty="0">
                <a:solidFill>
                  <a:schemeClr val="tx1"/>
                </a:solidFill>
              </a:rPr>
              <a:t>Post: Learning targets.</a:t>
            </a:r>
            <a:endParaRPr dirty="0">
              <a:solidFill>
                <a:schemeClr val="tx1"/>
              </a:solidFill>
            </a:endParaRPr>
          </a:p>
          <a:p>
            <a:pPr marL="457200" lvl="0" indent="-317500" rtl="0">
              <a:spcBef>
                <a:spcPts val="600"/>
              </a:spcBef>
              <a:spcAft>
                <a:spcPts val="0"/>
              </a:spcAft>
              <a:buClr>
                <a:srgbClr val="444444"/>
              </a:buClr>
              <a:buSzPts val="1400"/>
              <a:buChar char="●"/>
            </a:pPr>
            <a:r>
              <a:rPr lang="en" dirty="0">
                <a:solidFill>
                  <a:schemeClr val="tx1"/>
                </a:solidFill>
              </a:rPr>
              <a:t>Protocols used: Thumb-O-Meter</a:t>
            </a:r>
            <a:endParaRPr dirty="0">
              <a:solidFill>
                <a:schemeClr val="tx1"/>
              </a:solidFill>
            </a:endParaRPr>
          </a:p>
          <a:p>
            <a:pPr marL="0" lvl="0" indent="0" rtl="0">
              <a:spcBef>
                <a:spcPts val="600"/>
              </a:spcBef>
              <a:spcAft>
                <a:spcPts val="1000"/>
              </a:spcAft>
              <a:buNone/>
            </a:pPr>
            <a:endParaRPr dirty="0">
              <a:solidFill>
                <a:schemeClr val="tx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Shape 130"/>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4</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12</a:t>
            </a:r>
            <a:endParaRPr sz="4000" b="1">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4B66DBC0-5EDD-42FB-998A-E33450391E54}"/>
              </a:ext>
            </a:extLst>
          </p:cNvPr>
          <p:cNvPicPr>
            <a:picLocks noChangeAspect="1"/>
          </p:cNvPicPr>
          <p:nvPr/>
        </p:nvPicPr>
        <p:blipFill>
          <a:blip r:embed="rId3"/>
          <a:stretch>
            <a:fillRect/>
          </a:stretch>
        </p:blipFill>
        <p:spPr>
          <a:xfrm>
            <a:off x="3583174" y="312821"/>
            <a:ext cx="1977651" cy="90892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Shape 13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dirty="0"/>
              <a:t>Hello, Students!</a:t>
            </a:r>
            <a:endParaRPr b="1" dirty="0"/>
          </a:p>
        </p:txBody>
      </p:sp>
      <p:sp>
        <p:nvSpPr>
          <p:cNvPr id="136" name="Shape 136"/>
          <p:cNvSpPr txBox="1">
            <a:spLocks noGrp="1"/>
          </p:cNvSpPr>
          <p:nvPr>
            <p:ph type="body" idx="1"/>
          </p:nvPr>
        </p:nvSpPr>
        <p:spPr>
          <a:xfrm>
            <a:off x="2603975" y="1435825"/>
            <a:ext cx="6228300" cy="35532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a:t>Welcome to the end of Module 1 Unit 1! You have been working so hard on reading and analyzing poems!</a:t>
            </a:r>
            <a:endParaRPr/>
          </a:p>
          <a:p>
            <a:pPr marL="0" lvl="0" indent="0" rtl="0">
              <a:lnSpc>
                <a:spcPct val="100000"/>
              </a:lnSpc>
              <a:spcBef>
                <a:spcPts val="0"/>
              </a:spcBef>
              <a:spcAft>
                <a:spcPts val="0"/>
              </a:spcAft>
              <a:buNone/>
            </a:pPr>
            <a:endParaRPr/>
          </a:p>
          <a:p>
            <a:pPr marL="0" lvl="0" indent="0" rtl="0">
              <a:lnSpc>
                <a:spcPct val="100000"/>
              </a:lnSpc>
              <a:spcBef>
                <a:spcPts val="0"/>
              </a:spcBef>
              <a:spcAft>
                <a:spcPts val="0"/>
              </a:spcAft>
              <a:buNone/>
            </a:pPr>
            <a:r>
              <a:rPr lang="en"/>
              <a:t>What are we learning and doing today?</a:t>
            </a:r>
            <a:endParaRPr/>
          </a:p>
          <a:p>
            <a:pPr marL="457200" lvl="0" indent="-342900" rtl="0">
              <a:lnSpc>
                <a:spcPct val="100000"/>
              </a:lnSpc>
              <a:spcBef>
                <a:spcPts val="0"/>
              </a:spcBef>
              <a:spcAft>
                <a:spcPts val="0"/>
              </a:spcAft>
              <a:buSzPts val="1800"/>
              <a:buChar char="●"/>
            </a:pPr>
            <a:r>
              <a:rPr lang="en"/>
              <a:t>Showing what you know in a text-based discussion.</a:t>
            </a:r>
            <a:endParaRPr/>
          </a:p>
          <a:p>
            <a:pPr marL="457200" lvl="0" indent="-342900" rtl="0">
              <a:lnSpc>
                <a:spcPct val="100000"/>
              </a:lnSpc>
              <a:spcBef>
                <a:spcPts val="0"/>
              </a:spcBef>
              <a:spcAft>
                <a:spcPts val="0"/>
              </a:spcAft>
              <a:buSzPts val="1800"/>
              <a:buChar char="●"/>
            </a:pPr>
            <a:r>
              <a:rPr lang="en"/>
              <a:t>Describing how Jack’s feelings have changed about poetry using text evidence in writing. </a:t>
            </a:r>
            <a:endParaRPr/>
          </a:p>
        </p:txBody>
      </p:sp>
      <p:pic>
        <p:nvPicPr>
          <p:cNvPr id="137" name="Shape 137"/>
          <p:cNvPicPr preferRelativeResize="0"/>
          <p:nvPr/>
        </p:nvPicPr>
        <p:blipFill rotWithShape="1">
          <a:blip r:embed="rId3">
            <a:alphaModFix/>
          </a:blip>
          <a:srcRect l="1932" t="39210" r="87038" b="31362"/>
          <a:stretch/>
        </p:blipFill>
        <p:spPr>
          <a:xfrm>
            <a:off x="591125" y="1546950"/>
            <a:ext cx="1366400" cy="2049600"/>
          </a:xfrm>
          <a:prstGeom prst="rect">
            <a:avLst/>
          </a:prstGeom>
          <a:noFill/>
          <a:ln w="19050" cap="flat" cmpd="sng">
            <a:solidFill>
              <a:srgbClr val="595959"/>
            </a:solidFill>
            <a:prstDash val="solid"/>
            <a:round/>
            <a:headEnd type="none" w="sm" len="sm"/>
            <a:tailEnd type="none" w="sm" len="sm"/>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Shape 14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Now let's look at what you are expected to be able to do.</a:t>
            </a:r>
            <a:endParaRPr/>
          </a:p>
        </p:txBody>
      </p:sp>
      <p:sp>
        <p:nvSpPr>
          <p:cNvPr id="143" name="Shape 143"/>
          <p:cNvSpPr txBox="1">
            <a:spLocks noGrp="1"/>
          </p:cNvSpPr>
          <p:nvPr>
            <p:ph type="body" idx="1"/>
          </p:nvPr>
        </p:nvSpPr>
        <p:spPr>
          <a:xfrm>
            <a:off x="1074900" y="1671900"/>
            <a:ext cx="6994200" cy="29076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2400" dirty="0">
                <a:solidFill>
                  <a:schemeClr val="tx1"/>
                </a:solidFill>
              </a:rPr>
              <a:t>I can describe how Jack’s feelings about poetry changed using evidence from the text.</a:t>
            </a:r>
            <a:endParaRPr sz="2400" dirty="0">
              <a:solidFill>
                <a:schemeClr val="tx1"/>
              </a:solidFill>
            </a:endParaRPr>
          </a:p>
          <a:p>
            <a:pPr marL="457200" lvl="0" indent="0" rtl="0">
              <a:lnSpc>
                <a:spcPct val="100000"/>
              </a:lnSpc>
              <a:spcBef>
                <a:spcPts val="1000"/>
              </a:spcBef>
              <a:spcAft>
                <a:spcPts val="0"/>
              </a:spcAft>
              <a:buNone/>
            </a:pPr>
            <a:endParaRPr sz="2400" dirty="0">
              <a:solidFill>
                <a:schemeClr val="tx1"/>
              </a:solidFill>
            </a:endParaRPr>
          </a:p>
          <a:p>
            <a:pPr marL="0" lvl="0" indent="0" rtl="0">
              <a:lnSpc>
                <a:spcPct val="100000"/>
              </a:lnSpc>
              <a:spcBef>
                <a:spcPts val="1000"/>
              </a:spcBef>
              <a:spcAft>
                <a:spcPts val="0"/>
              </a:spcAft>
              <a:buNone/>
            </a:pPr>
            <a:r>
              <a:rPr lang="en" sz="2400" dirty="0">
                <a:solidFill>
                  <a:schemeClr val="tx1"/>
                </a:solidFill>
              </a:rPr>
              <a:t>I can follow discussion norms to have an effective text-based discussion.</a:t>
            </a:r>
            <a:endParaRPr sz="2400" dirty="0">
              <a:solidFill>
                <a:schemeClr val="tx1"/>
              </a:solidFill>
            </a:endParaRPr>
          </a:p>
        </p:txBody>
      </p:sp>
      <p:pic>
        <p:nvPicPr>
          <p:cNvPr id="144" name="Shape 144"/>
          <p:cNvPicPr preferRelativeResize="0"/>
          <p:nvPr/>
        </p:nvPicPr>
        <p:blipFill>
          <a:blip r:embed="rId3">
            <a:alphaModFix/>
          </a:blip>
          <a:stretch>
            <a:fillRect/>
          </a:stretch>
        </p:blipFill>
        <p:spPr>
          <a:xfrm>
            <a:off x="8184600" y="4382775"/>
            <a:ext cx="647700" cy="5238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Shape 14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Show What You Know! </a:t>
            </a:r>
            <a:endParaRPr>
              <a:solidFill>
                <a:srgbClr val="FF0000"/>
              </a:solidFill>
            </a:endParaRPr>
          </a:p>
        </p:txBody>
      </p:sp>
      <p:sp>
        <p:nvSpPr>
          <p:cNvPr id="150" name="Shape 150"/>
          <p:cNvSpPr txBox="1">
            <a:spLocks noGrp="1"/>
          </p:cNvSpPr>
          <p:nvPr>
            <p:ph type="body" idx="1"/>
          </p:nvPr>
        </p:nvSpPr>
        <p:spPr>
          <a:xfrm>
            <a:off x="3031350" y="1152475"/>
            <a:ext cx="5800800" cy="9966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This assessment has two parts. Your teacher will tell you in which order to complete them. </a:t>
            </a:r>
            <a:endParaRPr/>
          </a:p>
          <a:p>
            <a:pPr marL="0" lvl="0" indent="0">
              <a:spcBef>
                <a:spcPts val="0"/>
              </a:spcBef>
              <a:spcAft>
                <a:spcPts val="0"/>
              </a:spcAft>
              <a:buNone/>
            </a:pPr>
            <a:endParaRPr/>
          </a:p>
          <a:p>
            <a:pPr marL="457200" lvl="0" indent="-342900" rtl="0">
              <a:spcBef>
                <a:spcPts val="0"/>
              </a:spcBef>
              <a:spcAft>
                <a:spcPts val="0"/>
              </a:spcAft>
              <a:buSzPts val="1800"/>
              <a:buChar char="●"/>
            </a:pPr>
            <a:r>
              <a:rPr lang="en"/>
              <a:t>In Part I, you will discuss in a small group how Jack’s attitude toward poetry has changed. </a:t>
            </a:r>
            <a:endParaRPr/>
          </a:p>
          <a:p>
            <a:pPr marL="0" lvl="0" indent="0" rtl="0">
              <a:spcBef>
                <a:spcPts val="0"/>
              </a:spcBef>
              <a:spcAft>
                <a:spcPts val="0"/>
              </a:spcAft>
              <a:buNone/>
            </a:pPr>
            <a:endParaRPr/>
          </a:p>
          <a:p>
            <a:pPr marL="457200" lvl="0" indent="-342900" rtl="0">
              <a:spcBef>
                <a:spcPts val="0"/>
              </a:spcBef>
              <a:spcAft>
                <a:spcPts val="0"/>
              </a:spcAft>
              <a:buSzPts val="1800"/>
              <a:buChar char="●"/>
            </a:pPr>
            <a:r>
              <a:rPr lang="en"/>
              <a:t>In Part II, you will answer selected response and short response questions to show your understanding of Jack’s thoughts, feelings, and actions, and how Jack’s character has developed since the beginning of the book. </a:t>
            </a:r>
            <a:endParaRPr sz="1200"/>
          </a:p>
        </p:txBody>
      </p:sp>
      <p:pic>
        <p:nvPicPr>
          <p:cNvPr id="151" name="Shape 151"/>
          <p:cNvPicPr preferRelativeResize="0"/>
          <p:nvPr/>
        </p:nvPicPr>
        <p:blipFill rotWithShape="1">
          <a:blip r:embed="rId3">
            <a:alphaModFix/>
          </a:blip>
          <a:srcRect l="1932" t="39210" r="87038" b="31362"/>
          <a:stretch/>
        </p:blipFill>
        <p:spPr>
          <a:xfrm>
            <a:off x="645025" y="1272301"/>
            <a:ext cx="2117075" cy="3175624"/>
          </a:xfrm>
          <a:prstGeom prst="rect">
            <a:avLst/>
          </a:prstGeom>
          <a:noFill/>
          <a:ln w="19050" cap="flat" cmpd="sng">
            <a:solidFill>
              <a:srgbClr val="595959"/>
            </a:solidFill>
            <a:prstDash val="solid"/>
            <a:round/>
            <a:headEnd type="none" w="sm" len="sm"/>
            <a:tailEnd type="none" w="sm" len="sm"/>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Shape 156"/>
          <p:cNvSpPr txBox="1">
            <a:spLocks noGrp="1"/>
          </p:cNvSpPr>
          <p:nvPr>
            <p:ph type="body" idx="1"/>
          </p:nvPr>
        </p:nvSpPr>
        <p:spPr>
          <a:xfrm>
            <a:off x="311700" y="1137175"/>
            <a:ext cx="8520600" cy="3416400"/>
          </a:xfrm>
          <a:prstGeom prst="rect">
            <a:avLst/>
          </a:prstGeom>
        </p:spPr>
        <p:txBody>
          <a:bodyPr spcFirstLastPara="1" wrap="square" lIns="91425" tIns="91425" rIns="91425" bIns="91425" anchor="t" anchorCtr="0">
            <a:noAutofit/>
          </a:bodyPr>
          <a:lstStyle/>
          <a:p>
            <a:pPr marL="0" lvl="0" indent="0" rtl="0">
              <a:lnSpc>
                <a:spcPct val="96000"/>
              </a:lnSpc>
              <a:spcBef>
                <a:spcPts val="500"/>
              </a:spcBef>
              <a:spcAft>
                <a:spcPts val="0"/>
              </a:spcAft>
              <a:buNone/>
            </a:pPr>
            <a:endParaRPr sz="1100">
              <a:solidFill>
                <a:schemeClr val="dk1"/>
              </a:solidFill>
            </a:endParaRPr>
          </a:p>
          <a:p>
            <a:pPr marL="0" lvl="0" indent="0" rtl="0">
              <a:lnSpc>
                <a:spcPct val="115000"/>
              </a:lnSpc>
              <a:spcBef>
                <a:spcPts val="0"/>
              </a:spcBef>
              <a:spcAft>
                <a:spcPts val="0"/>
              </a:spcAft>
              <a:buNone/>
            </a:pPr>
            <a:endParaRPr sz="2400">
              <a:solidFill>
                <a:schemeClr val="dk1"/>
              </a:solidFill>
            </a:endParaRPr>
          </a:p>
          <a:p>
            <a:pPr marL="0" lvl="0" indent="0" rtl="0">
              <a:lnSpc>
                <a:spcPct val="96000"/>
              </a:lnSpc>
              <a:spcBef>
                <a:spcPts val="0"/>
              </a:spcBef>
              <a:spcAft>
                <a:spcPts val="0"/>
              </a:spcAft>
              <a:buNone/>
            </a:pPr>
            <a:endParaRPr sz="1400" b="1">
              <a:solidFill>
                <a:schemeClr val="dk1"/>
              </a:solidFill>
            </a:endParaRPr>
          </a:p>
          <a:p>
            <a:pPr marL="0" lvl="0" indent="0" rtl="0">
              <a:lnSpc>
                <a:spcPct val="96000"/>
              </a:lnSpc>
              <a:spcBef>
                <a:spcPts val="0"/>
              </a:spcBef>
              <a:spcAft>
                <a:spcPts val="0"/>
              </a:spcAft>
              <a:buNone/>
            </a:pPr>
            <a:endParaRPr sz="1400" b="1">
              <a:solidFill>
                <a:schemeClr val="dk1"/>
              </a:solidFill>
            </a:endParaRPr>
          </a:p>
          <a:p>
            <a:pPr marL="0" lvl="0" indent="0" rtl="0">
              <a:lnSpc>
                <a:spcPct val="96000"/>
              </a:lnSpc>
              <a:spcBef>
                <a:spcPts val="0"/>
              </a:spcBef>
              <a:spcAft>
                <a:spcPts val="0"/>
              </a:spcAft>
              <a:buNone/>
            </a:pPr>
            <a:endParaRPr sz="1400" b="1">
              <a:solidFill>
                <a:schemeClr val="dk1"/>
              </a:solidFill>
            </a:endParaRPr>
          </a:p>
          <a:p>
            <a:pPr marL="0" lvl="0" indent="0" rtl="0">
              <a:lnSpc>
                <a:spcPct val="96000"/>
              </a:lnSpc>
              <a:spcBef>
                <a:spcPts val="0"/>
              </a:spcBef>
              <a:spcAft>
                <a:spcPts val="0"/>
              </a:spcAft>
              <a:buNone/>
            </a:pPr>
            <a:endParaRPr sz="1400" b="1">
              <a:solidFill>
                <a:schemeClr val="dk1"/>
              </a:solidFill>
            </a:endParaRPr>
          </a:p>
          <a:p>
            <a:pPr marL="0" lvl="0" indent="0" rtl="0">
              <a:lnSpc>
                <a:spcPct val="96000"/>
              </a:lnSpc>
              <a:spcBef>
                <a:spcPts val="0"/>
              </a:spcBef>
              <a:spcAft>
                <a:spcPts val="0"/>
              </a:spcAft>
              <a:buNone/>
            </a:pPr>
            <a:endParaRPr sz="1400" b="1">
              <a:solidFill>
                <a:schemeClr val="dk1"/>
              </a:solidFill>
            </a:endParaRPr>
          </a:p>
          <a:p>
            <a:pPr marL="0" lvl="0" indent="0" rtl="0">
              <a:lnSpc>
                <a:spcPct val="96000"/>
              </a:lnSpc>
              <a:spcBef>
                <a:spcPts val="0"/>
              </a:spcBef>
              <a:spcAft>
                <a:spcPts val="0"/>
              </a:spcAft>
              <a:buNone/>
            </a:pPr>
            <a:endParaRPr sz="1400" b="1">
              <a:solidFill>
                <a:schemeClr val="dk1"/>
              </a:solidFill>
            </a:endParaRPr>
          </a:p>
          <a:p>
            <a:pPr marL="0" lvl="0" indent="0" rtl="0">
              <a:lnSpc>
                <a:spcPct val="96000"/>
              </a:lnSpc>
              <a:spcBef>
                <a:spcPts val="0"/>
              </a:spcBef>
              <a:spcAft>
                <a:spcPts val="0"/>
              </a:spcAft>
              <a:buNone/>
            </a:pPr>
            <a:endParaRPr sz="1400" b="1">
              <a:solidFill>
                <a:schemeClr val="dk1"/>
              </a:solidFill>
            </a:endParaRPr>
          </a:p>
          <a:p>
            <a:pPr marL="0" lvl="0" indent="0" rtl="0">
              <a:lnSpc>
                <a:spcPct val="96000"/>
              </a:lnSpc>
              <a:spcBef>
                <a:spcPts val="1000"/>
              </a:spcBef>
              <a:spcAft>
                <a:spcPts val="2100"/>
              </a:spcAft>
              <a:buNone/>
            </a:pPr>
            <a:endParaRPr sz="1400">
              <a:solidFill>
                <a:schemeClr val="dk1"/>
              </a:solidFill>
            </a:endParaRPr>
          </a:p>
        </p:txBody>
      </p:sp>
      <p:sp>
        <p:nvSpPr>
          <p:cNvPr id="157" name="Shape 157"/>
          <p:cNvSpPr txBox="1"/>
          <p:nvPr/>
        </p:nvSpPr>
        <p:spPr>
          <a:xfrm>
            <a:off x="258500" y="1610475"/>
            <a:ext cx="3370800" cy="212100"/>
          </a:xfrm>
          <a:prstGeom prst="rect">
            <a:avLst/>
          </a:prstGeom>
          <a:solidFill>
            <a:srgbClr val="FFFFFF"/>
          </a:solidFill>
          <a:ln>
            <a:noFill/>
          </a:ln>
        </p:spPr>
        <p:txBody>
          <a:bodyPr spcFirstLastPara="1" wrap="square" lIns="91425" tIns="91425" rIns="91425" bIns="91425" anchor="t" anchorCtr="0">
            <a:noAutofit/>
          </a:bodyPr>
          <a:lstStyle/>
          <a:p>
            <a:pPr marL="0" lvl="0" indent="0">
              <a:spcBef>
                <a:spcPts val="0"/>
              </a:spcBef>
              <a:spcAft>
                <a:spcPts val="0"/>
              </a:spcAft>
              <a:buNone/>
            </a:pPr>
            <a:endParaRPr/>
          </a:p>
        </p:txBody>
      </p:sp>
      <p:pic>
        <p:nvPicPr>
          <p:cNvPr id="158" name="Shape 158"/>
          <p:cNvPicPr preferRelativeResize="0"/>
          <p:nvPr/>
        </p:nvPicPr>
        <p:blipFill>
          <a:blip r:embed="rId3">
            <a:alphaModFix/>
          </a:blip>
          <a:stretch>
            <a:fillRect/>
          </a:stretch>
        </p:blipFill>
        <p:spPr>
          <a:xfrm>
            <a:off x="1121750" y="115661"/>
            <a:ext cx="6900500" cy="4933950"/>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pic>
        <p:nvPicPr>
          <p:cNvPr id="163" name="Shape 163"/>
          <p:cNvPicPr preferRelativeResize="0"/>
          <p:nvPr/>
        </p:nvPicPr>
        <p:blipFill>
          <a:blip r:embed="rId3">
            <a:alphaModFix/>
          </a:blip>
          <a:stretch>
            <a:fillRect/>
          </a:stretch>
        </p:blipFill>
        <p:spPr>
          <a:xfrm>
            <a:off x="2383971" y="185056"/>
            <a:ext cx="4524937" cy="4882243"/>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02a6a75b-8925-4bc7-8b21-b87d4a90d0a3">
      <UserInfo>
        <DisplayName>Brenda Benning</DisplayName>
        <AccountId>1474</AccountId>
        <AccountType/>
      </UserInfo>
    </SharedWithUser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30C4C34-73CE-4587-BA2D-EF22653AED24}">
  <ds:schemaRefs>
    <ds:schemaRef ds:uri="http://schemas.microsoft.com/office/2006/documentManagement/types"/>
    <ds:schemaRef ds:uri="http://purl.org/dc/elements/1.1/"/>
    <ds:schemaRef ds:uri="http://schemas.microsoft.com/office/2006/metadata/properti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a1502afc-75e6-4a80-976c-76583f90c737"/>
    <ds:schemaRef ds:uri="http://www.w3.org/XML/1998/namespace"/>
  </ds:schemaRefs>
</ds:datastoreItem>
</file>

<file path=customXml/itemProps2.xml><?xml version="1.0" encoding="utf-8"?>
<ds:datastoreItem xmlns:ds="http://schemas.openxmlformats.org/officeDocument/2006/customXml" ds:itemID="{DDBB6AA6-5D29-4087-9E03-007A2FB852E4}"/>
</file>

<file path=customXml/itemProps3.xml><?xml version="1.0" encoding="utf-8"?>
<ds:datastoreItem xmlns:ds="http://schemas.openxmlformats.org/officeDocument/2006/customXml" ds:itemID="{C79BDF77-988E-4932-A84A-905D36ECAF1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42</TotalTime>
  <Words>2723</Words>
  <Application>Microsoft Office PowerPoint</Application>
  <PresentationFormat>On-screen Show (16:9)</PresentationFormat>
  <Paragraphs>264</Paragraphs>
  <Slides>15</Slides>
  <Notes>15</Notes>
  <HiddenSlides>0</HiddenSlides>
  <MMClips>0</MMClips>
  <ScaleCrop>false</ScaleCrop>
  <HeadingPairs>
    <vt:vector size="4" baseType="variant">
      <vt:variant>
        <vt:lpstr>Theme</vt:lpstr>
      </vt:variant>
      <vt:variant>
        <vt:i4>2</vt:i4>
      </vt:variant>
      <vt:variant>
        <vt:lpstr>Slide Titles</vt:lpstr>
      </vt:variant>
      <vt:variant>
        <vt:i4>15</vt:i4>
      </vt:variant>
    </vt:vector>
  </HeadingPairs>
  <TitlesOfParts>
    <vt:vector size="17" baseType="lpstr">
      <vt:lpstr>Simple Light</vt:lpstr>
      <vt:lpstr>Simple Light</vt:lpstr>
      <vt:lpstr>Grade 4: Module 1: Unit 1: Lesson 12 Teacher slide, before teaching.</vt:lpstr>
      <vt:lpstr>Grade 4: Module 1: Unit 1: Lesson 12 Teacher slide, before teaching.</vt:lpstr>
      <vt:lpstr>Grade 4: Module 1: Unit 1: Lesson 12 Teacher slide, before teaching.</vt:lpstr>
      <vt:lpstr>PowerPoint Presentation</vt:lpstr>
      <vt:lpstr>Hello, Students!</vt:lpstr>
      <vt:lpstr>Now let's look at what you are expected to be able to do.</vt:lpstr>
      <vt:lpstr>Show What You Know! </vt:lpstr>
      <vt:lpstr>PowerPoint Presentation</vt:lpstr>
      <vt:lpstr>PowerPoint Presentation</vt:lpstr>
      <vt:lpstr>PowerPoint Presentation</vt:lpstr>
      <vt:lpstr>Let’s revisit our goals...</vt:lpstr>
      <vt:lpstr>PowerPoint Presentation</vt:lpstr>
      <vt:lpstr>Thumb-o-meter</vt:lpstr>
      <vt:lpstr>Homework</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1: Unit 1: Lesson 12 Teacher slide, before teaching.</dc:title>
  <dc:creator>nbravo</dc:creator>
  <cp:lastModifiedBy>Natalie Ivey</cp:lastModifiedBy>
  <cp:revision>5</cp:revision>
  <dcterms:modified xsi:type="dcterms:W3CDTF">2018-09-25T02:12:30Z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