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8.xml" ContentType="application/vnd.openxmlformats-officedocument.presentationml.slideLayout+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5.xml" ContentType="application/vnd.openxmlformats-officedocument.presentationml.slideLayout+xml"/>
  <Override PartName="/ppt/notesSlides/notesSlide9.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9129FD6-1EF9-4E30-9219-850EF80B6AC1}">
  <a:tblStyle styleId="{69129FD6-1EF9-4E30-9219-850EF80B6AC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323" autoAdjust="0"/>
  </p:normalViewPr>
  <p:slideViewPr>
    <p:cSldViewPr snapToGrid="0">
      <p:cViewPr varScale="1">
        <p:scale>
          <a:sx n="100" d="100"/>
          <a:sy n="100" d="100"/>
        </p:scale>
        <p:origin x="-1344" y="-112"/>
      </p:cViewPr>
      <p:guideLst>
        <p:guide orient="horz" pos="1620"/>
        <p:guide pos="2880"/>
      </p:guideLst>
    </p:cSldViewPr>
  </p:slideViewPr>
  <p:notesTextViewPr>
    <p:cViewPr>
      <p:scale>
        <a:sx n="1" d="1"/>
        <a:sy n="1" d="1"/>
      </p:scale>
      <p:origin x="0" y="133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38011978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education.nationalgeographic.com/education/media/learning-make-systematic-decisions/?ar_a=1"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70d071be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Agenda</a:t>
            </a: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50-65  </a:t>
            </a:r>
            <a:r>
              <a:rPr lang="en" sz="1200" dirty="0" smtClean="0">
                <a:latin typeface="Calibri"/>
                <a:ea typeface="Calibri"/>
                <a:cs typeface="Calibri"/>
                <a:sym typeface="Calibri"/>
              </a:rPr>
              <a:t>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Opening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Unpacking the Learning Target (5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Thinking about How We Make Decisions (12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Work Time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Mini Lesson: Modeling Creating a </a:t>
            </a:r>
            <a:r>
              <a:rPr lang="en" sz="1200" b="1" dirty="0">
                <a:latin typeface="Calibri"/>
                <a:ea typeface="Calibri"/>
                <a:cs typeface="Calibri"/>
                <a:sym typeface="Calibri"/>
              </a:rPr>
              <a:t>Cascading Consequences Chart </a:t>
            </a:r>
            <a:r>
              <a:rPr lang="en" sz="1200" dirty="0">
                <a:latin typeface="Calibri"/>
                <a:ea typeface="Calibri"/>
                <a:cs typeface="Calibri"/>
                <a:sym typeface="Calibri"/>
              </a:rPr>
              <a:t>Using Pages 61 and 62 (18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Guided Practice: Partner Work to Add to the </a:t>
            </a:r>
            <a:r>
              <a:rPr lang="en" sz="1200" b="1" dirty="0">
                <a:latin typeface="Calibri"/>
                <a:ea typeface="Calibri"/>
                <a:cs typeface="Calibri"/>
                <a:sym typeface="Calibri"/>
              </a:rPr>
              <a:t>Cascading Consequences Chart </a:t>
            </a:r>
            <a:r>
              <a:rPr lang="en" sz="1200" dirty="0">
                <a:latin typeface="Calibri"/>
                <a:ea typeface="Calibri"/>
                <a:cs typeface="Calibri"/>
                <a:sym typeface="Calibri"/>
              </a:rPr>
              <a:t>Using Pages 69 and 70 (10-12 minutes)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Application: Partner Work to Add to the </a:t>
            </a:r>
            <a:r>
              <a:rPr lang="en" sz="1200" b="1" dirty="0">
                <a:latin typeface="Calibri"/>
                <a:ea typeface="Calibri"/>
                <a:cs typeface="Calibri"/>
                <a:sym typeface="Calibri"/>
              </a:rPr>
              <a:t>Cascading Consequences Chart </a:t>
            </a:r>
            <a:r>
              <a:rPr lang="en" sz="1200" dirty="0">
                <a:latin typeface="Calibri"/>
                <a:ea typeface="Calibri"/>
                <a:cs typeface="Calibri"/>
                <a:sym typeface="Calibri"/>
              </a:rPr>
              <a:t>Using a New Excerpt (6-8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Closing and Assessment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Debrief (5-8 minutes)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Homework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AutoNum type="alphaLcPeriod"/>
            </a:pPr>
            <a:r>
              <a:rPr lang="en" sz="1200" dirty="0">
                <a:latin typeface="Calibri"/>
                <a:ea typeface="Calibri"/>
                <a:cs typeface="Calibri"/>
                <a:sym typeface="Calibri"/>
              </a:rPr>
              <a:t>Finish adding to your </a:t>
            </a:r>
            <a:r>
              <a:rPr lang="en" sz="1200" b="1" dirty="0">
                <a:latin typeface="Calibri"/>
                <a:ea typeface="Calibri"/>
                <a:cs typeface="Calibri"/>
                <a:sym typeface="Calibri"/>
              </a:rPr>
              <a:t>Industrial Food Chain Cascading Consequences chart </a:t>
            </a:r>
            <a:r>
              <a:rPr lang="en" sz="1200" dirty="0">
                <a:latin typeface="Calibri"/>
                <a:ea typeface="Calibri"/>
                <a:cs typeface="Calibri"/>
                <a:sym typeface="Calibri"/>
              </a:rPr>
              <a:t>using your text excerpt.</a:t>
            </a:r>
            <a:br>
              <a:rPr lang="en" sz="1200" dirty="0">
                <a:latin typeface="Calibri"/>
                <a:ea typeface="Calibri"/>
                <a:cs typeface="Calibri"/>
                <a:sym typeface="Calibri"/>
              </a:rPr>
            </a:br>
            <a:endParaRPr sz="1200" dirty="0">
              <a:latin typeface="Calibri"/>
              <a:ea typeface="Calibri"/>
              <a:cs typeface="Calibri"/>
              <a:sym typeface="Calibri"/>
            </a:endParaRPr>
          </a:p>
        </p:txBody>
      </p:sp>
      <p:sp>
        <p:nvSpPr>
          <p:cNvPr id="208" name="Google Shape;208;g470d071be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3724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854c8bf39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5-</a:t>
            </a:r>
            <a:r>
              <a:rPr lang="en" sz="1200" b="1" dirty="0" smtClean="0">
                <a:solidFill>
                  <a:schemeClr val="dk1"/>
                </a:solidFill>
                <a:latin typeface="Calibri"/>
                <a:ea typeface="Calibri"/>
                <a:cs typeface="Calibri"/>
                <a:sym typeface="Calibri"/>
              </a:rPr>
              <a:t>7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Mini Lesson: Modeling Creating a Cascading Consequences Chart Using Pages 48 and 49 (12 minutes)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Blank chart paper and 8”X 11” paper will be used in this portion of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numbers are included in the </a:t>
            </a:r>
            <a:r>
              <a:rPr lang="en" sz="1200" b="1" dirty="0">
                <a:solidFill>
                  <a:schemeClr val="dk1"/>
                </a:solidFill>
                <a:latin typeface="Calibri"/>
                <a:ea typeface="Calibri"/>
                <a:cs typeface="Calibri"/>
                <a:sym typeface="Calibri"/>
              </a:rPr>
              <a:t>Cascading Consequences charts</a:t>
            </a:r>
            <a:r>
              <a:rPr lang="en" sz="1200" dirty="0">
                <a:solidFill>
                  <a:schemeClr val="dk1"/>
                </a:solidFill>
                <a:latin typeface="Calibri"/>
                <a:ea typeface="Calibri"/>
                <a:cs typeface="Calibri"/>
                <a:sym typeface="Calibri"/>
              </a:rPr>
              <a:t> so students can refer to the evidence in the book when they need it to support the claim they make at the end of Unit 2 and in Unit 3.</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building the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on the board is so that it is large enough for all students to see. After creating the chart on the board, use the capture feature on your interactive white board, or take a photograph of it, in case you need to recreate it before the next class. You may also want to recreate it on chart paper so you can keep it posted in the room.</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Slide 2 of 3.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so students can see, list the consequences that you find in this section of the text, including page numbers.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to think aloud about how to turn this list of consequences into a class </a:t>
            </a:r>
            <a:r>
              <a:rPr lang="en" sz="1200" b="1" dirty="0">
                <a:solidFill>
                  <a:schemeClr val="dk1"/>
                </a:solidFill>
                <a:latin typeface="Calibri"/>
                <a:ea typeface="Calibri"/>
                <a:cs typeface="Calibri"/>
                <a:sym typeface="Calibri"/>
              </a:rPr>
              <a:t>Industrial Food Chain Cascading Consequences chart</a:t>
            </a:r>
            <a:r>
              <a:rPr lang="en" sz="1200" dirty="0">
                <a:solidFill>
                  <a:schemeClr val="dk1"/>
                </a:solidFill>
                <a:latin typeface="Calibri"/>
                <a:ea typeface="Calibri"/>
                <a:cs typeface="Calibri"/>
                <a:sym typeface="Calibri"/>
              </a:rPr>
              <a:t> on chart paper.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create their own</a:t>
            </a:r>
            <a:r>
              <a:rPr lang="en" sz="1200" b="1" dirty="0">
                <a:solidFill>
                  <a:schemeClr val="dk1"/>
                </a:solidFill>
                <a:latin typeface="Calibri"/>
                <a:ea typeface="Calibri"/>
                <a:cs typeface="Calibri"/>
                <a:sym typeface="Calibri"/>
              </a:rPr>
              <a:t> Cascading Consequences chart </a:t>
            </a:r>
            <a:r>
              <a:rPr lang="en" sz="1200" dirty="0">
                <a:solidFill>
                  <a:schemeClr val="dk1"/>
                </a:solidFill>
                <a:latin typeface="Calibri"/>
                <a:ea typeface="Calibri"/>
                <a:cs typeface="Calibri"/>
                <a:sym typeface="Calibri"/>
              </a:rPr>
              <a:t>on blank 8" x 11" paper as you create one on the board. See the </a:t>
            </a:r>
            <a:r>
              <a:rPr lang="en" sz="1200" b="1" dirty="0">
                <a:solidFill>
                  <a:schemeClr val="dk1"/>
                </a:solidFill>
                <a:latin typeface="Calibri"/>
                <a:ea typeface="Calibri"/>
                <a:cs typeface="Calibri"/>
                <a:sym typeface="Calibri"/>
              </a:rPr>
              <a:t>Industrial Food Chain Cascading Consequences chart </a:t>
            </a:r>
            <a:r>
              <a:rPr lang="en" sz="1200" dirty="0">
                <a:solidFill>
                  <a:schemeClr val="dk1"/>
                </a:solidFill>
                <a:latin typeface="Calibri"/>
                <a:ea typeface="Calibri"/>
                <a:cs typeface="Calibri"/>
                <a:sym typeface="Calibri"/>
              </a:rPr>
              <a:t>using pages 61 and </a:t>
            </a:r>
            <a:r>
              <a:rPr lang="en" sz="1200" dirty="0" smtClean="0">
                <a:solidFill>
                  <a:schemeClr val="dk1"/>
                </a:solidFill>
                <a:latin typeface="Calibri"/>
                <a:ea typeface="Calibri"/>
                <a:cs typeface="Calibri"/>
                <a:sym typeface="Calibri"/>
              </a:rPr>
              <a:t>62</a:t>
            </a:r>
            <a:r>
              <a:rPr lang="en-US" sz="1200"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in supporting materials.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Your think-aloud should sound like: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“One direct impact of the industrial food chain is that family farmers grow mostly corn, so I am going to put that in a box coming directly from the center box.”</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“Because they grow so much corn, farmers don’t raise the variety of things they </a:t>
            </a:r>
            <a:r>
              <a:rPr lang="en-US" sz="1200" i="1" dirty="0" smtClean="0">
                <a:solidFill>
                  <a:schemeClr val="dk1"/>
                </a:solidFill>
                <a:latin typeface="Calibri"/>
                <a:ea typeface="Calibri"/>
                <a:cs typeface="Calibri"/>
                <a:sym typeface="Calibri"/>
              </a:rPr>
              <a:t>did in the past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like cows and other animals. That is a consequence of corn. It is a cascading consequence, a consequence of a consequence, so I am going to put that coming from ‘family farmers grow mostly corn.”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“Another direct consequence of the industrial food chain is that cows are raised on CAFOs. I am going to put that in a box coming directly from the center box.”</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“Because cattle are raised on CAFOs, meat is cheap. So that will go in a box that comes from ‘cows are raised on CAFOs.’  It is a cascading consequence.”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with an elbow partner: </a:t>
            </a:r>
            <a:r>
              <a:rPr lang="en" sz="1200" i="1" dirty="0">
                <a:solidFill>
                  <a:schemeClr val="dk1"/>
                </a:solidFill>
                <a:latin typeface="Calibri"/>
                <a:ea typeface="Calibri"/>
                <a:cs typeface="Calibri"/>
                <a:sym typeface="Calibri"/>
              </a:rPr>
              <a:t>“What words in the text tell you that cheap meat is a consequence of CAFOs?”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their responses with the whole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 text often gives clues, like “thanks to CAFOs,” about where a consequence should go on the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your think-aloud: </a:t>
            </a:r>
            <a:r>
              <a:rPr lang="en" sz="1200" i="1" dirty="0">
                <a:solidFill>
                  <a:schemeClr val="dk1"/>
                </a:solidFill>
                <a:latin typeface="Calibri"/>
                <a:ea typeface="Calibri"/>
                <a:cs typeface="Calibri"/>
                <a:sym typeface="Calibri"/>
              </a:rPr>
              <a:t>“Because meat is cheap, people eat a lot of meat. That consequence will go in a box coming from ‘meat is cheap.”</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creating their own</a:t>
            </a:r>
            <a:r>
              <a:rPr lang="en" sz="1200" b="1" dirty="0">
                <a:solidFill>
                  <a:schemeClr val="dk1"/>
                </a:solidFill>
                <a:latin typeface="Calibri"/>
                <a:ea typeface="Calibri"/>
                <a:cs typeface="Calibri"/>
                <a:sym typeface="Calibri"/>
              </a:rPr>
              <a:t> Cascading Consequences chart </a:t>
            </a:r>
            <a:r>
              <a:rPr lang="en" sz="1200" dirty="0">
                <a:solidFill>
                  <a:schemeClr val="dk1"/>
                </a:solidFill>
                <a:latin typeface="Calibri"/>
                <a:ea typeface="Calibri"/>
                <a:cs typeface="Calibri"/>
                <a:sym typeface="Calibri"/>
              </a:rPr>
              <a:t>as you model.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t>
            </a:r>
            <a:r>
              <a:rPr lang="en" sz="1200" b="0" dirty="0">
                <a:solidFill>
                  <a:schemeClr val="dk1"/>
                </a:solidFill>
                <a:latin typeface="Calibri"/>
                <a:ea typeface="Calibri"/>
                <a:cs typeface="Calibri"/>
                <a:sym typeface="Calibri"/>
              </a:rPr>
              <a:t>“thanks to CAFOs.”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a partially completed chart to work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models of expected work supports all students, </a:t>
            </a:r>
            <a:r>
              <a:rPr lang="en-US" sz="1200" dirty="0" smtClean="0">
                <a:solidFill>
                  <a:schemeClr val="dk1"/>
                </a:solidFill>
                <a:latin typeface="Calibri"/>
                <a:ea typeface="Calibri"/>
                <a:cs typeface="Calibri"/>
                <a:sym typeface="Calibri"/>
              </a:rPr>
              <a:t>and </a:t>
            </a:r>
            <a:r>
              <a:rPr lang="en" sz="1200" dirty="0" smtClean="0">
                <a:solidFill>
                  <a:schemeClr val="dk1"/>
                </a:solidFill>
                <a:latin typeface="Calibri"/>
                <a:ea typeface="Calibri"/>
                <a:cs typeface="Calibri"/>
                <a:sym typeface="Calibri"/>
              </a:rPr>
              <a:t>especially </a:t>
            </a:r>
            <a:r>
              <a:rPr lang="en" sz="1200" dirty="0">
                <a:solidFill>
                  <a:schemeClr val="dk1"/>
                </a:solidFill>
                <a:latin typeface="Calibri"/>
                <a:ea typeface="Calibri"/>
                <a:cs typeface="Calibri"/>
                <a:sym typeface="Calibri"/>
              </a:rPr>
              <a:t>supports challenged learners.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74" name="Google Shape;274;g4854c8bf39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9788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854c8bf39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(Teacher selected)</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Mini Lesson: Modeling Creating a Cascading Consequences Chart Using Pages 61 and </a:t>
            </a:r>
            <a:r>
              <a:rPr lang="en" sz="1200" b="1" dirty="0" smtClean="0">
                <a:solidFill>
                  <a:schemeClr val="dk1"/>
                </a:solidFill>
                <a:latin typeface="Calibri"/>
                <a:ea typeface="Calibri"/>
                <a:cs typeface="Calibri"/>
                <a:sym typeface="Calibri"/>
              </a:rPr>
              <a:t>62</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 pairing of partners can support all students. In this case, you may want heterogeneous partnerships. Or you might create homogeneous partnerships and provide direct teacher support to the most challenged learners.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3 of 3.</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about 3 minutes, cold call students to share out where they placed each consequence and why.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students’ answers and the </a:t>
            </a:r>
            <a:r>
              <a:rPr lang="en" sz="1200" b="1" dirty="0">
                <a:solidFill>
                  <a:schemeClr val="dk1"/>
                </a:solidFill>
                <a:latin typeface="Calibri"/>
                <a:ea typeface="Calibri"/>
                <a:cs typeface="Calibri"/>
                <a:sym typeface="Calibri"/>
              </a:rPr>
              <a:t>Industrial Food Chain Cascading Consequences chart</a:t>
            </a:r>
            <a:r>
              <a:rPr lang="en" sz="1200" dirty="0">
                <a:solidFill>
                  <a:schemeClr val="dk1"/>
                </a:solidFill>
                <a:latin typeface="Calibri"/>
                <a:ea typeface="Calibri"/>
                <a:cs typeface="Calibri"/>
                <a:sym typeface="Calibri"/>
              </a:rPr>
              <a:t> using pages 61 and </a:t>
            </a:r>
            <a:r>
              <a:rPr lang="en" sz="1200" dirty="0" smtClean="0">
                <a:solidFill>
                  <a:schemeClr val="dk1"/>
                </a:solidFill>
                <a:latin typeface="Calibri"/>
                <a:ea typeface="Calibri"/>
                <a:cs typeface="Calibri"/>
                <a:sym typeface="Calibri"/>
              </a:rPr>
              <a:t>62</a:t>
            </a:r>
            <a:r>
              <a:rPr lang="en-US" sz="1200"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for teacher reference), </a:t>
            </a:r>
            <a:r>
              <a:rPr lang="en" sz="1200" dirty="0">
                <a:solidFill>
                  <a:schemeClr val="dk1"/>
                </a:solidFill>
                <a:latin typeface="Calibri"/>
                <a:ea typeface="Calibri"/>
                <a:cs typeface="Calibri"/>
                <a:sym typeface="Calibri"/>
              </a:rPr>
              <a:t>add these four consequences to the </a:t>
            </a:r>
            <a:r>
              <a:rPr lang="en" sz="1200" b="1" dirty="0">
                <a:solidFill>
                  <a:schemeClr val="dk1"/>
                </a:solidFill>
                <a:latin typeface="Calibri"/>
                <a:ea typeface="Calibri"/>
                <a:cs typeface="Calibri"/>
                <a:sym typeface="Calibri"/>
              </a:rPr>
              <a:t>class Industrial Food Chain Cascading Consequences chart</a:t>
            </a:r>
            <a:r>
              <a:rPr lang="en" sz="1200" dirty="0">
                <a:solidFill>
                  <a:schemeClr val="dk1"/>
                </a:solidFill>
                <a:latin typeface="Calibri"/>
                <a:ea typeface="Calibri"/>
                <a:cs typeface="Calibri"/>
                <a:sym typeface="Calibri"/>
              </a:rPr>
              <a:t> on the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there is not only one way to create a </a:t>
            </a:r>
            <a:r>
              <a:rPr lang="en" sz="1200" b="1" dirty="0">
                <a:solidFill>
                  <a:schemeClr val="dk1"/>
                </a:solidFill>
                <a:latin typeface="Calibri"/>
                <a:ea typeface="Calibri"/>
                <a:cs typeface="Calibri"/>
                <a:sym typeface="Calibri"/>
              </a:rPr>
              <a:t>Cascading Consequences char</a:t>
            </a:r>
            <a:r>
              <a:rPr lang="en" sz="1200" dirty="0">
                <a:solidFill>
                  <a:schemeClr val="dk1"/>
                </a:solidFill>
                <a:latin typeface="Calibri"/>
                <a:ea typeface="Calibri"/>
                <a:cs typeface="Calibri"/>
                <a:sym typeface="Calibri"/>
              </a:rPr>
              <a:t>t from a text. People may disagree as to the exact location of a consequence and whether it is direct or indirect. It’s important to pay attention to textual clues. But it is OK if students’ charts are slightly different if they can argue why they placed things where they did.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make changes to their own chart that they think are necessary based on what you added to the class chart.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make connections between consequences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Cattle are now raised on CAFO--Manure waste from CAFOs causes toxic pollution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Manure waste from CAFOs causes toxic pollution--CAFOs increase bacteria in our food</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Cows are forced to eat corn--Eating so much corn negatively affects their health</a:t>
            </a:r>
            <a:br>
              <a:rPr lang="en" sz="1200" b="0" dirty="0">
                <a:solidFill>
                  <a:schemeClr val="dk1"/>
                </a:solidFill>
                <a:latin typeface="Calibri"/>
                <a:ea typeface="Calibri"/>
                <a:cs typeface="Calibri"/>
                <a:sym typeface="Calibri"/>
              </a:rPr>
            </a:b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pairing suggestions in the teaching note above to support struggling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83" name="Google Shape;283;g4854c8bf39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775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70d071bed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B. Guided Practice: Partner Work to Add to the Cascading Consequences Chart Using Pages 69 and 70</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the </a:t>
            </a:r>
            <a:r>
              <a:rPr lang="en" sz="1200" b="1" dirty="0">
                <a:solidFill>
                  <a:schemeClr val="dk1"/>
                </a:solidFill>
                <a:latin typeface="Calibri"/>
                <a:ea typeface="Calibri"/>
                <a:cs typeface="Calibri"/>
                <a:sym typeface="Calibri"/>
              </a:rPr>
              <a:t>Industrial Food Chain Cascading Consequences Chart </a:t>
            </a:r>
            <a:r>
              <a:rPr lang="en" sz="1200" dirty="0">
                <a:solidFill>
                  <a:schemeClr val="dk1"/>
                </a:solidFill>
                <a:latin typeface="Calibri"/>
                <a:ea typeface="Calibri"/>
                <a:cs typeface="Calibri"/>
                <a:sym typeface="Calibri"/>
              </a:rPr>
              <a:t>with additions from pages 69 and </a:t>
            </a:r>
            <a:r>
              <a:rPr lang="en" sz="1200" b="0" dirty="0">
                <a:solidFill>
                  <a:schemeClr val="dk1"/>
                </a:solidFill>
                <a:latin typeface="Calibri"/>
                <a:ea typeface="Calibri"/>
                <a:cs typeface="Calibri"/>
                <a:sym typeface="Calibri"/>
              </a:rPr>
              <a:t>70</a:t>
            </a:r>
            <a:r>
              <a:rPr lang="en" sz="1200" b="1" dirty="0">
                <a:solidFill>
                  <a:schemeClr val="dk1"/>
                </a:solidFill>
                <a:latin typeface="Calibri"/>
                <a:ea typeface="Calibri"/>
                <a:cs typeface="Calibri"/>
                <a:sym typeface="Calibri"/>
              </a:rPr>
              <a:t> (for teacher reference) </a:t>
            </a:r>
            <a:r>
              <a:rPr lang="en" sz="1200" dirty="0">
                <a:solidFill>
                  <a:schemeClr val="dk1"/>
                </a:solidFill>
                <a:latin typeface="Calibri"/>
                <a:ea typeface="Calibri"/>
                <a:cs typeface="Calibri"/>
                <a:sym typeface="Calibri"/>
              </a:rPr>
              <a:t>in supporting materials for guidance on how the charts could look.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add to their charts using the section </a:t>
            </a:r>
            <a:r>
              <a:rPr lang="en" sz="1200" b="0" dirty="0">
                <a:solidFill>
                  <a:schemeClr val="dk1"/>
                </a:solidFill>
                <a:latin typeface="Calibri"/>
                <a:ea typeface="Calibri"/>
                <a:cs typeface="Calibri"/>
                <a:sym typeface="Calibri"/>
              </a:rPr>
              <a:t>of </a:t>
            </a: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titled “Cattle Eating Cattle,” pages 69 and 70.</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 students work, circulate to observe and assist them.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did you place this consequence where you did?”</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 “How do you know this is a consequence of this?”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partnership to explain what they added to the</a:t>
            </a:r>
            <a:r>
              <a:rPr lang="en" sz="1200" b="1" dirty="0">
                <a:solidFill>
                  <a:schemeClr val="dk1"/>
                </a:solidFill>
                <a:latin typeface="Calibri"/>
                <a:ea typeface="Calibri"/>
                <a:cs typeface="Calibri"/>
                <a:sym typeface="Calibri"/>
              </a:rPr>
              <a:t> Industrial Food Chain Cascading Consequences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these additions to the class chart on the board as they speak.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During the explanation, cold call other students to answer the following questions: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“Did you identify the same consequence as the presenting partnership? Why or why not?”</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“Would you make any changes to this? What would you change? Why?”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discussing the presenting partnership’s additions to the chart, ask students to work with their own partner to revise their </a:t>
            </a:r>
            <a:r>
              <a:rPr lang="en" sz="1200" b="1" dirty="0">
                <a:solidFill>
                  <a:schemeClr val="dk1"/>
                </a:solidFill>
                <a:latin typeface="Calibri"/>
                <a:ea typeface="Calibri"/>
                <a:cs typeface="Calibri"/>
                <a:sym typeface="Calibri"/>
              </a:rPr>
              <a:t>Cascading Consequences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or three students to explain how they revised their chart and why.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make connections between consequences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Cattle are now raised on CAFOs--Cattle fed parts of other cattle--Cows and people got mad cow disease--Government made it illegal to feed cows parts of other cows; there are some exceptions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Cattle are now raised on CAFOs--Government rules all CAFOs to feed cows, chicken, fish, and pig meal--This practice might cause diseases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their texts pre-highlighted to help them focus on the specifics they need.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benefit from wait time, and maybe even making some notes, before you cold call on specific students to answer. This allows all students the thinking time they need to participate.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0" name="Google Shape;290;g470d071bed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8002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854c8bf39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Application: Partner Work to Add to the Cascading Consequences Chart Using a New Excerpt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assigned reading determined in advance. Each partnership should be assigned one text excerpt to use to add to the</a:t>
            </a:r>
            <a:r>
              <a:rPr lang="en" sz="1200" b="1" dirty="0">
                <a:solidFill>
                  <a:schemeClr val="dk1"/>
                </a:solidFill>
                <a:latin typeface="Calibri"/>
                <a:ea typeface="Calibri"/>
                <a:cs typeface="Calibri"/>
                <a:sym typeface="Calibri"/>
              </a:rPr>
              <a:t> Industrial Food Chain Cascading Consequences chart</a:t>
            </a:r>
            <a:r>
              <a:rPr lang="en" sz="1200" dirty="0">
                <a:solidFill>
                  <a:schemeClr val="dk1"/>
                </a:solidFill>
                <a:latin typeface="Calibri"/>
                <a:ea typeface="Calibri"/>
                <a:cs typeface="Calibri"/>
                <a:sym typeface="Calibri"/>
              </a:rPr>
              <a:t> during this work time and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carefully at the excerpts to match them to specific partnerships.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97" name="Google Shape;297;g4854c8bf39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228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485f91d8f8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6</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C. Application: Partner Work to Add to the Cascading Consequences Chart Using a New Excerpt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also have their</a:t>
            </a:r>
            <a:r>
              <a:rPr lang="en" sz="1200" b="1" dirty="0">
                <a:solidFill>
                  <a:schemeClr val="dk1"/>
                </a:solidFill>
                <a:latin typeface="Calibri"/>
                <a:ea typeface="Calibri"/>
                <a:cs typeface="Calibri"/>
                <a:sym typeface="Calibri"/>
              </a:rPr>
              <a:t> Industrial Food Chain graphic organizer</a:t>
            </a:r>
            <a:r>
              <a:rPr lang="en" sz="1200" dirty="0">
                <a:solidFill>
                  <a:schemeClr val="dk1"/>
                </a:solidFill>
                <a:latin typeface="Calibri"/>
                <a:ea typeface="Calibri"/>
                <a:cs typeface="Calibri"/>
                <a:sym typeface="Calibri"/>
              </a:rPr>
              <a:t> from Unit 1 that they may want to use to add consequences to the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take the consequences they have listed so far and add them to their cascading consequences chart. They will share these additions during the Debrief in a few minutes.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carefully at the excerpts to match them to specific partnerships.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3" name="Google Shape;303;g485f91d8f8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71962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854c8bf39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Closing A. Debrief</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a few minutes to share with their new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return to their original partners, share new insights, and revise their</a:t>
            </a:r>
            <a:r>
              <a:rPr lang="en" sz="1200" b="1" dirty="0">
                <a:solidFill>
                  <a:schemeClr val="dk1"/>
                </a:solidFill>
                <a:latin typeface="Calibri"/>
                <a:ea typeface="Calibri"/>
                <a:cs typeface="Calibri"/>
                <a:sym typeface="Calibri"/>
              </a:rPr>
              <a:t> Cascading Consequences chart</a:t>
            </a:r>
            <a:r>
              <a:rPr lang="en" sz="1200" dirty="0">
                <a:solidFill>
                  <a:schemeClr val="dk1"/>
                </a:solidFill>
                <a:latin typeface="Calibri"/>
                <a:ea typeface="Calibri"/>
                <a:cs typeface="Calibri"/>
                <a:sym typeface="Calibri"/>
              </a:rPr>
              <a:t> if they think it’s necessary.</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9" name="Google Shape;309;g4854c8bf39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6405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470d071bed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
        <p:nvSpPr>
          <p:cNvPr id="315" name="Google Shape;315;g470d071bed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2412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89af1e32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1" name="Google Shape;321;g489af1e32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322" name="Google Shape;322;g489af1e32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859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70d071be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Article: </a:t>
            </a:r>
            <a:r>
              <a:rPr lang="en" sz="1200" b="1" dirty="0">
                <a:solidFill>
                  <a:schemeClr val="dk1"/>
                </a:solidFill>
                <a:latin typeface="Calibri"/>
                <a:ea typeface="Calibri"/>
                <a:cs typeface="Calibri"/>
                <a:sym typeface="Calibri"/>
              </a:rPr>
              <a:t>“Learning to Make Systematic Decisions”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Image of a waterfall (one for display to illustrate the meaning of “cascading” when unpacking the learning target; </a:t>
            </a:r>
            <a:r>
              <a:rPr lang="en" sz="1200" b="0" dirty="0">
                <a:solidFill>
                  <a:schemeClr val="dk1"/>
                </a:solidFill>
                <a:latin typeface="Calibri"/>
                <a:ea typeface="Calibri"/>
                <a:cs typeface="Calibri"/>
                <a:sym typeface="Calibri"/>
              </a:rPr>
              <a:t>one is provided on the slide if you choose to use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Getting a Dog Cascading Consequences sample chart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Cascading Consequences chart</a:t>
            </a:r>
            <a:r>
              <a:rPr lang="en" sz="1200" dirty="0">
                <a:solidFill>
                  <a:schemeClr val="dk1"/>
                </a:solidFill>
                <a:latin typeface="Calibri"/>
                <a:ea typeface="Calibri"/>
                <a:cs typeface="Calibri"/>
                <a:sym typeface="Calibri"/>
              </a:rPr>
              <a:t> (new; teacher-created on chart paper; see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Cascading Consequences chart using pages 61 and 62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Cascading Consequences chart with additions from pages 69 and 70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Omnivore’s Dilemma</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distributed to each student in Unit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Industrial Food Chain graphic organizer</a:t>
            </a:r>
            <a:r>
              <a:rPr lang="en" sz="1200" dirty="0">
                <a:solidFill>
                  <a:schemeClr val="dk1"/>
                </a:solidFill>
                <a:latin typeface="Calibri"/>
                <a:ea typeface="Calibri"/>
                <a:cs typeface="Calibri"/>
                <a:sym typeface="Calibri"/>
              </a:rPr>
              <a:t> (created by each student in Unit 1)</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Chart paper (optional)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Blank 8" x 11" paper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 a classroom wall, post the focus question for the whole unit: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Which of Michael Pollan’s four food chains would best feed all the people in the United States? </a:t>
            </a:r>
            <a:r>
              <a:rPr lang="en" sz="1200" dirty="0">
                <a:solidFill>
                  <a:schemeClr val="dk1"/>
                </a:solidFill>
                <a:latin typeface="Calibri"/>
                <a:ea typeface="Calibri"/>
                <a:cs typeface="Calibri"/>
                <a:sym typeface="Calibri"/>
              </a:rPr>
              <a:t>This is the focus question for the unit, and it will also be the question students answer in their position speech at the end of the unit.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Plan ahead student a pairings for Work Time A. You may consider homogenous or heterogenous partners depending on your students’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how to assign the text excerpts in Work Time C. Students work with a partner on one of four text excerpts. They will share out their additions to the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in the beginning of the next lesson in order to add to the </a:t>
            </a:r>
            <a:r>
              <a:rPr lang="en" sz="1200" b="1" dirty="0">
                <a:solidFill>
                  <a:schemeClr val="dk1"/>
                </a:solidFill>
                <a:latin typeface="Calibri"/>
                <a:ea typeface="Calibri"/>
                <a:cs typeface="Calibri"/>
                <a:sym typeface="Calibri"/>
              </a:rPr>
              <a:t>class Cascading Consequences chart</a:t>
            </a:r>
            <a:r>
              <a:rPr lang="en" sz="1200" dirty="0">
                <a:solidFill>
                  <a:schemeClr val="dk1"/>
                </a:solidFill>
                <a:latin typeface="Calibri"/>
                <a:ea typeface="Calibri"/>
                <a:cs typeface="Calibri"/>
                <a:sym typeface="Calibri"/>
              </a:rPr>
              <a:t>. It is important that all four excerpts are represented in this class chart because this chart is what students will use to determine what consequence they will dig deeper into in further research.</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14" name="Google Shape;214;g470d071be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6274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70d071be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10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article “Learning to Make Systematic Decisions” </a:t>
            </a:r>
            <a:r>
              <a:rPr lang="en" sz="1200" u="sng" dirty="0">
                <a:solidFill>
                  <a:schemeClr val="hlink"/>
                </a:solidFill>
                <a:latin typeface="Calibri"/>
                <a:ea typeface="Calibri"/>
                <a:cs typeface="Calibri"/>
                <a:sym typeface="Calibri"/>
                <a:hlinkClick r:id="rId3"/>
              </a:rPr>
              <a:t>(http://education.nationalgeographic.com/education/media/learning-make-systematic-decisions/?ar_a=1</a:t>
            </a:r>
            <a:r>
              <a:rPr lang="en" sz="1200" dirty="0">
                <a:solidFill>
                  <a:schemeClr val="dk1"/>
                </a:solidFill>
                <a:latin typeface="Calibri"/>
                <a:ea typeface="Calibri"/>
                <a:cs typeface="Calibri"/>
                <a:sym typeface="Calibri"/>
              </a:rPr>
              <a:t>) about the use of the Stakeholder Consequences Decision-making (SCDM) process in a science class.</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sample Cascading Consequences charts </a:t>
            </a:r>
            <a:r>
              <a:rPr lang="en" sz="1200" dirty="0">
                <a:solidFill>
                  <a:schemeClr val="dk1"/>
                </a:solidFill>
                <a:latin typeface="Calibri"/>
                <a:ea typeface="Calibri"/>
                <a:cs typeface="Calibri"/>
                <a:sym typeface="Calibri"/>
              </a:rPr>
              <a:t>in the supporting materials and the think-aloud portion of the lesson.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Note: There is a discrepancy in page numbers (only page numbers, not content) in the lessons in this Module depending on what path is used to access the lesson plans. If you are using the downloaded materials from the EL Education website, as opposed to the hyperlinked lesson title, the page numbers will align with these slides.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20" name="Google Shape;220;g470d071be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4517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70d071bed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g470d071bed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4180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70d071bed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5" name="Google Shape;235;g470d071bed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0286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470d071bed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Class/Partners (proximity)</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
            </a: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A. Unpacking the Learning Target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 out 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 </a:t>
            </a:r>
            <a:r>
              <a:rPr lang="en" sz="1200" i="1" dirty="0">
                <a:solidFill>
                  <a:schemeClr val="dk1"/>
                </a:solidFill>
                <a:latin typeface="Calibri"/>
                <a:ea typeface="Calibri"/>
                <a:cs typeface="Calibri"/>
                <a:sym typeface="Calibri"/>
              </a:rPr>
              <a:t>consequences</a:t>
            </a:r>
            <a:r>
              <a:rPr lang="en" sz="1200" dirty="0">
                <a:solidFill>
                  <a:schemeClr val="dk1"/>
                </a:solidFill>
                <a:latin typeface="Calibri"/>
                <a:ea typeface="Calibri"/>
                <a:cs typeface="Calibri"/>
                <a:sym typeface="Calibri"/>
              </a:rPr>
              <a:t> on the posted learning targets.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discuss with an elbow partner: </a:t>
            </a:r>
            <a:r>
              <a:rPr lang="en" sz="1200" i="1" dirty="0">
                <a:solidFill>
                  <a:schemeClr val="dk1"/>
                </a:solidFill>
                <a:latin typeface="Calibri"/>
                <a:ea typeface="Calibri"/>
                <a:cs typeface="Calibri"/>
                <a:sym typeface="Calibri"/>
              </a:rPr>
              <a:t>“What is a consequence?”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a:t>
            </a:r>
            <a:r>
              <a:rPr lang="en" sz="1200" i="1" dirty="0">
                <a:solidFill>
                  <a:schemeClr val="dk1"/>
                </a:solidFill>
                <a:latin typeface="Calibri"/>
                <a:ea typeface="Calibri"/>
                <a:cs typeface="Calibri"/>
                <a:sym typeface="Calibri"/>
              </a:rPr>
              <a:t> “A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consequence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is an effect, result, or outcome of something occurring earlier. Often when we use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consequence,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it has a negative connotation. For example, parents might say to a child that the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consequence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of not cleaning your room is that you can’t go to the movies with your friends on Friday night. However, in some cases,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consequence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is neutral, without a negative or positive connotation. When we talk about cascading consequences, we are using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consequence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as a neutral word.”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 </a:t>
            </a:r>
            <a:r>
              <a:rPr lang="en" sz="1200" i="1" dirty="0">
                <a:solidFill>
                  <a:schemeClr val="dk1"/>
                </a:solidFill>
                <a:latin typeface="Calibri"/>
                <a:ea typeface="Calibri"/>
                <a:cs typeface="Calibri"/>
                <a:sym typeface="Calibri"/>
              </a:rPr>
              <a:t>cascading</a:t>
            </a:r>
            <a:r>
              <a:rPr lang="en" sz="1200" dirty="0">
                <a:solidFill>
                  <a:schemeClr val="dk1"/>
                </a:solidFill>
                <a:latin typeface="Calibri"/>
                <a:ea typeface="Calibri"/>
                <a:cs typeface="Calibri"/>
                <a:sym typeface="Calibri"/>
              </a:rPr>
              <a:t> on the posted learning target.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 image of a waterfall or refer to the one on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Cascade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is another word for waterfall and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cascading</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can describe anything that resembles a waterfall.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Cascading</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also means that one thing follows the next, like a chain of events. In a waterfall, one water drop follows the next.”</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ELLs benefit from having picture cues to help explain word meanings.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1" name="Google Shape;241;g470d071bed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041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70d071bed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Individual/Partner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Thinking about How We Make </a:t>
            </a:r>
            <a:r>
              <a:rPr lang="en" sz="1200" b="1" dirty="0" smtClean="0">
                <a:solidFill>
                  <a:schemeClr val="dk1"/>
                </a:solidFill>
                <a:latin typeface="Calibri"/>
                <a:ea typeface="Calibri"/>
                <a:cs typeface="Calibri"/>
                <a:sym typeface="Calibri"/>
              </a:rPr>
              <a:t>Decisions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2.</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of thinking and writing, invite students to explain to a partner: </a:t>
            </a:r>
            <a:r>
              <a:rPr lang="en" sz="1200" i="1" dirty="0">
                <a:solidFill>
                  <a:schemeClr val="dk1"/>
                </a:solidFill>
                <a:latin typeface="Calibri"/>
                <a:ea typeface="Calibri"/>
                <a:cs typeface="Calibri"/>
                <a:sym typeface="Calibri"/>
              </a:rPr>
              <a:t>“What did you decide, and why?”</a:t>
            </a:r>
            <a:br>
              <a:rPr lang="en" sz="1200" i="1"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explain their decision to a partner and provide a reason for that decision based on the consequences that they listed.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placing ELLs or students with language production difficulties next to students who are more fluent can support language development during partner talk.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2" name="Google Shape;252;g470d071bed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2622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70d071bed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5-6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Partners (proximity)</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Opening B. Thinking about How We Make </a:t>
            </a:r>
            <a:r>
              <a:rPr lang="en" sz="1200" b="1" dirty="0" smtClean="0">
                <a:solidFill>
                  <a:schemeClr val="dk1"/>
                </a:solidFill>
                <a:latin typeface="Calibri"/>
                <a:ea typeface="Calibri"/>
                <a:cs typeface="Calibri"/>
                <a:sym typeface="Calibri"/>
              </a:rPr>
              <a:t>Decisions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2 of 2.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focus question for this unit posted in the classroom for reference.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Getting a Dog Cascading Consequences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sample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a:t>
            </a:r>
            <a:r>
              <a:rPr lang="en" sz="1200" b="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“Creating a </a:t>
            </a:r>
            <a:r>
              <a:rPr lang="en" sz="1200" b="1" i="1" dirty="0">
                <a:solidFill>
                  <a:schemeClr val="dk1"/>
                </a:solidFill>
                <a:latin typeface="Calibri"/>
                <a:ea typeface="Calibri"/>
                <a:cs typeface="Calibri"/>
                <a:sym typeface="Calibri"/>
              </a:rPr>
              <a:t>Cascading Consequences chart </a:t>
            </a:r>
            <a:r>
              <a:rPr lang="en" sz="1200" i="1" dirty="0">
                <a:solidFill>
                  <a:schemeClr val="dk1"/>
                </a:solidFill>
                <a:latin typeface="Calibri"/>
                <a:ea typeface="Calibri"/>
                <a:cs typeface="Calibri"/>
                <a:sym typeface="Calibri"/>
              </a:rPr>
              <a:t>is one piece of a decision-making process that you will be using throughout this unit. The decision you are each faced with is: Which of Michael Pollan’s four food chains would best feed all the people in the United States? This is the guiding question for the next two units and you will be using your research to answer this question in a speech at the end of the unit and in a position paper in Unit 3.”</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are going to learn to use a structured decision-making process so that each student decides how to best answer this question based on the evidence in Pollan’s book and on further research, rather than basing the decision on emotions or gut feelings.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with their elbow partner: </a:t>
            </a:r>
            <a:r>
              <a:rPr lang="en" sz="1200" i="1" dirty="0">
                <a:solidFill>
                  <a:schemeClr val="dk1"/>
                </a:solidFill>
                <a:latin typeface="Calibri"/>
                <a:ea typeface="Calibri"/>
                <a:cs typeface="Calibri"/>
                <a:sym typeface="Calibri"/>
              </a:rPr>
              <a:t>“What is the problem with making a decision based on emotions or gut feelings?”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their answers.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a:t>
            </a:r>
            <a:r>
              <a:rPr lang="en" sz="1200" b="0" dirty="0">
                <a:solidFill>
                  <a:schemeClr val="dk1"/>
                </a:solidFill>
                <a:latin typeface="Calibri"/>
                <a:ea typeface="Calibri"/>
                <a:cs typeface="Calibri"/>
                <a:sym typeface="Calibri"/>
              </a:rPr>
              <a:t>say: “Some of the consequences on the chart are positive, and some are negative,” and “It looks like a waterfall because everything is flowing from the center box.”</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Listen for them to explain that when you make a decision based on an emotion or gut feeling, you may not make the best decision because you aren’t necessarily considering all of the consequences.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9" name="Google Shape;259;g470d071bed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4287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70d071bed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4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Class</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 Mini Lesson: Modeling Creating a Cascading Consequences Chart Using Pages 48 and 49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Creating a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is the first step in the decision-making process that students use in this unit. Once the chart is completed, they will be able to clearly see all the consequences (positive, negative, and neutral) of the industrial food chain. This will help them answer the question about which food chain would best feed all the people in the United States. Throughout the unit, students will create </a:t>
            </a:r>
            <a:r>
              <a:rPr lang="en" sz="1200" b="1" dirty="0">
                <a:solidFill>
                  <a:schemeClr val="dk1"/>
                </a:solidFill>
                <a:latin typeface="Calibri"/>
                <a:ea typeface="Calibri"/>
                <a:cs typeface="Calibri"/>
                <a:sym typeface="Calibri"/>
              </a:rPr>
              <a:t>Cascading Consequences charts </a:t>
            </a:r>
            <a:r>
              <a:rPr lang="en" sz="1200" dirty="0">
                <a:solidFill>
                  <a:schemeClr val="dk1"/>
                </a:solidFill>
                <a:latin typeface="Calibri"/>
                <a:ea typeface="Calibri"/>
                <a:cs typeface="Calibri"/>
                <a:sym typeface="Calibri"/>
              </a:rPr>
              <a:t>for each of Pollan’s four food chains.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class begins a </a:t>
            </a:r>
            <a:r>
              <a:rPr lang="en" sz="1200" b="1" dirty="0">
                <a:solidFill>
                  <a:schemeClr val="dk1"/>
                </a:solidFill>
                <a:latin typeface="Calibri"/>
                <a:ea typeface="Calibri"/>
                <a:cs typeface="Calibri"/>
                <a:sym typeface="Calibri"/>
              </a:rPr>
              <a:t>Cascading Consequences chart </a:t>
            </a:r>
            <a:r>
              <a:rPr lang="en" sz="1200" dirty="0">
                <a:solidFill>
                  <a:schemeClr val="dk1"/>
                </a:solidFill>
                <a:latin typeface="Calibri"/>
                <a:ea typeface="Calibri"/>
                <a:cs typeface="Calibri"/>
                <a:sym typeface="Calibri"/>
              </a:rPr>
              <a:t>specifically for the industrial food chain. Since this is the first time students work with this type of chart, their work is highly scaffolded at first with the teacher modeling using an excerpt of </a:t>
            </a:r>
            <a:r>
              <a:rPr lang="en" sz="1200" i="1" dirty="0">
                <a:solidFill>
                  <a:schemeClr val="dk1"/>
                </a:solidFill>
                <a:latin typeface="Calibri"/>
                <a:ea typeface="Calibri"/>
                <a:cs typeface="Calibri"/>
                <a:sym typeface="Calibri"/>
              </a:rPr>
              <a:t>The Omnivore’s Dilemma</a:t>
            </a:r>
            <a:r>
              <a:rPr lang="en" sz="1200" dirty="0">
                <a:solidFill>
                  <a:schemeClr val="dk1"/>
                </a:solidFill>
                <a:latin typeface="Calibri"/>
                <a:ea typeface="Calibri"/>
                <a:cs typeface="Calibri"/>
                <a:sym typeface="Calibri"/>
              </a:rPr>
              <a:t>. After the modeling, students have a chance to practice with another short excerpt and get immediate feedback from the teacher. Then they have time to work with a partner to add to the chart using a longer piece of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1 of 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along silently in their heads as you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having the consequences (or a few of the possible consequences) pre-highlighted in their texts.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67" name="Google Shape;267;g470d071bed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5004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2" name="Google Shape;14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3"/>
        <p:cNvGrpSpPr/>
        <p:nvPr/>
      </p:nvGrpSpPr>
      <p:grpSpPr>
        <a:xfrm>
          <a:off x="0" y="0"/>
          <a:ext cx="0" cy="0"/>
          <a:chOff x="0" y="0"/>
          <a:chExt cx="0" cy="0"/>
        </a:xfrm>
      </p:grpSpPr>
      <p:sp>
        <p:nvSpPr>
          <p:cNvPr id="144" name="Google Shape;144;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5" name="Google Shape;145;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6" name="Google Shape;14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9" name="Google Shape;15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 name="Google Shape;165;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6" name="Google Shape;166;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7" name="Google Shape;167;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3" name="Google Shape;183;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4" name="Google Shape;18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90" name="Google Shape;190;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Google Shape;203;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education.nationalgeographic.com/education/media/learning-make-systematic-decisions/?ar_a=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1" name="Google Shape;211;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600" dirty="0">
                <a:latin typeface="Century Gothic"/>
                <a:ea typeface="Century Gothic"/>
                <a:cs typeface="Century Gothic"/>
                <a:sym typeface="Century Gothic"/>
              </a:rPr>
              <a:t>This lesson will take approximately 50-65 minutes to complete. </a:t>
            </a: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2400"/>
              <a:buFont typeface="Arial"/>
              <a:buNone/>
            </a:pP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purpose of today’s lesson is to:</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introduce students to a specific decision-making process they will use throughout the unit to answer the question: Which of Michael Pollan’s four food chains would best feed all the people in the United States?</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teach students how to create a </a:t>
            </a:r>
            <a:r>
              <a:rPr lang="en" sz="1600" b="1" dirty="0">
                <a:latin typeface="Century Gothic"/>
                <a:ea typeface="Century Gothic"/>
                <a:cs typeface="Century Gothic"/>
                <a:sym typeface="Century Gothic"/>
              </a:rPr>
              <a:t>Cascading Consequences chart</a:t>
            </a:r>
            <a:r>
              <a:rPr lang="en" sz="1600" dirty="0">
                <a:latin typeface="Century Gothic"/>
                <a:ea typeface="Century Gothic"/>
                <a:cs typeface="Century Gothic"/>
                <a:sym typeface="Century Gothic"/>
              </a:rPr>
              <a:t>, which they will do several times throughout the unit to organize their evidence.</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a:p>
            <a:pPr marL="0" lvl="0" indent="0" algn="l" rtl="0">
              <a:spcBef>
                <a:spcPts val="0"/>
              </a:spcBef>
              <a:spcAft>
                <a:spcPts val="0"/>
              </a:spcAft>
              <a:buClr>
                <a:schemeClr val="dk1"/>
              </a:buClr>
              <a:buSzPts val="3200"/>
              <a:buFont typeface="Arial"/>
              <a:buNone/>
            </a:pPr>
            <a:r>
              <a:rPr lang="en" sz="1600" dirty="0">
                <a:latin typeface="Century Gothic"/>
                <a:ea typeface="Century Gothic"/>
                <a:cs typeface="Century Gothic"/>
                <a:sym typeface="Century Gothic"/>
              </a:rPr>
              <a:t>The Learning Targets for students today are:</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AutoNum type="arabicPeriod"/>
            </a:pPr>
            <a:r>
              <a:rPr lang="en" sz="1600" dirty="0">
                <a:latin typeface="Century Gothic"/>
                <a:ea typeface="Century Gothic"/>
                <a:cs typeface="Century Gothic"/>
                <a:sym typeface="Century Gothic"/>
              </a:rPr>
              <a:t>I can analyze </a:t>
            </a:r>
            <a:r>
              <a:rPr lang="en" sz="1600" i="1" dirty="0">
                <a:latin typeface="Century Gothic"/>
                <a:ea typeface="Century Gothic"/>
                <a:cs typeface="Century Gothic"/>
                <a:sym typeface="Century Gothic"/>
              </a:rPr>
              <a:t>The Omnivore’s Dilemma </a:t>
            </a:r>
            <a:r>
              <a:rPr lang="en" sz="1600" dirty="0">
                <a:latin typeface="Century Gothic"/>
                <a:ea typeface="Century Gothic"/>
                <a:cs typeface="Century Gothic"/>
                <a:sym typeface="Century Gothic"/>
              </a:rPr>
              <a:t>to determine the cascading consequences of the industrial food chain.</a:t>
            </a:r>
            <a:br>
              <a:rPr lang="en" sz="1600" dirty="0">
                <a:latin typeface="Century Gothic"/>
                <a:ea typeface="Century Gothic"/>
                <a:cs typeface="Century Gothic"/>
                <a:sym typeface="Century Gothic"/>
              </a:rPr>
            </a:br>
            <a:endParaRPr sz="1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Let’s Create a </a:t>
            </a:r>
            <a:r>
              <a:rPr lang="en" sz="2800" b="1" dirty="0">
                <a:latin typeface="Century Gothic"/>
                <a:ea typeface="Century Gothic"/>
                <a:cs typeface="Century Gothic"/>
                <a:sym typeface="Century Gothic"/>
              </a:rPr>
              <a:t>Cascading Consequences Chart</a:t>
            </a:r>
            <a:endParaRPr sz="2800" b="1" i="0" u="none" strike="noStrike" cap="none" dirty="0">
              <a:solidFill>
                <a:schemeClr val="dk1"/>
              </a:solidFill>
              <a:latin typeface="Century Gothic"/>
              <a:ea typeface="Century Gothic"/>
              <a:cs typeface="Century Gothic"/>
              <a:sym typeface="Century Gothic"/>
            </a:endParaRPr>
          </a:p>
        </p:txBody>
      </p:sp>
      <p:sp>
        <p:nvSpPr>
          <p:cNvPr id="277" name="Google Shape;277;p46"/>
          <p:cNvSpPr txBox="1">
            <a:spLocks noGrp="1"/>
          </p:cNvSpPr>
          <p:nvPr>
            <p:ph type="body" idx="1"/>
          </p:nvPr>
        </p:nvSpPr>
        <p:spPr>
          <a:xfrm>
            <a:off x="258150" y="1349500"/>
            <a:ext cx="8257200" cy="3263400"/>
          </a:xfrm>
          <a:prstGeom prst="rect">
            <a:avLst/>
          </a:prstGeom>
          <a:noFill/>
          <a:ln>
            <a:noFill/>
          </a:ln>
        </p:spPr>
        <p:txBody>
          <a:bodyPr spcFirstLastPara="1" wrap="square" lIns="68575" tIns="34275" rIns="68575" bIns="34275" anchor="t" anchorCtr="0">
            <a:noAutofit/>
          </a:bodyPr>
          <a:lstStyle/>
          <a:p>
            <a:pPr marL="457200" lvl="0" indent="-355600" algn="l" rtl="0">
              <a:spcBef>
                <a:spcPts val="800"/>
              </a:spcBef>
              <a:spcAft>
                <a:spcPts val="0"/>
              </a:spcAft>
              <a:buSzPts val="2000"/>
              <a:buFont typeface="Century Gothic"/>
              <a:buChar char="•"/>
            </a:pPr>
            <a:r>
              <a:rPr lang="en" sz="2000">
                <a:latin typeface="Century Gothic"/>
                <a:ea typeface="Century Gothic"/>
                <a:cs typeface="Century Gothic"/>
                <a:sym typeface="Century Gothic"/>
              </a:rPr>
              <a:t>Family farmers grow mostly corn (61)</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Cows and other animals are not raised on farms anymore (61)</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Cattle are now raised on CAFOs (61) </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Meat is cheap (61)</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People eat a lot of meat (61)</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Manure waste from CAFOs causes toxic pollution (61)</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CAFOs increase bacteria in our food (62)</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Cows are forced to eat corn (62)</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a:latin typeface="Century Gothic"/>
                <a:ea typeface="Century Gothic"/>
                <a:cs typeface="Century Gothic"/>
                <a:sym typeface="Century Gothic"/>
              </a:rPr>
              <a:t>Eating so much corn negatively affects their health (62)</a:t>
            </a:r>
            <a:br>
              <a:rPr lang="en" sz="2000">
                <a:latin typeface="Century Gothic"/>
                <a:ea typeface="Century Gothic"/>
                <a:cs typeface="Century Gothic"/>
                <a:sym typeface="Century Gothic"/>
              </a:rPr>
            </a:br>
            <a:endParaRPr sz="2000">
              <a:latin typeface="Century Gothic"/>
              <a:ea typeface="Century Gothic"/>
              <a:cs typeface="Century Gothic"/>
              <a:sym typeface="Century Gothic"/>
            </a:endParaRPr>
          </a:p>
        </p:txBody>
      </p:sp>
      <p:pic>
        <p:nvPicPr>
          <p:cNvPr id="278" name="Google Shape;278;p46"/>
          <p:cNvPicPr preferRelativeResize="0"/>
          <p:nvPr/>
        </p:nvPicPr>
        <p:blipFill>
          <a:blip r:embed="rId3">
            <a:alphaModFix/>
          </a:blip>
          <a:stretch>
            <a:fillRect/>
          </a:stretch>
        </p:blipFill>
        <p:spPr>
          <a:xfrm>
            <a:off x="8024696" y="4409591"/>
            <a:ext cx="600864" cy="563470"/>
          </a:xfrm>
          <a:prstGeom prst="rect">
            <a:avLst/>
          </a:prstGeom>
          <a:noFill/>
          <a:ln>
            <a:noFill/>
          </a:ln>
        </p:spPr>
      </p:pic>
      <p:pic>
        <p:nvPicPr>
          <p:cNvPr id="280" name="Google Shape;280;p46"/>
          <p:cNvPicPr preferRelativeResize="0"/>
          <p:nvPr/>
        </p:nvPicPr>
        <p:blipFill>
          <a:blip r:embed="rId4">
            <a:alphaModFix/>
          </a:blip>
          <a:stretch>
            <a:fillRect/>
          </a:stretch>
        </p:blipFill>
        <p:spPr>
          <a:xfrm>
            <a:off x="7609624" y="4440422"/>
            <a:ext cx="517936" cy="469894"/>
          </a:xfrm>
          <a:prstGeom prst="rect">
            <a:avLst/>
          </a:prstGeom>
          <a:noFill/>
          <a:ln>
            <a:noFill/>
          </a:ln>
        </p:spPr>
      </p:pic>
      <p:pic>
        <p:nvPicPr>
          <p:cNvPr id="7" name="Google Shape;256;p43"/>
          <p:cNvPicPr preferRelativeResize="0"/>
          <p:nvPr/>
        </p:nvPicPr>
        <p:blipFill>
          <a:blip r:embed="rId5">
            <a:alphaModFix/>
          </a:blip>
          <a:stretch>
            <a:fillRect/>
          </a:stretch>
        </p:blipFill>
        <p:spPr>
          <a:xfrm>
            <a:off x="8515350" y="4440422"/>
            <a:ext cx="498000" cy="49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Add Consequences to the Chart </a:t>
            </a:r>
            <a:endParaRPr sz="3300" i="0" u="none" strike="noStrike" cap="none">
              <a:solidFill>
                <a:schemeClr val="dk1"/>
              </a:solidFill>
              <a:latin typeface="Century Gothic"/>
              <a:ea typeface="Century Gothic"/>
              <a:cs typeface="Century Gothic"/>
              <a:sym typeface="Century Gothic"/>
            </a:endParaRPr>
          </a:p>
        </p:txBody>
      </p:sp>
      <p:sp>
        <p:nvSpPr>
          <p:cNvPr id="286" name="Google Shape;286;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a:latin typeface="Century Gothic"/>
                <a:ea typeface="Century Gothic"/>
                <a:cs typeface="Century Gothic"/>
                <a:sym typeface="Century Gothic"/>
              </a:rPr>
              <a:t>Work with your partner to place the last four consequences from the list on the chart.</a:t>
            </a:r>
            <a:endParaRPr sz="2000">
              <a:latin typeface="Century Gothic"/>
              <a:ea typeface="Century Gothic"/>
              <a:cs typeface="Century Gothic"/>
              <a:sym typeface="Century Gothic"/>
            </a:endParaRPr>
          </a:p>
          <a:p>
            <a:pPr marL="457200" lvl="0" indent="-355600" algn="l" rtl="0">
              <a:spcBef>
                <a:spcPts val="800"/>
              </a:spcBef>
              <a:spcAft>
                <a:spcPts val="0"/>
              </a:spcAft>
              <a:buSzPts val="2000"/>
              <a:buAutoNum type="arabicPeriod"/>
            </a:pPr>
            <a:r>
              <a:rPr lang="en" sz="2000">
                <a:latin typeface="Century Gothic"/>
                <a:ea typeface="Century Gothic"/>
                <a:cs typeface="Century Gothic"/>
                <a:sym typeface="Century Gothic"/>
              </a:rPr>
              <a:t>Manure waste from CAFOs causes toxic pollution</a:t>
            </a:r>
            <a:endParaRPr sz="2000">
              <a:latin typeface="Century Gothic"/>
              <a:ea typeface="Century Gothic"/>
              <a:cs typeface="Century Gothic"/>
              <a:sym typeface="Century Gothic"/>
            </a:endParaRPr>
          </a:p>
          <a:p>
            <a:pPr marL="457200" lvl="0" indent="-355600" algn="l" rtl="0">
              <a:spcBef>
                <a:spcPts val="0"/>
              </a:spcBef>
              <a:spcAft>
                <a:spcPts val="0"/>
              </a:spcAft>
              <a:buSzPts val="2000"/>
              <a:buAutoNum type="arabicPeriod"/>
            </a:pPr>
            <a:r>
              <a:rPr lang="en" sz="2000">
                <a:latin typeface="Century Gothic"/>
                <a:ea typeface="Century Gothic"/>
                <a:cs typeface="Century Gothic"/>
                <a:sym typeface="Century Gothic"/>
              </a:rPr>
              <a:t>CAFOs increase bacteria in our food</a:t>
            </a:r>
            <a:endParaRPr sz="2000">
              <a:latin typeface="Century Gothic"/>
              <a:ea typeface="Century Gothic"/>
              <a:cs typeface="Century Gothic"/>
              <a:sym typeface="Century Gothic"/>
            </a:endParaRPr>
          </a:p>
          <a:p>
            <a:pPr marL="457200" lvl="0" indent="-355600" algn="l" rtl="0">
              <a:spcBef>
                <a:spcPts val="0"/>
              </a:spcBef>
              <a:spcAft>
                <a:spcPts val="0"/>
              </a:spcAft>
              <a:buSzPts val="2000"/>
              <a:buAutoNum type="arabicPeriod"/>
            </a:pPr>
            <a:r>
              <a:rPr lang="en" sz="2000">
                <a:latin typeface="Century Gothic"/>
                <a:ea typeface="Century Gothic"/>
                <a:cs typeface="Century Gothic"/>
                <a:sym typeface="Century Gothic"/>
              </a:rPr>
              <a:t>Cows are forced to eat corn</a:t>
            </a:r>
            <a:endParaRPr sz="2000">
              <a:latin typeface="Century Gothic"/>
              <a:ea typeface="Century Gothic"/>
              <a:cs typeface="Century Gothic"/>
              <a:sym typeface="Century Gothic"/>
            </a:endParaRPr>
          </a:p>
          <a:p>
            <a:pPr marL="457200" lvl="0" indent="-355600" algn="l" rtl="0">
              <a:spcBef>
                <a:spcPts val="0"/>
              </a:spcBef>
              <a:spcAft>
                <a:spcPts val="0"/>
              </a:spcAft>
              <a:buSzPts val="2000"/>
              <a:buAutoNum type="arabicPeriod"/>
            </a:pPr>
            <a:r>
              <a:rPr lang="en" sz="2000">
                <a:latin typeface="Century Gothic"/>
                <a:ea typeface="Century Gothic"/>
                <a:cs typeface="Century Gothic"/>
                <a:sym typeface="Century Gothic"/>
              </a:rPr>
              <a:t>Eating so much corn negatively affects their health</a:t>
            </a:r>
            <a:endParaRPr sz="2000">
              <a:latin typeface="Century Gothic"/>
              <a:ea typeface="Century Gothic"/>
              <a:cs typeface="Century Gothic"/>
              <a:sym typeface="Century Gothic"/>
            </a:endParaRPr>
          </a:p>
          <a:p>
            <a:pPr marL="0" lvl="0" indent="0" algn="l" rtl="0">
              <a:spcBef>
                <a:spcPts val="800"/>
              </a:spcBef>
              <a:spcAft>
                <a:spcPts val="0"/>
              </a:spcAft>
              <a:buNone/>
            </a:pPr>
            <a:endParaRPr sz="2000">
              <a:latin typeface="Century Gothic"/>
              <a:ea typeface="Century Gothic"/>
              <a:cs typeface="Century Gothic"/>
              <a:sym typeface="Century Gothic"/>
            </a:endParaRPr>
          </a:p>
          <a:p>
            <a:pPr marL="0" lvl="0" indent="0" algn="l" rtl="0">
              <a:spcBef>
                <a:spcPts val="800"/>
              </a:spcBef>
              <a:spcAft>
                <a:spcPts val="0"/>
              </a:spcAft>
              <a:buNone/>
            </a:pPr>
            <a:r>
              <a:rPr lang="en" sz="2000">
                <a:latin typeface="Century Gothic"/>
                <a:ea typeface="Century Gothic"/>
                <a:cs typeface="Century Gothic"/>
                <a:sym typeface="Century Gothic"/>
              </a:rPr>
              <a:t>Talk with your partner about why you are placing each consequence in a particular place on the chart.</a:t>
            </a:r>
            <a:r>
              <a:rPr lang="en"/>
              <a:t/>
            </a:r>
            <a:br>
              <a:rPr lang="en"/>
            </a:br>
            <a:endParaRPr/>
          </a:p>
        </p:txBody>
      </p:sp>
      <p:pic>
        <p:nvPicPr>
          <p:cNvPr id="5" name="Google Shape;278;p46"/>
          <p:cNvPicPr preferRelativeResize="0"/>
          <p:nvPr/>
        </p:nvPicPr>
        <p:blipFill>
          <a:blip r:embed="rId3">
            <a:alphaModFix/>
          </a:blip>
          <a:stretch>
            <a:fillRect/>
          </a:stretch>
        </p:blipFill>
        <p:spPr>
          <a:xfrm>
            <a:off x="8536320" y="4409591"/>
            <a:ext cx="600864" cy="56347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8"/>
          <p:cNvSpPr txBox="1">
            <a:spLocks noGrp="1"/>
          </p:cNvSpPr>
          <p:nvPr>
            <p:ph type="title"/>
          </p:nvPr>
        </p:nvSpPr>
        <p:spPr>
          <a:xfrm>
            <a:off x="141975" y="273850"/>
            <a:ext cx="8834400" cy="8181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Let’s Add to the </a:t>
            </a:r>
            <a:r>
              <a:rPr lang="en" sz="2800" b="1" dirty="0">
                <a:latin typeface="Century Gothic"/>
                <a:ea typeface="Century Gothic"/>
                <a:cs typeface="Century Gothic"/>
                <a:sym typeface="Century Gothic"/>
              </a:rPr>
              <a:t>Cascading Consequences Chart</a:t>
            </a:r>
            <a:endParaRPr sz="2800" b="1" i="0" u="none" strike="noStrike" cap="none" dirty="0">
              <a:solidFill>
                <a:schemeClr val="dk1"/>
              </a:solidFill>
              <a:latin typeface="Century Gothic"/>
              <a:ea typeface="Century Gothic"/>
              <a:cs typeface="Century Gothic"/>
              <a:sym typeface="Century Gothic"/>
            </a:endParaRPr>
          </a:p>
        </p:txBody>
      </p:sp>
      <p:sp>
        <p:nvSpPr>
          <p:cNvPr id="293" name="Google Shape;293;p4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To build the </a:t>
            </a:r>
            <a:r>
              <a:rPr lang="en" sz="2000" b="1" dirty="0">
                <a:latin typeface="Century Gothic"/>
                <a:ea typeface="Century Gothic"/>
                <a:cs typeface="Century Gothic"/>
                <a:sym typeface="Century Gothic"/>
              </a:rPr>
              <a:t>Cascading Consequences chart,</a:t>
            </a:r>
            <a:r>
              <a:rPr lang="en" sz="2000" dirty="0">
                <a:latin typeface="Century Gothic"/>
                <a:ea typeface="Century Gothic"/>
                <a:cs typeface="Century Gothic"/>
                <a:sym typeface="Century Gothic"/>
              </a:rPr>
              <a:t> remember to follow these </a:t>
            </a:r>
            <a:r>
              <a:rPr lang="en" sz="2000" dirty="0" smtClean="0">
                <a:latin typeface="Century Gothic"/>
                <a:ea typeface="Century Gothic"/>
                <a:cs typeface="Century Gothic"/>
                <a:sym typeface="Century Gothic"/>
              </a:rPr>
              <a:t>steps:</a:t>
            </a:r>
            <a:endParaRPr lang="en" sz="2000" dirty="0">
              <a:latin typeface="Century Gothic"/>
              <a:ea typeface="Century Gothic"/>
              <a:cs typeface="Century Gothic"/>
              <a:sym typeface="Century Gothic"/>
            </a:endParaRPr>
          </a:p>
          <a:p>
            <a:pPr lvl="0" indent="-457200" algn="l" rtl="0">
              <a:spcBef>
                <a:spcPts val="800"/>
              </a:spcBef>
              <a:spcAft>
                <a:spcPts val="0"/>
              </a:spcAft>
              <a:buSzPct val="100000"/>
              <a:buFont typeface="+mj-lt"/>
              <a:buAutoNum type="arabicPeriod"/>
            </a:pPr>
            <a:r>
              <a:rPr lang="en" sz="2000" dirty="0" smtClean="0">
                <a:latin typeface="Century Gothic"/>
                <a:ea typeface="Century Gothic"/>
                <a:cs typeface="Century Gothic"/>
                <a:sym typeface="Century Gothic"/>
              </a:rPr>
              <a:t>Reread </a:t>
            </a:r>
            <a:r>
              <a:rPr lang="en" sz="2000" dirty="0">
                <a:latin typeface="Century Gothic"/>
                <a:ea typeface="Century Gothic"/>
                <a:cs typeface="Century Gothic"/>
                <a:sym typeface="Century Gothic"/>
              </a:rPr>
              <a:t>the section of the text, looking for consequences of the industrial food </a:t>
            </a:r>
            <a:r>
              <a:rPr lang="en" sz="2000" dirty="0" smtClean="0">
                <a:latin typeface="Century Gothic"/>
                <a:ea typeface="Century Gothic"/>
                <a:cs typeface="Century Gothic"/>
                <a:sym typeface="Century Gothic"/>
              </a:rPr>
              <a:t>chain.</a:t>
            </a:r>
            <a:endParaRPr lang="en" sz="2000" dirty="0">
              <a:latin typeface="Century Gothic"/>
              <a:ea typeface="Century Gothic"/>
              <a:cs typeface="Century Gothic"/>
              <a:sym typeface="Century Gothic"/>
            </a:endParaRPr>
          </a:p>
          <a:p>
            <a:pPr lvl="0" indent="-457200" algn="l" rtl="0">
              <a:spcBef>
                <a:spcPts val="800"/>
              </a:spcBef>
              <a:spcAft>
                <a:spcPts val="0"/>
              </a:spcAft>
              <a:buSzPct val="100000"/>
              <a:buFont typeface="+mj-lt"/>
              <a:buAutoNum type="arabicPeriod"/>
            </a:pPr>
            <a:r>
              <a:rPr lang="en" sz="2000" dirty="0" smtClean="0">
                <a:latin typeface="Century Gothic"/>
                <a:ea typeface="Century Gothic"/>
                <a:cs typeface="Century Gothic"/>
                <a:sym typeface="Century Gothic"/>
              </a:rPr>
              <a:t>Use </a:t>
            </a:r>
            <a:r>
              <a:rPr lang="en" sz="2000" dirty="0">
                <a:latin typeface="Century Gothic"/>
                <a:ea typeface="Century Gothic"/>
                <a:cs typeface="Century Gothic"/>
                <a:sym typeface="Century Gothic"/>
              </a:rPr>
              <a:t>the text to create a list of consequences of the industrial food chain, including page </a:t>
            </a:r>
            <a:r>
              <a:rPr lang="en" sz="2000" dirty="0" smtClean="0">
                <a:latin typeface="Century Gothic"/>
                <a:ea typeface="Century Gothic"/>
                <a:cs typeface="Century Gothic"/>
                <a:sym typeface="Century Gothic"/>
              </a:rPr>
              <a:t>numbers.</a:t>
            </a:r>
            <a:endParaRPr lang="en" sz="2000" dirty="0">
              <a:latin typeface="Century Gothic"/>
              <a:ea typeface="Century Gothic"/>
              <a:cs typeface="Century Gothic"/>
              <a:sym typeface="Century Gothic"/>
            </a:endParaRPr>
          </a:p>
          <a:p>
            <a:pPr lvl="0" indent="-457200" algn="l" rtl="0">
              <a:spcBef>
                <a:spcPts val="800"/>
              </a:spcBef>
              <a:spcAft>
                <a:spcPts val="0"/>
              </a:spcAft>
              <a:buSzPct val="100000"/>
              <a:buFont typeface="+mj-lt"/>
              <a:buAutoNum type="arabicPeriod"/>
            </a:pPr>
            <a:r>
              <a:rPr lang="en" sz="2000" dirty="0" smtClean="0">
                <a:latin typeface="Century Gothic"/>
                <a:ea typeface="Century Gothic"/>
                <a:cs typeface="Century Gothic"/>
                <a:sym typeface="Century Gothic"/>
              </a:rPr>
              <a:t>Add </a:t>
            </a:r>
            <a:r>
              <a:rPr lang="en" sz="2000" dirty="0">
                <a:latin typeface="Century Gothic"/>
                <a:ea typeface="Century Gothic"/>
                <a:cs typeface="Century Gothic"/>
                <a:sym typeface="Century Gothic"/>
              </a:rPr>
              <a:t>each consequence to the </a:t>
            </a:r>
            <a:r>
              <a:rPr lang="en" sz="2000" b="1" dirty="0">
                <a:latin typeface="Century Gothic"/>
                <a:ea typeface="Century Gothic"/>
                <a:cs typeface="Century Gothic"/>
                <a:sym typeface="Century Gothic"/>
              </a:rPr>
              <a:t>Cascading Consequences chart</a:t>
            </a:r>
            <a:r>
              <a:rPr lang="en" sz="2000" dirty="0">
                <a:latin typeface="Century Gothic"/>
                <a:ea typeface="Century Gothic"/>
                <a:cs typeface="Century Gothic"/>
                <a:sym typeface="Century Gothic"/>
              </a:rPr>
              <a:t>, deciding what </a:t>
            </a:r>
            <a:r>
              <a:rPr lang="en" sz="2000" dirty="0" smtClean="0">
                <a:latin typeface="Century Gothic"/>
                <a:ea typeface="Century Gothic"/>
                <a:cs typeface="Century Gothic"/>
                <a:sym typeface="Century Gothic"/>
              </a:rPr>
              <a:t>is </a:t>
            </a:r>
            <a:r>
              <a:rPr lang="en" sz="2000" dirty="0">
                <a:latin typeface="Century Gothic"/>
                <a:ea typeface="Century Gothic"/>
                <a:cs typeface="Century Gothic"/>
                <a:sym typeface="Century Gothic"/>
              </a:rPr>
              <a:t>a direct consequence and what is an indirect or “cascading” consequence.</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p:txBody>
      </p:sp>
      <p:pic>
        <p:nvPicPr>
          <p:cNvPr id="5" name="Google Shape;278;p46"/>
          <p:cNvPicPr preferRelativeResize="0"/>
          <p:nvPr/>
        </p:nvPicPr>
        <p:blipFill>
          <a:blip r:embed="rId3">
            <a:alphaModFix/>
          </a:blip>
          <a:stretch>
            <a:fillRect/>
          </a:stretch>
        </p:blipFill>
        <p:spPr>
          <a:xfrm>
            <a:off x="8536320" y="4409591"/>
            <a:ext cx="600864" cy="56347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9"/>
          <p:cNvSpPr txBox="1">
            <a:spLocks noGrp="1"/>
          </p:cNvSpPr>
          <p:nvPr>
            <p:ph type="title"/>
          </p:nvPr>
        </p:nvSpPr>
        <p:spPr>
          <a:xfrm>
            <a:off x="196575" y="447725"/>
            <a:ext cx="8779800" cy="5241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Let’s Add to the </a:t>
            </a:r>
            <a:r>
              <a:rPr lang="en" sz="2800" b="1" dirty="0">
                <a:latin typeface="Century Gothic"/>
                <a:ea typeface="Century Gothic"/>
                <a:cs typeface="Century Gothic"/>
                <a:sym typeface="Century Gothic"/>
              </a:rPr>
              <a:t>Cascading Consequences Chart</a:t>
            </a:r>
            <a:endParaRPr sz="2800" b="1"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dirty="0">
              <a:latin typeface="Century Gothic"/>
              <a:ea typeface="Century Gothic"/>
              <a:cs typeface="Century Gothic"/>
              <a:sym typeface="Century Gothic"/>
            </a:endParaRPr>
          </a:p>
        </p:txBody>
      </p:sp>
      <p:sp>
        <p:nvSpPr>
          <p:cNvPr id="300" name="Google Shape;300;p49"/>
          <p:cNvSpPr txBox="1">
            <a:spLocks noGrp="1"/>
          </p:cNvSpPr>
          <p:nvPr>
            <p:ph type="body" idx="1"/>
          </p:nvPr>
        </p:nvSpPr>
        <p:spPr>
          <a:xfrm>
            <a:off x="536550" y="1059300"/>
            <a:ext cx="8070900" cy="3737400"/>
          </a:xfrm>
          <a:prstGeom prst="rect">
            <a:avLst/>
          </a:prstGeom>
          <a:noFill/>
          <a:ln>
            <a:noFill/>
          </a:ln>
        </p:spPr>
        <p:txBody>
          <a:bodyPr spcFirstLastPara="1" wrap="square" lIns="68575" tIns="34275" rIns="68575" bIns="34275" anchor="t" anchorCtr="0">
            <a:noAutofit/>
          </a:bodyPr>
          <a:lstStyle/>
          <a:p>
            <a:pPr marL="139700" marR="0" lvl="0" indent="0" algn="l" rtl="0">
              <a:lnSpc>
                <a:spcPct val="90000"/>
              </a:lnSpc>
              <a:spcBef>
                <a:spcPts val="0"/>
              </a:spcBef>
              <a:spcAft>
                <a:spcPts val="0"/>
              </a:spcAft>
              <a:buClr>
                <a:schemeClr val="dk1"/>
              </a:buClr>
              <a:buSzPts val="2100"/>
              <a:buFont typeface="Arial"/>
              <a:buNone/>
            </a:pPr>
            <a:r>
              <a:rPr lang="en" sz="2200" dirty="0">
                <a:latin typeface="Century Gothic"/>
                <a:ea typeface="Century Gothic"/>
                <a:cs typeface="Century Gothic"/>
                <a:sym typeface="Century Gothic"/>
              </a:rPr>
              <a:t>Using your assigned excerpt, you will add to your </a:t>
            </a:r>
            <a:r>
              <a:rPr lang="en" sz="2200" b="1" dirty="0">
                <a:latin typeface="Century Gothic"/>
                <a:ea typeface="Century Gothic"/>
                <a:cs typeface="Century Gothic"/>
                <a:sym typeface="Century Gothic"/>
              </a:rPr>
              <a:t>Industrial Food Chain Cascading Consequences chart</a:t>
            </a:r>
            <a:r>
              <a:rPr lang="en" sz="2200" dirty="0">
                <a:latin typeface="Century Gothic"/>
                <a:ea typeface="Century Gothic"/>
                <a:cs typeface="Century Gothic"/>
                <a:sym typeface="Century Gothic"/>
              </a:rPr>
              <a:t> during this work time and for homework.</a:t>
            </a:r>
            <a:endParaRPr sz="2200" dirty="0">
              <a:latin typeface="Century Gothic"/>
              <a:ea typeface="Century Gothic"/>
              <a:cs typeface="Century Gothic"/>
              <a:sym typeface="Century Gothic"/>
            </a:endParaRPr>
          </a:p>
          <a:p>
            <a:pPr marL="457200" marR="0" lvl="0" indent="-368300" algn="ctr" rtl="0">
              <a:lnSpc>
                <a:spcPct val="90000"/>
              </a:lnSpc>
              <a:spcBef>
                <a:spcPts val="0"/>
              </a:spcBef>
              <a:spcAft>
                <a:spcPts val="0"/>
              </a:spcAft>
              <a:buSzPts val="2200"/>
              <a:buFont typeface="Century Gothic"/>
              <a:buAutoNum type="arabicPeriod"/>
            </a:pPr>
            <a:r>
              <a:rPr lang="en" sz="2200" dirty="0">
                <a:latin typeface="Century Gothic"/>
                <a:ea typeface="Century Gothic"/>
                <a:cs typeface="Century Gothic"/>
                <a:sym typeface="Century Gothic"/>
              </a:rPr>
              <a:t>pages 30-39</a:t>
            </a:r>
            <a:endParaRPr sz="2200" dirty="0">
              <a:latin typeface="Century Gothic"/>
              <a:ea typeface="Century Gothic"/>
              <a:cs typeface="Century Gothic"/>
              <a:sym typeface="Century Gothic"/>
            </a:endParaRPr>
          </a:p>
          <a:p>
            <a:pPr marL="457200" marR="0" lvl="0" indent="-368300" algn="ctr" rtl="0">
              <a:lnSpc>
                <a:spcPct val="90000"/>
              </a:lnSpc>
              <a:spcBef>
                <a:spcPts val="0"/>
              </a:spcBef>
              <a:spcAft>
                <a:spcPts val="0"/>
              </a:spcAft>
              <a:buSzPts val="2200"/>
              <a:buFont typeface="Century Gothic"/>
              <a:buAutoNum type="arabicPeriod"/>
            </a:pPr>
            <a:r>
              <a:rPr lang="en" sz="2200" dirty="0">
                <a:latin typeface="Century Gothic"/>
                <a:ea typeface="Century Gothic"/>
                <a:cs typeface="Century Gothic"/>
                <a:sym typeface="Century Gothic"/>
              </a:rPr>
              <a:t>pages 42-51</a:t>
            </a:r>
            <a:endParaRPr sz="2200" dirty="0">
              <a:latin typeface="Century Gothic"/>
              <a:ea typeface="Century Gothic"/>
              <a:cs typeface="Century Gothic"/>
              <a:sym typeface="Century Gothic"/>
            </a:endParaRPr>
          </a:p>
          <a:p>
            <a:pPr marL="457200" marR="0" lvl="0" indent="-368300" algn="ctr" rtl="0">
              <a:lnSpc>
                <a:spcPct val="90000"/>
              </a:lnSpc>
              <a:spcBef>
                <a:spcPts val="0"/>
              </a:spcBef>
              <a:spcAft>
                <a:spcPts val="0"/>
              </a:spcAft>
              <a:buSzPts val="2200"/>
              <a:buFont typeface="Century Gothic"/>
              <a:buAutoNum type="arabicPeriod"/>
            </a:pPr>
            <a:r>
              <a:rPr lang="en" sz="2200" dirty="0">
                <a:latin typeface="Century Gothic"/>
                <a:ea typeface="Century Gothic"/>
                <a:cs typeface="Century Gothic"/>
                <a:sym typeface="Century Gothic"/>
              </a:rPr>
              <a:t>pages 70-77</a:t>
            </a:r>
            <a:endParaRPr sz="2200" dirty="0">
              <a:latin typeface="Century Gothic"/>
              <a:ea typeface="Century Gothic"/>
              <a:cs typeface="Century Gothic"/>
              <a:sym typeface="Century Gothic"/>
            </a:endParaRPr>
          </a:p>
          <a:p>
            <a:pPr marL="457200" marR="0" lvl="0" indent="-368300" algn="ctr" rtl="0">
              <a:lnSpc>
                <a:spcPct val="90000"/>
              </a:lnSpc>
              <a:spcBef>
                <a:spcPts val="0"/>
              </a:spcBef>
              <a:spcAft>
                <a:spcPts val="0"/>
              </a:spcAft>
              <a:buSzPts val="2200"/>
              <a:buFont typeface="Century Gothic"/>
              <a:buAutoNum type="arabicPeriod"/>
            </a:pPr>
            <a:r>
              <a:rPr lang="en" sz="2200" dirty="0">
                <a:latin typeface="Century Gothic"/>
                <a:ea typeface="Century Gothic"/>
                <a:cs typeface="Century Gothic"/>
                <a:sym typeface="Century Gothic"/>
              </a:rPr>
              <a:t>pages 91-100</a:t>
            </a:r>
            <a:br>
              <a:rPr lang="en" sz="2200" dirty="0">
                <a:latin typeface="Century Gothic"/>
                <a:ea typeface="Century Gothic"/>
                <a:cs typeface="Century Gothic"/>
                <a:sym typeface="Century Gothic"/>
              </a:rPr>
            </a:br>
            <a:endParaRPr sz="2200"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r>
              <a:rPr lang="en" sz="2200" dirty="0">
                <a:latin typeface="Century Gothic"/>
                <a:ea typeface="Century Gothic"/>
                <a:cs typeface="Century Gothic"/>
                <a:sym typeface="Century Gothic"/>
              </a:rPr>
              <a:t>You will share your additions to the chart in the beginning of the next lesson to add to the class chart.</a:t>
            </a:r>
            <a:br>
              <a:rPr lang="en" sz="2200" dirty="0">
                <a:latin typeface="Century Gothic"/>
                <a:ea typeface="Century Gothic"/>
                <a:cs typeface="Century Gothic"/>
                <a:sym typeface="Century Gothic"/>
              </a:rPr>
            </a:br>
            <a:endParaRPr sz="2200" dirty="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50"/>
          <p:cNvSpPr txBox="1">
            <a:spLocks noGrp="1"/>
          </p:cNvSpPr>
          <p:nvPr>
            <p:ph type="title"/>
          </p:nvPr>
        </p:nvSpPr>
        <p:spPr>
          <a:xfrm>
            <a:off x="196575" y="447725"/>
            <a:ext cx="8779800" cy="524100"/>
          </a:xfrm>
          <a:prstGeom prst="rect">
            <a:avLst/>
          </a:prstGeom>
          <a:noFill/>
          <a:ln>
            <a:noFill/>
          </a:ln>
        </p:spPr>
        <p:txBody>
          <a:bodyPr spcFirstLastPara="1" wrap="square" lIns="68575" tIns="34275" rIns="68575" bIns="34275" anchor="ctr" anchorCtr="0">
            <a:noAutofit/>
          </a:bodyPr>
          <a:lstStyle/>
          <a:p>
            <a:pPr marL="0" lvl="0" indent="0" algn="ctr" rtl="0">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Let’s Review the Process for Completing the Chart</a:t>
            </a:r>
            <a:endParaRPr sz="28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a:latin typeface="Century Gothic"/>
              <a:ea typeface="Century Gothic"/>
              <a:cs typeface="Century Gothic"/>
              <a:sym typeface="Century Gothic"/>
            </a:endParaRPr>
          </a:p>
        </p:txBody>
      </p:sp>
      <p:sp>
        <p:nvSpPr>
          <p:cNvPr id="306" name="Google Shape;306;p50"/>
          <p:cNvSpPr txBox="1">
            <a:spLocks noGrp="1"/>
          </p:cNvSpPr>
          <p:nvPr>
            <p:ph type="body" idx="1"/>
          </p:nvPr>
        </p:nvSpPr>
        <p:spPr>
          <a:xfrm>
            <a:off x="536550" y="1059300"/>
            <a:ext cx="8070900" cy="37374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Remember to follow these steps as you add to your </a:t>
            </a:r>
            <a:r>
              <a:rPr lang="en" sz="2400" dirty="0" smtClean="0">
                <a:latin typeface="Century Gothic"/>
                <a:ea typeface="Century Gothic"/>
                <a:cs typeface="Century Gothic"/>
                <a:sym typeface="Century Gothic"/>
              </a:rPr>
              <a:t>chart:</a:t>
            </a:r>
            <a:endParaRPr lang="en"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lang="en" sz="2400" dirty="0">
              <a:latin typeface="Century Gothic"/>
              <a:ea typeface="Century Gothic"/>
              <a:cs typeface="Century Gothic"/>
              <a:sym typeface="Century Gothic"/>
            </a:endParaRPr>
          </a:p>
          <a:p>
            <a:pPr lvl="0" indent="-457200" algn="l" rtl="0">
              <a:lnSpc>
                <a:spcPct val="100000"/>
              </a:lnSpc>
              <a:spcBef>
                <a:spcPts val="0"/>
              </a:spcBef>
              <a:spcAft>
                <a:spcPts val="0"/>
              </a:spcAft>
              <a:buSzPct val="100000"/>
              <a:buFont typeface="+mj-lt"/>
              <a:buAutoNum type="arabicPeriod"/>
            </a:pPr>
            <a:r>
              <a:rPr lang="en" sz="2400" dirty="0" smtClean="0">
                <a:latin typeface="Century Gothic"/>
                <a:ea typeface="Century Gothic"/>
                <a:cs typeface="Century Gothic"/>
                <a:sym typeface="Century Gothic"/>
              </a:rPr>
              <a:t>Read </a:t>
            </a:r>
            <a:r>
              <a:rPr lang="en" sz="2400" dirty="0">
                <a:latin typeface="Century Gothic"/>
                <a:ea typeface="Century Gothic"/>
                <a:cs typeface="Century Gothic"/>
                <a:sym typeface="Century Gothic"/>
              </a:rPr>
              <a:t>to look for </a:t>
            </a:r>
            <a:r>
              <a:rPr lang="en" sz="2400" dirty="0" smtClean="0">
                <a:latin typeface="Century Gothic"/>
                <a:ea typeface="Century Gothic"/>
                <a:cs typeface="Century Gothic"/>
                <a:sym typeface="Century Gothic"/>
              </a:rPr>
              <a:t>consequences</a:t>
            </a:r>
            <a:endParaRPr lang="en" sz="2400" dirty="0">
              <a:latin typeface="Century Gothic"/>
              <a:ea typeface="Century Gothic"/>
              <a:cs typeface="Century Gothic"/>
              <a:sym typeface="Century Gothic"/>
            </a:endParaRPr>
          </a:p>
          <a:p>
            <a:pPr lvl="0" indent="-457200" algn="l" rtl="0">
              <a:lnSpc>
                <a:spcPct val="100000"/>
              </a:lnSpc>
              <a:spcBef>
                <a:spcPts val="0"/>
              </a:spcBef>
              <a:spcAft>
                <a:spcPts val="0"/>
              </a:spcAft>
              <a:buSzPct val="100000"/>
              <a:buFont typeface="+mj-lt"/>
              <a:buAutoNum type="arabicPeriod"/>
            </a:pPr>
            <a:r>
              <a:rPr lang="en" sz="2400" dirty="0" smtClean="0">
                <a:latin typeface="Century Gothic"/>
                <a:ea typeface="Century Gothic"/>
                <a:cs typeface="Century Gothic"/>
                <a:sym typeface="Century Gothic"/>
              </a:rPr>
              <a:t>Create </a:t>
            </a:r>
            <a:r>
              <a:rPr lang="en" sz="2400" dirty="0">
                <a:latin typeface="Century Gothic"/>
                <a:ea typeface="Century Gothic"/>
                <a:cs typeface="Century Gothic"/>
                <a:sym typeface="Century Gothic"/>
              </a:rPr>
              <a:t>a list of consequences including page </a:t>
            </a:r>
            <a:r>
              <a:rPr lang="en" sz="2400" dirty="0" smtClean="0">
                <a:latin typeface="Century Gothic"/>
                <a:ea typeface="Century Gothic"/>
                <a:cs typeface="Century Gothic"/>
                <a:sym typeface="Century Gothic"/>
              </a:rPr>
              <a:t>numbers.</a:t>
            </a:r>
            <a:endParaRPr lang="en" sz="2400" dirty="0">
              <a:latin typeface="Century Gothic"/>
              <a:ea typeface="Century Gothic"/>
              <a:cs typeface="Century Gothic"/>
              <a:sym typeface="Century Gothic"/>
            </a:endParaRPr>
          </a:p>
          <a:p>
            <a:pPr lvl="0" indent="-457200" algn="l" rtl="0">
              <a:lnSpc>
                <a:spcPct val="100000"/>
              </a:lnSpc>
              <a:spcBef>
                <a:spcPts val="0"/>
              </a:spcBef>
              <a:spcAft>
                <a:spcPts val="0"/>
              </a:spcAft>
              <a:buSzPct val="100000"/>
              <a:buFont typeface="+mj-lt"/>
              <a:buAutoNum type="arabicPeriod"/>
            </a:pPr>
            <a:r>
              <a:rPr lang="en" sz="2400" dirty="0" smtClean="0">
                <a:latin typeface="Century Gothic"/>
                <a:ea typeface="Century Gothic"/>
                <a:cs typeface="Century Gothic"/>
                <a:sym typeface="Century Gothic"/>
              </a:rPr>
              <a:t>Add </a:t>
            </a:r>
            <a:r>
              <a:rPr lang="en" sz="2400" dirty="0">
                <a:latin typeface="Century Gothic"/>
                <a:ea typeface="Century Gothic"/>
                <a:cs typeface="Century Gothic"/>
                <a:sym typeface="Century Gothic"/>
              </a:rPr>
              <a:t>the consequences to the </a:t>
            </a:r>
            <a:r>
              <a:rPr lang="en" sz="2400" b="1" dirty="0">
                <a:latin typeface="Century Gothic"/>
                <a:ea typeface="Century Gothic"/>
                <a:cs typeface="Century Gothic"/>
                <a:sym typeface="Century Gothic"/>
              </a:rPr>
              <a:t>Cascading Consequences chart.</a:t>
            </a:r>
            <a:endParaRPr sz="2400" b="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dirty="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Share Charts</a:t>
            </a:r>
            <a:endParaRPr sz="3300" i="0" u="none" strike="noStrike" cap="none">
              <a:solidFill>
                <a:schemeClr val="dk1"/>
              </a:solidFill>
              <a:latin typeface="Century Gothic"/>
              <a:ea typeface="Century Gothic"/>
              <a:cs typeface="Century Gothic"/>
              <a:sym typeface="Century Gothic"/>
            </a:endParaRPr>
          </a:p>
        </p:txBody>
      </p:sp>
      <p:sp>
        <p:nvSpPr>
          <p:cNvPr id="312" name="Google Shape;312;p5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latin typeface="Century Gothic"/>
                <a:ea typeface="Century Gothic"/>
                <a:cs typeface="Century Gothic"/>
                <a:sym typeface="Century Gothic"/>
              </a:rPr>
              <a:t>Find a new partner who was assigned the same text excerpt and follow these </a:t>
            </a:r>
            <a:r>
              <a:rPr lang="en" sz="1800" dirty="0" smtClean="0">
                <a:latin typeface="Century Gothic"/>
                <a:ea typeface="Century Gothic"/>
                <a:cs typeface="Century Gothic"/>
                <a:sym typeface="Century Gothic"/>
              </a:rPr>
              <a:t>steps:</a:t>
            </a:r>
            <a:endParaRPr lang="en" sz="1800" dirty="0">
              <a:latin typeface="Century Gothic"/>
              <a:ea typeface="Century Gothic"/>
              <a:cs typeface="Century Gothic"/>
              <a:sym typeface="Century Gothic"/>
            </a:endParaRPr>
          </a:p>
          <a:p>
            <a:pPr marL="342900" lvl="0" indent="-342900" algn="l" rtl="0">
              <a:spcBef>
                <a:spcPts val="800"/>
              </a:spcBef>
              <a:spcAft>
                <a:spcPts val="0"/>
              </a:spcAft>
              <a:buSzPct val="100000"/>
              <a:buFont typeface="+mj-lt"/>
              <a:buAutoNum type="arabicPeriod"/>
            </a:pPr>
            <a:r>
              <a:rPr lang="en" sz="1800" dirty="0" smtClean="0">
                <a:latin typeface="Century Gothic"/>
                <a:ea typeface="Century Gothic"/>
                <a:cs typeface="Century Gothic"/>
                <a:sym typeface="Century Gothic"/>
              </a:rPr>
              <a:t>Show </a:t>
            </a:r>
            <a:r>
              <a:rPr lang="en" sz="1800" dirty="0">
                <a:latin typeface="Century Gothic"/>
                <a:ea typeface="Century Gothic"/>
                <a:cs typeface="Century Gothic"/>
                <a:sym typeface="Century Gothic"/>
              </a:rPr>
              <a:t>your </a:t>
            </a:r>
            <a:r>
              <a:rPr lang="en" sz="1800" b="1" dirty="0">
                <a:latin typeface="Century Gothic"/>
                <a:ea typeface="Century Gothic"/>
                <a:cs typeface="Century Gothic"/>
                <a:sym typeface="Century Gothic"/>
              </a:rPr>
              <a:t>Cascading Consequences chart</a:t>
            </a:r>
            <a:r>
              <a:rPr lang="en" sz="1800" dirty="0">
                <a:latin typeface="Century Gothic"/>
                <a:ea typeface="Century Gothic"/>
                <a:cs typeface="Century Gothic"/>
                <a:sym typeface="Century Gothic"/>
              </a:rPr>
              <a:t> to your partner, pointing out the parts you just </a:t>
            </a:r>
            <a:r>
              <a:rPr lang="en" sz="1800" dirty="0" smtClean="0">
                <a:latin typeface="Century Gothic"/>
                <a:ea typeface="Century Gothic"/>
                <a:cs typeface="Century Gothic"/>
                <a:sym typeface="Century Gothic"/>
              </a:rPr>
              <a:t>added.</a:t>
            </a:r>
            <a:endParaRPr lang="en" sz="1800" dirty="0">
              <a:latin typeface="Century Gothic"/>
              <a:ea typeface="Century Gothic"/>
              <a:cs typeface="Century Gothic"/>
              <a:sym typeface="Century Gothic"/>
            </a:endParaRPr>
          </a:p>
          <a:p>
            <a:pPr marL="342900" lvl="0" indent="-342900" algn="l" rtl="0">
              <a:spcBef>
                <a:spcPts val="800"/>
              </a:spcBef>
              <a:spcAft>
                <a:spcPts val="0"/>
              </a:spcAft>
              <a:buSzPct val="100000"/>
              <a:buFont typeface="+mj-lt"/>
              <a:buAutoNum type="arabicPeriod"/>
            </a:pPr>
            <a:r>
              <a:rPr lang="en" sz="1800" dirty="0" smtClean="0">
                <a:latin typeface="Century Gothic"/>
                <a:ea typeface="Century Gothic"/>
                <a:cs typeface="Century Gothic"/>
                <a:sym typeface="Century Gothic"/>
              </a:rPr>
              <a:t>Share </a:t>
            </a:r>
            <a:r>
              <a:rPr lang="en" sz="1800" dirty="0">
                <a:latin typeface="Century Gothic"/>
                <a:ea typeface="Century Gothic"/>
                <a:cs typeface="Century Gothic"/>
                <a:sym typeface="Century Gothic"/>
              </a:rPr>
              <a:t>with your partner one box you feel very sure of. Explain why you are confident in </a:t>
            </a:r>
            <a:r>
              <a:rPr lang="en" sz="1800" dirty="0" smtClean="0">
                <a:latin typeface="Century Gothic"/>
                <a:ea typeface="Century Gothic"/>
                <a:cs typeface="Century Gothic"/>
                <a:sym typeface="Century Gothic"/>
              </a:rPr>
              <a:t>this.</a:t>
            </a:r>
            <a:endParaRPr lang="en" sz="1800" dirty="0">
              <a:latin typeface="Century Gothic"/>
              <a:ea typeface="Century Gothic"/>
              <a:cs typeface="Century Gothic"/>
              <a:sym typeface="Century Gothic"/>
            </a:endParaRPr>
          </a:p>
          <a:p>
            <a:pPr marL="342900" lvl="0" indent="-342900" algn="l" rtl="0">
              <a:spcBef>
                <a:spcPts val="800"/>
              </a:spcBef>
              <a:spcAft>
                <a:spcPts val="0"/>
              </a:spcAft>
              <a:buSzPct val="100000"/>
              <a:buFont typeface="+mj-lt"/>
              <a:buAutoNum type="arabicPeriod"/>
            </a:pPr>
            <a:r>
              <a:rPr lang="en" sz="1800" dirty="0" smtClean="0">
                <a:latin typeface="Century Gothic"/>
                <a:ea typeface="Century Gothic"/>
                <a:cs typeface="Century Gothic"/>
                <a:sym typeface="Century Gothic"/>
              </a:rPr>
              <a:t>Share </a:t>
            </a:r>
            <a:r>
              <a:rPr lang="en" sz="1800" dirty="0">
                <a:latin typeface="Century Gothic"/>
                <a:ea typeface="Century Gothic"/>
                <a:cs typeface="Century Gothic"/>
                <a:sym typeface="Century Gothic"/>
              </a:rPr>
              <a:t>with your partner one box you are unsure of. Explain why you are </a:t>
            </a:r>
            <a:r>
              <a:rPr lang="en" sz="1800" dirty="0" smtClean="0">
                <a:latin typeface="Century Gothic"/>
                <a:ea typeface="Century Gothic"/>
                <a:cs typeface="Century Gothic"/>
                <a:sym typeface="Century Gothic"/>
              </a:rPr>
              <a:t>unsure.</a:t>
            </a:r>
            <a:endParaRPr lang="en" sz="1800" dirty="0">
              <a:latin typeface="Century Gothic"/>
              <a:ea typeface="Century Gothic"/>
              <a:cs typeface="Century Gothic"/>
              <a:sym typeface="Century Gothic"/>
            </a:endParaRPr>
          </a:p>
          <a:p>
            <a:pPr marL="342900" lvl="0" indent="-342900" algn="l" rtl="0">
              <a:spcBef>
                <a:spcPts val="800"/>
              </a:spcBef>
              <a:spcAft>
                <a:spcPts val="0"/>
              </a:spcAft>
              <a:buSzPct val="100000"/>
              <a:buFont typeface="+mj-lt"/>
              <a:buAutoNum type="arabicPeriod"/>
            </a:pPr>
            <a:r>
              <a:rPr lang="en" sz="1800" dirty="0" smtClean="0">
                <a:latin typeface="Century Gothic"/>
                <a:ea typeface="Century Gothic"/>
                <a:cs typeface="Century Gothic"/>
                <a:sym typeface="Century Gothic"/>
              </a:rPr>
              <a:t>Ask </a:t>
            </a:r>
            <a:r>
              <a:rPr lang="en" sz="1800" dirty="0">
                <a:latin typeface="Century Gothic"/>
                <a:ea typeface="Century Gothic"/>
                <a:cs typeface="Century Gothic"/>
                <a:sym typeface="Century Gothic"/>
              </a:rPr>
              <a:t>your partner for any guidance with the answer you are unsure of.</a:t>
            </a:r>
            <a:br>
              <a:rPr lang="en" sz="1800" dirty="0">
                <a:latin typeface="Century Gothic"/>
                <a:ea typeface="Century Gothic"/>
                <a:cs typeface="Century Gothic"/>
                <a:sym typeface="Century Gothic"/>
              </a:rPr>
            </a:br>
            <a:endParaRPr sz="1800" dirty="0">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Homework</a:t>
            </a:r>
            <a:endParaRPr sz="3300" b="0" i="0" u="none" strike="noStrike" cap="none">
              <a:solidFill>
                <a:schemeClr val="dk1"/>
              </a:solidFill>
              <a:latin typeface="Calibri"/>
              <a:ea typeface="Calibri"/>
              <a:cs typeface="Calibri"/>
              <a:sym typeface="Calibri"/>
            </a:endParaRPr>
          </a:p>
        </p:txBody>
      </p:sp>
      <p:sp>
        <p:nvSpPr>
          <p:cNvPr id="318" name="Google Shape;318;p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400">
                <a:latin typeface="Century Gothic"/>
                <a:ea typeface="Century Gothic"/>
                <a:cs typeface="Century Gothic"/>
                <a:sym typeface="Century Gothic"/>
              </a:rPr>
              <a:t>Finish adding to your </a:t>
            </a:r>
            <a:r>
              <a:rPr lang="en" sz="2400" b="1">
                <a:latin typeface="Century Gothic"/>
                <a:ea typeface="Century Gothic"/>
                <a:cs typeface="Century Gothic"/>
                <a:sym typeface="Century Gothic"/>
              </a:rPr>
              <a:t>Industrial Food Chain Cascading Consequences chart</a:t>
            </a:r>
            <a:r>
              <a:rPr lang="en" sz="2400">
                <a:latin typeface="Century Gothic"/>
                <a:ea typeface="Century Gothic"/>
                <a:cs typeface="Century Gothic"/>
                <a:sym typeface="Century Gothic"/>
              </a:rPr>
              <a:t> using your text excerpt.</a:t>
            </a:r>
            <a:endParaRPr sz="240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t>
            </a:r>
            <a:endParaRPr sz="3200" i="0" u="none" strike="noStrike" cap="none">
              <a:solidFill>
                <a:schemeClr val="dk1"/>
              </a:solidFill>
              <a:latin typeface="Century Gothic"/>
              <a:ea typeface="Century Gothic"/>
              <a:cs typeface="Century Gothic"/>
              <a:sym typeface="Century Gothic"/>
            </a:endParaRPr>
          </a:p>
        </p:txBody>
      </p:sp>
      <p:sp>
        <p:nvSpPr>
          <p:cNvPr id="325" name="Google Shape;325;p5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a:p>
            <a:pPr marL="0" marR="0" lvl="0" indent="0" algn="l" rtl="0">
              <a:lnSpc>
                <a:spcPct val="90000"/>
              </a:lnSpc>
              <a:spcBef>
                <a:spcPts val="800"/>
              </a:spcBef>
              <a:spcAft>
                <a:spcPts val="0"/>
              </a:spcAft>
              <a:buClr>
                <a:schemeClr val="dk1"/>
              </a:buClr>
              <a:buSzPts val="2100"/>
              <a:buFont typeface="Arial"/>
              <a:buNone/>
            </a:pPr>
            <a:endParaRPr sz="2100" b="0" i="0" u="none" strike="noStrike" cap="none">
              <a:solidFill>
                <a:schemeClr val="dk1"/>
              </a:solidFill>
              <a:latin typeface="Overlock"/>
              <a:ea typeface="Overlock"/>
              <a:cs typeface="Overlock"/>
              <a:sym typeface="Overlock"/>
            </a:endParaRPr>
          </a:p>
        </p:txBody>
      </p:sp>
      <p:graphicFrame>
        <p:nvGraphicFramePr>
          <p:cNvPr id="326" name="Google Shape;326;p53"/>
          <p:cNvGraphicFramePr/>
          <p:nvPr/>
        </p:nvGraphicFramePr>
        <p:xfrm>
          <a:off x="577216" y="1385887"/>
          <a:ext cx="7989600" cy="3230175"/>
        </p:xfrm>
        <a:graphic>
          <a:graphicData uri="http://schemas.openxmlformats.org/drawingml/2006/table">
            <a:tbl>
              <a:tblPr firstRow="1" bandRow="1">
                <a:noFill/>
                <a:tableStyleId>{69129FD6-1EF9-4E30-9219-850EF80B6AC1}</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17" name="Google Shape;21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600" b="1" dirty="0">
                <a:latin typeface="Century Gothic"/>
                <a:ea typeface="Century Gothic"/>
                <a:cs typeface="Century Gothic"/>
                <a:sym typeface="Century Gothic"/>
              </a:rPr>
              <a:t>Preparing for Lesson 1: </a:t>
            </a:r>
            <a:endParaRPr sz="16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600" dirty="0">
                <a:latin typeface="Century Gothic"/>
                <a:ea typeface="Century Gothic"/>
                <a:cs typeface="Century Gothic"/>
                <a:sym typeface="Century Gothic"/>
              </a:rPr>
              <a:t>Materials and classroom preparation</a:t>
            </a:r>
            <a:endParaRPr sz="1600" dirty="0">
              <a:latin typeface="Century Gothic"/>
              <a:ea typeface="Century Gothic"/>
              <a:cs typeface="Century Gothic"/>
              <a:sym typeface="Century Gothic"/>
            </a:endParaRPr>
          </a:p>
          <a:p>
            <a:pPr marL="457200" lvl="0" indent="-330200" algn="l" rtl="0">
              <a:spcBef>
                <a:spcPts val="1000"/>
              </a:spcBef>
              <a:spcAft>
                <a:spcPts val="0"/>
              </a:spcAft>
              <a:buSzPts val="1600"/>
              <a:buFont typeface="Century Gothic"/>
              <a:buChar char="●"/>
            </a:pPr>
            <a:r>
              <a:rPr lang="en" sz="1600" dirty="0">
                <a:latin typeface="Century Gothic"/>
                <a:ea typeface="Century Gothic"/>
                <a:cs typeface="Century Gothic"/>
                <a:sym typeface="Century Gothic"/>
              </a:rPr>
              <a:t>Image of a waterfall (one for display)</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dirty="0">
                <a:latin typeface="Century Gothic"/>
                <a:ea typeface="Century Gothic"/>
                <a:cs typeface="Century Gothic"/>
                <a:sym typeface="Century Gothic"/>
              </a:rPr>
              <a:t>Getting a Dog Cascading Consequences sample chart</a:t>
            </a:r>
            <a:r>
              <a:rPr lang="en" sz="1600" dirty="0">
                <a:latin typeface="Century Gothic"/>
                <a:ea typeface="Century Gothic"/>
                <a:cs typeface="Century Gothic"/>
                <a:sym typeface="Century Gothic"/>
              </a:rPr>
              <a:t> (one per student)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b="1" dirty="0">
                <a:latin typeface="Century Gothic"/>
                <a:ea typeface="Century Gothic"/>
                <a:cs typeface="Century Gothic"/>
                <a:sym typeface="Century Gothic"/>
              </a:rPr>
              <a:t>Industrial Food Chain Cascading Consequences chart</a:t>
            </a:r>
            <a:r>
              <a:rPr lang="en" sz="1600" dirty="0">
                <a:latin typeface="Century Gothic"/>
                <a:ea typeface="Century Gothic"/>
                <a:cs typeface="Century Gothic"/>
                <a:sym typeface="Century Gothic"/>
              </a:rPr>
              <a:t> (new; teacher-created on chart paper; see Work Time A)</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Chart paper (optional)</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Blank 8" x 11" paper (one per student)</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Post the focus question for the whole unit: Which of Michael Pollan’s four food chains would best feed all the people in the United States?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Determine how to assign the text excerpts in Work Time C. </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Plan student pairings for Work Time A.</a:t>
            </a:r>
            <a:endParaRPr sz="16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628650" y="273848"/>
            <a:ext cx="7886700" cy="6111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Grade 8: Module 4: Unit 2: Lesson 1</a:t>
            </a:r>
            <a:endParaRPr sz="34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latin typeface="Century Gothic"/>
                <a:ea typeface="Century Gothic"/>
                <a:cs typeface="Century Gothic"/>
                <a:sym typeface="Century Gothic"/>
              </a:rPr>
              <a:t>Teacher slide, before teaching.</a:t>
            </a:r>
            <a:endParaRPr sz="180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400">
              <a:latin typeface="Century Gothic"/>
              <a:ea typeface="Century Gothic"/>
              <a:cs typeface="Century Gothic"/>
              <a:sym typeface="Century Gothic"/>
            </a:endParaRPr>
          </a:p>
        </p:txBody>
      </p:sp>
      <p:sp>
        <p:nvSpPr>
          <p:cNvPr id="223" name="Google Shape;223;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2500"/>
              <a:buFont typeface="Arial"/>
              <a:buNone/>
            </a:pPr>
            <a:r>
              <a:rPr lang="en" sz="1800" b="1" dirty="0">
                <a:latin typeface="Century Gothic"/>
                <a:ea typeface="Century Gothic"/>
                <a:cs typeface="Century Gothic"/>
                <a:sym typeface="Century Gothic"/>
              </a:rPr>
              <a:t>Preparing for Lesson 1: </a:t>
            </a:r>
            <a:endParaRPr sz="1800" i="1" dirty="0">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Reading and protocols to read in preparation:</a:t>
            </a:r>
            <a:endParaRPr sz="1800" dirty="0">
              <a:latin typeface="Century Gothic"/>
              <a:ea typeface="Century Gothic"/>
              <a:cs typeface="Century Gothic"/>
              <a:sym typeface="Century Gothic"/>
            </a:endParaRPr>
          </a:p>
          <a:p>
            <a:pPr marL="457200" lvl="0" indent="-342900" algn="l" rtl="0">
              <a:spcBef>
                <a:spcPts val="1000"/>
              </a:spcBef>
              <a:spcAft>
                <a:spcPts val="0"/>
              </a:spcAft>
              <a:buSzPts val="1800"/>
              <a:buFont typeface="Century Gothic"/>
              <a:buChar char="●"/>
            </a:pPr>
            <a:r>
              <a:rPr lang="en" sz="1800" dirty="0">
                <a:latin typeface="Century Gothic"/>
                <a:ea typeface="Century Gothic"/>
                <a:cs typeface="Century Gothic"/>
                <a:sym typeface="Century Gothic"/>
              </a:rPr>
              <a:t>Read the article “Learning to Make Systematic Decisions” </a:t>
            </a:r>
            <a:r>
              <a:rPr lang="en" sz="1800" u="sng" dirty="0">
                <a:solidFill>
                  <a:schemeClr val="hlink"/>
                </a:solidFill>
                <a:latin typeface="Century Gothic"/>
                <a:ea typeface="Century Gothic"/>
                <a:cs typeface="Century Gothic"/>
                <a:sym typeface="Century Gothic"/>
                <a:hlinkClick r:id="rId3"/>
              </a:rPr>
              <a:t>http://education.nationalgeographic.com/education/media/learning-make-systematic-decisions/?ar_a=1</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 Review the </a:t>
            </a:r>
            <a:r>
              <a:rPr lang="en" sz="1800" b="1" dirty="0">
                <a:latin typeface="Century Gothic"/>
                <a:ea typeface="Century Gothic"/>
                <a:cs typeface="Century Gothic"/>
                <a:sym typeface="Century Gothic"/>
              </a:rPr>
              <a:t>sample</a:t>
            </a:r>
            <a:r>
              <a:rPr lang="en" sz="1800" dirty="0">
                <a:latin typeface="Century Gothic"/>
                <a:ea typeface="Century Gothic"/>
                <a:cs typeface="Century Gothic"/>
                <a:sym typeface="Century Gothic"/>
              </a:rPr>
              <a:t> </a:t>
            </a:r>
            <a:r>
              <a:rPr lang="en" sz="1800" b="1" dirty="0">
                <a:latin typeface="Century Gothic"/>
                <a:ea typeface="Century Gothic"/>
                <a:cs typeface="Century Gothic"/>
                <a:sym typeface="Century Gothic"/>
              </a:rPr>
              <a:t>Cascading Consequences charts </a:t>
            </a:r>
            <a:r>
              <a:rPr lang="en" sz="1800" dirty="0">
                <a:latin typeface="Century Gothic"/>
                <a:ea typeface="Century Gothic"/>
                <a:cs typeface="Century Gothic"/>
                <a:sym typeface="Century Gothic"/>
              </a:rPr>
              <a:t>in the supporting materials and the think-aloud portion of the lesson.</a:t>
            </a:r>
            <a:endParaRPr sz="1800" dirty="0">
              <a:latin typeface="Century Gothic"/>
              <a:ea typeface="Century Gothic"/>
              <a:cs typeface="Century Gothic"/>
              <a:sym typeface="Century Gothic"/>
            </a:endParaRPr>
          </a:p>
          <a:p>
            <a:pPr marL="457200" lvl="0" indent="0" algn="l" rtl="0">
              <a:spcBef>
                <a:spcPts val="100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7"/>
        <p:cNvGrpSpPr/>
        <p:nvPr/>
      </p:nvGrpSpPr>
      <p:grpSpPr>
        <a:xfrm>
          <a:off x="0" y="0"/>
          <a:ext cx="0" cy="0"/>
          <a:chOff x="0" y="0"/>
          <a:chExt cx="0" cy="0"/>
        </a:xfrm>
      </p:grpSpPr>
      <p:pic>
        <p:nvPicPr>
          <p:cNvPr id="228" name="Google Shape;228;p4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9" name="Google Shape;229;p4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30" name="Google Shape;230;p4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8</a:t>
            </a:r>
            <a:r>
              <a:rPr lang="en" sz="3000" b="1" i="0" u="none" strike="noStrike" cap="none">
                <a:solidFill>
                  <a:srgbClr val="404040"/>
                </a:solidFill>
                <a:latin typeface="Century Gothic"/>
                <a:ea typeface="Century Gothic"/>
                <a:cs typeface="Century Gothic"/>
                <a:sym typeface="Century Gothic"/>
              </a:rPr>
              <a:t>: Module 4: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1</a:t>
            </a:r>
            <a:endParaRPr sz="3000" b="0" i="0" u="none" strike="noStrike" cap="none">
              <a:solidFill>
                <a:srgbClr val="404040"/>
              </a:solidFill>
              <a:latin typeface="Calibri"/>
              <a:ea typeface="Calibri"/>
              <a:cs typeface="Calibri"/>
              <a:sym typeface="Calibri"/>
            </a:endParaRPr>
          </a:p>
        </p:txBody>
      </p:sp>
      <p:pic>
        <p:nvPicPr>
          <p:cNvPr id="231" name="Google Shape;231;p4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2" name="Google Shape;232;p4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b="1" dirty="0">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38" name="Google Shape;238;p41"/>
          <p:cNvSpPr txBox="1">
            <a:spLocks noGrp="1"/>
          </p:cNvSpPr>
          <p:nvPr>
            <p:ph type="body" idx="1"/>
          </p:nvPr>
        </p:nvSpPr>
        <p:spPr>
          <a:xfrm>
            <a:off x="628650" y="1268050"/>
            <a:ext cx="7886700" cy="3405000"/>
          </a:xfrm>
          <a:prstGeom prst="rect">
            <a:avLst/>
          </a:prstGeom>
          <a:noFill/>
          <a:ln>
            <a:noFill/>
          </a:ln>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In today’s lesson, you will learn how to create a </a:t>
            </a:r>
            <a:r>
              <a:rPr lang="en" sz="1800" b="1" dirty="0">
                <a:latin typeface="Century Gothic"/>
                <a:ea typeface="Century Gothic"/>
                <a:cs typeface="Century Gothic"/>
                <a:sym typeface="Century Gothic"/>
              </a:rPr>
              <a:t>Cascading Consequences chart</a:t>
            </a:r>
            <a:r>
              <a:rPr lang="en" sz="1800" dirty="0">
                <a:latin typeface="Century Gothic"/>
                <a:ea typeface="Century Gothic"/>
                <a:cs typeface="Century Gothic"/>
                <a:sym typeface="Century Gothic"/>
              </a:rPr>
              <a:t>, which you’ll do several times throughout the unit to organize your evidence. This is the first step in the decision-making process that you’ll use in this unit to help you answer an important focus question about which food chain would best feed all the people in the United States. </a:t>
            </a: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1800" dirty="0">
                <a:latin typeface="Century Gothic"/>
                <a:ea typeface="Century Gothic"/>
                <a:cs typeface="Century Gothic"/>
                <a:sym typeface="Century Gothic"/>
              </a:rPr>
              <a:t>Here’s what you’ll do today: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Create </a:t>
            </a:r>
            <a:r>
              <a:rPr lang="en" sz="1800" b="1" dirty="0">
                <a:latin typeface="Century Gothic"/>
                <a:ea typeface="Century Gothic"/>
                <a:cs typeface="Century Gothic"/>
                <a:sym typeface="Century Gothic"/>
              </a:rPr>
              <a:t>Cascading Consequences chart for the Industrial Food Chain </a:t>
            </a:r>
            <a:r>
              <a:rPr lang="en" sz="1800" dirty="0">
                <a:latin typeface="Century Gothic"/>
                <a:ea typeface="Century Gothic"/>
                <a:cs typeface="Century Gothic"/>
                <a:sym typeface="Century Gothic"/>
              </a:rPr>
              <a:t>with the help of a teacher model</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Work with a partner to add consequences from both a short and a longer excerpt from </a:t>
            </a:r>
            <a:r>
              <a:rPr lang="en" sz="1800" i="1" dirty="0">
                <a:latin typeface="Century Gothic"/>
                <a:ea typeface="Century Gothic"/>
                <a:cs typeface="Century Gothic"/>
                <a:sym typeface="Century Gothic"/>
              </a:rPr>
              <a:t>The Omnivore’s Dilemma</a:t>
            </a:r>
            <a:endParaRPr sz="18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endParaRPr sz="1800" dirty="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400">
                <a:latin typeface="Century Gothic"/>
                <a:ea typeface="Century Gothic"/>
                <a:cs typeface="Century Gothic"/>
                <a:sym typeface="Century Gothic"/>
              </a:rPr>
              <a:t>Let’s Review the Learning Targets</a:t>
            </a:r>
            <a:endParaRPr sz="3300" b="0" i="0" u="none" strike="noStrike" cap="none">
              <a:solidFill>
                <a:schemeClr val="dk1"/>
              </a:solidFill>
              <a:latin typeface="Calibri"/>
              <a:ea typeface="Calibri"/>
              <a:cs typeface="Calibri"/>
              <a:sym typeface="Calibri"/>
            </a:endParaRPr>
          </a:p>
        </p:txBody>
      </p:sp>
      <p:sp>
        <p:nvSpPr>
          <p:cNvPr id="244" name="Google Shape;24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 can </a:t>
            </a:r>
            <a:r>
              <a:rPr lang="en" sz="2400" i="1">
                <a:latin typeface="Century Gothic"/>
                <a:ea typeface="Century Gothic"/>
                <a:cs typeface="Century Gothic"/>
                <a:sym typeface="Century Gothic"/>
              </a:rPr>
              <a:t>analyze The Omnivore’s Dilemma</a:t>
            </a:r>
            <a:r>
              <a:rPr lang="en" sz="2400">
                <a:latin typeface="Century Gothic"/>
                <a:ea typeface="Century Gothic"/>
                <a:cs typeface="Century Gothic"/>
                <a:sym typeface="Century Gothic"/>
              </a:rPr>
              <a:t> to determine the cascading consequences of the industrial food chain.</a:t>
            </a:r>
            <a:endParaRPr sz="2400">
              <a:latin typeface="Century Gothic"/>
              <a:ea typeface="Century Gothic"/>
              <a:cs typeface="Century Gothic"/>
              <a:sym typeface="Century Gothic"/>
            </a:endParaRPr>
          </a:p>
        </p:txBody>
      </p:sp>
      <p:pic>
        <p:nvPicPr>
          <p:cNvPr id="245" name="Google Shape;245;p42"/>
          <p:cNvPicPr preferRelativeResize="0"/>
          <p:nvPr/>
        </p:nvPicPr>
        <p:blipFill>
          <a:blip r:embed="rId3">
            <a:alphaModFix/>
          </a:blip>
          <a:stretch>
            <a:fillRect/>
          </a:stretch>
        </p:blipFill>
        <p:spPr>
          <a:xfrm>
            <a:off x="8392886" y="4365171"/>
            <a:ext cx="694696" cy="563204"/>
          </a:xfrm>
          <a:prstGeom prst="rect">
            <a:avLst/>
          </a:prstGeom>
          <a:noFill/>
          <a:ln>
            <a:noFill/>
          </a:ln>
        </p:spPr>
      </p:pic>
      <p:pic>
        <p:nvPicPr>
          <p:cNvPr id="246" name="Google Shape;246;p42"/>
          <p:cNvPicPr preferRelativeResize="0"/>
          <p:nvPr/>
        </p:nvPicPr>
        <p:blipFill>
          <a:blip r:embed="rId4">
            <a:alphaModFix/>
          </a:blip>
          <a:stretch>
            <a:fillRect/>
          </a:stretch>
        </p:blipFill>
        <p:spPr>
          <a:xfrm>
            <a:off x="4789107" y="2341619"/>
            <a:ext cx="2783200" cy="2392175"/>
          </a:xfrm>
          <a:prstGeom prst="rect">
            <a:avLst/>
          </a:prstGeom>
          <a:noFill/>
          <a:ln>
            <a:noFill/>
          </a:ln>
        </p:spPr>
      </p:pic>
      <p:sp>
        <p:nvSpPr>
          <p:cNvPr id="247" name="Google Shape;247;p42"/>
          <p:cNvSpPr/>
          <p:nvPr/>
        </p:nvSpPr>
        <p:spPr>
          <a:xfrm>
            <a:off x="3269075" y="1817975"/>
            <a:ext cx="1719600" cy="4338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42"/>
          <p:cNvSpPr/>
          <p:nvPr/>
        </p:nvSpPr>
        <p:spPr>
          <a:xfrm>
            <a:off x="4988675" y="1785875"/>
            <a:ext cx="2355000" cy="4980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9" name="Google Shape;249;p42"/>
          <p:cNvPicPr preferRelativeResize="0"/>
          <p:nvPr/>
        </p:nvPicPr>
        <p:blipFill>
          <a:blip r:embed="rId5">
            <a:alphaModFix/>
          </a:blip>
          <a:stretch>
            <a:fillRect/>
          </a:stretch>
        </p:blipFill>
        <p:spPr>
          <a:xfrm>
            <a:off x="7962920" y="4441250"/>
            <a:ext cx="498000" cy="49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Consider Consequences</a:t>
            </a:r>
            <a:endParaRPr sz="3300" i="0" u="none" strike="noStrike" cap="none">
              <a:solidFill>
                <a:schemeClr val="dk1"/>
              </a:solidFill>
              <a:latin typeface="Century Gothic"/>
              <a:ea typeface="Century Gothic"/>
              <a:cs typeface="Century Gothic"/>
              <a:sym typeface="Century Gothic"/>
            </a:endParaRPr>
          </a:p>
        </p:txBody>
      </p:sp>
      <p:sp>
        <p:nvSpPr>
          <p:cNvPr id="255" name="Google Shape;255;p43"/>
          <p:cNvSpPr txBox="1">
            <a:spLocks noGrp="1"/>
          </p:cNvSpPr>
          <p:nvPr>
            <p:ph type="body" idx="1"/>
          </p:nvPr>
        </p:nvSpPr>
        <p:spPr>
          <a:xfrm>
            <a:off x="458225" y="1198794"/>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a:latin typeface="Century Gothic"/>
                <a:ea typeface="Century Gothic"/>
                <a:cs typeface="Century Gothic"/>
                <a:sym typeface="Century Gothic"/>
              </a:rPr>
              <a:t>Imagine you are deciding whether to get a dog for a family pet.</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List all the consequences (effects) of this decision.</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Based on these consequences, what would you decide?</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Why would you make that decision?</a:t>
            </a:r>
            <a:br>
              <a:rPr lang="en" sz="2400">
                <a:latin typeface="Century Gothic"/>
                <a:ea typeface="Century Gothic"/>
                <a:cs typeface="Century Gothic"/>
                <a:sym typeface="Century Gothic"/>
              </a:rPr>
            </a:br>
            <a:endParaRPr/>
          </a:p>
        </p:txBody>
      </p:sp>
      <p:pic>
        <p:nvPicPr>
          <p:cNvPr id="256" name="Google Shape;256;p43"/>
          <p:cNvPicPr preferRelativeResize="0"/>
          <p:nvPr/>
        </p:nvPicPr>
        <p:blipFill>
          <a:blip r:embed="rId3">
            <a:alphaModFix/>
          </a:blip>
          <a:stretch>
            <a:fillRect/>
          </a:stretch>
        </p:blipFill>
        <p:spPr>
          <a:xfrm>
            <a:off x="8515350" y="4440422"/>
            <a:ext cx="498000" cy="49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4"/>
          <p:cNvSpPr txBox="1">
            <a:spLocks noGrp="1"/>
          </p:cNvSpPr>
          <p:nvPr>
            <p:ph type="title"/>
          </p:nvPr>
        </p:nvSpPr>
        <p:spPr>
          <a:xfrm>
            <a:off x="155675" y="375019"/>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Let’s Consider Consequences</a:t>
            </a:r>
            <a:endParaRPr sz="3300" i="0" u="none" strike="noStrike" cap="none">
              <a:solidFill>
                <a:schemeClr val="dk1"/>
              </a:solidFill>
              <a:latin typeface="Century Gothic"/>
              <a:ea typeface="Century Gothic"/>
              <a:cs typeface="Century Gothic"/>
              <a:sym typeface="Century Gothic"/>
            </a:endParaRPr>
          </a:p>
        </p:txBody>
      </p:sp>
      <p:sp>
        <p:nvSpPr>
          <p:cNvPr id="262" name="Google Shape;262;p44"/>
          <p:cNvSpPr txBox="1">
            <a:spLocks noGrp="1"/>
          </p:cNvSpPr>
          <p:nvPr>
            <p:ph type="body" idx="1"/>
          </p:nvPr>
        </p:nvSpPr>
        <p:spPr>
          <a:xfrm>
            <a:off x="315685" y="1369225"/>
            <a:ext cx="4256289" cy="3263400"/>
          </a:xfrm>
          <a:prstGeom prst="rect">
            <a:avLst/>
          </a:prstGeom>
          <a:noFill/>
          <a:ln>
            <a:noFill/>
          </a:ln>
        </p:spPr>
        <p:txBody>
          <a:bodyPr spcFirstLastPara="1" wrap="square" lIns="68575" tIns="34275" rIns="68575" bIns="34275" anchor="t" anchorCtr="0">
            <a:noAutofit/>
          </a:bodyPr>
          <a:lstStyle/>
          <a:p>
            <a:pPr marL="0" lvl="0" indent="0" algn="l" rtl="0">
              <a:spcBef>
                <a:spcPts val="800"/>
              </a:spcBef>
              <a:spcAft>
                <a:spcPts val="0"/>
              </a:spcAft>
              <a:buNone/>
            </a:pPr>
            <a:r>
              <a:rPr lang="en" sz="2000" dirty="0">
                <a:latin typeface="Century Gothic"/>
                <a:ea typeface="Century Gothic"/>
                <a:cs typeface="Century Gothic"/>
                <a:sym typeface="Century Gothic"/>
              </a:rPr>
              <a:t>Discuss the following questions with your elbow partner:</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55600" algn="l" rtl="0">
              <a:spcBef>
                <a:spcPts val="800"/>
              </a:spcBef>
              <a:spcAft>
                <a:spcPts val="0"/>
              </a:spcAft>
              <a:buSzPts val="2000"/>
              <a:buFont typeface="Century Gothic"/>
              <a:buChar char="•"/>
            </a:pPr>
            <a:r>
              <a:rPr lang="en" sz="2000" dirty="0">
                <a:latin typeface="Century Gothic"/>
                <a:ea typeface="Century Gothic"/>
                <a:cs typeface="Century Gothic"/>
                <a:sym typeface="Century Gothic"/>
              </a:rPr>
              <a:t>What do you notice about this </a:t>
            </a:r>
            <a:r>
              <a:rPr lang="en" sz="2000" b="1" dirty="0">
                <a:latin typeface="Century Gothic"/>
                <a:ea typeface="Century Gothic"/>
                <a:cs typeface="Century Gothic"/>
                <a:sym typeface="Century Gothic"/>
              </a:rPr>
              <a:t>Cascading Consequences chart</a:t>
            </a:r>
            <a:r>
              <a:rPr lang="en" sz="2000" dirty="0">
                <a:latin typeface="Century Gothic"/>
                <a:ea typeface="Century Gothic"/>
                <a:cs typeface="Century Gothic"/>
                <a:sym typeface="Century Gothic"/>
              </a:rPr>
              <a:t>?</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What do you wonder?</a:t>
            </a:r>
            <a:endParaRPr sz="2000" dirty="0">
              <a:latin typeface="Century Gothic"/>
              <a:ea typeface="Century Gothic"/>
              <a:cs typeface="Century Gothic"/>
              <a:sym typeface="Century Gothic"/>
            </a:endParaRPr>
          </a:p>
        </p:txBody>
      </p:sp>
      <p:pic>
        <p:nvPicPr>
          <p:cNvPr id="263" name="Google Shape;263;p44"/>
          <p:cNvPicPr preferRelativeResize="0"/>
          <p:nvPr/>
        </p:nvPicPr>
        <p:blipFill>
          <a:blip r:embed="rId3">
            <a:alphaModFix/>
          </a:blip>
          <a:stretch>
            <a:fillRect/>
          </a:stretch>
        </p:blipFill>
        <p:spPr>
          <a:xfrm>
            <a:off x="4714000" y="1268050"/>
            <a:ext cx="4189799" cy="3005414"/>
          </a:xfrm>
          <a:prstGeom prst="rect">
            <a:avLst/>
          </a:prstGeom>
          <a:noFill/>
          <a:ln>
            <a:noFill/>
          </a:ln>
        </p:spPr>
      </p:pic>
      <p:pic>
        <p:nvPicPr>
          <p:cNvPr id="6" name="Google Shape;256;p43"/>
          <p:cNvPicPr preferRelativeResize="0"/>
          <p:nvPr/>
        </p:nvPicPr>
        <p:blipFill>
          <a:blip r:embed="rId4">
            <a:alphaModFix/>
          </a:blip>
          <a:stretch>
            <a:fillRect/>
          </a:stretch>
        </p:blipFill>
        <p:spPr>
          <a:xfrm>
            <a:off x="8515350" y="4440422"/>
            <a:ext cx="498000" cy="49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alibri"/>
              <a:buNone/>
            </a:pPr>
            <a:r>
              <a:rPr lang="en" sz="3000">
                <a:latin typeface="Century Gothic"/>
                <a:ea typeface="Century Gothic"/>
                <a:cs typeface="Century Gothic"/>
                <a:sym typeface="Century Gothic"/>
              </a:rPr>
              <a:t>Let’s Identify Consequences from the Text</a:t>
            </a:r>
            <a:endParaRPr sz="3000" i="0" u="none" strike="noStrike" cap="none">
              <a:solidFill>
                <a:schemeClr val="dk1"/>
              </a:solidFill>
              <a:latin typeface="Century Gothic"/>
              <a:ea typeface="Century Gothic"/>
              <a:cs typeface="Century Gothic"/>
              <a:sym typeface="Century Gothic"/>
            </a:endParaRPr>
          </a:p>
        </p:txBody>
      </p:sp>
      <p:sp>
        <p:nvSpPr>
          <p:cNvPr id="270" name="Google Shape;270;p45"/>
          <p:cNvSpPr txBox="1">
            <a:spLocks noGrp="1"/>
          </p:cNvSpPr>
          <p:nvPr>
            <p:ph type="body" idx="1"/>
          </p:nvPr>
        </p:nvSpPr>
        <p:spPr>
          <a:xfrm>
            <a:off x="628650" y="1369225"/>
            <a:ext cx="5559600" cy="3263400"/>
          </a:xfrm>
          <a:prstGeom prst="rect">
            <a:avLst/>
          </a:prstGeom>
          <a:noFill/>
          <a:ln>
            <a:noFill/>
          </a:ln>
        </p:spPr>
        <p:txBody>
          <a:bodyPr spcFirstLastPara="1" wrap="square" lIns="68575" tIns="34275" rIns="68575" bIns="34275" anchor="t" anchorCtr="0">
            <a:noAutofit/>
          </a:bodyPr>
          <a:lstStyle/>
          <a:p>
            <a:pPr marL="457200" lvl="0" indent="-355600" algn="l" rtl="0">
              <a:spcBef>
                <a:spcPts val="800"/>
              </a:spcBef>
              <a:spcAft>
                <a:spcPts val="0"/>
              </a:spcAft>
              <a:buSzPts val="2000"/>
              <a:buFont typeface="Century Gothic"/>
              <a:buChar char="•"/>
            </a:pPr>
            <a:r>
              <a:rPr lang="en" sz="2000" dirty="0">
                <a:latin typeface="Century Gothic"/>
                <a:ea typeface="Century Gothic"/>
                <a:cs typeface="Century Gothic"/>
                <a:sym typeface="Century Gothic"/>
              </a:rPr>
              <a:t>Turn to page 61 of </a:t>
            </a:r>
            <a:r>
              <a:rPr lang="en" sz="2000" i="1" dirty="0">
                <a:latin typeface="Century Gothic"/>
                <a:ea typeface="Century Gothic"/>
                <a:cs typeface="Century Gothic"/>
                <a:sym typeface="Century Gothic"/>
              </a:rPr>
              <a:t>The Omnivore’s Dilemma</a:t>
            </a:r>
            <a:r>
              <a:rPr lang="en" sz="2000" dirty="0">
                <a:latin typeface="Century Gothic"/>
                <a:ea typeface="Century Gothic"/>
                <a:cs typeface="Century Gothic"/>
                <a:sym typeface="Century Gothic"/>
              </a:rPr>
              <a:t>, to the section titled “CAFO—Concentrated Animal Feeding Operation.”</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Char char="•"/>
            </a:pPr>
            <a:r>
              <a:rPr lang="en" sz="2000" dirty="0">
                <a:latin typeface="Century Gothic"/>
                <a:ea typeface="Century Gothic"/>
                <a:cs typeface="Century Gothic"/>
                <a:sym typeface="Century Gothic"/>
              </a:rPr>
              <a:t>Follow along silently your head as the section is read aloud. </a:t>
            </a:r>
            <a:br>
              <a:rPr lang="en" sz="2000" dirty="0">
                <a:latin typeface="Century Gothic"/>
                <a:ea typeface="Century Gothic"/>
                <a:cs typeface="Century Gothic"/>
                <a:sym typeface="Century Gothic"/>
              </a:rPr>
            </a:br>
            <a:endParaRPr sz="2000" dirty="0">
              <a:latin typeface="Century Gothic"/>
              <a:ea typeface="Century Gothic"/>
              <a:cs typeface="Century Gothic"/>
              <a:sym typeface="Century Gothic"/>
            </a:endParaRPr>
          </a:p>
          <a:p>
            <a:pPr marL="457200" lvl="0" indent="-368300" algn="l" rtl="0">
              <a:spcBef>
                <a:spcPts val="0"/>
              </a:spcBef>
              <a:spcAft>
                <a:spcPts val="0"/>
              </a:spcAft>
              <a:buSzPts val="2200"/>
              <a:buFont typeface="Century Gothic"/>
              <a:buChar char="•"/>
            </a:pPr>
            <a:r>
              <a:rPr lang="en" sz="2000" dirty="0">
                <a:latin typeface="Century Gothic"/>
                <a:ea typeface="Century Gothic"/>
                <a:cs typeface="Century Gothic"/>
                <a:sym typeface="Century Gothic"/>
              </a:rPr>
              <a:t>Look for consequences of the industrial food chain as you read.</a:t>
            </a:r>
            <a:r>
              <a:rPr lang="en" sz="2200" dirty="0">
                <a:latin typeface="Century Gothic"/>
                <a:ea typeface="Century Gothic"/>
                <a:cs typeface="Century Gothic"/>
                <a:sym typeface="Century Gothic"/>
              </a:rPr>
              <a:t/>
            </a:r>
            <a:br>
              <a:rPr lang="en" sz="2200" dirty="0">
                <a:latin typeface="Century Gothic"/>
                <a:ea typeface="Century Gothic"/>
                <a:cs typeface="Century Gothic"/>
                <a:sym typeface="Century Gothic"/>
              </a:rPr>
            </a:br>
            <a:endParaRPr sz="2200" dirty="0">
              <a:latin typeface="Century Gothic"/>
              <a:ea typeface="Century Gothic"/>
              <a:cs typeface="Century Gothic"/>
              <a:sym typeface="Century Gothic"/>
            </a:endParaRPr>
          </a:p>
        </p:txBody>
      </p:sp>
      <p:pic>
        <p:nvPicPr>
          <p:cNvPr id="271" name="Google Shape;271;p45"/>
          <p:cNvPicPr preferRelativeResize="0"/>
          <p:nvPr/>
        </p:nvPicPr>
        <p:blipFill>
          <a:blip r:embed="rId3">
            <a:alphaModFix/>
          </a:blip>
          <a:stretch>
            <a:fillRect/>
          </a:stretch>
        </p:blipFill>
        <p:spPr>
          <a:xfrm>
            <a:off x="6762750" y="1578094"/>
            <a:ext cx="1752600" cy="26003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BF8E6C9-4D2E-4438-AD68-CC21F2AB19B4}"/>
</file>

<file path=customXml/itemProps2.xml><?xml version="1.0" encoding="utf-8"?>
<ds:datastoreItem xmlns:ds="http://schemas.openxmlformats.org/officeDocument/2006/customXml" ds:itemID="{F5FE1502-E4F7-4FB8-9CB1-6E1DD2B8DF50}"/>
</file>

<file path=customXml/itemProps3.xml><?xml version="1.0" encoding="utf-8"?>
<ds:datastoreItem xmlns:ds="http://schemas.openxmlformats.org/officeDocument/2006/customXml" ds:itemID="{05433CB1-241C-45E6-A11B-85994D20BF62}"/>
</file>

<file path=docProps/app.xml><?xml version="1.0" encoding="utf-8"?>
<Properties xmlns="http://schemas.openxmlformats.org/officeDocument/2006/extended-properties" xmlns:vt="http://schemas.openxmlformats.org/officeDocument/2006/docPropsVTypes">
  <TotalTime>122</TotalTime>
  <Words>1804</Words>
  <Application>Microsoft Macintosh PowerPoint</Application>
  <PresentationFormat>On-screen Show (16:9)</PresentationFormat>
  <Paragraphs>368</Paragraphs>
  <Slides>17</Slides>
  <Notes>17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Overlock</vt:lpstr>
      <vt:lpstr>Calibri</vt:lpstr>
      <vt:lpstr>Century Gothic</vt:lpstr>
      <vt:lpstr>Simple Light</vt:lpstr>
      <vt:lpstr>Office Theme</vt:lpstr>
      <vt:lpstr>Office Theme</vt:lpstr>
      <vt:lpstr>  Grade 8: Module 4: Unit 2: Lesson 1 Teacher slide, before teaching. </vt:lpstr>
      <vt:lpstr>  Grade 8: Module 4: Unit 2: Lesson 1 Teacher slide, before teaching. </vt:lpstr>
      <vt:lpstr>  Grade 8: Module 4: Unit 2: Lesson 1 Teacher slide, before teaching. </vt:lpstr>
      <vt:lpstr>Grade 8: Module 4:  Unit 1: Lesson 1</vt:lpstr>
      <vt:lpstr>Hello, Students!</vt:lpstr>
      <vt:lpstr>Let’s Review the Learning Targets</vt:lpstr>
      <vt:lpstr>Let’s Consider Consequences</vt:lpstr>
      <vt:lpstr>Let’s Consider Consequences</vt:lpstr>
      <vt:lpstr>Let’s Identify Consequences from the Text</vt:lpstr>
      <vt:lpstr>Let’s Create a Cascading Consequences Chart</vt:lpstr>
      <vt:lpstr>Let’s Add Consequences to the Chart </vt:lpstr>
      <vt:lpstr>Let’s Add to the Cascading Consequences Chart</vt:lpstr>
      <vt:lpstr>Let’s Add to the Cascading Consequences Chart </vt:lpstr>
      <vt:lpstr>Let’s Review the Process for Completing the Chart </vt:lpstr>
      <vt:lpstr>Let’s Share Charts</vt:lpstr>
      <vt:lpstr>Homework</vt:lpstr>
      <vt:lpstr>Small Group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Grade 8: Module 4: Unit 2: Lesson 1 Teacher slide, before teaching. </dc:title>
  <dc:creator>nbravo</dc:creator>
  <cp:lastModifiedBy>Alexander Specht</cp:lastModifiedBy>
  <cp:revision>9</cp:revision>
  <dcterms:modified xsi:type="dcterms:W3CDTF">2018-12-18T19:41:16Z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