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10.xml" ContentType="application/vnd.openxmlformats-officedocument.presentationml.notesSlide+xml"/>
  <Override PartName="/ppt/slideLayouts/slideLayout7.xml" ContentType="application/vnd.openxmlformats-officedocument.presentationml.slideLayout+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5.xml" ContentType="application/vnd.openxmlformats-officedocument.presentationml.notesSlide+xml"/>
  <Override PartName="/ppt/notesSlides/notesSlide1.xml" ContentType="application/vnd.openxmlformats-officedocument.presentationml.notesSlide+xml"/>
  <Override PartName="/ppt/notesSlides/notesSlide11.xml" ContentType="application/vnd.openxmlformats-officedocument.presentationml.notesSlide+xml"/>
  <Override PartName="/ppt/slideLayouts/slideLayout5.xml" ContentType="application/vnd.openxmlformats-officedocument.presentationml.slideLayou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3.xml" ContentType="application/vnd.openxmlformats-officedocument.presentationml.slideLayout+xml"/>
  <Override PartName="/ppt/notesSlides/notesSlide15.xml" ContentType="application/vnd.openxmlformats-officedocument.presentationml.notesSlide+xml"/>
  <Override PartName="/ppt/slideLayouts/slideLayout4.xml" ContentType="application/vnd.openxmlformats-officedocument.presentationml.slideLayout+xml"/>
  <Override PartName="/ppt/notesSlides/notesSlide16.xml" ContentType="application/vnd.openxmlformats-officedocument.presentationml.notesSlide+xml"/>
  <Override PartName="/ppt/notesSlides/notesSlide12.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1"/>
  </p:notesMasterIdLst>
  <p:sldIdLst>
    <p:sldId id="256" r:id="rId2"/>
    <p:sldId id="257" r:id="rId3"/>
    <p:sldId id="258" r:id="rId4"/>
    <p:sldId id="259" r:id="rId5"/>
    <p:sldId id="260"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171A8072-CDA4-4EA0-86E4-68379F485F44}">
  <a:tblStyle styleId="{171A8072-CDA4-4EA0-86E4-68379F485F44}"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583" autoAdjust="0"/>
  </p:normalViewPr>
  <p:slideViewPr>
    <p:cSldViewPr snapToGrid="0">
      <p:cViewPr varScale="1">
        <p:scale>
          <a:sx n="112" d="100"/>
          <a:sy n="112" d="100"/>
        </p:scale>
        <p:origin x="-1000"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8" Type="http://schemas.openxmlformats.org/officeDocument/2006/relationships/slide" Target="slides/slide7.xml"/><Relationship Id="rId21" Type="http://schemas.openxmlformats.org/officeDocument/2006/relationships/notesMaster" Target="notesMasters/notesMaster1.xml"/><Relationship Id="rId3" Type="http://schemas.openxmlformats.org/officeDocument/2006/relationships/slide" Target="slides/slide2.xml"/><Relationship Id="rId25"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7" Type="http://schemas.openxmlformats.org/officeDocument/2006/relationships/slide" Target="slides/slide6.xml"/><Relationship Id="rId20" Type="http://schemas.openxmlformats.org/officeDocument/2006/relationships/slide" Target="slides/slide19.xml"/><Relationship Id="rId16" Type="http://schemas.openxmlformats.org/officeDocument/2006/relationships/slide" Target="slides/slide15.xml"/><Relationship Id="rId2" Type="http://schemas.openxmlformats.org/officeDocument/2006/relationships/slide" Target="slides/slide1.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presProps" Target="presProps.xml"/><Relationship Id="rId15" Type="http://schemas.openxmlformats.org/officeDocument/2006/relationships/slide" Target="slides/slide14.xml"/><Relationship Id="rId5" Type="http://schemas.openxmlformats.org/officeDocument/2006/relationships/slide" Target="slides/slide4.xml"/><Relationship Id="rId28"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9" Type="http://schemas.openxmlformats.org/officeDocument/2006/relationships/slide" Target="slides/slide8.xml"/><Relationship Id="rId22" Type="http://schemas.openxmlformats.org/officeDocument/2006/relationships/printerSettings" Target="printerSettings/printerSettings1.bin"/><Relationship Id="rId14" Type="http://schemas.openxmlformats.org/officeDocument/2006/relationships/slide" Target="slides/slide13.xml"/><Relationship Id="rId4" Type="http://schemas.openxmlformats.org/officeDocument/2006/relationships/slide" Target="slides/slide3.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4872066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 Id="rId3" Type="http://schemas.openxmlformats.org/officeDocument/2006/relationships/hyperlink" Target="http://curriculum.eleducation.org/sites/default/files/g4m4u1_all-block_110517_1.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1/lesson-9"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In Unit 1, students are introduced to the topic, “Responding to Inequality: Ratifying the 19th Amendment,” and begin reading </a:t>
            </a:r>
            <a:r>
              <a:rPr lang="en" sz="1200" i="1" u="none" strike="noStrike" cap="none" dirty="0">
                <a:solidFill>
                  <a:srgbClr val="000000"/>
                </a:solidFill>
                <a:latin typeface="Calibri"/>
                <a:ea typeface="Calibri"/>
                <a:cs typeface="Calibri"/>
                <a:sym typeface="Calibri"/>
              </a:rPr>
              <a:t>The Hope Chest</a:t>
            </a:r>
            <a:r>
              <a:rPr lang="en" sz="1200" i="0" u="none" strike="noStrike" cap="none" dirty="0">
                <a:solidFill>
                  <a:srgbClr val="000000"/>
                </a:solidFill>
                <a:latin typeface="Calibri"/>
                <a:ea typeface="Calibri"/>
                <a:cs typeface="Calibri"/>
                <a:sym typeface="Calibri"/>
              </a:rPr>
              <a:t> by Karen Schwabach. Students read chapters of this text in triads to practice reading fluency and greater independence. They analyze characters’ reactions to events in which human rights are compromised or violated because of race or gender, compare artwork inspired by the book, and answer questions about vocabulary. For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students read a new chapter of </a:t>
            </a:r>
            <a:r>
              <a:rPr lang="en" sz="1200" i="1" u="none" strike="noStrike" cap="none" dirty="0">
                <a:solidFill>
                  <a:srgbClr val="000000"/>
                </a:solidFill>
                <a:latin typeface="Calibri"/>
                <a:ea typeface="Calibri"/>
                <a:cs typeface="Calibri"/>
                <a:sym typeface="Calibri"/>
              </a:rPr>
              <a:t>The Hope Chest</a:t>
            </a:r>
            <a:r>
              <a:rPr lang="en" sz="1200" i="0" u="none" strike="noStrike" cap="none" dirty="0">
                <a:solidFill>
                  <a:srgbClr val="000000"/>
                </a:solidFill>
                <a:latin typeface="Calibri"/>
                <a:ea typeface="Calibri"/>
                <a:cs typeface="Calibri"/>
                <a:sym typeface="Calibri"/>
              </a:rPr>
              <a:t> and compare art inspired by the chapter to details in the text. They also read aloud a new excerpt for fluency.</a:t>
            </a:r>
            <a:br>
              <a:rPr lang="en" sz="1200" i="0" u="none" strike="noStrike" cap="none" dirty="0">
                <a:solidFill>
                  <a:srgbClr val="000000"/>
                </a:solidFill>
                <a:latin typeface="Calibri"/>
                <a:ea typeface="Calibri"/>
                <a:cs typeface="Calibri"/>
                <a:sym typeface="Calibri"/>
              </a:rPr>
            </a:b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25271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a:t>
            </a:r>
            <a:r>
              <a:rPr lang="en" sz="1200" b="1" i="0" u="none" strike="noStrike" cap="none" dirty="0" smtClean="0">
                <a:latin typeface="Calibri"/>
                <a:ea typeface="Calibri"/>
                <a:cs typeface="Calibri"/>
                <a:sym typeface="Calibri"/>
              </a:rPr>
              <a:t>5</a:t>
            </a:r>
            <a:r>
              <a:rPr lang="en-US" sz="1200" b="1" i="0" u="none" strike="noStrike" cap="none" dirty="0" smtClean="0">
                <a:latin typeface="Calibri"/>
                <a:ea typeface="Calibri"/>
                <a:cs typeface="Calibri"/>
                <a:sym typeface="Calibri"/>
              </a:rPr>
              <a:t>-7</a:t>
            </a:r>
            <a:r>
              <a:rPr lang="en" sz="1200" b="1" i="0" u="none" strike="noStrike" cap="none" dirty="0" smtClean="0">
                <a:latin typeface="Calibri"/>
                <a:ea typeface="Calibri"/>
                <a:cs typeface="Calibri"/>
                <a:sym typeface="Calibri"/>
              </a:rPr>
              <a:t> </a:t>
            </a:r>
            <a:r>
              <a:rPr lang="en" sz="1200" b="1" i="0" u="none" strike="noStrike" cap="none" dirty="0">
                <a:latin typeface="Calibri"/>
                <a:ea typeface="Calibri"/>
                <a:cs typeface="Calibri"/>
                <a:sym typeface="Calibri"/>
              </a:rPr>
              <a:t>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Whole Group</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r>
              <a:rPr lang="en" sz="1200" dirty="0">
                <a:latin typeface="Calibri"/>
                <a:ea typeface="Calibri"/>
                <a:cs typeface="Calibri"/>
                <a:sym typeface="Calibri"/>
              </a:rPr>
              <a:t>None.</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select a volunteer to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use the text to answer questions about “The Girl Who Acted before Rosa Parks.”</a:t>
            </a:r>
            <a:endParaRPr sz="1200" b="1"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identify whether a text is a firsthand or secondhand account of an event.”</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they have seen both of these learning targets in previous lessons and review what </a:t>
            </a:r>
            <a:r>
              <a:rPr lang="en" sz="1200" i="1" dirty="0">
                <a:latin typeface="Calibri"/>
                <a:ea typeface="Calibri"/>
                <a:cs typeface="Calibri"/>
                <a:sym typeface="Calibri"/>
              </a:rPr>
              <a:t>firsthand </a:t>
            </a:r>
            <a:r>
              <a:rPr lang="en" sz="1200" dirty="0">
                <a:latin typeface="Calibri"/>
                <a:ea typeface="Calibri"/>
                <a:cs typeface="Calibri"/>
                <a:sym typeface="Calibri"/>
              </a:rPr>
              <a:t>and </a:t>
            </a:r>
            <a:r>
              <a:rPr lang="en" sz="1200" i="1" dirty="0">
                <a:latin typeface="Calibri"/>
                <a:ea typeface="Calibri"/>
                <a:cs typeface="Calibri"/>
                <a:sym typeface="Calibri"/>
              </a:rPr>
              <a:t>secondhand accounts</a:t>
            </a:r>
            <a:r>
              <a:rPr lang="en" sz="1200" dirty="0">
                <a:latin typeface="Calibri"/>
                <a:ea typeface="Calibri"/>
                <a:cs typeface="Calibri"/>
                <a:sym typeface="Calibri"/>
              </a:rPr>
              <a:t> are.</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Look-for students actively listening.</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(Working on Same Learning Target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discuss how they previously worked toward each learning target.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70" name="Google Shape;17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89042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Student-facing slide displays the </a:t>
            </a:r>
            <a:r>
              <a:rPr lang="en" sz="1200" b="1" dirty="0">
                <a:solidFill>
                  <a:schemeClr val="dk1"/>
                </a:solidFill>
                <a:latin typeface="Calibri"/>
                <a:ea typeface="Calibri"/>
                <a:cs typeface="Calibri"/>
                <a:sym typeface="Calibri"/>
              </a:rPr>
              <a:t>Close Reading Guide Note-catcher: “The Girl Who Acted Before Rosa </a:t>
            </a:r>
            <a:r>
              <a:rPr lang="en" sz="1200" b="1" dirty="0" smtClean="0">
                <a:solidFill>
                  <a:schemeClr val="dk1"/>
                </a:solidFill>
                <a:latin typeface="Calibri"/>
                <a:ea typeface="Calibri"/>
                <a:cs typeface="Calibri"/>
                <a:sym typeface="Calibri"/>
              </a:rPr>
              <a:t>Parks</a:t>
            </a:r>
            <a:r>
              <a:rPr lang="en-US" sz="1200" b="1"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following slides dive into the specific </a:t>
            </a:r>
            <a:r>
              <a:rPr lang="en" sz="1200" b="1" dirty="0">
                <a:solidFill>
                  <a:schemeClr val="dk1"/>
                </a:solidFill>
                <a:latin typeface="Calibri"/>
                <a:ea typeface="Calibri"/>
                <a:cs typeface="Calibri"/>
                <a:sym typeface="Calibri"/>
              </a:rPr>
              <a:t>Close Reading Guide </a:t>
            </a:r>
            <a:r>
              <a:rPr lang="en" sz="1200" dirty="0">
                <a:solidFill>
                  <a:schemeClr val="dk1"/>
                </a:solidFill>
                <a:latin typeface="Calibri"/>
                <a:ea typeface="Calibri"/>
                <a:cs typeface="Calibri"/>
                <a:sym typeface="Calibri"/>
              </a:rPr>
              <a:t>pacing for this lesson.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turn back to pages 86–88 of </a:t>
            </a:r>
            <a:r>
              <a:rPr lang="en" sz="1200" i="1" dirty="0">
                <a:latin typeface="Calibri"/>
                <a:ea typeface="Calibri"/>
                <a:cs typeface="Calibri"/>
                <a:sym typeface="Calibri"/>
              </a:rPr>
              <a:t>The Hope Chest</a:t>
            </a:r>
            <a:r>
              <a:rPr lang="en" sz="1200" dirty="0">
                <a:latin typeface="Calibri"/>
                <a:ea typeface="Calibri"/>
                <a:cs typeface="Calibri"/>
                <a:sym typeface="Calibri"/>
              </a:rPr>
              <a:t> and reread aloud while students read along silently in their heads, from “The conductor came along …” to the end of page 88, “The conductor stalked close behind her.”</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that this was something that was terribly wrong, but it really happened in those times and for many years afterward, and in this lesson they are going to read about a similar event that happened to a girl on a public bus. Reassure students that there are laws now to protect people against this racist behavior.</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the </a:t>
            </a:r>
            <a:r>
              <a:rPr lang="en" sz="1200" b="1" dirty="0">
                <a:latin typeface="Calibri"/>
                <a:ea typeface="Calibri"/>
                <a:cs typeface="Calibri"/>
                <a:sym typeface="Calibri"/>
              </a:rPr>
              <a:t>Close Reading Note-catcher: “The Girl Who Acted before Rosa Parks.”</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Use the </a:t>
            </a:r>
            <a:r>
              <a:rPr lang="en" sz="1200" b="1" dirty="0">
                <a:latin typeface="Calibri"/>
                <a:ea typeface="Calibri"/>
                <a:cs typeface="Calibri"/>
                <a:sym typeface="Calibri"/>
              </a:rPr>
              <a:t>Close Reading Guide: “The Girl Who Acted Before Rosa Parks”</a:t>
            </a:r>
            <a:r>
              <a:rPr lang="en" sz="1200" dirty="0">
                <a:latin typeface="Calibri"/>
                <a:ea typeface="Calibri"/>
                <a:cs typeface="Calibri"/>
                <a:sym typeface="Calibri"/>
              </a:rPr>
              <a:t> to guide students in a close read of the text and refer to </a:t>
            </a:r>
            <a:r>
              <a:rPr lang="en" sz="1200" b="1" dirty="0">
                <a:latin typeface="Calibri"/>
                <a:ea typeface="Calibri"/>
                <a:cs typeface="Calibri"/>
                <a:sym typeface="Calibri"/>
              </a:rPr>
              <a:t>Close Reading Note-catcher: “The Girl Who Acted before Rosa Parks” (example, for teacher reference)</a:t>
            </a:r>
            <a:r>
              <a:rPr lang="en" sz="1200" dirty="0">
                <a:latin typeface="Calibri"/>
                <a:ea typeface="Calibri"/>
                <a:cs typeface="Calibri"/>
                <a:sym typeface="Calibri"/>
              </a:rPr>
              <a:t> as necessary. Specific protocol is on the following slides.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to refer to the </a:t>
            </a:r>
            <a:r>
              <a:rPr lang="en" sz="1200" b="1" dirty="0">
                <a:latin typeface="Calibri"/>
                <a:ea typeface="Calibri"/>
                <a:cs typeface="Calibri"/>
                <a:sym typeface="Calibri"/>
              </a:rPr>
              <a:t>Close Readers Do These Things anchor chart </a:t>
            </a:r>
            <a:r>
              <a:rPr lang="en" sz="1200" dirty="0">
                <a:latin typeface="Calibri"/>
                <a:ea typeface="Calibri"/>
                <a:cs typeface="Calibri"/>
                <a:sym typeface="Calibri"/>
              </a:rPr>
              <a:t>where appropriate.</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Look-for students reading closely.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(Sentence Frames: Heavier Support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providing sentence frames for students to use when answering the questions in the right-hand column of the note-catcher.</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Char char="●"/>
            </a:pPr>
            <a:r>
              <a:rPr lang="en" sz="1200" dirty="0">
                <a:latin typeface="Calibri"/>
                <a:ea typeface="Calibri"/>
                <a:cs typeface="Calibri"/>
                <a:sym typeface="Calibri"/>
              </a:rPr>
              <a:t>For ELLs: (Mini Language Dive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“She later said, / ‘I could not move because / </a:t>
            </a:r>
            <a:r>
              <a:rPr lang="en" sz="1200" b="0" i="1" dirty="0">
                <a:latin typeface="Calibri"/>
                <a:ea typeface="Calibri"/>
                <a:cs typeface="Calibri"/>
                <a:sym typeface="Calibri"/>
              </a:rPr>
              <a:t>history had me glued to the seat...’”</a:t>
            </a:r>
            <a:endParaRPr sz="1200" b="0" i="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dirty="0">
                <a:latin typeface="Calibri"/>
                <a:ea typeface="Calibri"/>
                <a:cs typeface="Calibri"/>
                <a:sym typeface="Calibri"/>
              </a:rPr>
              <a:t>Deconstruct: Discuss the sentence and each chunk.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77" name="Google Shape;177;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414954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45e46abad4_2_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a:t>
            </a:r>
            <a:r>
              <a:rPr lang="en" sz="1200" b="1" i="0" u="none" strike="noStrike" cap="none" dirty="0" smtClean="0">
                <a:latin typeface="Calibri"/>
                <a:ea typeface="Calibri"/>
                <a:cs typeface="Calibri"/>
                <a:sym typeface="Calibri"/>
              </a:rPr>
              <a:t>5</a:t>
            </a:r>
            <a:r>
              <a:rPr lang="en-US" sz="1200" b="1" i="0" u="none" strike="noStrike" cap="none" dirty="0" smtClean="0">
                <a:latin typeface="Calibri"/>
                <a:ea typeface="Calibri"/>
                <a:cs typeface="Calibri"/>
                <a:sym typeface="Calibri"/>
              </a:rPr>
              <a:t>-7</a:t>
            </a:r>
            <a:r>
              <a:rPr lang="en" sz="1200" b="1" i="0" u="none" strike="noStrike" cap="none" dirty="0" smtClean="0">
                <a:latin typeface="Calibri"/>
                <a:ea typeface="Calibri"/>
                <a:cs typeface="Calibri"/>
                <a:sym typeface="Calibri"/>
              </a:rPr>
              <a:t> </a:t>
            </a:r>
            <a:r>
              <a:rPr lang="en" sz="1200" b="1" i="0" u="none" strike="noStrike" cap="none" dirty="0">
                <a:latin typeface="Calibri"/>
                <a:ea typeface="Calibri"/>
                <a:cs typeface="Calibri"/>
                <a:sym typeface="Calibri"/>
              </a:rPr>
              <a:t>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Triads</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Student-facing slide displays Question 1 from the </a:t>
            </a:r>
            <a:r>
              <a:rPr lang="en" sz="1200" b="1" dirty="0">
                <a:solidFill>
                  <a:schemeClr val="dk1"/>
                </a:solidFill>
                <a:latin typeface="Calibri"/>
                <a:ea typeface="Calibri"/>
                <a:cs typeface="Calibri"/>
                <a:sym typeface="Calibri"/>
              </a:rPr>
              <a:t>Close Reading Guide</a:t>
            </a:r>
            <a:r>
              <a:rPr lang="en" sz="1200"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Throughout this close read, students will work in triads to discuss answers to the questions you ask. Use different strategies to have them respond, such as cold calling, selecting volunteers, or responding chorally as a group. Refer to the </a:t>
            </a:r>
            <a:r>
              <a:rPr lang="en" sz="1200" b="1" dirty="0">
                <a:latin typeface="Calibri"/>
                <a:ea typeface="Calibri"/>
                <a:cs typeface="Calibri"/>
                <a:sym typeface="Calibri"/>
              </a:rPr>
              <a:t>Close Reading Note-catcher: “The Girl Who Acted before Rosa Parks.”</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the text aloud and invite students to read along silently in their heads as you read.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the gist of this text? What is it mostly about?” </a:t>
            </a:r>
            <a:r>
              <a:rPr lang="en" sz="1200" b="1" dirty="0">
                <a:latin typeface="Calibri"/>
                <a:ea typeface="Calibri"/>
                <a:cs typeface="Calibri"/>
                <a:sym typeface="Calibri"/>
              </a:rPr>
              <a:t>(a girl called Claudette Colvin who refused to move on a segregated bus and was arrested as a result)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opening two sentences: “After school on March 2, 1955, Claudette Colvin walked to downtown Montgomery with three of her classmates. She and her friends were going to take the city bus home from school that day. When they boarded the bus, they sat behind the first five rows, which were reserved for white passengers.” Read these lines aloud and then invite students to read them chorally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Q1 and invite students to sketch the inside of the bus based on the text they have read so far on their notecatchers. Model sketching a simple view from above.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next sentence: “A young white woman boarded the bus after Colvin and her friends and found nowhere to sit because the white section was full.” Read it aloud and then invite students to read it chorally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add to their sketches to show that the front five rows were full.</a:t>
            </a:r>
            <a:endParaRPr sz="1200" dirty="0">
              <a:latin typeface="Calibri"/>
              <a:ea typeface="Calibri"/>
              <a:cs typeface="Calibri"/>
              <a:sym typeface="Calibri"/>
            </a:endParaRPr>
          </a:p>
          <a:p>
            <a:pPr marL="0" marR="0" lvl="0" indent="0" algn="l" rtl="0">
              <a:lnSpc>
                <a:spcPct val="100000"/>
              </a:lnSpc>
              <a:spcBef>
                <a:spcPts val="30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Look-for students reading closely.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Listen-for student participation in Think-Triad-Share protocol.</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(Sentence Frames: Heavier Support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providing sentence frames for students to use when answering the questions in the right-hand column of the note-catcher.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85" name="Google Shape;185;g45e46abad4_2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854236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45e46abad4_2_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a:t>
            </a:r>
            <a:r>
              <a:rPr lang="en-US" sz="1200" b="1" i="0" u="none" strike="noStrike" cap="none" dirty="0" smtClean="0">
                <a:latin typeface="Calibri"/>
                <a:ea typeface="Calibri"/>
                <a:cs typeface="Calibri"/>
                <a:sym typeface="Calibri"/>
              </a:rPr>
              <a:t>8-</a:t>
            </a:r>
            <a:r>
              <a:rPr lang="en" sz="1200" b="1" i="0" u="none" strike="noStrike" cap="none" dirty="0" smtClean="0">
                <a:latin typeface="Calibri"/>
                <a:ea typeface="Calibri"/>
                <a:cs typeface="Calibri"/>
                <a:sym typeface="Calibri"/>
              </a:rPr>
              <a:t>10 </a:t>
            </a:r>
            <a:r>
              <a:rPr lang="en" sz="1200" b="1" i="0" u="none" strike="noStrike" cap="none" dirty="0">
                <a:latin typeface="Calibri"/>
                <a:ea typeface="Calibri"/>
                <a:cs typeface="Calibri"/>
                <a:sym typeface="Calibri"/>
              </a:rPr>
              <a:t>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Triads</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Student-facing slide displays Questions 2-5 from the </a:t>
            </a:r>
            <a:r>
              <a:rPr lang="en" sz="1200" b="1" dirty="0">
                <a:solidFill>
                  <a:schemeClr val="dk1"/>
                </a:solidFill>
                <a:latin typeface="Calibri"/>
                <a:ea typeface="Calibri"/>
                <a:cs typeface="Calibri"/>
                <a:sym typeface="Calibri"/>
              </a:rPr>
              <a:t>Close Reading Guide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Each question will appear using an animation.</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next sentence: “Bus drivers had the authority to make black passengers move for white passengers, even if they were sitting in the black section.” Read it aloud and then invite students to read it chorally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Q2 and invite students to use the vocabulary strategies listed on the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Tell students to record their answers in the glossary.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the rest of the paragraph aloud and invite students to read it chorally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t>
            </a:r>
            <a:r>
              <a:rPr lang="en" sz="1200" i="1" dirty="0">
                <a:latin typeface="Calibri"/>
                <a:ea typeface="Calibri"/>
                <a:cs typeface="Calibri"/>
                <a:sym typeface="Calibri"/>
              </a:rPr>
              <a:t>What connections are you making between what happened to Claudette and what happened in Chapter 7 of The Hope Chest?” </a:t>
            </a:r>
            <a:r>
              <a:rPr lang="en" sz="1200" b="1" dirty="0">
                <a:latin typeface="Calibri"/>
                <a:ea typeface="Calibri"/>
                <a:cs typeface="Calibri"/>
                <a:sym typeface="Calibri"/>
              </a:rPr>
              <a:t>(Like Claudette, Myrtle was told to move because of segregation laws.)</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Q3 and invite students to record their answers on their note-catchers.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next sentence: “Though her friends’ seats (one next to Colvin and two across the aisle) were now vacant, the white woman refused to sit in them because, according to Jim Crow laws, black people could not sit next to next to white people.” Read it aloud and then invite students to read it chorally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Jim Crow laws were terrible laws separating white people and African Americans in the Southern states of the United States. The laws were made by white people, who felt they were superior, or better, and felt they deserved to be treated better. Emphasize that this was racism and is now illegal. Tell students that this separation of white people from African Americans was called </a:t>
            </a:r>
            <a:r>
              <a:rPr lang="en" sz="1200" i="1" dirty="0">
                <a:latin typeface="Calibri"/>
                <a:ea typeface="Calibri"/>
                <a:cs typeface="Calibri"/>
                <a:sym typeface="Calibri"/>
              </a:rPr>
              <a:t>segregation.</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Q4 and invite students to read the rest of the sentence around the word to determine the meaning. Tell them to record the meaning of the word in the glossary.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next sentence: “They had to sit behind white people to show their inferiority. When asked again, Colvin refused to get up.” Read it aloud and then invite students to read it chorally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Q5 and invite students to read the rest of the sentence around the word to determine the meaning. Tell them to record the meaning of the word in the glossary.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the gist of this paragraph? What is it mostly about?” </a:t>
            </a:r>
            <a:r>
              <a:rPr lang="en" sz="1200" b="1" dirty="0">
                <a:latin typeface="Calibri"/>
                <a:ea typeface="Calibri"/>
                <a:cs typeface="Calibri"/>
                <a:sym typeface="Calibri"/>
              </a:rPr>
              <a:t>(Claudette and her classmates were asked to move for a white woman, but Claudette refused.)</a:t>
            </a:r>
            <a:endParaRPr sz="1200" b="1" dirty="0">
              <a:latin typeface="Calibri"/>
              <a:ea typeface="Calibri"/>
              <a:cs typeface="Calibri"/>
              <a:sym typeface="Calibri"/>
            </a:endParaRPr>
          </a:p>
          <a:p>
            <a:pPr marL="0" marR="0" lvl="0" indent="0" algn="l" rtl="0">
              <a:lnSpc>
                <a:spcPct val="100000"/>
              </a:lnSpc>
              <a:spcBef>
                <a:spcPts val="30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Look-for students reading closely.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Listen-for student participation in Think-Triad-Share protocol.</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(Sentence Frames: Heavier Support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providing sentence frames for students to use when answering the questions in the right-hand column of the note-catcher.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92" name="Google Shape;192;g45e46abad4_2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834050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45e46abad4_2_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a:t>
            </a:r>
            <a:r>
              <a:rPr lang="en" sz="1200" b="1" i="0" u="none" strike="noStrike" cap="none" dirty="0" smtClean="0">
                <a:latin typeface="Calibri"/>
                <a:ea typeface="Calibri"/>
                <a:cs typeface="Calibri"/>
                <a:sym typeface="Calibri"/>
              </a:rPr>
              <a:t>7</a:t>
            </a:r>
            <a:r>
              <a:rPr lang="en-US" sz="1200" b="1" i="0" u="none" strike="noStrike" cap="none" dirty="0" smtClean="0">
                <a:latin typeface="Calibri"/>
                <a:ea typeface="Calibri"/>
                <a:cs typeface="Calibri"/>
                <a:sym typeface="Calibri"/>
              </a:rPr>
              <a:t>-9</a:t>
            </a:r>
            <a:r>
              <a:rPr lang="en" sz="1200" b="1" i="0" u="none" strike="noStrike" cap="none" dirty="0" smtClean="0">
                <a:latin typeface="Calibri"/>
                <a:ea typeface="Calibri"/>
                <a:cs typeface="Calibri"/>
                <a:sym typeface="Calibri"/>
              </a:rPr>
              <a:t> </a:t>
            </a:r>
            <a:r>
              <a:rPr lang="en" sz="1200" b="1" i="0" u="none" strike="noStrike" cap="none" dirty="0">
                <a:latin typeface="Calibri"/>
                <a:ea typeface="Calibri"/>
                <a:cs typeface="Calibri"/>
                <a:sym typeface="Calibri"/>
              </a:rPr>
              <a:t>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Triads</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Student-facing slide displays Question 6 and 7 from the </a:t>
            </a:r>
            <a:r>
              <a:rPr lang="en" sz="1200" b="1" dirty="0">
                <a:solidFill>
                  <a:schemeClr val="dk1"/>
                </a:solidFill>
                <a:latin typeface="Calibri"/>
                <a:ea typeface="Calibri"/>
                <a:cs typeface="Calibri"/>
                <a:sym typeface="Calibri"/>
              </a:rPr>
              <a:t>Close Reading Guide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Each question will appear using an animation.</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next two sentences, from “The bus driver alerted the traffic police …” to “… breaking the segregation law by sitting there.” Read this section aloud and then invite students to read it chorally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what Claudette said: “because it’s my constitutional right.”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Q6 and invite students to use the vocabulary strategies listed on the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Tell students to record their answers in the glossary.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did Claudette mean by saying it’s her constitutional right? How do you know?” </a:t>
            </a:r>
            <a:r>
              <a:rPr lang="en" sz="1200" b="1" dirty="0">
                <a:latin typeface="Calibri"/>
                <a:ea typeface="Calibri"/>
                <a:cs typeface="Calibri"/>
                <a:sym typeface="Calibri"/>
              </a:rPr>
              <a:t>(She was right—she was not breaking the law by sitting there. It says so in the text after the quote from Claudette.)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next four sentences, from “The traffic officer told the bus driver …” to “… hands were pushing me down on another shoulder.”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Help students understand that Sojourner Truth and Harriet Tubman were two African American women who are famous for fighting to end slavery in the United States.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connections are you making between this part of the text and what it said earlier in the text about why Claudette refused to move when she was first asked?” </a:t>
            </a:r>
            <a:r>
              <a:rPr lang="en" sz="1200" b="1" dirty="0">
                <a:latin typeface="Calibri"/>
                <a:ea typeface="Calibri"/>
                <a:cs typeface="Calibri"/>
                <a:sym typeface="Calibri"/>
              </a:rPr>
              <a:t>(Claudette must have learned about Sojourner Truth and Harriet Tubman as part of “Negro History Month.”)</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Q7 and invite students to record their answers on their note-catchers.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the gist of this paragraph? What is it mostly about?” </a:t>
            </a:r>
            <a:r>
              <a:rPr lang="en" sz="1200" b="1" dirty="0">
                <a:latin typeface="Calibri"/>
                <a:ea typeface="Calibri"/>
                <a:cs typeface="Calibri"/>
                <a:sym typeface="Calibri"/>
              </a:rPr>
              <a:t>(Even when the police came, Claudette refused to move.)</a:t>
            </a:r>
            <a:endParaRPr sz="1200" b="1" dirty="0">
              <a:latin typeface="Calibri"/>
              <a:ea typeface="Calibri"/>
              <a:cs typeface="Calibri"/>
              <a:sym typeface="Calibri"/>
            </a:endParaRPr>
          </a:p>
          <a:p>
            <a:pPr marL="0" marR="0" lvl="0" indent="0" algn="l" rtl="0">
              <a:lnSpc>
                <a:spcPct val="100000"/>
              </a:lnSpc>
              <a:spcBef>
                <a:spcPts val="30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Look-for students reading closely.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Listen-for student participation in Think-Triad-Share protocol.</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(Sentence Frames: Heavier Support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providing sentence frames for students to use when answering the questions in the right-hand column of the note-catcher.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99" name="Google Shape;199;g45e46abad4_2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929056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45e46abad4_2_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a:t>
            </a:r>
            <a:r>
              <a:rPr lang="en" sz="1200" b="1" i="0" u="none" strike="noStrike" cap="none" dirty="0" smtClean="0">
                <a:latin typeface="Calibri"/>
                <a:ea typeface="Calibri"/>
                <a:cs typeface="Calibri"/>
                <a:sym typeface="Calibri"/>
              </a:rPr>
              <a:t>5</a:t>
            </a:r>
            <a:r>
              <a:rPr lang="en-US" sz="1200" b="1" i="0" u="none" strike="noStrike" cap="none" dirty="0" smtClean="0">
                <a:latin typeface="Calibri"/>
                <a:ea typeface="Calibri"/>
                <a:cs typeface="Calibri"/>
                <a:sym typeface="Calibri"/>
              </a:rPr>
              <a:t>-7</a:t>
            </a:r>
            <a:r>
              <a:rPr lang="en" sz="1200" b="1" i="0" u="none" strike="noStrike" cap="none" dirty="0" smtClean="0">
                <a:latin typeface="Calibri"/>
                <a:ea typeface="Calibri"/>
                <a:cs typeface="Calibri"/>
                <a:sym typeface="Calibri"/>
              </a:rPr>
              <a:t> </a:t>
            </a:r>
            <a:r>
              <a:rPr lang="en" sz="1200" b="1" i="0" u="none" strike="noStrike" cap="none" dirty="0">
                <a:latin typeface="Calibri"/>
                <a:ea typeface="Calibri"/>
                <a:cs typeface="Calibri"/>
                <a:sym typeface="Calibri"/>
              </a:rPr>
              <a:t>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Triads</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Student-facing slide displays Question 8 from the </a:t>
            </a:r>
            <a:r>
              <a:rPr lang="en" sz="1200" b="1" dirty="0">
                <a:latin typeface="Calibri"/>
                <a:ea typeface="Calibri"/>
                <a:cs typeface="Calibri"/>
                <a:sym typeface="Calibri"/>
              </a:rPr>
              <a:t>Close Reading Guide</a:t>
            </a:r>
            <a:r>
              <a:rPr lang="en" sz="1200" dirty="0">
                <a:latin typeface="Calibri"/>
                <a:ea typeface="Calibri"/>
                <a:cs typeface="Calibri"/>
                <a:sym typeface="Calibri"/>
              </a:rPr>
              <a:t>.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final paragraph. Read it aloud and then invite students to read it chorally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Q8 and invite students to record their answers on their note-catchers.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the gist of this paragraph? What is it mostly about?” </a:t>
            </a:r>
            <a:r>
              <a:rPr lang="en" sz="1200" b="1" dirty="0">
                <a:latin typeface="Calibri"/>
                <a:ea typeface="Calibri"/>
                <a:cs typeface="Calibri"/>
                <a:sym typeface="Calibri"/>
              </a:rPr>
              <a:t>(The police officers took Claudette off the bus with force, and she was put in jail and charged.)</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“Does this account describe how Claudette felt? Why not?” </a:t>
            </a:r>
            <a:r>
              <a:rPr lang="en" sz="1200" b="1" dirty="0">
                <a:latin typeface="Calibri"/>
                <a:ea typeface="Calibri"/>
                <a:cs typeface="Calibri"/>
                <a:sym typeface="Calibri"/>
              </a:rPr>
              <a:t>(No, because it is a secondhand account, so the person writing it doesn’t know how she felt.)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After the close read use a checking for understanding technique (e.g., Red Light, Green Light or Thumb-O-Meter) for students to self-assess against the first learning target.</a:t>
            </a:r>
            <a:endParaRPr sz="1200" b="1" dirty="0">
              <a:latin typeface="Calibri"/>
              <a:ea typeface="Calibri"/>
              <a:cs typeface="Calibri"/>
              <a:sym typeface="Calibri"/>
            </a:endParaRPr>
          </a:p>
          <a:p>
            <a:pPr marL="0" marR="0" lvl="0" indent="0" algn="l" rtl="0">
              <a:lnSpc>
                <a:spcPct val="100000"/>
              </a:lnSpc>
              <a:spcBef>
                <a:spcPts val="30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Look-for students reading closely.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Listen-for student participation in Think-Triad-Share protocol.</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(Sentence Frames: Heavier Support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providing sentence frames for students to use when answering the questions in the right-hand column of the note-catcher.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206" name="Google Shape;206;g45e46abad4_2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180056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a:t>
            </a:r>
            <a:r>
              <a:rPr lang="en" sz="1200" b="1" i="0" u="none" strike="noStrike" cap="none" dirty="0" smtClean="0">
                <a:latin typeface="Calibri"/>
                <a:ea typeface="Calibri"/>
                <a:cs typeface="Calibri"/>
                <a:sym typeface="Calibri"/>
              </a:rPr>
              <a:t>5</a:t>
            </a:r>
            <a:r>
              <a:rPr lang="en-US" sz="1200" b="1" i="0" u="none" strike="noStrike" cap="none" dirty="0" smtClean="0">
                <a:latin typeface="Calibri"/>
                <a:ea typeface="Calibri"/>
                <a:cs typeface="Calibri"/>
                <a:sym typeface="Calibri"/>
              </a:rPr>
              <a:t>-7</a:t>
            </a:r>
            <a:r>
              <a:rPr lang="en" sz="1200" b="1" i="0" u="none" strike="noStrike" cap="none" dirty="0" smtClean="0">
                <a:latin typeface="Calibri"/>
                <a:ea typeface="Calibri"/>
                <a:cs typeface="Calibri"/>
                <a:sym typeface="Calibri"/>
              </a:rPr>
              <a:t> </a:t>
            </a:r>
            <a:r>
              <a:rPr lang="en" sz="1200" b="1" i="0" u="none" strike="noStrike" cap="none" dirty="0">
                <a:latin typeface="Calibri"/>
                <a:ea typeface="Calibri"/>
                <a:cs typeface="Calibri"/>
                <a:sym typeface="Calibri"/>
              </a:rPr>
              <a:t>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Triads</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Student-facing slide displays </a:t>
            </a:r>
            <a:r>
              <a:rPr lang="en" sz="1200" b="1" dirty="0">
                <a:solidFill>
                  <a:schemeClr val="dk1"/>
                </a:solidFill>
                <a:latin typeface="Calibri"/>
                <a:ea typeface="Calibri"/>
                <a:cs typeface="Calibri"/>
                <a:sym typeface="Calibri"/>
              </a:rPr>
              <a:t>Firsthand and Secondhand Accounts anchor chart.</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of the second learning target and direct their attention to the </a:t>
            </a:r>
            <a:r>
              <a:rPr lang="en" sz="1200" b="1" dirty="0">
                <a:latin typeface="Calibri"/>
                <a:ea typeface="Calibri"/>
                <a:cs typeface="Calibri"/>
                <a:sym typeface="Calibri"/>
              </a:rPr>
              <a:t>Firsthand and Secondhand Accounts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Georgia"/>
              <a:buChar char="○"/>
            </a:pPr>
            <a:r>
              <a:rPr lang="en" sz="1200" i="1" dirty="0">
                <a:latin typeface="Calibri"/>
                <a:ea typeface="Calibri"/>
                <a:cs typeface="Calibri"/>
                <a:sym typeface="Calibri"/>
              </a:rPr>
              <a:t>“Is this text that you read closely today a firsthand or secondhand account? How do you know?” </a:t>
            </a:r>
            <a:r>
              <a:rPr lang="en" sz="1200" b="1" dirty="0">
                <a:latin typeface="Calibri"/>
                <a:ea typeface="Calibri"/>
                <a:cs typeface="Calibri"/>
                <a:sym typeface="Calibri"/>
              </a:rPr>
              <a:t>(secondhand because there are no </a:t>
            </a:r>
            <a:r>
              <a:rPr lang="en" sz="1200" b="1" i="1" dirty="0">
                <a:latin typeface="Calibri"/>
                <a:ea typeface="Calibri"/>
                <a:cs typeface="Calibri"/>
                <a:sym typeface="Calibri"/>
              </a:rPr>
              <a:t>I</a:t>
            </a:r>
            <a:r>
              <a:rPr lang="en" sz="1200" b="1" dirty="0">
                <a:latin typeface="Calibri"/>
                <a:ea typeface="Calibri"/>
                <a:cs typeface="Calibri"/>
                <a:sym typeface="Calibri"/>
              </a:rPr>
              <a:t> or </a:t>
            </a:r>
            <a:r>
              <a:rPr lang="en" sz="1200" b="1" i="1" dirty="0">
                <a:latin typeface="Calibri"/>
                <a:ea typeface="Calibri"/>
                <a:cs typeface="Calibri"/>
                <a:sym typeface="Calibri"/>
              </a:rPr>
              <a:t>me</a:t>
            </a:r>
            <a:r>
              <a:rPr lang="en" sz="1200" b="1" dirty="0">
                <a:latin typeface="Calibri"/>
                <a:ea typeface="Calibri"/>
                <a:cs typeface="Calibri"/>
                <a:sym typeface="Calibri"/>
              </a:rPr>
              <a:t> pronouns; instead, there are </a:t>
            </a:r>
            <a:r>
              <a:rPr lang="en" sz="1200" b="1" i="1" dirty="0">
                <a:latin typeface="Calibri"/>
                <a:ea typeface="Calibri"/>
                <a:cs typeface="Calibri"/>
                <a:sym typeface="Calibri"/>
              </a:rPr>
              <a:t>she</a:t>
            </a:r>
            <a:r>
              <a:rPr lang="en" sz="1200" b="1" dirty="0">
                <a:latin typeface="Calibri"/>
                <a:ea typeface="Calibri"/>
                <a:cs typeface="Calibri"/>
                <a:sym typeface="Calibri"/>
              </a:rPr>
              <a:t> and </a:t>
            </a:r>
            <a:r>
              <a:rPr lang="en" sz="1200" b="1" i="1" dirty="0">
                <a:latin typeface="Calibri"/>
                <a:ea typeface="Calibri"/>
                <a:cs typeface="Calibri"/>
                <a:sym typeface="Calibri"/>
              </a:rPr>
              <a:t>they</a:t>
            </a:r>
            <a:r>
              <a:rPr lang="en" sz="1200" b="1" dirty="0">
                <a:latin typeface="Calibri"/>
                <a:ea typeface="Calibri"/>
                <a:cs typeface="Calibri"/>
                <a:sym typeface="Calibri"/>
              </a:rPr>
              <a:t> pronouns)</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find examples that indicate it is a secondhand account in the text and add them under the “Examples from text” subheading. Refer to </a:t>
            </a:r>
            <a:r>
              <a:rPr lang="en" sz="1200" b="1" dirty="0">
                <a:latin typeface="Calibri"/>
                <a:ea typeface="Calibri"/>
                <a:cs typeface="Calibri"/>
                <a:sym typeface="Calibri"/>
              </a:rPr>
              <a:t>Firsthand and Secondhand Accounts anchor chart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Use a checking for understanding technique (e.g., Red Light, Green Light or Thumb-O-Meter) for students to self-assess against the second learning target and how well they did showing respect, empathy, and compassion.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that in the next lesson they will read a firsthand of this same event, and they will then compare the firsthand and secondhand accounts for the </a:t>
            </a:r>
            <a:r>
              <a:rPr lang="en" sz="1200" b="1" dirty="0">
                <a:latin typeface="Calibri"/>
                <a:ea typeface="Calibri"/>
                <a:cs typeface="Calibri"/>
                <a:sym typeface="Calibri"/>
              </a:rPr>
              <a:t>end of unit assessment</a:t>
            </a:r>
            <a:r>
              <a:rPr lang="en" sz="1200" dirty="0">
                <a:latin typeface="Calibri"/>
                <a:ea typeface="Calibri"/>
                <a:cs typeface="Calibri"/>
                <a:sym typeface="Calibri"/>
              </a:rPr>
              <a:t>.</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Listen-for student responses.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(Highlighting Key Sentences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Highlight examples of key sentences in the text that students can refer to when determining whether it’s a firsthand or secondhand account.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213" name="Google Shape;21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599380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Suggested slide pacing: 2-3 minutes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
        <p:nvSpPr>
          <p:cNvPr id="222" name="Google Shape;222;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672526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Independent Reading Journals.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a:t>
            </a:r>
            <a:r>
              <a:rPr lang="en" sz="1200" dirty="0" smtClean="0">
                <a:solidFill>
                  <a:schemeClr val="dk1"/>
                </a:solidFill>
                <a:latin typeface="Calibri"/>
                <a:ea typeface="Calibri"/>
                <a:cs typeface="Calibri"/>
                <a:sym typeface="Calibri"/>
              </a:rPr>
              <a:t>student</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a prompt and write it in the front of their Independent Reading Journal.</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b="1" dirty="0"/>
          </a:p>
        </p:txBody>
      </p:sp>
      <p:sp>
        <p:nvSpPr>
          <p:cNvPr id="229" name="Google Shape;229;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798310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 name="Google Shape;236;p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4 M4 U1: </a:t>
            </a:r>
            <a:r>
              <a:rPr lang="en" sz="1200" b="0" i="0" u="sng" strike="noStrike" cap="none" dirty="0">
                <a:solidFill>
                  <a:schemeClr val="hlink"/>
                </a:solidFill>
                <a:latin typeface="Calibri"/>
                <a:ea typeface="Calibri"/>
                <a:cs typeface="Calibri"/>
                <a:sym typeface="Calibri"/>
                <a:hlinkClick r:id="rId3"/>
              </a:rPr>
              <a:t>http://curriculum.eleducation.org/sites/default/files/g4m4u1_all-block_110517_1.pdf</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37" name="Google Shape;237;p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76650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4" name="Google Shape;9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 </a:t>
            </a:r>
            <a:r>
              <a:rPr lang="en" sz="1200" u="sng" dirty="0">
                <a:solidFill>
                  <a:schemeClr val="hlink"/>
                </a:solidFill>
                <a:latin typeface="Calibri"/>
                <a:ea typeface="Calibri"/>
                <a:cs typeface="Calibri"/>
                <a:sym typeface="Calibri"/>
                <a:hlinkClick r:id="rId3"/>
              </a:rPr>
              <a:t>https://curriculum.eleducation.org/curriculum/ela/grade-4/module-4/unit-1/lesson-9</a:t>
            </a:r>
            <a:endParaRPr sz="1200" b="0" i="0" u="none" strike="noStrike" cap="none"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pPr>
            <a:r>
              <a:rPr lang="en" sz="1200" dirty="0" smtClean="0">
                <a:latin typeface="Calibri"/>
                <a:ea typeface="Calibri"/>
                <a:cs typeface="Calibri"/>
                <a:sym typeface="Calibri"/>
              </a:rPr>
              <a:t>In </a:t>
            </a:r>
            <a:r>
              <a:rPr lang="en" sz="1200" dirty="0">
                <a:latin typeface="Calibri"/>
                <a:ea typeface="Calibri"/>
                <a:cs typeface="Calibri"/>
                <a:sym typeface="Calibri"/>
              </a:rPr>
              <a:t>this lesson, students continue to focus on working to become ethical people by showing respect, compassion, and empathy if their classmates are upset by events in the text.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highlight>
                <a:srgbClr val="FFFF00"/>
              </a:highlight>
              <a:latin typeface="Arial"/>
              <a:ea typeface="Arial"/>
              <a:cs typeface="Arial"/>
              <a:sym typeface="Arial"/>
            </a:endParaRPr>
          </a:p>
        </p:txBody>
      </p:sp>
    </p:spTree>
    <p:extLst>
      <p:ext uri="{BB962C8B-B14F-4D97-AF65-F5344CB8AC3E}">
        <p14:creationId xmlns:p14="http://schemas.microsoft.com/office/powerpoint/2010/main" val="23376060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 name="Google Shape;10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New Materials to Prepare in Advance: </a:t>
            </a:r>
            <a:endParaRPr sz="1200" i="0" u="none" strike="noStrike" cap="none"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Theme Anchor Charts: Chapter 7 (example,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Chart paper </a:t>
            </a:r>
            <a:r>
              <a:rPr lang="en" sz="1200" dirty="0">
                <a:solidFill>
                  <a:schemeClr val="dk1"/>
                </a:solidFill>
                <a:latin typeface="Calibri"/>
                <a:ea typeface="Calibri"/>
                <a:cs typeface="Calibri"/>
                <a:sym typeface="Calibri"/>
              </a:rPr>
              <a:t>(one piece; used by the teacher to add any new themes students suggest)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Note-catcher: “The Girl Who Acted before Rosa Parks”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Note-catcher: “The Girl Who Acted before Rosa Parks” (example,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Guide: “The Girl Who Acted before Rosa Parks” (for teacher reference)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Materials to Gather from Previous Lessons: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Working to Become Ethical People anchor chart </a:t>
            </a:r>
            <a:r>
              <a:rPr lang="en" sz="1200" dirty="0">
                <a:latin typeface="Calibri"/>
                <a:ea typeface="Calibri"/>
                <a:cs typeface="Calibri"/>
                <a:sym typeface="Calibri"/>
              </a:rPr>
              <a:t>(begun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(from Lesson 1;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Vocabulary logs </a:t>
            </a:r>
            <a:r>
              <a:rPr lang="en" sz="1200" dirty="0">
                <a:latin typeface="Calibri"/>
                <a:ea typeface="Calibri"/>
                <a:cs typeface="Calibri"/>
                <a:sym typeface="Calibri"/>
              </a:rPr>
              <a:t>(from Module 1;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Close Readers Do These Things anchor chart </a:t>
            </a:r>
            <a:r>
              <a:rPr lang="en" sz="1200" dirty="0">
                <a:latin typeface="Calibri"/>
                <a:ea typeface="Calibri"/>
                <a:cs typeface="Calibri"/>
                <a:sym typeface="Calibri"/>
              </a:rPr>
              <a:t>(begun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Idioms, Adages, and Proverbs anchor chart </a:t>
            </a:r>
            <a:r>
              <a:rPr lang="en" sz="1200" dirty="0">
                <a:latin typeface="Calibri"/>
                <a:ea typeface="Calibri"/>
                <a:cs typeface="Calibri"/>
                <a:sym typeface="Calibri"/>
              </a:rPr>
              <a:t>(begun in Lesson 6, added to during Opening A; see supporting materials)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Idioms, Adages, and Proverbs anchor chart </a:t>
            </a:r>
            <a:r>
              <a:rPr lang="en" sz="1200" dirty="0">
                <a:latin typeface="Calibri"/>
                <a:ea typeface="Calibri"/>
                <a:cs typeface="Calibri"/>
                <a:sym typeface="Calibri"/>
              </a:rPr>
              <a:t>(begun in Lesson 6; </a:t>
            </a:r>
            <a:r>
              <a:rPr lang="en" sz="1200" b="1" dirty="0">
                <a:latin typeface="Calibri"/>
                <a:ea typeface="Calibri"/>
                <a:cs typeface="Calibri"/>
                <a:sym typeface="Calibri"/>
              </a:rPr>
              <a:t>example, for teacher reference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Firsthand and Secondhand Accounts anchor chart </a:t>
            </a:r>
            <a:r>
              <a:rPr lang="en" sz="1200" dirty="0">
                <a:latin typeface="Calibri"/>
                <a:ea typeface="Calibri"/>
                <a:cs typeface="Calibri"/>
                <a:sym typeface="Calibri"/>
              </a:rPr>
              <a:t>(begun in Lesson 7; added to during the Closing; see supporting materials)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Firsthand and Secondhand Accounts anchor chart </a:t>
            </a:r>
            <a:r>
              <a:rPr lang="en" sz="1200" dirty="0">
                <a:latin typeface="Calibri"/>
                <a:ea typeface="Calibri"/>
                <a:cs typeface="Calibri"/>
                <a:sym typeface="Calibri"/>
              </a:rPr>
              <a:t>(begun in Lesson 7; </a:t>
            </a:r>
            <a:r>
              <a:rPr lang="en" sz="1200" b="1" dirty="0">
                <a:latin typeface="Calibri"/>
                <a:ea typeface="Calibri"/>
                <a:cs typeface="Calibri"/>
                <a:sym typeface="Calibri"/>
              </a:rPr>
              <a:t>example, for teacher reference</a:t>
            </a:r>
            <a:r>
              <a:rPr lang="en" sz="1200" dirty="0">
                <a:latin typeface="Calibri"/>
                <a:ea typeface="Calibri"/>
                <a:cs typeface="Calibri"/>
                <a:sym typeface="Calibri"/>
              </a:rPr>
              <a:t>)</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Prepare classroom systems for active learning:</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Consider </a:t>
            </a:r>
            <a:r>
              <a:rPr lang="en-US" sz="1200" b="0" dirty="0" smtClean="0">
                <a:latin typeface="Calibri"/>
                <a:ea typeface="Calibri"/>
                <a:cs typeface="Calibri"/>
                <a:sym typeface="Calibri"/>
              </a:rPr>
              <a:t>whether </a:t>
            </a:r>
            <a:r>
              <a:rPr lang="en" sz="1200" b="0" dirty="0" smtClean="0">
                <a:latin typeface="Calibri"/>
                <a:ea typeface="Calibri"/>
                <a:cs typeface="Calibri"/>
                <a:sym typeface="Calibri"/>
              </a:rPr>
              <a:t>any </a:t>
            </a:r>
            <a:r>
              <a:rPr lang="en" sz="1200" b="0" dirty="0">
                <a:latin typeface="Calibri"/>
                <a:ea typeface="Calibri"/>
                <a:cs typeface="Calibri"/>
                <a:sym typeface="Calibri"/>
              </a:rPr>
              <a:t>students may be particularly sensitive to the issues that the texts in this lesson raise based on cultural background and family history. Consider explaining to families that students will be reading about and discussing equality, including segregation, so that they can appropriately prepare the students.</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Preview the </a:t>
            </a:r>
            <a:r>
              <a:rPr lang="en" sz="1200" b="1" dirty="0">
                <a:latin typeface="Calibri"/>
                <a:ea typeface="Calibri"/>
                <a:cs typeface="Calibri"/>
                <a:sym typeface="Calibri"/>
              </a:rPr>
              <a:t>Close Reading Guide: “The Girl Who Acted before Rosa Parks” </a:t>
            </a:r>
            <a:r>
              <a:rPr lang="en" sz="1200" b="0" dirty="0">
                <a:latin typeface="Calibri"/>
                <a:ea typeface="Calibri"/>
                <a:cs typeface="Calibri"/>
                <a:sym typeface="Calibri"/>
              </a:rPr>
              <a:t>to identify the key instructional moves in closely reading the text.</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Char char="●"/>
            </a:pPr>
            <a:r>
              <a:rPr lang="en" sz="1200" b="0" dirty="0">
                <a:latin typeface="Calibri"/>
                <a:ea typeface="Calibri"/>
                <a:cs typeface="Calibri"/>
                <a:sym typeface="Calibri"/>
              </a:rPr>
              <a:t>Post: Learning targets and applicable anchor charts </a:t>
            </a:r>
            <a:r>
              <a:rPr lang="en" sz="1200" dirty="0">
                <a:latin typeface="Calibri"/>
                <a:ea typeface="Calibri"/>
                <a:cs typeface="Calibri"/>
                <a:sym typeface="Calibri"/>
              </a:rPr>
              <a:t>(see materials list)</a:t>
            </a:r>
            <a:r>
              <a:rPr lang="en" sz="1200" b="1" dirty="0">
                <a:latin typeface="Calibri"/>
                <a:ea typeface="Calibri"/>
                <a:cs typeface="Calibri"/>
                <a:sym typeface="Calibri"/>
              </a:rPr>
              <a:t>.</a:t>
            </a:r>
            <a:endParaRPr sz="1200" b="1" dirty="0">
              <a:latin typeface="Calibri"/>
              <a:ea typeface="Calibri"/>
              <a:cs typeface="Calibri"/>
              <a:sym typeface="Calibri"/>
            </a:endParaRPr>
          </a:p>
        </p:txBody>
      </p:sp>
    </p:spTree>
    <p:extLst>
      <p:ext uri="{BB962C8B-B14F-4D97-AF65-F5344CB8AC3E}">
        <p14:creationId xmlns:p14="http://schemas.microsoft.com/office/powerpoint/2010/main" val="4107563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Review these protocols before teaching. They are all used in this lesson: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Think-Triad-Share</a:t>
            </a:r>
            <a:endParaRPr sz="1200" dirty="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Thumb-O-Meter</a:t>
            </a:r>
            <a:endParaRPr sz="1200" dirty="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dirty="0">
                <a:solidFill>
                  <a:schemeClr val="hlink"/>
                </a:solidFill>
                <a:latin typeface="Calibri"/>
                <a:ea typeface="Calibri"/>
                <a:cs typeface="Calibri"/>
                <a:sym typeface="Calibri"/>
                <a:hlinkClick r:id="rId3"/>
              </a:rPr>
              <a:t>https://eleducation.org/resources/el-education-classroom-protocols</a:t>
            </a:r>
            <a:endParaRPr sz="1100" b="0" i="0" u="none" strike="noStrike" cap="none" dirty="0">
              <a:solidFill>
                <a:srgbClr val="000000"/>
              </a:solidFill>
              <a:latin typeface="Arial"/>
              <a:ea typeface="Arial"/>
              <a:cs typeface="Arial"/>
              <a:sym typeface="Arial"/>
            </a:endParaRPr>
          </a:p>
        </p:txBody>
      </p:sp>
      <p:sp>
        <p:nvSpPr>
          <p:cNvPr id="106" name="Google Shape;10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80209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4" name="Google Shape;114;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Additional Support Considerations:</a:t>
            </a:r>
            <a:endParaRPr sz="1200" i="1"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1" u="none" strike="noStrike" cap="none"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1" u="none" strike="noStrike" cap="none" dirty="0">
                <a:latin typeface="Calibri"/>
                <a:ea typeface="Calibri"/>
                <a:cs typeface="Calibri"/>
                <a:sym typeface="Calibri"/>
              </a:rPr>
              <a:t>For lighter support:</a:t>
            </a:r>
            <a:endParaRPr sz="1200" i="1"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the Mini Language Dive, challenge students to generate questions about the sentence before asking the prepared questions. (Example: “What questions can we ask about this sentence? Let’s see if we can answer them together.”)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the Closing and Assessment, invite students to imagine they are Claudette Colvin in “The Girl Who Acted before Rosa Parks” and challenge them to describe the events in the first section of the text as if the events were happening to them. Encourage students to articulate what they needed to change about the language in this section to make it sound like a firsthand account. (Example: “After school on March 2, 1955, I walked to downtown Montgomery with three of my classmates. We were going to take the city bus home from school that day. When we boarded the bus, we sat behind the first five rows, which were reserved for white passengers. A young white woman boarded the bus after us and found nowhere to sit because the white section was full.”)</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1"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1" u="none" strike="noStrike" cap="none" dirty="0">
                <a:latin typeface="Calibri"/>
                <a:ea typeface="Calibri"/>
                <a:cs typeface="Calibri"/>
                <a:sym typeface="Calibri"/>
              </a:rPr>
              <a:t>For heavier support:</a:t>
            </a:r>
            <a:endParaRPr sz="1200" i="1"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Arial"/>
              <a:buChar char="●"/>
            </a:pPr>
            <a:r>
              <a:rPr lang="en" sz="1200" dirty="0" smtClean="0">
                <a:latin typeface="Calibri"/>
                <a:ea typeface="Calibri"/>
                <a:cs typeface="Calibri"/>
                <a:sym typeface="Calibri"/>
              </a:rPr>
              <a:t>Consider </a:t>
            </a:r>
            <a:r>
              <a:rPr lang="en" sz="1200" dirty="0">
                <a:latin typeface="Calibri"/>
                <a:ea typeface="Calibri"/>
                <a:cs typeface="Calibri"/>
                <a:sym typeface="Calibri"/>
              </a:rPr>
              <a:t>reading Chapter 7 of </a:t>
            </a:r>
            <a:r>
              <a:rPr lang="en" sz="1200" i="1" dirty="0">
                <a:latin typeface="Calibri"/>
                <a:ea typeface="Calibri"/>
                <a:cs typeface="Calibri"/>
                <a:sym typeface="Calibri"/>
              </a:rPr>
              <a:t>The Hope Chest </a:t>
            </a:r>
            <a:r>
              <a:rPr lang="en" sz="1200" dirty="0">
                <a:latin typeface="Calibri"/>
                <a:ea typeface="Calibri"/>
                <a:cs typeface="Calibri"/>
                <a:sym typeface="Calibri"/>
              </a:rPr>
              <a:t>aloud to students before the lesson, and inviting students to practice reading aloud a section of the chapter that they can then be responsible for reading in their triads in Opening A.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the close read, help students by encouraging them to participate in the parts that require acting out. Invite a more proficient student to dictate lines for them to recite so that they practice using verbal language.</a:t>
            </a:r>
            <a:endParaRPr sz="1200" dirty="0">
              <a:latin typeface="Calibri"/>
              <a:ea typeface="Calibri"/>
              <a:cs typeface="Calibri"/>
              <a:sym typeface="Calibri"/>
            </a:endParaRPr>
          </a:p>
        </p:txBody>
      </p:sp>
    </p:spTree>
    <p:extLst>
      <p:ext uri="{BB962C8B-B14F-4D97-AF65-F5344CB8AC3E}">
        <p14:creationId xmlns:p14="http://schemas.microsoft.com/office/powerpoint/2010/main" val="15247524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40" name="Google Shape;140;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545085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9" name="Google Shape;149;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agenda for the day.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834922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1</a:t>
            </a:r>
            <a:r>
              <a:rPr lang="en" sz="1200" b="1" dirty="0">
                <a:latin typeface="Calibri"/>
                <a:ea typeface="Calibri"/>
                <a:cs typeface="Calibri"/>
                <a:sym typeface="Calibri"/>
              </a:rPr>
              <a:t>3</a:t>
            </a:r>
            <a:r>
              <a:rPr lang="en" sz="1200" b="1" i="0" u="none" strike="noStrike" cap="none" dirty="0">
                <a:latin typeface="Calibri"/>
                <a:ea typeface="Calibri"/>
                <a:cs typeface="Calibri"/>
                <a:sym typeface="Calibri"/>
              </a:rPr>
              <a:t>-15 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Triads</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In Lessons 1–7, students read the first six chapters of </a:t>
            </a:r>
            <a:r>
              <a:rPr lang="en" sz="1200" i="1" dirty="0">
                <a:latin typeface="Calibri"/>
                <a:ea typeface="Calibri"/>
                <a:cs typeface="Calibri"/>
                <a:sym typeface="Calibri"/>
              </a:rPr>
              <a:t>The Hope Chest</a:t>
            </a:r>
            <a:r>
              <a:rPr lang="en" sz="1200" dirty="0">
                <a:latin typeface="Calibri"/>
                <a:ea typeface="Calibri"/>
                <a:cs typeface="Calibri"/>
                <a:sym typeface="Calibri"/>
              </a:rPr>
              <a:t> in reading triads and </a:t>
            </a:r>
            <a:r>
              <a:rPr lang="en" sz="1200" dirty="0" smtClean="0">
                <a:latin typeface="Calibri"/>
                <a:ea typeface="Calibri"/>
                <a:cs typeface="Calibri"/>
                <a:sym typeface="Calibri"/>
              </a:rPr>
              <a:t>answered </a:t>
            </a:r>
            <a:r>
              <a:rPr lang="en" sz="1200" dirty="0">
                <a:latin typeface="Calibri"/>
                <a:ea typeface="Calibri"/>
                <a:cs typeface="Calibri"/>
                <a:sym typeface="Calibri"/>
              </a:rPr>
              <a:t>questions. They follow a similar routine in this lesson to read Chapter 7.</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get into their reading triads.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and review respect, compassion, and empathy as needed.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retrieve their copies of </a:t>
            </a:r>
            <a:r>
              <a:rPr lang="en" sz="1200" b="0" i="1" dirty="0">
                <a:latin typeface="Calibri"/>
                <a:ea typeface="Calibri"/>
                <a:cs typeface="Calibri"/>
                <a:sym typeface="Calibri"/>
              </a:rPr>
              <a:t>The Hope Chest</a:t>
            </a:r>
            <a:r>
              <a:rPr lang="en" sz="1200" dirty="0">
                <a:latin typeface="Calibri"/>
                <a:ea typeface="Calibri"/>
                <a:cs typeface="Calibri"/>
                <a:sym typeface="Calibri"/>
              </a:rPr>
              <a:t>. Tell students that they are going to read Chapter 7 in their reading triads and review this process as needed.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Post and review the following directions:</a:t>
            </a:r>
            <a:endParaRPr sz="1200" dirty="0">
              <a:latin typeface="Calibri"/>
              <a:ea typeface="Calibri"/>
              <a:cs typeface="Calibri"/>
              <a:sym typeface="Calibri"/>
            </a:endParaRPr>
          </a:p>
          <a:p>
            <a:pPr marL="914400" lvl="1" indent="-298450" algn="l" rtl="0">
              <a:lnSpc>
                <a:spcPct val="100000"/>
              </a:lnSpc>
              <a:spcBef>
                <a:spcPts val="0"/>
              </a:spcBef>
              <a:spcAft>
                <a:spcPts val="0"/>
              </a:spcAft>
              <a:buClr>
                <a:srgbClr val="000000"/>
              </a:buClr>
              <a:buSzPts val="1100"/>
              <a:buFont typeface="Calibri"/>
              <a:buChar char="○"/>
            </a:pPr>
            <a:r>
              <a:rPr lang="en" sz="1200" dirty="0">
                <a:latin typeface="Calibri"/>
                <a:ea typeface="Calibri"/>
                <a:cs typeface="Calibri"/>
                <a:sym typeface="Calibri"/>
              </a:rPr>
              <a:t>Read Chapter 7 aloud, taking turns with your triad.</a:t>
            </a:r>
            <a:endParaRPr sz="1200" dirty="0">
              <a:latin typeface="Calibri"/>
              <a:ea typeface="Calibri"/>
              <a:cs typeface="Calibri"/>
              <a:sym typeface="Calibri"/>
            </a:endParaRPr>
          </a:p>
          <a:p>
            <a:pPr marL="914400" lvl="1" indent="-298450" algn="l" rtl="0">
              <a:lnSpc>
                <a:spcPct val="100000"/>
              </a:lnSpc>
              <a:spcBef>
                <a:spcPts val="0"/>
              </a:spcBef>
              <a:spcAft>
                <a:spcPts val="0"/>
              </a:spcAft>
              <a:buClr>
                <a:srgbClr val="000000"/>
              </a:buClr>
              <a:buSzPts val="1100"/>
              <a:buFont typeface="Calibri"/>
              <a:buChar char="○"/>
            </a:pPr>
            <a:r>
              <a:rPr lang="en" sz="1200" dirty="0">
                <a:latin typeface="Calibri"/>
                <a:ea typeface="Calibri"/>
                <a:cs typeface="Calibri"/>
                <a:sym typeface="Calibri"/>
              </a:rPr>
              <a:t>Discuss the gist.</a:t>
            </a:r>
            <a:endParaRPr sz="1200" dirty="0">
              <a:latin typeface="Calibri"/>
              <a:ea typeface="Calibri"/>
              <a:cs typeface="Calibri"/>
              <a:sym typeface="Calibri"/>
            </a:endParaRPr>
          </a:p>
          <a:p>
            <a:pPr marL="914400" lvl="1" indent="-298450" algn="l" rtl="0">
              <a:lnSpc>
                <a:spcPct val="100000"/>
              </a:lnSpc>
              <a:spcBef>
                <a:spcPts val="0"/>
              </a:spcBef>
              <a:spcAft>
                <a:spcPts val="0"/>
              </a:spcAft>
              <a:buClr>
                <a:srgbClr val="000000"/>
              </a:buClr>
              <a:buSzPts val="1100"/>
              <a:buFont typeface="Calibri"/>
              <a:buChar char="○"/>
            </a:pPr>
            <a:r>
              <a:rPr lang="en" sz="1200" dirty="0">
                <a:latin typeface="Calibri"/>
                <a:ea typeface="Calibri"/>
                <a:cs typeface="Calibri"/>
                <a:sym typeface="Calibri"/>
              </a:rPr>
              <a:t>Spend the rest of the time reflecting silently and writing, drawing, or thinking, as well as recording unfamiliar vocabulary in your </a:t>
            </a:r>
            <a:r>
              <a:rPr lang="en" sz="1200" b="1" dirty="0">
                <a:latin typeface="Calibri"/>
                <a:ea typeface="Calibri"/>
                <a:cs typeface="Calibri"/>
                <a:sym typeface="Calibri"/>
              </a:rPr>
              <a:t>vocabulary logs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Point out that they will not be answering questions about the text with their triads. Answer clarifying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to refer to the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Circulate to support students as they read aloud.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When triads have finished reading, invite students to share and discuss their reflections if they choose.</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a:t>
            </a:r>
            <a:endParaRPr sz="1200" i="0" u="none" strike="noStrike" cap="none"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students are working and discussing the gist, look-for participation from all members of the triad. </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activating prior knowledge: (Summarizing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reading, invite students to summarize Chapter 6 of </a:t>
            </a:r>
            <a:r>
              <a:rPr lang="en" sz="1200" i="1" dirty="0">
                <a:latin typeface="Calibri"/>
                <a:ea typeface="Calibri"/>
                <a:cs typeface="Calibri"/>
                <a:sym typeface="Calibri"/>
              </a:rPr>
              <a:t>The Hope Chest </a:t>
            </a:r>
            <a:r>
              <a:rPr lang="en" sz="1200" dirty="0">
                <a:latin typeface="Calibri"/>
                <a:ea typeface="Calibri"/>
                <a:cs typeface="Calibri"/>
                <a:sym typeface="Calibri"/>
              </a:rPr>
              <a:t>in 1 minute or less (with feedback) and then again in 30 seconds or less with a partner.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(Strategic Grouping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Continue to check in with triads and rearrange them as necessary to ensure the most supportive grouping.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(Reading Aloud Key Sections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first reading aloud key sections of the text that highlight the emerging themes in the chapter, and then asking students to identify any themes based on what they hear. Encourage students to defend their thinking by citing specific sentences that emphasize the themes they suggest.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(Home Languages: Idioms, Adages, and Proverbs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continue to share any idioms, adages, or proverbs in their home languages and then add them to the list started in Lesson 6 (see Opening A). </a:t>
            </a:r>
            <a:endParaRPr sz="1200" dirty="0">
              <a:latin typeface="Calibri"/>
              <a:ea typeface="Calibri"/>
              <a:cs typeface="Calibri"/>
              <a:sym typeface="Calibri"/>
            </a:endParaRPr>
          </a:p>
        </p:txBody>
      </p:sp>
      <p:sp>
        <p:nvSpPr>
          <p:cNvPr id="155" name="Google Shape;155;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58602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13-15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Think-Triad-Share questions are on the student-facing slide, each question will appear using an animation.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Idioms, Adages, and Proverbs Anchor Chart </a:t>
            </a:r>
            <a:r>
              <a:rPr lang="en" sz="1200" dirty="0">
                <a:solidFill>
                  <a:schemeClr val="dk1"/>
                </a:solidFill>
                <a:latin typeface="Calibri"/>
                <a:ea typeface="Calibri"/>
                <a:cs typeface="Calibri"/>
                <a:sym typeface="Calibri"/>
              </a:rPr>
              <a:t>is also displayed on the student-facing slide.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Theme anchor charts</a:t>
            </a:r>
            <a:r>
              <a:rPr lang="en" sz="1200" dirty="0">
                <a:solidFill>
                  <a:schemeClr val="dk1"/>
                </a:solidFill>
                <a:latin typeface="Calibri"/>
                <a:ea typeface="Calibri"/>
                <a:cs typeface="Calibri"/>
                <a:sym typeface="Calibri"/>
              </a:rPr>
              <a:t>. Think-Triad-Share:</a:t>
            </a:r>
            <a:endParaRPr sz="1200" dirty="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Char char="○"/>
            </a:pPr>
            <a:r>
              <a:rPr lang="en" sz="1200" i="1" dirty="0">
                <a:solidFill>
                  <a:schemeClr val="dk1"/>
                </a:solidFill>
                <a:latin typeface="Calibri"/>
                <a:ea typeface="Calibri"/>
                <a:cs typeface="Calibri"/>
                <a:sym typeface="Calibri"/>
              </a:rPr>
              <a:t>“Are there any new themes you are noticing now?”</a:t>
            </a:r>
            <a:r>
              <a:rPr lang="en" sz="1200" b="1" dirty="0">
                <a:solidFill>
                  <a:schemeClr val="dk1"/>
                </a:solidFill>
                <a:latin typeface="Calibri"/>
                <a:ea typeface="Calibri"/>
                <a:cs typeface="Calibri"/>
                <a:sym typeface="Calibri"/>
              </a:rPr>
              <a:t> (Responses will vary, but may include: Stand up for what is right.) </a:t>
            </a:r>
            <a:endParaRPr sz="1200" b="1" dirty="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Char char="○"/>
            </a:pPr>
            <a:r>
              <a:rPr lang="en" sz="1200" i="0" dirty="0">
                <a:solidFill>
                  <a:schemeClr val="dk1"/>
                </a:solidFill>
                <a:latin typeface="Calibri"/>
                <a:ea typeface="Calibri"/>
                <a:cs typeface="Calibri"/>
                <a:sym typeface="Calibri"/>
              </a:rPr>
              <a:t>Conversation Cue:</a:t>
            </a:r>
            <a:r>
              <a:rPr lang="en" sz="1200" i="1" dirty="0">
                <a:solidFill>
                  <a:schemeClr val="dk1"/>
                </a:solidFill>
                <a:latin typeface="Calibri"/>
                <a:ea typeface="Calibri"/>
                <a:cs typeface="Calibri"/>
                <a:sym typeface="Calibri"/>
              </a:rPr>
              <a:t> “What, in the text, makes you think so?”</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Create a new </a:t>
            </a:r>
            <a:r>
              <a:rPr lang="en" sz="1200" b="1" dirty="0">
                <a:solidFill>
                  <a:schemeClr val="dk1"/>
                </a:solidFill>
                <a:latin typeface="Calibri"/>
                <a:ea typeface="Calibri"/>
                <a:cs typeface="Calibri"/>
                <a:sym typeface="Calibri"/>
              </a:rPr>
              <a:t>Theme anchor chart </a:t>
            </a:r>
            <a:r>
              <a:rPr lang="en" sz="1200" dirty="0">
                <a:solidFill>
                  <a:schemeClr val="dk1"/>
                </a:solidFill>
                <a:latin typeface="Calibri"/>
                <a:ea typeface="Calibri"/>
                <a:cs typeface="Calibri"/>
                <a:sym typeface="Calibri"/>
              </a:rPr>
              <a:t>using the </a:t>
            </a:r>
            <a:r>
              <a:rPr lang="en" sz="1200" b="0" dirty="0">
                <a:solidFill>
                  <a:schemeClr val="dk1"/>
                </a:solidFill>
                <a:latin typeface="Calibri"/>
                <a:ea typeface="Calibri"/>
                <a:cs typeface="Calibri"/>
                <a:sym typeface="Calibri"/>
              </a:rPr>
              <a:t>chart paper </a:t>
            </a:r>
            <a:r>
              <a:rPr lang="en" sz="1200" dirty="0">
                <a:solidFill>
                  <a:schemeClr val="dk1"/>
                </a:solidFill>
                <a:latin typeface="Calibri"/>
                <a:ea typeface="Calibri"/>
                <a:cs typeface="Calibri"/>
                <a:sym typeface="Calibri"/>
              </a:rPr>
              <a:t>for appropriate student suggestions. Ensure “stand up for what is right” is represented.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Think-Triad-Share:</a:t>
            </a:r>
            <a:endParaRPr sz="1200" dirty="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Char char="○"/>
            </a:pPr>
            <a:r>
              <a:rPr lang="en" sz="1200" i="1" dirty="0">
                <a:solidFill>
                  <a:schemeClr val="dk1"/>
                </a:solidFill>
                <a:latin typeface="Calibri"/>
                <a:ea typeface="Calibri"/>
                <a:cs typeface="Calibri"/>
                <a:sym typeface="Calibri"/>
              </a:rPr>
              <a:t>“What evidence can you find for any of the themes we have identified so far?”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a:t>
            </a:r>
            <a:r>
              <a:rPr lang="en" sz="1200" dirty="0" smtClean="0">
                <a:solidFill>
                  <a:schemeClr val="dk1"/>
                </a:solidFill>
                <a:latin typeface="Calibri"/>
                <a:ea typeface="Calibri"/>
                <a:cs typeface="Calibri"/>
                <a:sym typeface="Calibri"/>
              </a:rPr>
              <a:t>share </a:t>
            </a:r>
            <a:r>
              <a:rPr lang="en" sz="1200" dirty="0">
                <a:solidFill>
                  <a:schemeClr val="dk1"/>
                </a:solidFill>
                <a:latin typeface="Calibri"/>
                <a:ea typeface="Calibri"/>
                <a:cs typeface="Calibri"/>
                <a:sym typeface="Calibri"/>
              </a:rPr>
              <a:t>out, capture their responses on the appropriate anchor chart. Refer to </a:t>
            </a:r>
            <a:r>
              <a:rPr lang="en" sz="1200" b="1" dirty="0">
                <a:solidFill>
                  <a:schemeClr val="dk1"/>
                </a:solidFill>
                <a:latin typeface="Calibri"/>
                <a:ea typeface="Calibri"/>
                <a:cs typeface="Calibri"/>
                <a:sym typeface="Calibri"/>
              </a:rPr>
              <a:t>Themes Anchor Charts: Chapter 7 (example, for teacher reference)</a:t>
            </a:r>
            <a:r>
              <a:rPr lang="en" sz="1200" dirty="0">
                <a:solidFill>
                  <a:schemeClr val="dk1"/>
                </a:solidFill>
                <a:latin typeface="Calibri"/>
                <a:ea typeface="Calibri"/>
                <a:cs typeface="Calibri"/>
                <a:sym typeface="Calibri"/>
              </a:rPr>
              <a:t> as necessary.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when the conductor told Myrtle she couldn’t stay in the carriage with Violet and the women, Mr. Martin argued with the conductor and Violet held Myrtle’s hand and glared at the conductor.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Idioms, Adages, and Proverbs anchor chart</a:t>
            </a:r>
            <a:r>
              <a:rPr lang="en" sz="1200" dirty="0">
                <a:solidFill>
                  <a:schemeClr val="dk1"/>
                </a:solidFill>
                <a:latin typeface="Calibri"/>
                <a:ea typeface="Calibri"/>
                <a:cs typeface="Calibri"/>
                <a:sym typeface="Calibri"/>
              </a:rPr>
              <a:t> and remind them of what idioms, adages, and proverbs are.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there is a proverb about how helping out a friend when they really need it shows you are a true friend. “A friend in need is a friend indeed.”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this proverb on the </a:t>
            </a:r>
            <a:r>
              <a:rPr lang="en" sz="1200" b="1" dirty="0">
                <a:solidFill>
                  <a:schemeClr val="dk1"/>
                </a:solidFill>
                <a:latin typeface="Calibri"/>
                <a:ea typeface="Calibri"/>
                <a:cs typeface="Calibri"/>
                <a:sym typeface="Calibri"/>
              </a:rPr>
              <a:t>Idioms, Adages, and Proverbs anchor chart</a:t>
            </a:r>
            <a:r>
              <a:rPr lang="en" sz="1200" dirty="0">
                <a:solidFill>
                  <a:schemeClr val="dk1"/>
                </a:solidFill>
                <a:latin typeface="Calibri"/>
                <a:ea typeface="Calibri"/>
                <a:cs typeface="Calibri"/>
                <a:sym typeface="Calibri"/>
              </a:rPr>
              <a:t>. Refer to </a:t>
            </a:r>
            <a:r>
              <a:rPr lang="en" sz="1200" b="1" dirty="0">
                <a:solidFill>
                  <a:schemeClr val="dk1"/>
                </a:solidFill>
                <a:latin typeface="Calibri"/>
                <a:ea typeface="Calibri"/>
                <a:cs typeface="Calibri"/>
                <a:sym typeface="Calibri"/>
              </a:rPr>
              <a:t>Idioms, Adages, and Proverbs anchor chart (example, for teacher reference) </a:t>
            </a:r>
            <a:r>
              <a:rPr lang="en" sz="1200" dirty="0">
                <a:solidFill>
                  <a:schemeClr val="dk1"/>
                </a:solidFill>
                <a:latin typeface="Calibri"/>
                <a:ea typeface="Calibri"/>
                <a:cs typeface="Calibri"/>
                <a:sym typeface="Calibri"/>
              </a:rPr>
              <a:t>as necessary.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Listen-for student responses.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100" b="0" i="0" u="none" strike="noStrike" cap="none" dirty="0">
              <a:solidFill>
                <a:srgbClr val="000000"/>
              </a:solidFill>
              <a:latin typeface="Arial"/>
              <a:ea typeface="Arial"/>
              <a:cs typeface="Arial"/>
              <a:sym typeface="Arial"/>
            </a:endParaRPr>
          </a:p>
        </p:txBody>
      </p:sp>
      <p:sp>
        <p:nvSpPr>
          <p:cNvPr id="162" name="Google Shape;16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246137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1.png"/><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1/lesson-9"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4: Unit 1: Lesson </a:t>
            </a:r>
            <a:r>
              <a:rPr lang="en"/>
              <a:t>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1" name="Google Shape;91;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This lesson will take approximately </a:t>
            </a:r>
            <a:r>
              <a:rPr lang="en" sz="1800"/>
              <a:t>60</a:t>
            </a:r>
            <a:r>
              <a:rPr lang="en" sz="1800" b="0" i="0" u="none" strike="noStrike" cap="none">
                <a:solidFill>
                  <a:schemeClr val="dk1"/>
                </a:solidFill>
                <a:latin typeface="Century Gothic"/>
                <a:ea typeface="Century Gothic"/>
                <a:cs typeface="Century Gothic"/>
                <a:sym typeface="Century Gothic"/>
              </a:rPr>
              <a:t>-</a:t>
            </a:r>
            <a:r>
              <a:rPr lang="en" sz="1800"/>
              <a:t>75</a:t>
            </a:r>
            <a:r>
              <a:rPr lang="en" sz="1800" b="0" i="0" u="none" strike="noStrike" cap="none">
                <a:solidFill>
                  <a:schemeClr val="dk1"/>
                </a:solidFill>
                <a:latin typeface="Century Gothic"/>
                <a:ea typeface="Century Gothic"/>
                <a:cs typeface="Century Gothic"/>
                <a:sym typeface="Century Gothic"/>
              </a:rPr>
              <a:t> minutes to complete.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0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a:solidFill>
                  <a:schemeClr val="dk1"/>
                </a:solidFill>
                <a:latin typeface="Century Gothic"/>
                <a:ea typeface="Century Gothic"/>
                <a:cs typeface="Century Gothic"/>
                <a:sym typeface="Century Gothic"/>
              </a:rPr>
              <a:t>The purpose of today’s lesson is to read Chapter </a:t>
            </a:r>
            <a:r>
              <a:rPr lang="en" sz="1800"/>
              <a:t>7 of T</a:t>
            </a:r>
            <a:r>
              <a:rPr lang="en" sz="1800" i="1"/>
              <a:t>he Hope Chest </a:t>
            </a:r>
            <a:r>
              <a:rPr lang="en" sz="1800"/>
              <a:t>in reading triads. During Work Time A, students will closely read a second text about a girl, much like Myrtle in Chapter 7 of </a:t>
            </a:r>
            <a:r>
              <a:rPr lang="en" sz="1800" i="1"/>
              <a:t>The Hope Chest</a:t>
            </a:r>
            <a:r>
              <a:rPr lang="en" sz="1800"/>
              <a:t>. Students will determine whether or not this text is a firsthand account or a secondhand account. </a:t>
            </a:r>
            <a:endParaRPr sz="1800" b="0" u="none" strike="noStrike" cap="none">
              <a:solidFill>
                <a:schemeClr val="dk1"/>
              </a:solidFill>
              <a:latin typeface="Century Gothic"/>
              <a:ea typeface="Century Gothic"/>
              <a:cs typeface="Century Gothic"/>
              <a:sym typeface="Century Gothic"/>
            </a:endParaRPr>
          </a:p>
          <a:p>
            <a:pPr marL="628650" marR="0" lvl="1" indent="-95250" algn="l" rtl="0">
              <a:lnSpc>
                <a:spcPct val="90000"/>
              </a:lnSpc>
              <a:spcBef>
                <a:spcPts val="0"/>
              </a:spcBef>
              <a:spcAft>
                <a:spcPts val="0"/>
              </a:spcAft>
              <a:buClr>
                <a:schemeClr val="dk1"/>
              </a:buClr>
              <a:buSzPts val="1200"/>
              <a:buFont typeface="Arial"/>
              <a:buNone/>
            </a:pPr>
            <a:endParaRPr sz="10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a:solidFill>
                  <a:schemeClr val="dk1"/>
                </a:solidFill>
                <a:latin typeface="Century Gothic"/>
                <a:ea typeface="Century Gothic"/>
                <a:cs typeface="Century Gothic"/>
                <a:sym typeface="Century Gothic"/>
              </a:rPr>
              <a:t>The Learning Targets for students today are:</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90000"/>
              </a:lnSpc>
              <a:spcBef>
                <a:spcPts val="0"/>
              </a:spcBef>
              <a:spcAft>
                <a:spcPts val="0"/>
              </a:spcAft>
              <a:buClr>
                <a:srgbClr val="000000"/>
              </a:buClr>
              <a:buSzPts val="1800"/>
              <a:buAutoNum type="arabicPeriod"/>
            </a:pPr>
            <a:r>
              <a:rPr lang="en" sz="1800">
                <a:solidFill>
                  <a:srgbClr val="000000"/>
                </a:solidFill>
              </a:rPr>
              <a:t>I can use the text to answer questions about “The Girl Who Acted before Rosa Parks.” </a:t>
            </a:r>
            <a:endParaRPr sz="1800">
              <a:solidFill>
                <a:srgbClr val="000000"/>
              </a:solidFill>
            </a:endParaRPr>
          </a:p>
          <a:p>
            <a:pPr marL="457200" marR="0" lvl="0" indent="-342900" algn="l" rtl="0">
              <a:lnSpc>
                <a:spcPct val="90000"/>
              </a:lnSpc>
              <a:spcBef>
                <a:spcPts val="0"/>
              </a:spcBef>
              <a:spcAft>
                <a:spcPts val="0"/>
              </a:spcAft>
              <a:buClr>
                <a:srgbClr val="000000"/>
              </a:buClr>
              <a:buSzPts val="1800"/>
              <a:buAutoNum type="arabicPeriod"/>
            </a:pPr>
            <a:r>
              <a:rPr lang="en" sz="1800">
                <a:solidFill>
                  <a:srgbClr val="000000"/>
                </a:solidFill>
              </a:rPr>
              <a:t>I can identify whether a text is a firsthand or secondhand account of an event.</a:t>
            </a:r>
            <a:endParaRPr sz="1800">
              <a:solidFill>
                <a:srgbClr val="000000"/>
              </a:solidFill>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Reviewing Learning Targets</a:t>
            </a:r>
            <a:endParaRPr sz="3300" b="0" i="0" u="none" strike="noStrike" cap="none">
              <a:solidFill>
                <a:schemeClr val="dk1"/>
              </a:solidFill>
              <a:latin typeface="Century Gothic"/>
              <a:ea typeface="Century Gothic"/>
              <a:cs typeface="Century Gothic"/>
              <a:sym typeface="Century Gothic"/>
            </a:endParaRPr>
          </a:p>
        </p:txBody>
      </p:sp>
      <p:sp>
        <p:nvSpPr>
          <p:cNvPr id="173" name="Google Shape;173;p2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50000"/>
              </a:lnSpc>
              <a:spcBef>
                <a:spcPts val="0"/>
              </a:spcBef>
              <a:spcAft>
                <a:spcPts val="0"/>
              </a:spcAft>
              <a:buSzPts val="2400"/>
              <a:buAutoNum type="arabicPeriod"/>
            </a:pPr>
            <a:r>
              <a:rPr lang="en" sz="2400"/>
              <a:t>I can use the text to answer questions about “The Girl Who Acted before Rosa Parks.” </a:t>
            </a:r>
            <a:endParaRPr sz="2400"/>
          </a:p>
          <a:p>
            <a:pPr marL="457200" lvl="0" indent="-381000" algn="l" rtl="0">
              <a:lnSpc>
                <a:spcPct val="150000"/>
              </a:lnSpc>
              <a:spcBef>
                <a:spcPts val="0"/>
              </a:spcBef>
              <a:spcAft>
                <a:spcPts val="0"/>
              </a:spcAft>
              <a:buSzPts val="2400"/>
              <a:buAutoNum type="arabicPeriod"/>
            </a:pPr>
            <a:r>
              <a:rPr lang="en" sz="2400"/>
              <a:t>I can identify whether a text is a firsthand or secondhand account of an event.</a:t>
            </a:r>
            <a:endParaRPr sz="2400"/>
          </a:p>
        </p:txBody>
      </p:sp>
      <p:pic>
        <p:nvPicPr>
          <p:cNvPr id="174" name="Google Shape;174;p24"/>
          <p:cNvPicPr preferRelativeResize="0"/>
          <p:nvPr/>
        </p:nvPicPr>
        <p:blipFill>
          <a:blip r:embed="rId3">
            <a:alphaModFix/>
          </a:blip>
          <a:stretch>
            <a:fillRect/>
          </a:stretch>
        </p:blipFill>
        <p:spPr>
          <a:xfrm>
            <a:off x="8425542" y="4382553"/>
            <a:ext cx="588829" cy="52190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Close Reading: “The Girl Who Acted before Rosa Parks” </a:t>
            </a:r>
            <a:endParaRPr sz="3300" b="0" i="0" u="none" strike="noStrike" cap="none">
              <a:solidFill>
                <a:schemeClr val="dk1"/>
              </a:solidFill>
              <a:latin typeface="Century Gothic"/>
              <a:ea typeface="Century Gothic"/>
              <a:cs typeface="Century Gothic"/>
              <a:sym typeface="Century Gothic"/>
            </a:endParaRPr>
          </a:p>
        </p:txBody>
      </p:sp>
      <p:pic>
        <p:nvPicPr>
          <p:cNvPr id="180" name="Google Shape;180;p25"/>
          <p:cNvPicPr preferRelativeResize="0"/>
          <p:nvPr/>
        </p:nvPicPr>
        <p:blipFill>
          <a:blip r:embed="rId3">
            <a:alphaModFix/>
          </a:blip>
          <a:stretch>
            <a:fillRect/>
          </a:stretch>
        </p:blipFill>
        <p:spPr>
          <a:xfrm rot="5400000">
            <a:off x="5936713" y="11911"/>
            <a:ext cx="1957375" cy="4038600"/>
          </a:xfrm>
          <a:prstGeom prst="rect">
            <a:avLst/>
          </a:prstGeom>
          <a:noFill/>
          <a:ln>
            <a:noFill/>
          </a:ln>
        </p:spPr>
      </p:pic>
      <p:pic>
        <p:nvPicPr>
          <p:cNvPr id="181" name="Google Shape;181;p25"/>
          <p:cNvPicPr preferRelativeResize="0"/>
          <p:nvPr/>
        </p:nvPicPr>
        <p:blipFill>
          <a:blip r:embed="rId4">
            <a:alphaModFix/>
          </a:blip>
          <a:stretch>
            <a:fillRect/>
          </a:stretch>
        </p:blipFill>
        <p:spPr>
          <a:xfrm rot="5400000">
            <a:off x="3301625" y="1098976"/>
            <a:ext cx="2540750" cy="3570650"/>
          </a:xfrm>
          <a:prstGeom prst="rect">
            <a:avLst/>
          </a:prstGeom>
          <a:noFill/>
          <a:ln>
            <a:noFill/>
          </a:ln>
        </p:spPr>
      </p:pic>
      <p:pic>
        <p:nvPicPr>
          <p:cNvPr id="182" name="Google Shape;182;p25"/>
          <p:cNvPicPr preferRelativeResize="0"/>
          <p:nvPr/>
        </p:nvPicPr>
        <p:blipFill>
          <a:blip r:embed="rId5">
            <a:alphaModFix/>
          </a:blip>
          <a:stretch>
            <a:fillRect/>
          </a:stretch>
        </p:blipFill>
        <p:spPr>
          <a:xfrm rot="5400000">
            <a:off x="1102037" y="1531887"/>
            <a:ext cx="2623875" cy="35706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1" dirty="0"/>
              <a:t>Close Reading Guide</a:t>
            </a:r>
            <a:endParaRPr sz="2400" b="1" i="0" u="none" strike="noStrike" cap="none" dirty="0">
              <a:solidFill>
                <a:schemeClr val="dk1"/>
              </a:solidFill>
              <a:sym typeface="Century Gothic"/>
            </a:endParaRPr>
          </a:p>
        </p:txBody>
      </p:sp>
      <p:sp>
        <p:nvSpPr>
          <p:cNvPr id="188" name="Google Shape;188;p26"/>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50000"/>
              </a:lnSpc>
              <a:spcBef>
                <a:spcPts val="800"/>
              </a:spcBef>
              <a:spcAft>
                <a:spcPts val="0"/>
              </a:spcAft>
              <a:buClr>
                <a:srgbClr val="000000"/>
              </a:buClr>
              <a:buSzPts val="2400"/>
              <a:buAutoNum type="arabicPeriod"/>
            </a:pPr>
            <a:r>
              <a:rPr lang="en" sz="2400">
                <a:solidFill>
                  <a:srgbClr val="000000"/>
                </a:solidFill>
              </a:rPr>
              <a:t>Where was everyone sitting on the bus? Sketch the layout of the bus, including where Claudette Colvin and her classmates sat.</a:t>
            </a:r>
            <a:endParaRPr sz="2400">
              <a:solidFill>
                <a:srgbClr val="000000"/>
              </a:solidFill>
            </a:endParaRPr>
          </a:p>
        </p:txBody>
      </p:sp>
      <p:pic>
        <p:nvPicPr>
          <p:cNvPr id="5" name="Google Shape;159;p22"/>
          <p:cNvPicPr preferRelativeResize="0"/>
          <p:nvPr/>
        </p:nvPicPr>
        <p:blipFill>
          <a:blip r:embed="rId3">
            <a:alphaModFix/>
          </a:blip>
          <a:stretch>
            <a:fillRect/>
          </a:stretch>
        </p:blipFill>
        <p:spPr>
          <a:xfrm>
            <a:off x="8488831" y="4453731"/>
            <a:ext cx="490500" cy="45414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300"/>
              <a:t>Close Reading Guide</a:t>
            </a:r>
            <a:r>
              <a:rPr lang="en" sz="2400"/>
              <a:t> (cont.)</a:t>
            </a:r>
            <a:endParaRPr sz="3300" b="0" i="0" u="none" strike="noStrike" cap="none">
              <a:solidFill>
                <a:schemeClr val="dk1"/>
              </a:solidFill>
              <a:latin typeface="Century Gothic"/>
              <a:ea typeface="Century Gothic"/>
              <a:cs typeface="Century Gothic"/>
              <a:sym typeface="Century Gothic"/>
            </a:endParaRPr>
          </a:p>
        </p:txBody>
      </p:sp>
      <p:sp>
        <p:nvSpPr>
          <p:cNvPr id="195" name="Google Shape;195;p27"/>
          <p:cNvSpPr txBox="1">
            <a:spLocks noGrp="1"/>
          </p:cNvSpPr>
          <p:nvPr>
            <p:ph type="body" idx="1"/>
          </p:nvPr>
        </p:nvSpPr>
        <p:spPr>
          <a:xfrm>
            <a:off x="628650" y="1115644"/>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50000"/>
              </a:lnSpc>
              <a:spcBef>
                <a:spcPts val="800"/>
              </a:spcBef>
              <a:spcAft>
                <a:spcPts val="0"/>
              </a:spcAft>
              <a:buSzPts val="2400"/>
              <a:buAutoNum type="arabicPeriod" startAt="2"/>
            </a:pPr>
            <a:r>
              <a:rPr lang="en" sz="2400" dirty="0"/>
              <a:t>What does</a:t>
            </a:r>
            <a:r>
              <a:rPr lang="en" sz="2400" i="1" dirty="0"/>
              <a:t> authority</a:t>
            </a:r>
            <a:r>
              <a:rPr lang="en" sz="2400" dirty="0"/>
              <a:t> mean? </a:t>
            </a:r>
            <a:endParaRPr sz="2400" dirty="0"/>
          </a:p>
          <a:p>
            <a:pPr marL="457200" lvl="0" indent="-381000" algn="l" rtl="0">
              <a:lnSpc>
                <a:spcPct val="150000"/>
              </a:lnSpc>
              <a:spcBef>
                <a:spcPts val="0"/>
              </a:spcBef>
              <a:spcAft>
                <a:spcPts val="0"/>
              </a:spcAft>
              <a:buSzPts val="2400"/>
              <a:buAutoNum type="arabicPeriod" startAt="2"/>
            </a:pPr>
            <a:r>
              <a:rPr lang="en" sz="2400" dirty="0"/>
              <a:t>Why did Claudette refuse to move? Underline evidence in the text to support your answer. </a:t>
            </a:r>
            <a:endParaRPr sz="2400" dirty="0"/>
          </a:p>
          <a:p>
            <a:pPr marL="457200" lvl="0" indent="-381000" algn="l" rtl="0">
              <a:lnSpc>
                <a:spcPct val="150000"/>
              </a:lnSpc>
              <a:spcBef>
                <a:spcPts val="0"/>
              </a:spcBef>
              <a:spcAft>
                <a:spcPts val="0"/>
              </a:spcAft>
              <a:buSzPts val="2400"/>
              <a:buAutoNum type="arabicPeriod" startAt="2"/>
            </a:pPr>
            <a:r>
              <a:rPr lang="en" sz="2400" dirty="0"/>
              <a:t>What does </a:t>
            </a:r>
            <a:r>
              <a:rPr lang="en" sz="2400" i="1" dirty="0"/>
              <a:t>vacant</a:t>
            </a:r>
            <a:r>
              <a:rPr lang="en" sz="2400" dirty="0"/>
              <a:t> mean? </a:t>
            </a:r>
            <a:endParaRPr sz="2400" dirty="0"/>
          </a:p>
          <a:p>
            <a:pPr marL="457200" lvl="0" indent="-381000" algn="l" rtl="0">
              <a:lnSpc>
                <a:spcPct val="150000"/>
              </a:lnSpc>
              <a:spcBef>
                <a:spcPts val="0"/>
              </a:spcBef>
              <a:spcAft>
                <a:spcPts val="0"/>
              </a:spcAft>
              <a:buSzPts val="2400"/>
              <a:buAutoNum type="arabicPeriod" startAt="2"/>
            </a:pPr>
            <a:r>
              <a:rPr lang="en" sz="2400" dirty="0"/>
              <a:t>What does </a:t>
            </a:r>
            <a:r>
              <a:rPr lang="en" sz="2400" i="1" dirty="0"/>
              <a:t>inferiority</a:t>
            </a:r>
            <a:r>
              <a:rPr lang="en" sz="2400" dirty="0"/>
              <a:t> mean? </a:t>
            </a:r>
            <a:endParaRPr sz="2400" dirty="0"/>
          </a:p>
        </p:txBody>
      </p:sp>
      <p:pic>
        <p:nvPicPr>
          <p:cNvPr id="5" name="Google Shape;159;p22"/>
          <p:cNvPicPr preferRelativeResize="0"/>
          <p:nvPr/>
        </p:nvPicPr>
        <p:blipFill>
          <a:blip r:embed="rId3">
            <a:alphaModFix/>
          </a:blip>
          <a:stretch>
            <a:fillRect/>
          </a:stretch>
        </p:blipFill>
        <p:spPr>
          <a:xfrm>
            <a:off x="8488831" y="4453731"/>
            <a:ext cx="490500" cy="454143"/>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5">
                                            <p:txEl>
                                              <p:pRg st="0" end="0"/>
                                            </p:txEl>
                                          </p:spTgt>
                                        </p:tgtEl>
                                        <p:attrNameLst>
                                          <p:attrName>style.visibility</p:attrName>
                                        </p:attrNameLst>
                                      </p:cBhvr>
                                      <p:to>
                                        <p:strVal val="visible"/>
                                      </p:to>
                                    </p:set>
                                    <p:animEffect transition="in" filter="fade">
                                      <p:cBhvr>
                                        <p:cTn id="7" dur="1000"/>
                                        <p:tgtEl>
                                          <p:spTgt spid="1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5">
                                            <p:txEl>
                                              <p:pRg st="1" end="1"/>
                                            </p:txEl>
                                          </p:spTgt>
                                        </p:tgtEl>
                                        <p:attrNameLst>
                                          <p:attrName>style.visibility</p:attrName>
                                        </p:attrNameLst>
                                      </p:cBhvr>
                                      <p:to>
                                        <p:strVal val="visible"/>
                                      </p:to>
                                    </p:set>
                                    <p:animEffect transition="in" filter="fade">
                                      <p:cBhvr>
                                        <p:cTn id="12" dur="1000"/>
                                        <p:tgtEl>
                                          <p:spTgt spid="1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5">
                                            <p:txEl>
                                              <p:pRg st="2" end="2"/>
                                            </p:txEl>
                                          </p:spTgt>
                                        </p:tgtEl>
                                        <p:attrNameLst>
                                          <p:attrName>style.visibility</p:attrName>
                                        </p:attrNameLst>
                                      </p:cBhvr>
                                      <p:to>
                                        <p:strVal val="visible"/>
                                      </p:to>
                                    </p:set>
                                    <p:animEffect transition="in" filter="fade">
                                      <p:cBhvr>
                                        <p:cTn id="17" dur="1000"/>
                                        <p:tgtEl>
                                          <p:spTgt spid="19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5">
                                            <p:txEl>
                                              <p:pRg st="3" end="3"/>
                                            </p:txEl>
                                          </p:spTgt>
                                        </p:tgtEl>
                                        <p:attrNameLst>
                                          <p:attrName>style.visibility</p:attrName>
                                        </p:attrNameLst>
                                      </p:cBhvr>
                                      <p:to>
                                        <p:strVal val="visible"/>
                                      </p:to>
                                    </p:set>
                                    <p:animEffect transition="in" filter="fade">
                                      <p:cBhvr>
                                        <p:cTn id="22" dur="1000"/>
                                        <p:tgtEl>
                                          <p:spTgt spid="19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300"/>
              <a:t>Close Reading Guide</a:t>
            </a:r>
            <a:r>
              <a:rPr lang="en" sz="2400"/>
              <a:t> (cont.)</a:t>
            </a:r>
            <a:endParaRPr sz="3300" b="0" i="0" u="none" strike="noStrike" cap="none">
              <a:solidFill>
                <a:schemeClr val="dk1"/>
              </a:solidFill>
              <a:latin typeface="Century Gothic"/>
              <a:ea typeface="Century Gothic"/>
              <a:cs typeface="Century Gothic"/>
              <a:sym typeface="Century Gothic"/>
            </a:endParaRPr>
          </a:p>
        </p:txBody>
      </p:sp>
      <p:sp>
        <p:nvSpPr>
          <p:cNvPr id="202" name="Google Shape;202;p28"/>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50000"/>
              </a:lnSpc>
              <a:spcBef>
                <a:spcPts val="800"/>
              </a:spcBef>
              <a:spcAft>
                <a:spcPts val="0"/>
              </a:spcAft>
              <a:buSzPts val="2400"/>
              <a:buAutoNum type="arabicPeriod" startAt="6"/>
            </a:pPr>
            <a:r>
              <a:rPr lang="en" sz="2400" dirty="0"/>
              <a:t>What does </a:t>
            </a:r>
            <a:r>
              <a:rPr lang="en" sz="2400" i="1" dirty="0"/>
              <a:t>constitutional</a:t>
            </a:r>
            <a:r>
              <a:rPr lang="en" sz="2400" dirty="0"/>
              <a:t> mean? </a:t>
            </a:r>
            <a:endParaRPr sz="2400" dirty="0"/>
          </a:p>
          <a:p>
            <a:pPr marL="457200" lvl="0" indent="-381000" algn="l" rtl="0">
              <a:lnSpc>
                <a:spcPct val="150000"/>
              </a:lnSpc>
              <a:spcBef>
                <a:spcPts val="0"/>
              </a:spcBef>
              <a:spcAft>
                <a:spcPts val="0"/>
              </a:spcAft>
              <a:buSzPts val="2400"/>
              <a:buAutoNum type="arabicPeriod" startAt="6"/>
            </a:pPr>
            <a:r>
              <a:rPr lang="en" sz="2400" dirty="0"/>
              <a:t>Why did Claudette Colvin think of Sojourner Truth and Harriet Tubman when told by the police to move? </a:t>
            </a:r>
            <a:endParaRPr sz="2400" dirty="0"/>
          </a:p>
        </p:txBody>
      </p:sp>
      <p:pic>
        <p:nvPicPr>
          <p:cNvPr id="5" name="Google Shape;159;p22"/>
          <p:cNvPicPr preferRelativeResize="0"/>
          <p:nvPr/>
        </p:nvPicPr>
        <p:blipFill>
          <a:blip r:embed="rId3">
            <a:alphaModFix/>
          </a:blip>
          <a:stretch>
            <a:fillRect/>
          </a:stretch>
        </p:blipFill>
        <p:spPr>
          <a:xfrm>
            <a:off x="8488831" y="4453731"/>
            <a:ext cx="490500" cy="454143"/>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2">
                                            <p:txEl>
                                              <p:pRg st="0" end="0"/>
                                            </p:txEl>
                                          </p:spTgt>
                                        </p:tgtEl>
                                        <p:attrNameLst>
                                          <p:attrName>style.visibility</p:attrName>
                                        </p:attrNameLst>
                                      </p:cBhvr>
                                      <p:to>
                                        <p:strVal val="visible"/>
                                      </p:to>
                                    </p:set>
                                    <p:animEffect transition="in" filter="fade">
                                      <p:cBhvr>
                                        <p:cTn id="7" dur="1000"/>
                                        <p:tgtEl>
                                          <p:spTgt spid="20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2">
                                            <p:txEl>
                                              <p:pRg st="1" end="1"/>
                                            </p:txEl>
                                          </p:spTgt>
                                        </p:tgtEl>
                                        <p:attrNameLst>
                                          <p:attrName>style.visibility</p:attrName>
                                        </p:attrNameLst>
                                      </p:cBhvr>
                                      <p:to>
                                        <p:strVal val="visible"/>
                                      </p:to>
                                    </p:set>
                                    <p:animEffect transition="in" filter="fade">
                                      <p:cBhvr>
                                        <p:cTn id="12" dur="1000"/>
                                        <p:tgtEl>
                                          <p:spTgt spid="20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300"/>
              <a:t>Close Reading Guide</a:t>
            </a:r>
            <a:r>
              <a:rPr lang="en" sz="2400"/>
              <a:t> (cont.)</a:t>
            </a:r>
            <a:endParaRPr sz="3300" b="0" i="0" u="none" strike="noStrike" cap="none">
              <a:solidFill>
                <a:schemeClr val="dk1"/>
              </a:solidFill>
              <a:latin typeface="Century Gothic"/>
              <a:ea typeface="Century Gothic"/>
              <a:cs typeface="Century Gothic"/>
              <a:sym typeface="Century Gothic"/>
            </a:endParaRPr>
          </a:p>
        </p:txBody>
      </p:sp>
      <p:sp>
        <p:nvSpPr>
          <p:cNvPr id="209" name="Google Shape;209;p29"/>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50000"/>
              </a:lnSpc>
              <a:spcBef>
                <a:spcPts val="800"/>
              </a:spcBef>
              <a:spcAft>
                <a:spcPts val="0"/>
              </a:spcAft>
              <a:buSzPts val="2400"/>
              <a:buAutoNum type="arabicPeriod" startAt="8"/>
            </a:pPr>
            <a:r>
              <a:rPr lang="en" sz="2400"/>
              <a:t>How did the police officers treat Claudette? How do you know? Use evidence from the text to support your answer. </a:t>
            </a:r>
            <a:endParaRPr sz="2400"/>
          </a:p>
        </p:txBody>
      </p:sp>
      <p:pic>
        <p:nvPicPr>
          <p:cNvPr id="210" name="Google Shape;210;p29"/>
          <p:cNvPicPr preferRelativeResize="0"/>
          <p:nvPr/>
        </p:nvPicPr>
        <p:blipFill rotWithShape="1">
          <a:blip r:embed="rId3">
            <a:alphaModFix/>
          </a:blip>
          <a:srcRect/>
          <a:stretch/>
        </p:blipFill>
        <p:spPr>
          <a:xfrm>
            <a:off x="8427314" y="4350608"/>
            <a:ext cx="572700" cy="5727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Identifying a Secondhand Account </a:t>
            </a:r>
            <a:endParaRPr sz="3300" b="0" i="0" u="none" strike="noStrike" cap="none">
              <a:solidFill>
                <a:schemeClr val="dk1"/>
              </a:solidFill>
              <a:latin typeface="Century Gothic"/>
              <a:ea typeface="Century Gothic"/>
              <a:cs typeface="Century Gothic"/>
              <a:sym typeface="Century Gothic"/>
            </a:endParaRPr>
          </a:p>
        </p:txBody>
      </p:sp>
      <p:pic>
        <p:nvPicPr>
          <p:cNvPr id="216" name="Google Shape;216;p30"/>
          <p:cNvPicPr preferRelativeResize="0"/>
          <p:nvPr/>
        </p:nvPicPr>
        <p:blipFill rotWithShape="1">
          <a:blip r:embed="rId3">
            <a:alphaModFix/>
          </a:blip>
          <a:srcRect/>
          <a:stretch/>
        </p:blipFill>
        <p:spPr>
          <a:xfrm>
            <a:off x="7859485" y="4430153"/>
            <a:ext cx="487386" cy="477721"/>
          </a:xfrm>
          <a:prstGeom prst="rect">
            <a:avLst/>
          </a:prstGeom>
          <a:noFill/>
          <a:ln>
            <a:noFill/>
          </a:ln>
        </p:spPr>
      </p:pic>
      <p:pic>
        <p:nvPicPr>
          <p:cNvPr id="218" name="Google Shape;218;p30"/>
          <p:cNvPicPr preferRelativeResize="0"/>
          <p:nvPr/>
        </p:nvPicPr>
        <p:blipFill>
          <a:blip r:embed="rId4">
            <a:alphaModFix/>
          </a:blip>
          <a:stretch>
            <a:fillRect/>
          </a:stretch>
        </p:blipFill>
        <p:spPr>
          <a:xfrm>
            <a:off x="5087062" y="1268050"/>
            <a:ext cx="2939425" cy="3263400"/>
          </a:xfrm>
          <a:prstGeom prst="rect">
            <a:avLst/>
          </a:prstGeom>
          <a:noFill/>
          <a:ln>
            <a:noFill/>
          </a:ln>
        </p:spPr>
      </p:pic>
      <p:sp>
        <p:nvSpPr>
          <p:cNvPr id="219" name="Google Shape;219;p30"/>
          <p:cNvSpPr txBox="1">
            <a:spLocks noGrp="1"/>
          </p:cNvSpPr>
          <p:nvPr>
            <p:ph type="body" idx="1"/>
          </p:nvPr>
        </p:nvSpPr>
        <p:spPr>
          <a:xfrm>
            <a:off x="628649" y="1268050"/>
            <a:ext cx="3665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AutoNum type="arabicPeriod"/>
            </a:pPr>
            <a:r>
              <a:rPr lang="en" sz="2400" dirty="0"/>
              <a:t>Is this text that you read closely today a firsthand or secondhand account? How do you know?</a:t>
            </a:r>
            <a:endParaRPr sz="2400" dirty="0"/>
          </a:p>
        </p:txBody>
      </p:sp>
      <p:pic>
        <p:nvPicPr>
          <p:cNvPr id="7" name="Google Shape;159;p22"/>
          <p:cNvPicPr preferRelativeResize="0"/>
          <p:nvPr/>
        </p:nvPicPr>
        <p:blipFill>
          <a:blip r:embed="rId5">
            <a:alphaModFix/>
          </a:blip>
          <a:stretch>
            <a:fillRect/>
          </a:stretch>
        </p:blipFill>
        <p:spPr>
          <a:xfrm>
            <a:off x="8488831" y="4453731"/>
            <a:ext cx="490500" cy="454143"/>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1"/>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Homework</a:t>
            </a:r>
            <a:endParaRPr sz="3300" b="0" i="0" u="none" strike="noStrike" cap="none">
              <a:solidFill>
                <a:schemeClr val="dk1"/>
              </a:solidFill>
              <a:latin typeface="Century Gothic"/>
              <a:ea typeface="Century Gothic"/>
              <a:cs typeface="Century Gothic"/>
              <a:sym typeface="Century Gothic"/>
            </a:endParaRPr>
          </a:p>
        </p:txBody>
      </p:sp>
      <p:sp>
        <p:nvSpPr>
          <p:cNvPr id="225" name="Google Shape;225;p31"/>
          <p:cNvSpPr txBox="1"/>
          <p:nvPr/>
        </p:nvSpPr>
        <p:spPr>
          <a:xfrm>
            <a:off x="746300" y="1153675"/>
            <a:ext cx="3449100" cy="3198300"/>
          </a:xfrm>
          <a:prstGeom prst="rect">
            <a:avLst/>
          </a:prstGeom>
          <a:noFill/>
          <a:ln>
            <a:noFill/>
          </a:ln>
        </p:spPr>
        <p:txBody>
          <a:bodyPr spcFirstLastPara="1" wrap="square" lIns="91425" tIns="91425" rIns="91425" bIns="91425" anchor="t" anchorCtr="0">
            <a:noAutofit/>
          </a:bodyPr>
          <a:lstStyle/>
          <a:p>
            <a:pPr marL="342900" marR="0" lvl="0" indent="-342900" algn="l" rtl="0">
              <a:spcBef>
                <a:spcPts val="0"/>
              </a:spcBef>
              <a:spcAft>
                <a:spcPts val="0"/>
              </a:spcAft>
              <a:buClr>
                <a:schemeClr val="dk1"/>
              </a:buClr>
              <a:buSzPct val="100000"/>
              <a:buFont typeface="+mj-lt"/>
              <a:buAutoNum type="alphaUcPeriod"/>
            </a:pPr>
            <a:r>
              <a:rPr lang="en" sz="1800" b="0" i="0" u="none" strike="noStrike" cap="none" dirty="0" smtClean="0">
                <a:solidFill>
                  <a:schemeClr val="tx1"/>
                </a:solidFill>
                <a:latin typeface="Century Gothic"/>
                <a:ea typeface="Century Gothic"/>
                <a:cs typeface="Century Gothic"/>
                <a:sym typeface="Century Gothic"/>
              </a:rPr>
              <a:t>Accountable </a:t>
            </a:r>
            <a:r>
              <a:rPr lang="en" sz="1800" b="0" i="0" u="none" strike="noStrike" cap="none" dirty="0">
                <a:solidFill>
                  <a:schemeClr val="tx1"/>
                </a:solidFill>
                <a:latin typeface="Century Gothic"/>
                <a:ea typeface="Century Gothic"/>
                <a:cs typeface="Century Gothic"/>
                <a:sym typeface="Century Gothic"/>
              </a:rPr>
              <a:t>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226" name="Google Shape;226;p31"/>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2400" b="0" i="0" u="none" strike="noStrike" cap="none" dirty="0">
                <a:solidFill>
                  <a:srgbClr val="000000"/>
                </a:solidFill>
                <a:latin typeface="Century Gothic"/>
                <a:ea typeface="Century Gothic"/>
                <a:cs typeface="Century Gothic"/>
                <a:sym typeface="Century Gothic"/>
              </a:rPr>
              <a:t>Module 3 </a:t>
            </a:r>
            <a:endParaRPr dirty="0"/>
          </a:p>
          <a:p>
            <a:pPr marL="0" marR="0" lvl="0" indent="0" algn="ctr" rtl="0">
              <a:lnSpc>
                <a:spcPct val="100000"/>
              </a:lnSpc>
              <a:spcBef>
                <a:spcPts val="0"/>
              </a:spcBef>
              <a:spcAft>
                <a:spcPts val="0"/>
              </a:spcAft>
              <a:buNone/>
            </a:pPr>
            <a:r>
              <a:rPr lang="en" sz="2400" b="0" i="0" u="none" strike="noStrike" cap="none" dirty="0">
                <a:solidFill>
                  <a:srgbClr val="000000"/>
                </a:solidFill>
                <a:latin typeface="Century Gothic"/>
                <a:ea typeface="Century Gothic"/>
                <a:cs typeface="Century Gothic"/>
                <a:sym typeface="Century Gothic"/>
              </a:rPr>
              <a:t>Guiding Question</a:t>
            </a:r>
            <a:endParaRPr dirty="0"/>
          </a:p>
          <a:p>
            <a:pPr marL="0" marR="0" lvl="0" indent="0" algn="ctr" rtl="0">
              <a:lnSpc>
                <a:spcPct val="100000"/>
              </a:lnSpc>
              <a:spcBef>
                <a:spcPts val="0"/>
              </a:spcBef>
              <a:spcAft>
                <a:spcPts val="0"/>
              </a:spcAft>
              <a:buNone/>
            </a:pPr>
            <a:r>
              <a:rPr lang="en" sz="2400" b="0" i="0" u="none" strike="noStrike" cap="none" dirty="0">
                <a:solidFill>
                  <a:srgbClr val="000000"/>
                </a:solidFill>
                <a:latin typeface="Century Gothic"/>
                <a:ea typeface="Century Gothic"/>
                <a:cs typeface="Century Gothic"/>
                <a:sym typeface="Century Gothic"/>
              </a:rPr>
              <a:t> Anchor Chart</a:t>
            </a:r>
            <a:endParaRPr dirty="0"/>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dirty="0">
                <a:solidFill>
                  <a:srgbClr val="000000"/>
                </a:solidFill>
                <a:latin typeface="Century Gothic"/>
                <a:ea typeface="Century Gothic"/>
                <a:cs typeface="Century Gothic"/>
                <a:sym typeface="Century Gothic"/>
              </a:rPr>
              <a:t>th</a:t>
            </a:r>
            <a:r>
              <a:rPr lang="en" sz="2000" b="0" i="0" u="none" strike="noStrike" cap="none" dirty="0">
                <a:solidFill>
                  <a:srgbClr val="000000"/>
                </a:solidFill>
                <a:latin typeface="Century Gothic"/>
                <a:ea typeface="Century Gothic"/>
                <a:cs typeface="Century Gothic"/>
                <a:sym typeface="Century Gothic"/>
              </a:rPr>
              <a:t> </a:t>
            </a:r>
            <a:r>
              <a:rPr lang="en" sz="2000" b="0" i="0" u="none" strike="noStrike" cap="none" dirty="0" smtClean="0">
                <a:solidFill>
                  <a:srgbClr val="000000"/>
                </a:solidFill>
                <a:latin typeface="Century Gothic"/>
                <a:ea typeface="Century Gothic"/>
                <a:cs typeface="Century Gothic"/>
                <a:sym typeface="Century Gothic"/>
              </a:rPr>
              <a:t>Amendment?</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can stories inspire us to take action to contribute to a better </a:t>
            </a:r>
            <a:r>
              <a:rPr lang="en" sz="2000" b="0" i="0" u="none" strike="noStrike" cap="none" dirty="0" smtClean="0">
                <a:solidFill>
                  <a:schemeClr val="dk1"/>
                </a:solidFill>
                <a:latin typeface="Century Gothic"/>
                <a:ea typeface="Century Gothic"/>
                <a:cs typeface="Century Gothic"/>
                <a:sym typeface="Century Gothic"/>
              </a:rPr>
              <a:t>world?</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and why can we encourage and support others to contribute to a better world?</a:t>
            </a: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b="0" i="0" u="none" strike="noStrike" cap="none">
                <a:solidFill>
                  <a:schemeClr val="dk1"/>
                </a:solidFill>
                <a:latin typeface="Century Gothic"/>
                <a:ea typeface="Century Gothic"/>
                <a:cs typeface="Century Gothic"/>
                <a:sym typeface="Century Gothic"/>
              </a:rPr>
              <a:t>Homework: Accountable Research Reading</a:t>
            </a:r>
            <a:endParaRPr sz="3300" b="0" i="0" u="none" strike="noStrike" cap="none">
              <a:solidFill>
                <a:schemeClr val="dk1"/>
              </a:solidFill>
              <a:latin typeface="Century Gothic"/>
              <a:ea typeface="Century Gothic"/>
              <a:cs typeface="Century Gothic"/>
              <a:sym typeface="Century Gothic"/>
            </a:endParaRPr>
          </a:p>
        </p:txBody>
      </p:sp>
      <p:sp>
        <p:nvSpPr>
          <p:cNvPr id="232" name="Google Shape;232;p32"/>
          <p:cNvSpPr txBox="1">
            <a:spLocks noGrp="1"/>
          </p:cNvSpPr>
          <p:nvPr>
            <p:ph type="body" idx="1"/>
          </p:nvPr>
        </p:nvSpPr>
        <p:spPr>
          <a:xfrm>
            <a:off x="466675" y="1268044"/>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Take out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Select a prompt.</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Copy prompt into front of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Respond to prompt for HW.</a:t>
            </a: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rgbClr val="444444"/>
              </a:solidFill>
              <a:latin typeface="Century Gothic"/>
              <a:ea typeface="Century Gothic"/>
              <a:cs typeface="Century Gothic"/>
              <a:sym typeface="Century Gothic"/>
            </a:endParaRPr>
          </a:p>
        </p:txBody>
      </p:sp>
      <p:sp>
        <p:nvSpPr>
          <p:cNvPr id="233" name="Google Shape;233;p32"/>
          <p:cNvSpPr txBox="1"/>
          <p:nvPr/>
        </p:nvSpPr>
        <p:spPr>
          <a:xfrm>
            <a:off x="466675" y="1854394"/>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1300" b="1" i="0" u="none" strike="noStrike" cap="none">
                <a:solidFill>
                  <a:srgbClr val="000000"/>
                </a:solidFill>
                <a:latin typeface="Century Gothic"/>
                <a:ea typeface="Century Gothic"/>
                <a:cs typeface="Century Gothic"/>
                <a:sym typeface="Century Gothic"/>
              </a:rPr>
              <a:t>Module </a:t>
            </a:r>
            <a:r>
              <a:rPr lang="en" sz="1300" b="1">
                <a:latin typeface="Century Gothic"/>
                <a:ea typeface="Century Gothic"/>
                <a:cs typeface="Century Gothic"/>
                <a:sym typeface="Century Gothic"/>
              </a:rPr>
              <a:t>4</a:t>
            </a:r>
            <a:r>
              <a:rPr lang="en" sz="1300" b="1" i="0" u="none" strike="noStrike" cap="none">
                <a:solidFill>
                  <a:srgbClr val="000000"/>
                </a:solidFill>
                <a:latin typeface="Century Gothic"/>
                <a:ea typeface="Century Gothic"/>
                <a:cs typeface="Century Gothic"/>
                <a:sym typeface="Century Gothic"/>
              </a:rPr>
              <a:t>: Journal Prompts</a:t>
            </a:r>
            <a:endParaRPr/>
          </a:p>
          <a:p>
            <a:pPr marL="457200" marR="0" lvl="0" indent="-311150" algn="l" rtl="0">
              <a:lnSpc>
                <a:spcPct val="100000"/>
              </a:lnSpc>
              <a:spcBef>
                <a:spcPts val="90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40" name="Google Shape;240;p33"/>
          <p:cNvSpPr txBox="1">
            <a:spLocks noGrp="1"/>
          </p:cNvSpPr>
          <p:nvPr>
            <p:ph type="body" idx="1"/>
          </p:nvPr>
        </p:nvSpPr>
        <p:spPr>
          <a:xfrm>
            <a:off x="628650" y="64649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41" name="Google Shape;241;p33"/>
          <p:cNvGraphicFramePr/>
          <p:nvPr/>
        </p:nvGraphicFramePr>
        <p:xfrm>
          <a:off x="952500" y="2809725"/>
          <a:ext cx="7239000" cy="1859219"/>
        </p:xfrm>
        <a:graphic>
          <a:graphicData uri="http://schemas.openxmlformats.org/drawingml/2006/table">
            <a:tbl>
              <a:tblPr>
                <a:noFill/>
                <a:tableStyleId>{171A8072-CDA4-4EA0-86E4-68379F485F44}</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t>9</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06400" indent="-285750">
              <a:lnSpc>
                <a:spcPct val="200000"/>
              </a:lnSpc>
              <a:spcBef>
                <a:spcPts val="0"/>
              </a:spcBef>
              <a:buSzPts val="1700"/>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a:t>
            </a:r>
            <a:r>
              <a:rPr lang="en" sz="1700" dirty="0"/>
              <a:t>9</a:t>
            </a:r>
            <a:r>
              <a:rPr lang="en" sz="1700" b="0" i="0" u="none" strike="noStrike" cap="none" dirty="0">
                <a:solidFill>
                  <a:schemeClr val="dk1"/>
                </a:solidFill>
                <a:latin typeface="Century Gothic"/>
                <a:ea typeface="Century Gothic"/>
                <a:cs typeface="Century Gothic"/>
                <a:sym typeface="Century Gothic"/>
              </a:rPr>
              <a:t>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dirty="0"/>
              <a:t>.</a:t>
            </a:r>
            <a:r>
              <a:rPr lang="en" sz="1700" b="0" i="0" u="none" strike="noStrike" cap="none" dirty="0">
                <a:solidFill>
                  <a:schemeClr val="dk1"/>
                </a:solidFill>
                <a:latin typeface="Century Gothic"/>
                <a:ea typeface="Century Gothic"/>
                <a:cs typeface="Century Gothic"/>
                <a:sym typeface="Century Gothic"/>
              </a:rPr>
              <a:t> </a:t>
            </a:r>
            <a:endParaRPr dirty="0"/>
          </a:p>
          <a:p>
            <a:pPr marL="120650" marR="0" lvl="0" indent="0" algn="l" rtl="0">
              <a:lnSpc>
                <a:spcPct val="100000"/>
              </a:lnSpc>
              <a:spcBef>
                <a:spcPts val="0"/>
              </a:spcBef>
              <a:spcAft>
                <a:spcPts val="0"/>
              </a:spcAft>
              <a:buClr>
                <a:schemeClr val="dk1"/>
              </a:buClr>
              <a:buSzPts val="1700"/>
              <a:buFont typeface="Arial"/>
              <a:buNone/>
            </a:pPr>
            <a:endParaRPr lang="en" sz="1800" b="0" i="0" u="none" strike="noStrike" cap="none" dirty="0" smtClean="0">
              <a:solidFill>
                <a:schemeClr val="dk1"/>
              </a:solidFill>
              <a:latin typeface="Century Gothic"/>
              <a:ea typeface="Century Gothic"/>
              <a:cs typeface="Century Gothic"/>
              <a:sym typeface="Century Gothic"/>
            </a:endParaRPr>
          </a:p>
          <a:p>
            <a:pPr marL="120650" marR="0" lvl="0" indent="0" algn="l" rtl="0">
              <a:lnSpc>
                <a:spcPct val="100000"/>
              </a:lnSpc>
              <a:spcBef>
                <a:spcPts val="0"/>
              </a:spcBef>
              <a:spcAft>
                <a:spcPts val="0"/>
              </a:spcAft>
              <a:buClr>
                <a:schemeClr val="dk1"/>
              </a:buClr>
              <a:buSzPts val="1700"/>
              <a:buFont typeface="Arial"/>
              <a:buNone/>
            </a:pPr>
            <a:r>
              <a:rPr lang="en" sz="1800" b="0" i="0" u="none" strike="noStrike" cap="none" dirty="0" smtClean="0">
                <a:solidFill>
                  <a:schemeClr val="dk1"/>
                </a:solidFill>
                <a:latin typeface="Century Gothic"/>
                <a:ea typeface="Century Gothic"/>
                <a:cs typeface="Century Gothic"/>
                <a:sym typeface="Century Gothic"/>
              </a:rPr>
              <a:t>In </a:t>
            </a:r>
            <a:r>
              <a:rPr lang="en" sz="1800" b="0" i="0" u="none" strike="noStrike" cap="none" dirty="0">
                <a:solidFill>
                  <a:schemeClr val="dk1"/>
                </a:solidFill>
                <a:latin typeface="Century Gothic"/>
                <a:ea typeface="Century Gothic"/>
                <a:cs typeface="Century Gothic"/>
                <a:sym typeface="Century Gothic"/>
              </a:rPr>
              <a:t>this lesson, students will be: </a:t>
            </a:r>
            <a:endParaRPr sz="1800" dirty="0"/>
          </a:p>
          <a:p>
            <a:pPr marL="406400" marR="0" lvl="0" indent="-292100" algn="l" rtl="0">
              <a:lnSpc>
                <a:spcPct val="100000"/>
              </a:lnSpc>
              <a:spcBef>
                <a:spcPts val="0"/>
              </a:spcBef>
              <a:spcAft>
                <a:spcPts val="0"/>
              </a:spcAft>
              <a:buClr>
                <a:schemeClr val="dk1"/>
              </a:buClr>
              <a:buSzPts val="1800"/>
              <a:buChar char="•"/>
            </a:pPr>
            <a:r>
              <a:rPr lang="en" sz="1800" dirty="0"/>
              <a:t>Reading Chapter 7 of </a:t>
            </a:r>
            <a:r>
              <a:rPr lang="en" sz="1800" i="1" dirty="0"/>
              <a:t>The Hope Chest.</a:t>
            </a:r>
            <a:endParaRPr sz="1800" i="1" dirty="0"/>
          </a:p>
          <a:p>
            <a:pPr marL="406400" marR="0" lvl="0" indent="-292100" algn="l" rtl="0">
              <a:lnSpc>
                <a:spcPct val="100000"/>
              </a:lnSpc>
              <a:spcBef>
                <a:spcPts val="0"/>
              </a:spcBef>
              <a:spcAft>
                <a:spcPts val="0"/>
              </a:spcAft>
              <a:buSzPts val="1800"/>
              <a:buChar char="•"/>
            </a:pPr>
            <a:r>
              <a:rPr lang="en" sz="1800" dirty="0"/>
              <a:t>Analyzing the text to determine whether it is a firsthand account or a secondhand account.</a:t>
            </a:r>
            <a:endParaRPr sz="1800" dirty="0"/>
          </a:p>
          <a:p>
            <a:pPr marL="457200" marR="0" lvl="0" indent="-228600" algn="l" rtl="0">
              <a:lnSpc>
                <a:spcPct val="200000"/>
              </a:lnSpc>
              <a:spcBef>
                <a:spcPts val="0"/>
              </a:spcBef>
              <a:spcAft>
                <a:spcPts val="0"/>
              </a:spcAft>
              <a:buClr>
                <a:schemeClr val="dk1"/>
              </a:buClr>
              <a:buSzPts val="1700"/>
              <a:buFont typeface="Century Gothic"/>
              <a:buNone/>
            </a:pPr>
            <a:endParaRPr sz="1700" b="0" i="1"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3" name="Google Shape;103;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t>9</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5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9" name="Google Shape;109;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t>9</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t>2 </a:t>
            </a:r>
            <a:r>
              <a:rPr lang="en" sz="2400" b="0" i="0" u="none" strike="noStrike" cap="none">
                <a:solidFill>
                  <a:schemeClr val="dk1"/>
                </a:solidFill>
                <a:latin typeface="Century Gothic"/>
                <a:ea typeface="Century Gothic"/>
                <a:cs typeface="Century Gothic"/>
                <a:sym typeface="Century Gothic"/>
              </a:rPr>
              <a:t>protocols: Think-</a:t>
            </a:r>
            <a:r>
              <a:rPr lang="en" sz="2400"/>
              <a:t>T</a:t>
            </a:r>
            <a:r>
              <a:rPr lang="en" sz="2400" b="0" i="0" u="none" strike="noStrike" cap="none">
                <a:solidFill>
                  <a:schemeClr val="dk1"/>
                </a:solidFill>
                <a:latin typeface="Century Gothic"/>
                <a:ea typeface="Century Gothic"/>
                <a:cs typeface="Century Gothic"/>
                <a:sym typeface="Century Gothic"/>
              </a:rPr>
              <a:t>riad-share and </a:t>
            </a:r>
            <a:r>
              <a:rPr lang="en" sz="2400"/>
              <a:t>Thumb</a:t>
            </a:r>
            <a:r>
              <a:rPr lang="en" sz="2400" b="0" i="0" u="none" strike="noStrike" cap="none">
                <a:solidFill>
                  <a:schemeClr val="dk1"/>
                </a:solidFill>
                <a:latin typeface="Century Gothic"/>
                <a:ea typeface="Century Gothic"/>
                <a:cs typeface="Century Gothic"/>
                <a:sym typeface="Century Gothic"/>
              </a:rPr>
              <a:t>-O-Meter. </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10" name="Google Shape;110;p16"/>
          <p:cNvPicPr preferRelativeResize="0"/>
          <p:nvPr/>
        </p:nvPicPr>
        <p:blipFill rotWithShape="1">
          <a:blip r:embed="rId3">
            <a:alphaModFix/>
          </a:blip>
          <a:srcRect/>
          <a:stretch/>
        </p:blipFill>
        <p:spPr>
          <a:xfrm>
            <a:off x="8362000" y="4154665"/>
            <a:ext cx="572700" cy="572700"/>
          </a:xfrm>
          <a:prstGeom prst="rect">
            <a:avLst/>
          </a:prstGeom>
          <a:noFill/>
          <a:ln>
            <a:noFill/>
          </a:ln>
        </p:spPr>
      </p:pic>
      <p:pic>
        <p:nvPicPr>
          <p:cNvPr id="111" name="Google Shape;111;p16"/>
          <p:cNvPicPr preferRelativeResize="0"/>
          <p:nvPr/>
        </p:nvPicPr>
        <p:blipFill>
          <a:blip r:embed="rId4">
            <a:alphaModFix/>
          </a:blip>
          <a:stretch>
            <a:fillRect/>
          </a:stretch>
        </p:blipFill>
        <p:spPr>
          <a:xfrm>
            <a:off x="7584700" y="4208675"/>
            <a:ext cx="612600" cy="5148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7" name="Google Shape;117;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t>9</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457200" lvl="0" indent="-317500" algn="l" rtl="0">
              <a:lnSpc>
                <a:spcPct val="100000"/>
              </a:lnSpc>
              <a:spcBef>
                <a:spcPts val="1700"/>
              </a:spcBef>
              <a:spcAft>
                <a:spcPts val="0"/>
              </a:spcAft>
              <a:buClr>
                <a:srgbClr val="000000"/>
              </a:buClr>
              <a:buSzPts val="1400"/>
              <a:buFont typeface="Georgia"/>
              <a:buChar char="●"/>
            </a:pPr>
            <a:r>
              <a:rPr lang="en" sz="1400" dirty="0">
                <a:solidFill>
                  <a:srgbClr val="000000"/>
                </a:solidFill>
              </a:rPr>
              <a:t>The basic design of this lesson supports ELLs with opportunities to return to familiar routines for reading in triads, and to continue to build on their understanding of the emerging themes in the book. The close reading of the text “The Girl Who Acted before Rosa Parks” is particularly supportive of ELLs, because they will refer to this text during the </a:t>
            </a:r>
            <a:r>
              <a:rPr lang="en" sz="1400" b="1" dirty="0">
                <a:solidFill>
                  <a:srgbClr val="000000"/>
                </a:solidFill>
              </a:rPr>
              <a:t>end of unit assessment </a:t>
            </a:r>
            <a:r>
              <a:rPr lang="en" sz="1400" dirty="0">
                <a:solidFill>
                  <a:srgbClr val="000000"/>
                </a:solidFill>
              </a:rPr>
              <a:t>in order to compare it to a firsthand account of the same event.</a:t>
            </a:r>
            <a:endParaRPr sz="1400" dirty="0">
              <a:solidFill>
                <a:srgbClr val="000000"/>
              </a:solidFill>
            </a:endParaRPr>
          </a:p>
          <a:p>
            <a:pPr marL="457200" lvl="0" indent="-317500" algn="l" rtl="0">
              <a:lnSpc>
                <a:spcPct val="100000"/>
              </a:lnSpc>
              <a:spcBef>
                <a:spcPts val="0"/>
              </a:spcBef>
              <a:spcAft>
                <a:spcPts val="0"/>
              </a:spcAft>
              <a:buClr>
                <a:srgbClr val="000000"/>
              </a:buClr>
              <a:buSzPts val="1400"/>
              <a:buFont typeface="Century Gothic"/>
              <a:buChar char="●"/>
            </a:pPr>
            <a:r>
              <a:rPr lang="en" sz="1400" dirty="0">
                <a:solidFill>
                  <a:srgbClr val="000000"/>
                </a:solidFill>
              </a:rPr>
              <a:t>ELLs may find it challenging to keep pace with the cognitive and linguistic skills required in this lesson for reading two texts, identifying themes in the text, and determining whether a text is a first or secondhand account. Because students will return to “The Girl Who Acted before Rosa Parks” during the </a:t>
            </a:r>
            <a:r>
              <a:rPr lang="en" sz="1400" b="1" dirty="0">
                <a:solidFill>
                  <a:srgbClr val="000000"/>
                </a:solidFill>
              </a:rPr>
              <a:t>end of unit assessment</a:t>
            </a:r>
            <a:r>
              <a:rPr lang="en" sz="1400" dirty="0">
                <a:solidFill>
                  <a:srgbClr val="000000"/>
                </a:solidFill>
              </a:rPr>
              <a:t>, ensure they comprehend the text and understand why it is considered a secondhand rather than a firsthand account before moving on to the next lesson (see </a:t>
            </a:r>
            <a:r>
              <a:rPr lang="en" sz="1400" i="1" dirty="0">
                <a:solidFill>
                  <a:srgbClr val="000000"/>
                </a:solidFill>
              </a:rPr>
              <a:t>Levels of support</a:t>
            </a:r>
            <a:r>
              <a:rPr lang="en" sz="1400" dirty="0">
                <a:solidFill>
                  <a:srgbClr val="000000"/>
                </a:solidFill>
              </a:rPr>
              <a:t> and Meeting Students’ Needs).</a:t>
            </a:r>
            <a:endParaRPr sz="1400" dirty="0">
              <a:solidFill>
                <a:srgbClr val="000000"/>
              </a:solidFill>
            </a:endParaRPr>
          </a:p>
          <a:p>
            <a:pPr marL="0" marR="0" lvl="0" indent="0" algn="l" rtl="0">
              <a:lnSpc>
                <a:spcPct val="200000"/>
              </a:lnSpc>
              <a:spcBef>
                <a:spcPts val="0"/>
              </a:spcBef>
              <a:spcAft>
                <a:spcPts val="0"/>
              </a:spcAft>
              <a:buNone/>
            </a:pPr>
            <a:endParaRPr sz="1400" dirty="0">
              <a:solidFill>
                <a:srgbClr val="000000"/>
              </a:solidFill>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118" name="Google Shape;118;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19" name="Google Shape;119;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0" name="Google Shape;120;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1" name="Google Shape;121;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2" name="Google Shape;122;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3" name="Google Shape;123;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1" name="Google Shape;108;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41"/>
        <p:cNvGrpSpPr/>
        <p:nvPr/>
      </p:nvGrpSpPr>
      <p:grpSpPr>
        <a:xfrm>
          <a:off x="0" y="0"/>
          <a:ext cx="0" cy="0"/>
          <a:chOff x="0" y="0"/>
          <a:chExt cx="0" cy="0"/>
        </a:xfrm>
      </p:grpSpPr>
      <p:pic>
        <p:nvPicPr>
          <p:cNvPr id="142" name="Google Shape;142;p2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43" name="Google Shape;143;p2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44" name="Google Shape;144;p2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9</a:t>
            </a:r>
            <a:endParaRPr sz="3000" b="0" i="0" u="none" strike="noStrike" cap="none">
              <a:solidFill>
                <a:srgbClr val="404040"/>
              </a:solidFill>
              <a:latin typeface="Calibri"/>
              <a:ea typeface="Calibri"/>
              <a:cs typeface="Calibri"/>
              <a:sym typeface="Calibri"/>
            </a:endParaRPr>
          </a:p>
        </p:txBody>
      </p:sp>
      <p:pic>
        <p:nvPicPr>
          <p:cNvPr id="145" name="Google Shape;145;p2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46" name="Google Shape;146;p2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52" name="Google Shape;152;p2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What are we learning and doing today?</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a:t>Reading in Triads: Chapter 7 in </a:t>
            </a:r>
            <a:r>
              <a:rPr lang="en" sz="1800" i="1"/>
              <a:t>The Hope Chest </a:t>
            </a:r>
            <a:endParaRPr sz="1800" i="1"/>
          </a:p>
          <a:p>
            <a:pPr marL="457200" marR="0" lvl="0" indent="-342900" algn="l" rtl="0">
              <a:lnSpc>
                <a:spcPct val="150000"/>
              </a:lnSpc>
              <a:spcBef>
                <a:spcPts val="0"/>
              </a:spcBef>
              <a:spcAft>
                <a:spcPts val="0"/>
              </a:spcAft>
              <a:buSzPts val="1800"/>
              <a:buChar char="●"/>
            </a:pPr>
            <a:r>
              <a:rPr lang="en" sz="1800"/>
              <a:t>Reviewing Learning Targets</a:t>
            </a:r>
            <a:endParaRPr sz="1800"/>
          </a:p>
          <a:p>
            <a:pPr marL="457200" marR="0" lvl="0" indent="-342900" algn="l" rtl="0">
              <a:lnSpc>
                <a:spcPct val="150000"/>
              </a:lnSpc>
              <a:spcBef>
                <a:spcPts val="0"/>
              </a:spcBef>
              <a:spcAft>
                <a:spcPts val="0"/>
              </a:spcAft>
              <a:buSzPts val="1800"/>
              <a:buChar char="●"/>
            </a:pPr>
            <a:r>
              <a:rPr lang="en" sz="1800"/>
              <a:t>Close Reading: “The Girl Who Acted before Rosa Parks”</a:t>
            </a:r>
            <a:endParaRPr sz="1800"/>
          </a:p>
          <a:p>
            <a:pPr marL="457200" marR="0" lvl="0" indent="-342900" algn="l" rtl="0">
              <a:lnSpc>
                <a:spcPct val="150000"/>
              </a:lnSpc>
              <a:spcBef>
                <a:spcPts val="0"/>
              </a:spcBef>
              <a:spcAft>
                <a:spcPts val="0"/>
              </a:spcAft>
              <a:buSzPts val="1800"/>
              <a:buChar char="●"/>
            </a:pPr>
            <a:r>
              <a:rPr lang="en" sz="1800"/>
              <a:t>Identifying a Secondhand Account</a:t>
            </a:r>
            <a:endParaRPr sz="1800"/>
          </a:p>
          <a:p>
            <a:pPr marL="457200" marR="0" lvl="0" indent="-342900" algn="l" rtl="0">
              <a:lnSpc>
                <a:spcPct val="150000"/>
              </a:lnSpc>
              <a:spcBef>
                <a:spcPts val="0"/>
              </a:spcBef>
              <a:spcAft>
                <a:spcPts val="0"/>
              </a:spcAft>
              <a:buSzPts val="1800"/>
              <a:buChar char="●"/>
            </a:pPr>
            <a:r>
              <a:rPr lang="en" sz="1800"/>
              <a:t>Reviewing Homework </a:t>
            </a:r>
            <a:endParaRPr sz="18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2"/>
          <p:cNvSpPr txBox="1">
            <a:spLocks noGrp="1"/>
          </p:cNvSpPr>
          <p:nvPr>
            <p:ph type="title"/>
          </p:nvPr>
        </p:nvSpPr>
        <p:spPr>
          <a:xfrm>
            <a:off x="363075" y="233500"/>
            <a:ext cx="80280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a:t>Reading in Triads: </a:t>
            </a:r>
            <a:r>
              <a:rPr lang="en" sz="2800" i="1"/>
              <a:t>The Hope Chest, </a:t>
            </a:r>
            <a:r>
              <a:rPr lang="en" sz="2800"/>
              <a:t>Chapter 7</a:t>
            </a:r>
            <a:endParaRPr sz="2800" b="0" u="none" strike="noStrike" cap="none">
              <a:solidFill>
                <a:schemeClr val="dk1"/>
              </a:solidFill>
              <a:latin typeface="Century Gothic"/>
              <a:ea typeface="Century Gothic"/>
              <a:cs typeface="Century Gothic"/>
              <a:sym typeface="Century Gothic"/>
            </a:endParaRPr>
          </a:p>
        </p:txBody>
      </p:sp>
      <p:sp>
        <p:nvSpPr>
          <p:cNvPr id="158" name="Google Shape;158;p22"/>
          <p:cNvSpPr txBox="1">
            <a:spLocks noGrp="1"/>
          </p:cNvSpPr>
          <p:nvPr>
            <p:ph type="body" idx="1"/>
          </p:nvPr>
        </p:nvSpPr>
        <p:spPr>
          <a:xfrm>
            <a:off x="504375" y="1227694"/>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2100"/>
              <a:buFont typeface="Arial"/>
              <a:buNone/>
            </a:pPr>
            <a:r>
              <a:rPr lang="en" sz="2000" dirty="0">
                <a:solidFill>
                  <a:schemeClr val="tx1"/>
                </a:solidFill>
              </a:rPr>
              <a:t>Directions:</a:t>
            </a:r>
            <a:endParaRPr sz="2000" dirty="0">
              <a:solidFill>
                <a:schemeClr val="tx1"/>
              </a:solidFill>
            </a:endParaRPr>
          </a:p>
          <a:p>
            <a:pPr marL="457200" lvl="0" indent="-355600" algn="l" rtl="0">
              <a:lnSpc>
                <a:spcPct val="150000"/>
              </a:lnSpc>
              <a:spcBef>
                <a:spcPts val="0"/>
              </a:spcBef>
              <a:spcAft>
                <a:spcPts val="0"/>
              </a:spcAft>
              <a:buSzPts val="2000"/>
              <a:buAutoNum type="arabicPeriod"/>
            </a:pPr>
            <a:r>
              <a:rPr lang="en" sz="2000" dirty="0">
                <a:solidFill>
                  <a:schemeClr val="tx1"/>
                </a:solidFill>
              </a:rPr>
              <a:t>Read Chapter 7 aloud, taking turns with your triad.</a:t>
            </a:r>
            <a:endParaRPr sz="2000" dirty="0">
              <a:solidFill>
                <a:schemeClr val="tx1"/>
              </a:solidFill>
            </a:endParaRPr>
          </a:p>
          <a:p>
            <a:pPr marL="457200" lvl="0" indent="-355600" algn="l" rtl="0">
              <a:lnSpc>
                <a:spcPct val="150000"/>
              </a:lnSpc>
              <a:spcBef>
                <a:spcPts val="0"/>
              </a:spcBef>
              <a:spcAft>
                <a:spcPts val="0"/>
              </a:spcAft>
              <a:buSzPts val="2000"/>
              <a:buAutoNum type="arabicPeriod"/>
            </a:pPr>
            <a:r>
              <a:rPr lang="en" sz="2000" dirty="0">
                <a:solidFill>
                  <a:schemeClr val="tx1"/>
                </a:solidFill>
              </a:rPr>
              <a:t>Discuss the gist.</a:t>
            </a:r>
            <a:endParaRPr sz="2000" dirty="0">
              <a:solidFill>
                <a:schemeClr val="tx1"/>
              </a:solidFill>
            </a:endParaRPr>
          </a:p>
          <a:p>
            <a:pPr marL="457200" lvl="0" indent="-355600" algn="l" rtl="0">
              <a:lnSpc>
                <a:spcPct val="150000"/>
              </a:lnSpc>
              <a:spcBef>
                <a:spcPts val="0"/>
              </a:spcBef>
              <a:spcAft>
                <a:spcPts val="0"/>
              </a:spcAft>
              <a:buSzPts val="2000"/>
              <a:buAutoNum type="arabicPeriod"/>
            </a:pPr>
            <a:r>
              <a:rPr lang="en" sz="2000" dirty="0">
                <a:solidFill>
                  <a:schemeClr val="tx1"/>
                </a:solidFill>
              </a:rPr>
              <a:t>Spend the rest of the time reflecting silently and writing, drawing, or thinking, as well as recording unfamiliar vocabulary in your </a:t>
            </a:r>
            <a:r>
              <a:rPr lang="en" sz="2000" b="1" dirty="0">
                <a:solidFill>
                  <a:schemeClr val="tx1"/>
                </a:solidFill>
              </a:rPr>
              <a:t>vocabulary logs</a:t>
            </a:r>
            <a:r>
              <a:rPr lang="en" sz="2000" dirty="0">
                <a:solidFill>
                  <a:schemeClr val="tx1"/>
                </a:solidFill>
              </a:rPr>
              <a:t>.</a:t>
            </a:r>
            <a:endParaRPr sz="2000" dirty="0">
              <a:solidFill>
                <a:schemeClr val="tx1"/>
              </a:solidFill>
            </a:endParaRPr>
          </a:p>
          <a:p>
            <a:pPr marL="0" marR="0" lvl="0" indent="0" algn="l" rtl="0">
              <a:lnSpc>
                <a:spcPct val="90000"/>
              </a:lnSpc>
              <a:spcBef>
                <a:spcPts val="0"/>
              </a:spcBef>
              <a:spcAft>
                <a:spcPts val="0"/>
              </a:spcAft>
              <a:buClr>
                <a:schemeClr val="dk1"/>
              </a:buClr>
              <a:buSzPts val="2100"/>
              <a:buFont typeface="Arial"/>
              <a:buNone/>
            </a:pPr>
            <a:endParaRPr sz="2000" dirty="0">
              <a:solidFill>
                <a:schemeClr val="tx1"/>
              </a:solidFill>
            </a:endParaRPr>
          </a:p>
        </p:txBody>
      </p:sp>
      <p:pic>
        <p:nvPicPr>
          <p:cNvPr id="159" name="Google Shape;159;p22"/>
          <p:cNvPicPr preferRelativeResize="0"/>
          <p:nvPr/>
        </p:nvPicPr>
        <p:blipFill>
          <a:blip r:embed="rId3">
            <a:alphaModFix/>
          </a:blip>
          <a:stretch>
            <a:fillRect/>
          </a:stretch>
        </p:blipFill>
        <p:spPr>
          <a:xfrm>
            <a:off x="8488831" y="4453731"/>
            <a:ext cx="490500" cy="45414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3"/>
          <p:cNvSpPr txBox="1">
            <a:spLocks noGrp="1"/>
          </p:cNvSpPr>
          <p:nvPr>
            <p:ph type="body" idx="1"/>
          </p:nvPr>
        </p:nvSpPr>
        <p:spPr>
          <a:xfrm>
            <a:off x="628650" y="1369225"/>
            <a:ext cx="3943200" cy="3157200"/>
          </a:xfrm>
          <a:prstGeom prst="rect">
            <a:avLst/>
          </a:prstGeom>
          <a:noFill/>
          <a:ln>
            <a:noFill/>
          </a:ln>
        </p:spPr>
        <p:txBody>
          <a:bodyPr spcFirstLastPara="1" wrap="square" lIns="68575" tIns="34275" rIns="68575" bIns="34275" anchor="t" anchorCtr="0">
            <a:noAutofit/>
          </a:bodyPr>
          <a:lstStyle/>
          <a:p>
            <a:pPr marL="457200" marR="0" lvl="0" indent="-342900" algn="l" rtl="0">
              <a:lnSpc>
                <a:spcPct val="120000"/>
              </a:lnSpc>
              <a:spcBef>
                <a:spcPts val="0"/>
              </a:spcBef>
              <a:spcAft>
                <a:spcPts val="0"/>
              </a:spcAft>
              <a:buClr>
                <a:schemeClr val="dk1"/>
              </a:buClr>
              <a:buSzPts val="1800"/>
              <a:buAutoNum type="arabicPeriod"/>
            </a:pPr>
            <a:r>
              <a:rPr lang="en" sz="1800" dirty="0"/>
              <a:t>Are there any new themes you are noticing now?</a:t>
            </a:r>
            <a:endParaRPr sz="1800" dirty="0"/>
          </a:p>
          <a:p>
            <a:pPr marL="457200" marR="0" lvl="0" indent="-342900" algn="l" rtl="0">
              <a:lnSpc>
                <a:spcPct val="120000"/>
              </a:lnSpc>
              <a:spcBef>
                <a:spcPts val="0"/>
              </a:spcBef>
              <a:spcAft>
                <a:spcPts val="0"/>
              </a:spcAft>
              <a:buSzPts val="1800"/>
              <a:buAutoNum type="arabicPeriod"/>
            </a:pPr>
            <a:r>
              <a:rPr lang="en" sz="1800" dirty="0"/>
              <a:t>What, in the text, makes you think so?</a:t>
            </a:r>
            <a:endParaRPr sz="1800" dirty="0"/>
          </a:p>
          <a:p>
            <a:pPr marL="457200" marR="0" lvl="0" indent="-342900" algn="l" rtl="0">
              <a:lnSpc>
                <a:spcPct val="120000"/>
              </a:lnSpc>
              <a:spcBef>
                <a:spcPts val="0"/>
              </a:spcBef>
              <a:spcAft>
                <a:spcPts val="0"/>
              </a:spcAft>
              <a:buClr>
                <a:schemeClr val="dk1"/>
              </a:buClr>
              <a:buSzPts val="1800"/>
              <a:buAutoNum type="arabicPeriod"/>
            </a:pPr>
            <a:r>
              <a:rPr lang="en" sz="1800" dirty="0"/>
              <a:t>What evidence can you find for any of the themes we have identified so far?</a:t>
            </a:r>
            <a:endParaRPr sz="1800" i="0" u="none" strike="noStrike" cap="none" dirty="0">
              <a:solidFill>
                <a:schemeClr val="dk1"/>
              </a:solidFill>
            </a:endParaRPr>
          </a:p>
        </p:txBody>
      </p:sp>
      <p:sp>
        <p:nvSpPr>
          <p:cNvPr id="165" name="Google Shape;165;p23"/>
          <p:cNvSpPr txBox="1">
            <a:spLocks noGrp="1"/>
          </p:cNvSpPr>
          <p:nvPr>
            <p:ph type="title"/>
          </p:nvPr>
        </p:nvSpPr>
        <p:spPr>
          <a:xfrm>
            <a:off x="363075" y="233500"/>
            <a:ext cx="80280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a:t>Reading in Triads: </a:t>
            </a:r>
            <a:r>
              <a:rPr lang="en" sz="2800" i="1"/>
              <a:t>The Hope Chest, </a:t>
            </a:r>
            <a:r>
              <a:rPr lang="en" sz="2800"/>
              <a:t>Chapter 7 </a:t>
            </a:r>
            <a:r>
              <a:rPr lang="en" sz="1800"/>
              <a:t>(cont.)</a:t>
            </a:r>
            <a:endParaRPr sz="1800" b="0" u="none" strike="noStrike" cap="none">
              <a:solidFill>
                <a:schemeClr val="dk1"/>
              </a:solidFill>
              <a:latin typeface="Century Gothic"/>
              <a:ea typeface="Century Gothic"/>
              <a:cs typeface="Century Gothic"/>
              <a:sym typeface="Century Gothic"/>
            </a:endParaRPr>
          </a:p>
        </p:txBody>
      </p:sp>
      <p:pic>
        <p:nvPicPr>
          <p:cNvPr id="167" name="Google Shape;167;p23"/>
          <p:cNvPicPr preferRelativeResize="0"/>
          <p:nvPr/>
        </p:nvPicPr>
        <p:blipFill>
          <a:blip r:embed="rId3">
            <a:alphaModFix/>
          </a:blip>
          <a:stretch>
            <a:fillRect/>
          </a:stretch>
        </p:blipFill>
        <p:spPr>
          <a:xfrm>
            <a:off x="4724250" y="1369225"/>
            <a:ext cx="3453350" cy="3121968"/>
          </a:xfrm>
          <a:prstGeom prst="rect">
            <a:avLst/>
          </a:prstGeom>
          <a:noFill/>
          <a:ln>
            <a:noFill/>
          </a:ln>
        </p:spPr>
      </p:pic>
      <p:pic>
        <p:nvPicPr>
          <p:cNvPr id="6" name="Google Shape;159;p22"/>
          <p:cNvPicPr preferRelativeResize="0"/>
          <p:nvPr/>
        </p:nvPicPr>
        <p:blipFill>
          <a:blip r:embed="rId4">
            <a:alphaModFix/>
          </a:blip>
          <a:stretch>
            <a:fillRect/>
          </a:stretch>
        </p:blipFill>
        <p:spPr>
          <a:xfrm>
            <a:off x="8488831" y="4453731"/>
            <a:ext cx="490500" cy="454143"/>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4">
                                            <p:txEl>
                                              <p:pRg st="0" end="0"/>
                                            </p:txEl>
                                          </p:spTgt>
                                        </p:tgtEl>
                                        <p:attrNameLst>
                                          <p:attrName>style.visibility</p:attrName>
                                        </p:attrNameLst>
                                      </p:cBhvr>
                                      <p:to>
                                        <p:strVal val="visible"/>
                                      </p:to>
                                    </p:set>
                                    <p:animEffect transition="in" filter="fade">
                                      <p:cBhvr>
                                        <p:cTn id="7" dur="1000"/>
                                        <p:tgtEl>
                                          <p:spTgt spid="16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4">
                                            <p:txEl>
                                              <p:pRg st="1" end="1"/>
                                            </p:txEl>
                                          </p:spTgt>
                                        </p:tgtEl>
                                        <p:attrNameLst>
                                          <p:attrName>style.visibility</p:attrName>
                                        </p:attrNameLst>
                                      </p:cBhvr>
                                      <p:to>
                                        <p:strVal val="visible"/>
                                      </p:to>
                                    </p:set>
                                    <p:animEffect transition="in" filter="fade">
                                      <p:cBhvr>
                                        <p:cTn id="12" dur="1000"/>
                                        <p:tgtEl>
                                          <p:spTgt spid="16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4">
                                            <p:txEl>
                                              <p:pRg st="2" end="2"/>
                                            </p:txEl>
                                          </p:spTgt>
                                        </p:tgtEl>
                                        <p:attrNameLst>
                                          <p:attrName>style.visibility</p:attrName>
                                        </p:attrNameLst>
                                      </p:cBhvr>
                                      <p:to>
                                        <p:strVal val="visible"/>
                                      </p:to>
                                    </p:set>
                                    <p:animEffect transition="in" filter="fade">
                                      <p:cBhvr>
                                        <p:cTn id="17" dur="1000"/>
                                        <p:tgtEl>
                                          <p:spTgt spid="16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54DD33C-A2C7-4472-A057-75B42D8AE11D}"/>
</file>

<file path=customXml/itemProps2.xml><?xml version="1.0" encoding="utf-8"?>
<ds:datastoreItem xmlns:ds="http://schemas.openxmlformats.org/officeDocument/2006/customXml" ds:itemID="{489F93C6-8A99-484B-94F7-C71ABBF8A202}"/>
</file>

<file path=customXml/itemProps3.xml><?xml version="1.0" encoding="utf-8"?>
<ds:datastoreItem xmlns:ds="http://schemas.openxmlformats.org/officeDocument/2006/customXml" ds:itemID="{E26581B4-02EA-4944-9719-F7F574E1E148}"/>
</file>

<file path=docProps/app.xml><?xml version="1.0" encoding="utf-8"?>
<Properties xmlns="http://schemas.openxmlformats.org/officeDocument/2006/extended-properties" xmlns:vt="http://schemas.openxmlformats.org/officeDocument/2006/docPropsVTypes">
  <TotalTime>21</TotalTime>
  <Words>5376</Words>
  <Application>Microsoft Macintosh PowerPoint</Application>
  <PresentationFormat>On-screen Show (16:9)</PresentationFormat>
  <Paragraphs>411</Paragraphs>
  <Slides>19</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Century Gothic</vt:lpstr>
      <vt:lpstr>Georgia</vt:lpstr>
      <vt:lpstr>Calibri</vt:lpstr>
      <vt:lpstr>Office Theme</vt:lpstr>
      <vt:lpstr>Grade 4: Module 4: Unit 1: Lesson 9 Teacher slide, before teaching.</vt:lpstr>
      <vt:lpstr>Grade 4: Module 4: Unit 1: Lesson 9 Teacher slide, before teaching.</vt:lpstr>
      <vt:lpstr>Grade 4: Module 4: Unit 1: Lesson 9 Teacher slide, before teaching.</vt:lpstr>
      <vt:lpstr>Grade 4: Module 4: Unit 1: Lesson 9 Teacher slide, before teaching.</vt:lpstr>
      <vt:lpstr>Grade 4: Module 4: Unit 1: Lesson 9 Teacher slide, before teaching.</vt:lpstr>
      <vt:lpstr>Grade 4: Module 4:  Unit 1: Lesson 9</vt:lpstr>
      <vt:lpstr>Hello, Students!</vt:lpstr>
      <vt:lpstr>Reading in Triads: The Hope Chest, Chapter 7</vt:lpstr>
      <vt:lpstr>Reading in Triads: The Hope Chest, Chapter 7 (cont.)</vt:lpstr>
      <vt:lpstr>Reviewing Learning Targets</vt:lpstr>
      <vt:lpstr>Close Reading: “The Girl Who Acted before Rosa Parks” </vt:lpstr>
      <vt:lpstr>Close Reading Guide</vt:lpstr>
      <vt:lpstr>Close Reading Guide (cont.)</vt:lpstr>
      <vt:lpstr>Close Reading Guide (cont.)</vt:lpstr>
      <vt:lpstr>Close Reading Guide (cont.)</vt:lpstr>
      <vt:lpstr>Identifying a Secondhand Account </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1: Lesson 9 Teacher slide, before teaching.</dc:title>
  <dc:creator>nbravo</dc:creator>
  <cp:lastModifiedBy>Alexander Specht</cp:lastModifiedBy>
  <cp:revision>4</cp:revision>
  <dcterms:modified xsi:type="dcterms:W3CDTF">2018-11-16T16:31:22Z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