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523542-368D-48F7-87E5-50BF937E5E92}" v="8" dt="2018-10-09T14:14:46.859"/>
  </p1510:revLst>
</p1510:revInfo>
</file>

<file path=ppt/tableStyles.xml><?xml version="1.0" encoding="utf-8"?>
<a:tblStyleLst xmlns:a="http://schemas.openxmlformats.org/drawingml/2006/main" def="{4C45FF14-E4B0-425C-BA77-7F0574D4420A}">
  <a:tblStyle styleId="{4C45FF14-E4B0-425C-BA77-7F0574D442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517" autoAdjust="0"/>
  </p:normalViewPr>
  <p:slideViewPr>
    <p:cSldViewPr snapToGrid="0">
      <p:cViewPr varScale="1">
        <p:scale>
          <a:sx n="66" d="100"/>
          <a:sy n="66" d="100"/>
        </p:scale>
        <p:origin x="1280" y="3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8.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C9523542-368D-48F7-87E5-50BF937E5E92}"/>
    <pc:docChg chg="modSld modMainMaster">
      <pc:chgData name="Steven Benson" userId="7888f041-e9c4-484d-a793-6a135ed92492" providerId="ADAL" clId="{C9523542-368D-48F7-87E5-50BF937E5E92}" dt="2018-10-09T14:14:46.859" v="7" actId="1076"/>
      <pc:docMkLst>
        <pc:docMk/>
      </pc:docMkLst>
      <pc:sldChg chg="addSp modSp">
        <pc:chgData name="Steven Benson" userId="7888f041-e9c4-484d-a793-6a135ed92492" providerId="ADAL" clId="{C9523542-368D-48F7-87E5-50BF937E5E92}" dt="2018-10-09T14:14:46.859" v="7" actId="1076"/>
        <pc:sldMkLst>
          <pc:docMk/>
          <pc:sldMk cId="0" sldId="259"/>
        </pc:sldMkLst>
        <pc:picChg chg="add mod">
          <ac:chgData name="Steven Benson" userId="7888f041-e9c4-484d-a793-6a135ed92492" providerId="ADAL" clId="{C9523542-368D-48F7-87E5-50BF937E5E92}" dt="2018-10-09T14:14:46.859" v="7" actId="1076"/>
          <ac:picMkLst>
            <pc:docMk/>
            <pc:sldMk cId="0" sldId="259"/>
            <ac:picMk id="3" creationId="{A5425E12-827C-45A9-B37B-1C9B9C5DC313}"/>
          </ac:picMkLst>
        </pc:picChg>
      </pc:sldChg>
      <pc:sldMasterChg chg="addSp modSp">
        <pc:chgData name="Steven Benson" userId="7888f041-e9c4-484d-a793-6a135ed92492" providerId="ADAL" clId="{C9523542-368D-48F7-87E5-50BF937E5E92}" dt="2018-10-09T14:14:25.428" v="2" actId="1076"/>
        <pc:sldMasterMkLst>
          <pc:docMk/>
          <pc:sldMasterMk cId="0" sldId="2147483681"/>
        </pc:sldMasterMkLst>
        <pc:picChg chg="add mod">
          <ac:chgData name="Steven Benson" userId="7888f041-e9c4-484d-a793-6a135ed92492" providerId="ADAL" clId="{C9523542-368D-48F7-87E5-50BF937E5E92}" dt="2018-10-09T14:14:25.428" v="2" actId="1076"/>
          <ac:picMkLst>
            <pc:docMk/>
            <pc:sldMasterMk cId="0" sldId="2147483681"/>
            <ac:picMk id="5" creationId="{46BA56D1-13F5-4964-B390-AAC02E746DC2}"/>
          </ac:picMkLst>
        </pc:picChg>
        <pc:picChg chg="add mod">
          <ac:chgData name="Steven Benson" userId="7888f041-e9c4-484d-a793-6a135ed92492" providerId="ADAL" clId="{C9523542-368D-48F7-87E5-50BF937E5E92}" dt="2018-10-09T14:14:25.428" v="2" actId="1076"/>
          <ac:picMkLst>
            <pc:docMk/>
            <pc:sldMasterMk cId="0" sldId="2147483681"/>
            <ac:picMk id="9" creationId="{A9052AFA-33ED-4013-AD22-E3935D824F1B}"/>
          </ac:picMkLst>
        </pc:picChg>
        <pc:picChg chg="add mod">
          <ac:chgData name="Steven Benson" userId="7888f041-e9c4-484d-a793-6a135ed92492" providerId="ADAL" clId="{C9523542-368D-48F7-87E5-50BF937E5E92}" dt="2018-10-09T14:14:25.428" v="2" actId="1076"/>
          <ac:picMkLst>
            <pc:docMk/>
            <pc:sldMasterMk cId="0" sldId="2147483681"/>
            <ac:picMk id="10" creationId="{E7815B0B-65F0-47ED-8BFF-2D2713930B8E}"/>
          </ac:picMkLst>
        </pc:picChg>
      </pc:sldMasterChg>
      <pc:sldMasterChg chg="addSp">
        <pc:chgData name="Steven Benson" userId="7888f041-e9c4-484d-a793-6a135ed92492" providerId="ADAL" clId="{C9523542-368D-48F7-87E5-50BF937E5E92}" dt="2018-10-09T14:14:31.350" v="3"/>
        <pc:sldMasterMkLst>
          <pc:docMk/>
          <pc:sldMasterMk cId="0" sldId="2147483682"/>
        </pc:sldMasterMkLst>
        <pc:picChg chg="add">
          <ac:chgData name="Steven Benson" userId="7888f041-e9c4-484d-a793-6a135ed92492" providerId="ADAL" clId="{C9523542-368D-48F7-87E5-50BF937E5E92}" dt="2018-10-09T14:14:31.350" v="3"/>
          <ac:picMkLst>
            <pc:docMk/>
            <pc:sldMasterMk cId="0" sldId="2147483682"/>
            <ac:picMk id="5" creationId="{D4F0A2F7-26CC-4215-8C36-B89CA7BA409E}"/>
          </ac:picMkLst>
        </pc:picChg>
        <pc:picChg chg="add">
          <ac:chgData name="Steven Benson" userId="7888f041-e9c4-484d-a793-6a135ed92492" providerId="ADAL" clId="{C9523542-368D-48F7-87E5-50BF937E5E92}" dt="2018-10-09T14:14:31.350" v="3"/>
          <ac:picMkLst>
            <pc:docMk/>
            <pc:sldMasterMk cId="0" sldId="2147483682"/>
            <ac:picMk id="6" creationId="{77A8F16C-648D-4E90-8D75-83167D633C37}"/>
          </ac:picMkLst>
        </pc:picChg>
        <pc:picChg chg="add">
          <ac:chgData name="Steven Benson" userId="7888f041-e9c4-484d-a793-6a135ed92492" providerId="ADAL" clId="{C9523542-368D-48F7-87E5-50BF937E5E92}" dt="2018-10-09T14:14:31.350" v="3"/>
          <ac:picMkLst>
            <pc:docMk/>
            <pc:sldMasterMk cId="0" sldId="2147483682"/>
            <ac:picMk id="7" creationId="{6897229E-1CE6-4348-B128-44800197A0BA}"/>
          </ac:picMkLst>
        </pc:picChg>
      </pc:sldMasterChg>
      <pc:sldMasterChg chg="addSp">
        <pc:chgData name="Steven Benson" userId="7888f041-e9c4-484d-a793-6a135ed92492" providerId="ADAL" clId="{C9523542-368D-48F7-87E5-50BF937E5E92}" dt="2018-10-09T14:14:34.993" v="4"/>
        <pc:sldMasterMkLst>
          <pc:docMk/>
          <pc:sldMasterMk cId="0" sldId="2147483683"/>
        </pc:sldMasterMkLst>
        <pc:picChg chg="add">
          <ac:chgData name="Steven Benson" userId="7888f041-e9c4-484d-a793-6a135ed92492" providerId="ADAL" clId="{C9523542-368D-48F7-87E5-50BF937E5E92}" dt="2018-10-09T14:14:34.993" v="4"/>
          <ac:picMkLst>
            <pc:docMk/>
            <pc:sldMasterMk cId="0" sldId="2147483683"/>
            <ac:picMk id="7" creationId="{5E0DCD53-C770-47CD-8227-A7C87B192348}"/>
          </ac:picMkLst>
        </pc:picChg>
        <pc:picChg chg="add">
          <ac:chgData name="Steven Benson" userId="7888f041-e9c4-484d-a793-6a135ed92492" providerId="ADAL" clId="{C9523542-368D-48F7-87E5-50BF937E5E92}" dt="2018-10-09T14:14:34.993" v="4"/>
          <ac:picMkLst>
            <pc:docMk/>
            <pc:sldMasterMk cId="0" sldId="2147483683"/>
            <ac:picMk id="8" creationId="{71F75142-8EAD-4BBA-9577-6F953A062047}"/>
          </ac:picMkLst>
        </pc:picChg>
        <pc:picChg chg="add">
          <ac:chgData name="Steven Benson" userId="7888f041-e9c4-484d-a793-6a135ed92492" providerId="ADAL" clId="{C9523542-368D-48F7-87E5-50BF937E5E92}" dt="2018-10-09T14:14:34.993" v="4"/>
          <ac:picMkLst>
            <pc:docMk/>
            <pc:sldMasterMk cId="0" sldId="2147483683"/>
            <ac:picMk id="9" creationId="{15D45109-8958-4DC0-9CB5-66AF2E5FE59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420135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7ODLvTBvKow"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7ODLvTBvKow"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8905c4b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e8905c4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AutoNum type="arabicPeriod"/>
            </a:pPr>
            <a:r>
              <a:rPr lang="en" sz="1200">
                <a:latin typeface="Calibri"/>
                <a:ea typeface="Calibri"/>
                <a:cs typeface="Calibri"/>
                <a:sym typeface="Calibri"/>
              </a:rPr>
              <a:t>Opening </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Engaging the Reader: Vocabulary in “Equal Rights for Women” (5-7  minutes)</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Review Learning Targets (3 minutes)</a:t>
            </a:r>
            <a:endParaRPr sz="120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a:latin typeface="Calibri"/>
                <a:ea typeface="Calibri"/>
                <a:cs typeface="Calibri"/>
                <a:sym typeface="Calibri"/>
              </a:rPr>
              <a:t>Work Time </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Introduce “Ain’t I a Woman?” (8-10 minutes)</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World Café: Analyzing “Ain’t I a Woman?” (45 minutes)</a:t>
            </a:r>
            <a:endParaRPr sz="120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a:latin typeface="Calibri"/>
                <a:ea typeface="Calibri"/>
                <a:cs typeface="Calibri"/>
                <a:sym typeface="Calibri"/>
              </a:rPr>
              <a:t>Closing and Assessment</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Preparing for Summary Writing (5-8 minutes)</a:t>
            </a:r>
            <a:endParaRPr sz="120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a:latin typeface="Calibri"/>
                <a:ea typeface="Calibri"/>
                <a:cs typeface="Calibri"/>
                <a:sym typeface="Calibri"/>
              </a:rPr>
              <a:t>Homework (2 minutes)</a:t>
            </a:r>
            <a:endParaRPr sz="120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a:latin typeface="Calibri"/>
                <a:ea typeface="Calibri"/>
                <a:cs typeface="Calibri"/>
                <a:sym typeface="Calibri"/>
              </a:rPr>
              <a:t>Write a summary paragraph of “Ain’t I a Woman?”</a:t>
            </a:r>
            <a:br>
              <a:rPr lang="en" sz="1200">
                <a:latin typeface="Calibri"/>
                <a:ea typeface="Calibri"/>
                <a:cs typeface="Calibri"/>
                <a:sym typeface="Calibri"/>
              </a:rPr>
            </a:br>
            <a:endParaRPr sz="1200">
              <a:latin typeface="Calibri"/>
              <a:ea typeface="Calibri"/>
              <a:cs typeface="Calibri"/>
              <a:sym typeface="Calibri"/>
            </a:endParaRPr>
          </a:p>
        </p:txBody>
      </p:sp>
    </p:spTree>
    <p:extLst>
      <p:ext uri="{BB962C8B-B14F-4D97-AF65-F5344CB8AC3E}">
        <p14:creationId xmlns:p14="http://schemas.microsoft.com/office/powerpoint/2010/main" val="2359556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8905c4b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e8905c4b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 Small groups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World Café is a protocol that promotes discussion and leadership in students. The first round and the first transition need very clear direction. After that, students tend to pick up the protocol quickly. Consider posting the steps for World Café on the board or chart paper where students can see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purposes of this lesson, the World Café protocol is modified to give students time to think on their own before talking to their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directions posted on the board or chart paper to reference as students begin to engage in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suggestion for grouping is included in the Teacher Notes prior to the lesson. If you opt to use the post-it notes, have those placed under student desks prior to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learn a new protocol for working in small groups to think about and discuss different text-dependent questions.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protocol by reading the slide and directing students to the posted instructions in the classroom. There will be three rounds; after each round, the groups switch according to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 their groups of four. </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they’ll now practice with these first steps.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Plan grouping in advance so students that might have difficulty with this new protocol have a stronger student to guide them through the movement.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planning the groups, you might intentionally designate which student will be the first leader/facilitator by indicating that student through a specific color or number post-it under their desk. This will allow students who might struggle in this role to see a good model of facilitation prior to leading.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7105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02cff0e74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02cff0e74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this is the first round in the protocol, the first steps have been briefly restated on this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7.</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“Ain’t I a Woman” Note-catcher</a:t>
            </a:r>
            <a:r>
              <a:rPr lang="en" sz="1200" dirty="0">
                <a:solidFill>
                  <a:schemeClr val="dk1"/>
                </a:solidFill>
                <a:latin typeface="Calibri"/>
                <a:ea typeface="Calibri"/>
                <a:cs typeface="Calibri"/>
                <a:sym typeface="Calibri"/>
              </a:rPr>
              <a:t>. Tell students to ignore the bottom right-hand box for now; they will come back to this in the closing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to Round 1 on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and instructions aloud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check for understanding as groups meet and discuss.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“fix” is that both African Americans and women are starting to fight for their rights, which will change the role that white men have had. Truth says, “And now they is asking to do it, the men better let them,” showing that men are going to have to act differently toward women.</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support to all groups as necessary through redirection, probing questions, and modeling. </a:t>
            </a:r>
            <a:endParaRPr dirty="0"/>
          </a:p>
        </p:txBody>
      </p:sp>
    </p:spTree>
    <p:extLst>
      <p:ext uri="{BB962C8B-B14F-4D97-AF65-F5344CB8AC3E}">
        <p14:creationId xmlns:p14="http://schemas.microsoft.com/office/powerpoint/2010/main" val="1309593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06b56535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406b565359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3-4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class/ Small groups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Work Time B. World Café </a:t>
            </a:r>
            <a:endParaRPr sz="1200" b="1">
              <a:solidFill>
                <a:schemeClr val="dk1"/>
              </a:solidFill>
              <a:latin typeface="Calibri"/>
              <a:ea typeface="Calibri"/>
              <a:cs typeface="Calibri"/>
              <a:sym typeface="Calibri"/>
            </a:endParaRPr>
          </a:p>
          <a:p>
            <a:pPr marL="0" lvl="0" indent="0" rtl="0">
              <a:spcBef>
                <a:spcPts val="0"/>
              </a:spcBef>
              <a:spcAft>
                <a:spcPts val="0"/>
              </a:spcAft>
              <a:buNone/>
            </a:pP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may want to select students to model this process or show students a video that illustrates the movement.  </a:t>
            </a:r>
            <a:r>
              <a:rPr lang="en" sz="1200" u="sng">
                <a:solidFill>
                  <a:schemeClr val="hlink"/>
                </a:solidFill>
                <a:latin typeface="Calibri"/>
                <a:ea typeface="Calibri"/>
                <a:cs typeface="Calibri"/>
                <a:sym typeface="Calibri"/>
                <a:hlinkClick r:id="rId3"/>
              </a:rPr>
              <a:t>https://www.youtube.com/watch?v=7ODLvTBvKow</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4 of 7.</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students have engaged in the first steps of the protocol, explain the second set of steps by reading the slide.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select students model the movement in the protocol if needed or show the video.</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now they’ll complete the rest of the steps in World Cafe.</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understanding of the protocol.</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4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06c68a8d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06c68a8d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7.</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and instructions  aloud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check for understanding as groups meet and discuss.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“fix” is that both African Americans and women are starting to fight for their rights, which will change the role that white men have had. Truth says, “And now they is asking to do it, the men better let them,” showing that men are going to have to act differently toward women.</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support to all groups as necessary through redirection, probing questions, and modeling. </a:t>
            </a:r>
            <a:endParaRPr dirty="0"/>
          </a:p>
        </p:txBody>
      </p:sp>
    </p:spTree>
    <p:extLst>
      <p:ext uri="{BB962C8B-B14F-4D97-AF65-F5344CB8AC3E}">
        <p14:creationId xmlns:p14="http://schemas.microsoft.com/office/powerpoint/2010/main" val="1332712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e8905c4b9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e8905c4b9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 </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to Round 2 on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and instructions  aloud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From here, facilitate according to the protocol telling students when to rotate to a new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check for understanding as groups meet and discuss each question.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Truth claims that the objection to women having rights is that they need to be protected. Each sentence gives another way in which Truth shows that she is as strong (or stronger) than a man. The question “ain’t I a woman?’ emphasizes that she is a woman, even though she can “work as much and eat as much as a man,” for instance.</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support to all groups as necessary through redirection, probing questions, and modeling. </a:t>
            </a:r>
            <a:endParaRPr dirty="0"/>
          </a:p>
        </p:txBody>
      </p:sp>
    </p:spTree>
    <p:extLst>
      <p:ext uri="{BB962C8B-B14F-4D97-AF65-F5344CB8AC3E}">
        <p14:creationId xmlns:p14="http://schemas.microsoft.com/office/powerpoint/2010/main" val="1749313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02cff0e74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402cff0e74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 </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7 of 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to Round 3 on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and instructions  aloud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From here, facilitate according to the protocol instructing students when to rotate groups.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check for understanding as groups meet and discuss each question.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Truth is taking a stand for women’s rights. Her perspective is that women are as strong and capable as men, so they should have the same rights.</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Paragraph 3, Truth implies that African Americans and women aren’t given the same rights because they are thought to be intellectually inferior. She replies by saying, “wouldn’t you be mean not to let me have my little half measure full?” indicating that intellect should have nothing to do with rights.</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Paragraph 4, she acknowledges: “Then that little man in black there, he says women can’t have as much rights as men, ‘cause Christ wasn’t a woman!” Truth responds by saying that a woman was strong enough to “turn the world upside down,” so they deserve rights.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support to all groups as necessary through redirection, probing questions, and modeling. </a:t>
            </a:r>
            <a:endParaRPr dirty="0"/>
          </a:p>
        </p:txBody>
      </p:sp>
    </p:spTree>
    <p:extLst>
      <p:ext uri="{BB962C8B-B14F-4D97-AF65-F5344CB8AC3E}">
        <p14:creationId xmlns:p14="http://schemas.microsoft.com/office/powerpoint/2010/main" val="3297562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02cff0e7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02cff0e7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debrief allows students to make the connection between the work of the lesson and the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6.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all three rounds, refocus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Debrief the World Café protocol by referring to the lesson’s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first posted learning target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students to share about the central idea in Truth’s speech.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students to share what objection to women having rights Truth addressed and how each sentence in the paragraph contributes to Truth’s response.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learning target from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one or two students to share what Truth’s perspective is and what other viewpoints she acknowledged.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1. The central idea is that African Americans and women are starting to fight for their rights and that will change the role that white men have had.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2.  The objection to women having rights is that they need to be protected. Each sentence supports her point by showing  that she is as strong (or stronger) than a man.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3. Here perspective is that women should have the same rights because they are as strong or stronger than a man.  She acknowledges </a:t>
            </a:r>
            <a:r>
              <a:rPr lang="en-US" sz="1200" b="0" dirty="0">
                <a:solidFill>
                  <a:schemeClr val="dk1"/>
                </a:solidFill>
                <a:latin typeface="Calibri"/>
                <a:ea typeface="Calibri"/>
                <a:cs typeface="Calibri"/>
                <a:sym typeface="Calibri"/>
              </a:rPr>
              <a:t>and</a:t>
            </a:r>
            <a:r>
              <a:rPr lang="en" sz="1200" b="0" dirty="0">
                <a:solidFill>
                  <a:schemeClr val="dk1"/>
                </a:solidFill>
                <a:latin typeface="Calibri"/>
                <a:ea typeface="Calibri"/>
                <a:cs typeface="Calibri"/>
                <a:sym typeface="Calibri"/>
              </a:rPr>
              <a:t> refutes the opposing views that women don’t have the same intellect as men and that a woman can’t have the same rights because “Christ was a man.”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098830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02cff0e7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402cff0e7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a:solidFill>
                  <a:schemeClr val="dk1"/>
                </a:solidFill>
                <a:latin typeface="Calibri"/>
                <a:ea typeface="Calibri"/>
                <a:cs typeface="Calibri"/>
                <a:sym typeface="Calibri"/>
              </a:rPr>
              <a:t>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A. Preparing for Summary Writing (5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Previously, students have used the </a:t>
            </a: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to prepare their ideas to write summaries. In this module, summary writing will be much less scaffolded. This lesson marks a transition, so instead of the </a:t>
            </a:r>
            <a:r>
              <a:rPr lang="en" sz="1200" b="1" dirty="0">
                <a:solidFill>
                  <a:schemeClr val="dk1"/>
                </a:solidFill>
                <a:latin typeface="Calibri"/>
                <a:ea typeface="Calibri"/>
                <a:cs typeface="Calibri"/>
                <a:sym typeface="Calibri"/>
              </a:rPr>
              <a:t>Summary Writing graphic organizer</a:t>
            </a:r>
            <a:r>
              <a:rPr lang="en" sz="1200" dirty="0">
                <a:solidFill>
                  <a:schemeClr val="dk1"/>
                </a:solidFill>
                <a:latin typeface="Calibri"/>
                <a:ea typeface="Calibri"/>
                <a:cs typeface="Calibri"/>
                <a:sym typeface="Calibri"/>
              </a:rPr>
              <a:t>, students are asked to consider the same things but without the graphic support. Keep in mind that students who struggle may still benefit from using the organizer. On the </a:t>
            </a:r>
            <a:r>
              <a:rPr lang="en-US" sz="1200" dirty="0">
                <a:solidFill>
                  <a:schemeClr val="dk1"/>
                </a:solidFill>
                <a:latin typeface="Calibri"/>
                <a:ea typeface="Calibri"/>
                <a:cs typeface="Calibri"/>
                <a:sym typeface="Calibri"/>
              </a:rPr>
              <a:t>M</a:t>
            </a:r>
            <a:r>
              <a:rPr lang="en" sz="1200" dirty="0">
                <a:solidFill>
                  <a:schemeClr val="dk1"/>
                </a:solidFill>
                <a:latin typeface="Calibri"/>
                <a:ea typeface="Calibri"/>
                <a:cs typeface="Calibri"/>
                <a:sym typeface="Calibri"/>
              </a:rPr>
              <a:t>id-</a:t>
            </a:r>
            <a:r>
              <a:rPr lang="en-US" sz="1200" dirty="0">
                <a:solidFill>
                  <a:schemeClr val="dk1"/>
                </a:solidFill>
                <a:latin typeface="Calibri"/>
                <a:ea typeface="Calibri"/>
                <a:cs typeface="Calibri"/>
                <a:sym typeface="Calibri"/>
              </a:rPr>
              <a:t>U</a:t>
            </a:r>
            <a:r>
              <a:rPr lang="en" sz="1200" dirty="0">
                <a:solidFill>
                  <a:schemeClr val="dk1"/>
                </a:solidFill>
                <a:latin typeface="Calibri"/>
                <a:ea typeface="Calibri"/>
                <a:cs typeface="Calibri"/>
                <a:sym typeface="Calibri"/>
              </a:rPr>
              <a:t>nit </a:t>
            </a:r>
            <a:r>
              <a:rPr lang="en-US" sz="1200"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ssessment, students will not be presented with any scaffolding for summary writing. Consider, however, continuing to provide the graphic organizer for students who may need extra support. Refer to Lesson 4</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point to the box on their Note-catcher labeled Summary Preparation. When students have found it, point out that it has the same elements as the </a:t>
            </a: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that they used in Lesson 4, but it looks different.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Support students as they begin to think about preparing their summary. Ask: </a:t>
            </a:r>
            <a:r>
              <a:rPr lang="en" sz="1200" i="1" dirty="0">
                <a:solidFill>
                  <a:schemeClr val="dk1"/>
                </a:solidFill>
                <a:latin typeface="Calibri"/>
                <a:ea typeface="Calibri"/>
                <a:cs typeface="Calibri"/>
                <a:sym typeface="Calibri"/>
              </a:rPr>
              <a:t>“Based on what we have read so far, what might be the controlling idea for the summary?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encouraging students to think about the larger theme they have been studying of taking a 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started with the Summary Preparation box.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for homework they will need to finish the summary preparation and write a summary paragraph of the speech.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take their copies of the speech home with them.</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 controlling idea of the speech: </a:t>
            </a:r>
            <a:r>
              <a:rPr lang="en" sz="1200" b="0" dirty="0">
                <a:solidFill>
                  <a:schemeClr val="dk1"/>
                </a:solidFill>
                <a:latin typeface="Calibri"/>
                <a:ea typeface="Calibri"/>
                <a:cs typeface="Calibri"/>
                <a:sym typeface="Calibri"/>
              </a:rPr>
              <a:t>Sojourner Truth’s belief that women should have the same rights as men.</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using the </a:t>
            </a: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(see Lesson 4).</a:t>
            </a:r>
            <a:endParaRPr dirty="0"/>
          </a:p>
        </p:txBody>
      </p:sp>
    </p:spTree>
    <p:extLst>
      <p:ext uri="{BB962C8B-B14F-4D97-AF65-F5344CB8AC3E}">
        <p14:creationId xmlns:p14="http://schemas.microsoft.com/office/powerpoint/2010/main" val="3603538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e8905c4b9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e8905c4b9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sharing their summaries during the opening of the next lesson.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Mid-Unit Assessment which will occur in the next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to use time outside of class to allow students to finish these prior to the next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1426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1111bc4a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41111bc4a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9" name="Google Shape;299;g41111bc4a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1331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8905c4b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e8905c4b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“Ain’t I a Woman?” by Sojourner Truth (one copy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“Ain’t I a Woman?”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“Ain’t I a Woman?” Note-catcher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(from Lesson 4) as needed for struggling students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prepare grouping for World Cafe, consider putting sticky notes under students’ chairs with numbers on them. When it is time to form the groups, ask students to find the sticky note under their chair and sit with others who have the same number to form their first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World Cafe directions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892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8905c4b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e8905c4b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 “Ain’t I a Woman?” by Sojourner Truth</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this protocol before teaching. It is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World Café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Here is a short video for explaining the process. </a:t>
            </a:r>
            <a:r>
              <a:rPr lang="en" sz="1200" u="sng">
                <a:solidFill>
                  <a:schemeClr val="hlink"/>
                </a:solidFill>
                <a:latin typeface="Calibri"/>
                <a:ea typeface="Calibri"/>
                <a:cs typeface="Calibri"/>
                <a:sym typeface="Calibri"/>
                <a:hlinkClick r:id="rId3"/>
              </a:rPr>
              <a:t>https://www.youtube.com/watch?v=7ODLvTBvKow</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5508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8905c4b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e8905c4b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45720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0452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8905c4b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e8905c4b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5211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8905c4b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e8905c4b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5-7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Partners (Discussion Appointments)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Engaging the Reader: Vocabulary in “Equal Rights for Women”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Discussion Appointments are a way for students to work with different classmates, leading to mixed-ability groupings. Mixed-ability groupings of students for regular discussion and close reading exercises will provide a collaborative and supportive structure for reading complex texts and close reading of the text.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directions on the slide.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Collect the homework.</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sharing vocabulary and discussing those terms that they had in common and checking one another’s definitions for those terms.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3506911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8905c4b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e8905c4b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a:t>
            </a:r>
            <a:r>
              <a:rPr lang="en" sz="1200" b="1" dirty="0">
                <a:solidFill>
                  <a:schemeClr val="dk1"/>
                </a:solidFill>
                <a:latin typeface="Calibri"/>
                <a:ea typeface="Calibri"/>
                <a:cs typeface="Calibri"/>
                <a:sym typeface="Calibri"/>
              </a:rPr>
              <a:t>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 Learning Targets (3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learning targets are the same as those used with the speech in previous lessons.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and point out that they should look very familiar.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worked on the same skills with Shirley Chisholm’s speech.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375120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8905c4b9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e8905c4b9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Introduce “Ain’t I a Woman?” </a:t>
            </a:r>
            <a:br>
              <a:rPr lang="en" sz="1200" b="1" dirty="0">
                <a:solidFill>
                  <a:schemeClr val="dk1"/>
                </a:solidFill>
                <a:latin typeface="Calibri"/>
                <a:ea typeface="Calibri"/>
                <a:cs typeface="Calibri"/>
                <a:sym typeface="Calibri"/>
              </a:rPr>
            </a:b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indicates students should work with a partner, so to avoid further transition you may want to have students continue working with their New York Discussion Appointment from earlier.</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are going to analyze another speech, “Ain’t I a Woman?” by Sojourner Truth, in order to practice the skills they worked on in the past four lessons.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“Ain’t I a Woman?”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title of the speech, the author, and the year it was given.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in their heads while you read it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 students 5 minutes to work with a partner to write the gist next to each paragraph.</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identifying the general idea from each paragraph and recording it on their copy of the speech.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gist is a general idea or the main point the author is making, not specific details from the next.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randomly selecting fluent readers to read aloud as the rest of the class reads silently in their heads to provide struggling students with a peer model.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9535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e8905c4b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e8905c4b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of this lesson has several components and has been broken down over the course of six slides.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7.</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“To analyze the “Ain’t I a Woman” text, you’ll focus on the same skills—this time in a new discussion protocol called “World Café.”</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734593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D4F0A2F7-26CC-4215-8C36-B89CA7BA409E}"/>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77A8F16C-648D-4E90-8D75-83167D633C37}"/>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6897229E-1CE6-4348-B128-44800197A0BA}"/>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5E0DCD53-C770-47CD-8227-A7C87B192348}"/>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71F75142-8EAD-4BBA-9577-6F953A062047}"/>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15D45109-8958-4DC0-9CB5-66AF2E5FE590}"/>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6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Provide students another opportunity to practice the skills that will be assessed on the Mid-Unit 1 Assessment in the next lesson.</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Analyze “Ain’t I a Woman” by Sojourner Truth by engaging in a new discussion protocol, World Cafe.</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the development of a central idea in “Ain’t I a Woman?”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the structure of a paragraph, including the role of particular sentences, in “Ain’t I a Woman?”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Sojourner Truth’s perspective in “Ain’t I a Woman?” </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Learn the World Café Protocol</a:t>
            </a:r>
            <a:endParaRPr/>
          </a:p>
        </p:txBody>
      </p:sp>
      <p:sp>
        <p:nvSpPr>
          <p:cNvPr id="234" name="Google Shape;234;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500"/>
              <a:t>To engage in this protocol you’ll follow these instructions: </a:t>
            </a:r>
            <a:endParaRPr sz="1500"/>
          </a:p>
          <a:p>
            <a:pPr marL="0" lvl="0" indent="0">
              <a:spcBef>
                <a:spcPts val="0"/>
              </a:spcBef>
              <a:spcAft>
                <a:spcPts val="0"/>
              </a:spcAft>
              <a:buNone/>
            </a:pPr>
            <a:endParaRPr sz="1500"/>
          </a:p>
          <a:p>
            <a:pPr marL="457200" lvl="0" indent="-342900" rtl="0">
              <a:spcBef>
                <a:spcPts val="0"/>
              </a:spcBef>
              <a:spcAft>
                <a:spcPts val="0"/>
              </a:spcAft>
              <a:buClr>
                <a:schemeClr val="dk1"/>
              </a:buClr>
              <a:buSzPts val="1800"/>
              <a:buFont typeface="Century Gothic"/>
              <a:buAutoNum type="arabicPeriod"/>
            </a:pPr>
            <a:r>
              <a:rPr lang="en">
                <a:solidFill>
                  <a:schemeClr val="dk1"/>
                </a:solidFill>
              </a:rPr>
              <a:t>Join your group of four.</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Your teacher will say the focus question for this round.</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Take 2 minutes to silently review the text, think about the question, and take notes in your Note-catcher.</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Select a leader to facilitate the discussion and keep the group focused.</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As a group, discuss the question for Round 1 and add to your notes for 4 minutes.</a:t>
            </a:r>
            <a:endParaRPr>
              <a:solidFill>
                <a:schemeClr val="dk1"/>
              </a:solidFill>
            </a:endParaRPr>
          </a:p>
          <a:p>
            <a:pPr marL="0" lvl="0" indent="0" rtl="0">
              <a:spcBef>
                <a:spcPts val="0"/>
              </a:spcBef>
              <a:spcAft>
                <a:spcPts val="0"/>
              </a:spcAft>
              <a:buNone/>
            </a:pPr>
            <a:endParaRPr/>
          </a:p>
        </p:txBody>
      </p:sp>
      <p:pic>
        <p:nvPicPr>
          <p:cNvPr id="235" name="Google Shape;235;p46"/>
          <p:cNvPicPr preferRelativeResize="0"/>
          <p:nvPr/>
        </p:nvPicPr>
        <p:blipFill>
          <a:blip r:embed="rId3">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7"/>
          <p:cNvSpPr txBox="1">
            <a:spLocks noGrp="1"/>
          </p:cNvSpPr>
          <p:nvPr>
            <p:ph type="title"/>
          </p:nvPr>
        </p:nvSpPr>
        <p:spPr>
          <a:xfrm>
            <a:off x="453275" y="2870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Find the Central Idea &amp; Supporting Details</a:t>
            </a:r>
            <a:endParaRPr sz="2800"/>
          </a:p>
        </p:txBody>
      </p:sp>
      <p:sp>
        <p:nvSpPr>
          <p:cNvPr id="241" name="Google Shape;241;p47"/>
          <p:cNvSpPr txBox="1">
            <a:spLocks noGrp="1"/>
          </p:cNvSpPr>
          <p:nvPr>
            <p:ph type="body" idx="1"/>
          </p:nvPr>
        </p:nvSpPr>
        <p:spPr>
          <a:xfrm>
            <a:off x="311700" y="112662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
              <a:t>Take 2 minutes to reread the </a:t>
            </a:r>
            <a:br>
              <a:rPr lang="en"/>
            </a:br>
            <a:r>
              <a:rPr lang="en"/>
              <a:t>speech and take notes on </a:t>
            </a:r>
            <a:br>
              <a:rPr lang="en"/>
            </a:br>
            <a:r>
              <a:rPr lang="en"/>
              <a:t>the question for round 1.</a:t>
            </a:r>
            <a:br>
              <a:rPr lang="en"/>
            </a:br>
            <a:endParaRPr/>
          </a:p>
          <a:p>
            <a:pPr marL="457200" lvl="0" indent="-342900" rtl="0">
              <a:spcBef>
                <a:spcPts val="0"/>
              </a:spcBef>
              <a:spcAft>
                <a:spcPts val="0"/>
              </a:spcAft>
              <a:buClr>
                <a:schemeClr val="dk1"/>
              </a:buClr>
              <a:buSzPts val="1800"/>
              <a:buChar char="●"/>
            </a:pPr>
            <a:r>
              <a:rPr lang="en">
                <a:solidFill>
                  <a:schemeClr val="dk1"/>
                </a:solidFill>
              </a:rPr>
              <a:t>Take 4 minutes to discuss</a:t>
            </a:r>
            <a:endParaRPr>
              <a:solidFill>
                <a:schemeClr val="dk1"/>
              </a:solidFill>
            </a:endParaRPr>
          </a:p>
          <a:p>
            <a:pPr marL="457200" lvl="0" indent="0" rtl="0">
              <a:spcBef>
                <a:spcPts val="0"/>
              </a:spcBef>
              <a:spcAft>
                <a:spcPts val="0"/>
              </a:spcAft>
              <a:buNone/>
            </a:pPr>
            <a:r>
              <a:rPr lang="en">
                <a:solidFill>
                  <a:schemeClr val="dk1"/>
                </a:solidFill>
              </a:rPr>
              <a:t>the question with your group</a:t>
            </a:r>
            <a:endParaRPr>
              <a:solidFill>
                <a:schemeClr val="dk1"/>
              </a:solidFill>
            </a:endParaRPr>
          </a:p>
          <a:p>
            <a:pPr marL="457200" lvl="0" indent="0" rtl="0">
              <a:spcBef>
                <a:spcPts val="0"/>
              </a:spcBef>
              <a:spcAft>
                <a:spcPts val="0"/>
              </a:spcAft>
              <a:buNone/>
            </a:pPr>
            <a:r>
              <a:rPr lang="en">
                <a:solidFill>
                  <a:schemeClr val="dk1"/>
                </a:solidFill>
              </a:rPr>
              <a:t>with your leader guiding</a:t>
            </a:r>
            <a:br>
              <a:rPr lang="en">
                <a:solidFill>
                  <a:schemeClr val="dk1"/>
                </a:solidFill>
              </a:rPr>
            </a:br>
            <a:r>
              <a:rPr lang="en">
                <a:solidFill>
                  <a:schemeClr val="dk1"/>
                </a:solidFill>
              </a:rPr>
              <a:t>the discussion.</a:t>
            </a:r>
            <a:endParaRPr>
              <a:solidFill>
                <a:schemeClr val="dk1"/>
              </a:solidFill>
            </a:endParaRPr>
          </a:p>
          <a:p>
            <a:pPr marL="457200" lvl="0" indent="0" rtl="0">
              <a:spcBef>
                <a:spcPts val="0"/>
              </a:spcBef>
              <a:spcAft>
                <a:spcPts val="0"/>
              </a:spcAft>
              <a:buClr>
                <a:srgbClr val="000000"/>
              </a:buClr>
              <a:buSzPts val="1100"/>
              <a:buFont typeface="Arial"/>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Add new details to your notes.</a:t>
            </a:r>
            <a:endParaRPr>
              <a:solidFill>
                <a:schemeClr val="dk1"/>
              </a:solidFill>
            </a:endParaRPr>
          </a:p>
          <a:p>
            <a:pPr marL="457200" lvl="0" indent="0" rtl="0">
              <a:spcBef>
                <a:spcPts val="0"/>
              </a:spcBef>
              <a:spcAft>
                <a:spcPts val="0"/>
              </a:spcAft>
              <a:buNone/>
            </a:pPr>
            <a:endParaRPr/>
          </a:p>
        </p:txBody>
      </p:sp>
      <p:pic>
        <p:nvPicPr>
          <p:cNvPr id="242" name="Google Shape;242;p47"/>
          <p:cNvPicPr preferRelativeResize="0"/>
          <p:nvPr/>
        </p:nvPicPr>
        <p:blipFill>
          <a:blip r:embed="rId3">
            <a:alphaModFix/>
          </a:blip>
          <a:stretch>
            <a:fillRect/>
          </a:stretch>
        </p:blipFill>
        <p:spPr>
          <a:xfrm>
            <a:off x="4329450" y="1951600"/>
            <a:ext cx="4644425" cy="1598900"/>
          </a:xfrm>
          <a:prstGeom prst="rect">
            <a:avLst/>
          </a:prstGeom>
          <a:noFill/>
          <a:ln>
            <a:noFill/>
          </a:ln>
        </p:spPr>
      </p:pic>
      <p:pic>
        <p:nvPicPr>
          <p:cNvPr id="243" name="Google Shape;243;p47"/>
          <p:cNvPicPr preferRelativeResize="0"/>
          <p:nvPr/>
        </p:nvPicPr>
        <p:blipFill>
          <a:blip r:embed="rId4">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Learn the World Café Protocol</a:t>
            </a:r>
            <a:endParaRPr/>
          </a:p>
        </p:txBody>
      </p:sp>
      <p:sp>
        <p:nvSpPr>
          <p:cNvPr id="249" name="Google Shape;249;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These are the next steps in the protocol: </a:t>
            </a:r>
            <a:endParaRPr/>
          </a:p>
          <a:p>
            <a:pPr marL="0" lvl="0" indent="0" rtl="0">
              <a:spcBef>
                <a:spcPts val="0"/>
              </a:spcBef>
              <a:spcAft>
                <a:spcPts val="0"/>
              </a:spcAft>
              <a:buNone/>
            </a:pPr>
            <a:endParaRPr/>
          </a:p>
          <a:p>
            <a:pPr marL="0" lvl="0" indent="0" rtl="0">
              <a:spcBef>
                <a:spcPts val="0"/>
              </a:spcBef>
              <a:spcAft>
                <a:spcPts val="0"/>
              </a:spcAft>
              <a:buNone/>
            </a:pPr>
            <a:r>
              <a:rPr lang="en">
                <a:solidFill>
                  <a:schemeClr val="dk1"/>
                </a:solidFill>
              </a:rPr>
              <a:t>6.      Then the leader stays put, as the rest of the group rotates to the next </a:t>
            </a:r>
            <a:br>
              <a:rPr lang="en">
                <a:solidFill>
                  <a:schemeClr val="dk1"/>
                </a:solidFill>
              </a:rPr>
            </a:br>
            <a:r>
              <a:rPr lang="en">
                <a:solidFill>
                  <a:schemeClr val="dk1"/>
                </a:solidFill>
              </a:rPr>
              <a:t>         table.</a:t>
            </a:r>
            <a:endParaRPr>
              <a:solidFill>
                <a:schemeClr val="dk1"/>
              </a:solidFill>
            </a:endParaRPr>
          </a:p>
          <a:p>
            <a:pPr marL="0" lvl="0" indent="0" rtl="0">
              <a:spcBef>
                <a:spcPts val="0"/>
              </a:spcBef>
              <a:spcAft>
                <a:spcPts val="0"/>
              </a:spcAft>
              <a:buNone/>
            </a:pPr>
            <a:r>
              <a:rPr lang="en">
                <a:solidFill>
                  <a:schemeClr val="dk1"/>
                </a:solidFill>
              </a:rPr>
              <a:t>7.      The leader shares the major points of his/her group’s discussion with</a:t>
            </a:r>
            <a:br>
              <a:rPr lang="en">
                <a:solidFill>
                  <a:schemeClr val="dk1"/>
                </a:solidFill>
              </a:rPr>
            </a:br>
            <a:r>
              <a:rPr lang="en">
                <a:solidFill>
                  <a:schemeClr val="dk1"/>
                </a:solidFill>
              </a:rPr>
              <a:t>         the new group members.</a:t>
            </a:r>
            <a:endParaRPr>
              <a:solidFill>
                <a:schemeClr val="dk1"/>
              </a:solidFill>
            </a:endParaRPr>
          </a:p>
          <a:p>
            <a:pPr marL="0" lvl="0" indent="0" rtl="0">
              <a:spcBef>
                <a:spcPts val="0"/>
              </a:spcBef>
              <a:spcAft>
                <a:spcPts val="0"/>
              </a:spcAft>
              <a:buNone/>
            </a:pPr>
            <a:r>
              <a:rPr lang="en">
                <a:solidFill>
                  <a:schemeClr val="dk1"/>
                </a:solidFill>
              </a:rPr>
              <a:t>8.      Each table selects a new leader.</a:t>
            </a:r>
            <a:endParaRPr>
              <a:solidFill>
                <a:schemeClr val="dk1"/>
              </a:solidFill>
            </a:endParaRPr>
          </a:p>
          <a:p>
            <a:pPr marL="0" lvl="0" indent="0" rtl="0">
              <a:spcBef>
                <a:spcPts val="0"/>
              </a:spcBef>
              <a:spcAft>
                <a:spcPts val="0"/>
              </a:spcAft>
              <a:buNone/>
            </a:pPr>
            <a:r>
              <a:rPr lang="en">
                <a:solidFill>
                  <a:schemeClr val="dk1"/>
                </a:solidFill>
              </a:rPr>
              <a:t>9.      Repeat the process until you’ve have had the chance to discuss</a:t>
            </a:r>
            <a:br>
              <a:rPr lang="en">
                <a:solidFill>
                  <a:schemeClr val="dk1"/>
                </a:solidFill>
              </a:rPr>
            </a:br>
            <a:r>
              <a:rPr lang="en">
                <a:solidFill>
                  <a:schemeClr val="dk1"/>
                </a:solidFill>
              </a:rPr>
              <a:t>         each question.</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None/>
            </a:pPr>
            <a:endParaRPr sz="1400"/>
          </a:p>
        </p:txBody>
      </p:sp>
      <p:pic>
        <p:nvPicPr>
          <p:cNvPr id="250" name="Google Shape;250;p48"/>
          <p:cNvPicPr preferRelativeResize="0"/>
          <p:nvPr/>
        </p:nvPicPr>
        <p:blipFill>
          <a:blip r:embed="rId3">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9"/>
          <p:cNvSpPr txBox="1">
            <a:spLocks noGrp="1"/>
          </p:cNvSpPr>
          <p:nvPr>
            <p:ph type="title"/>
          </p:nvPr>
        </p:nvSpPr>
        <p:spPr>
          <a:xfrm>
            <a:off x="453275" y="2870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Let’s Share the Central Idea &amp; Supporting Details</a:t>
            </a:r>
            <a:endParaRPr sz="2600"/>
          </a:p>
        </p:txBody>
      </p:sp>
      <p:sp>
        <p:nvSpPr>
          <p:cNvPr id="256" name="Google Shape;256;p49"/>
          <p:cNvSpPr txBox="1">
            <a:spLocks noGrp="1"/>
          </p:cNvSpPr>
          <p:nvPr>
            <p:ph type="body" idx="1"/>
          </p:nvPr>
        </p:nvSpPr>
        <p:spPr>
          <a:xfrm>
            <a:off x="311700" y="112662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Char char="●"/>
            </a:pPr>
            <a:r>
              <a:rPr lang="en" dirty="0"/>
              <a:t>Rotate quietly to a new group</a:t>
            </a:r>
            <a:r>
              <a:rPr lang="en-US" dirty="0"/>
              <a:t>,</a:t>
            </a:r>
            <a:r>
              <a:rPr lang="en" dirty="0"/>
              <a:t> </a:t>
            </a:r>
            <a:endParaRPr dirty="0"/>
          </a:p>
          <a:p>
            <a:pPr marL="914400" lvl="0" indent="0" rtl="0">
              <a:spcBef>
                <a:spcPts val="0"/>
              </a:spcBef>
              <a:spcAft>
                <a:spcPts val="0"/>
              </a:spcAft>
              <a:buNone/>
            </a:pPr>
            <a:endParaRPr dirty="0"/>
          </a:p>
          <a:p>
            <a:pPr marL="457200" lvl="0" indent="-342900" rtl="0">
              <a:spcBef>
                <a:spcPts val="0"/>
              </a:spcBef>
              <a:spcAft>
                <a:spcPts val="0"/>
              </a:spcAft>
              <a:buSzPts val="1800"/>
              <a:buChar char="●"/>
            </a:pPr>
            <a:r>
              <a:rPr lang="en" dirty="0"/>
              <a:t>Leaders will share their group’s </a:t>
            </a:r>
            <a:endParaRPr dirty="0"/>
          </a:p>
          <a:p>
            <a:pPr marL="0" lvl="0" indent="0" rtl="0">
              <a:spcBef>
                <a:spcPts val="0"/>
              </a:spcBef>
              <a:spcAft>
                <a:spcPts val="0"/>
              </a:spcAft>
              <a:buNone/>
            </a:pPr>
            <a:r>
              <a:rPr lang="en" dirty="0"/>
              <a:t>       thinking with the new group</a:t>
            </a:r>
            <a:r>
              <a:rPr lang="en-US" dirty="0"/>
              <a:t>.</a:t>
            </a:r>
            <a:endParaRPr dirty="0"/>
          </a:p>
          <a:p>
            <a:pPr marL="0" lvl="0" indent="0" rtl="0">
              <a:spcBef>
                <a:spcPts val="0"/>
              </a:spcBef>
              <a:spcAft>
                <a:spcPts val="0"/>
              </a:spcAft>
              <a:buNone/>
            </a:pPr>
            <a:endParaRPr dirty="0"/>
          </a:p>
        </p:txBody>
      </p:sp>
      <p:pic>
        <p:nvPicPr>
          <p:cNvPr id="257" name="Google Shape;257;p49"/>
          <p:cNvPicPr preferRelativeResize="0"/>
          <p:nvPr/>
        </p:nvPicPr>
        <p:blipFill>
          <a:blip r:embed="rId3">
            <a:alphaModFix/>
          </a:blip>
          <a:stretch>
            <a:fillRect/>
          </a:stretch>
        </p:blipFill>
        <p:spPr>
          <a:xfrm>
            <a:off x="4420375" y="1463875"/>
            <a:ext cx="4644425" cy="1598900"/>
          </a:xfrm>
          <a:prstGeom prst="rect">
            <a:avLst/>
          </a:prstGeom>
          <a:noFill/>
          <a:ln>
            <a:noFill/>
          </a:ln>
        </p:spPr>
      </p:pic>
      <p:pic>
        <p:nvPicPr>
          <p:cNvPr id="258" name="Google Shape;258;p49"/>
          <p:cNvPicPr preferRelativeResize="0"/>
          <p:nvPr/>
        </p:nvPicPr>
        <p:blipFill>
          <a:blip r:embed="rId4">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50"/>
          <p:cNvSpPr txBox="1">
            <a:spLocks noGrp="1"/>
          </p:cNvSpPr>
          <p:nvPr>
            <p:ph type="title"/>
          </p:nvPr>
        </p:nvSpPr>
        <p:spPr>
          <a:xfrm>
            <a:off x="453275" y="2870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Analyze Text Structure</a:t>
            </a:r>
            <a:endParaRPr sz="3000"/>
          </a:p>
        </p:txBody>
      </p:sp>
      <p:sp>
        <p:nvSpPr>
          <p:cNvPr id="264" name="Google Shape;264;p50"/>
          <p:cNvSpPr txBox="1">
            <a:spLocks noGrp="1"/>
          </p:cNvSpPr>
          <p:nvPr>
            <p:ph type="body" idx="1"/>
          </p:nvPr>
        </p:nvSpPr>
        <p:spPr>
          <a:xfrm>
            <a:off x="311700" y="1152475"/>
            <a:ext cx="3988157"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Choose a new leader.</a:t>
            </a:r>
          </a:p>
          <a:p>
            <a:pPr marL="457200" lvl="0" indent="-342900" rtl="0">
              <a:spcBef>
                <a:spcPts val="0"/>
              </a:spcBef>
              <a:spcAft>
                <a:spcPts val="0"/>
              </a:spcAft>
              <a:buSzPts val="1800"/>
              <a:buAutoNum type="arabicPeriod"/>
            </a:pPr>
            <a:endParaRPr lang="en" dirty="0"/>
          </a:p>
          <a:p>
            <a:pPr marL="457200" lvl="0" indent="-342900" rtl="0">
              <a:spcBef>
                <a:spcPts val="0"/>
              </a:spcBef>
              <a:spcAft>
                <a:spcPts val="0"/>
              </a:spcAft>
              <a:buSzPts val="1800"/>
              <a:buAutoNum type="arabicPeriod"/>
            </a:pPr>
            <a:r>
              <a:rPr lang="en" dirty="0"/>
              <a:t>Reread silently and take notes for 2 minutes.</a:t>
            </a:r>
          </a:p>
          <a:p>
            <a:pPr marL="457200" lvl="0" indent="-342900" rtl="0">
              <a:spcBef>
                <a:spcPts val="0"/>
              </a:spcBef>
              <a:spcAft>
                <a:spcPts val="0"/>
              </a:spcAft>
              <a:buSzPts val="1800"/>
              <a:buAutoNum type="arabicPeriod"/>
            </a:pPr>
            <a:endParaRPr lang="en" dirty="0"/>
          </a:p>
          <a:p>
            <a:pPr marL="457200" lvl="0" indent="-342900" rtl="0">
              <a:spcBef>
                <a:spcPts val="0"/>
              </a:spcBef>
              <a:spcAft>
                <a:spcPts val="0"/>
              </a:spcAft>
              <a:buSzPts val="1800"/>
              <a:buAutoNum type="arabicPeriod"/>
            </a:pPr>
            <a:r>
              <a:rPr lang="en" dirty="0"/>
              <a:t>Take 4 minutes to discuss with </a:t>
            </a:r>
            <a:br>
              <a:rPr lang="en" dirty="0"/>
            </a:br>
            <a:r>
              <a:rPr lang="en" dirty="0"/>
              <a:t>your group and add to your  notes.</a:t>
            </a:r>
          </a:p>
          <a:p>
            <a:pPr marL="457200" lvl="0" indent="-342900" rtl="0">
              <a:spcBef>
                <a:spcPts val="0"/>
              </a:spcBef>
              <a:spcAft>
                <a:spcPts val="0"/>
              </a:spcAft>
              <a:buSzPts val="1800"/>
              <a:buAutoNum type="arabicPeriod"/>
            </a:pPr>
            <a:endParaRPr lang="en" dirty="0"/>
          </a:p>
          <a:p>
            <a:pPr marL="457200" lvl="0" indent="-342900" rtl="0">
              <a:spcBef>
                <a:spcPts val="0"/>
              </a:spcBef>
              <a:spcAft>
                <a:spcPts val="0"/>
              </a:spcAft>
              <a:buSzPts val="1800"/>
              <a:buAutoNum type="arabicPeriod"/>
            </a:pPr>
            <a:r>
              <a:rPr lang="en" dirty="0"/>
              <a:t>Rotate groups.</a:t>
            </a:r>
            <a:endParaRPr dirty="0"/>
          </a:p>
          <a:p>
            <a:pPr marL="0" lvl="0" indent="0" rtl="0">
              <a:spcBef>
                <a:spcPts val="0"/>
              </a:spcBef>
              <a:spcAft>
                <a:spcPts val="0"/>
              </a:spcAft>
              <a:buNone/>
            </a:pPr>
            <a:endParaRPr dirty="0"/>
          </a:p>
        </p:txBody>
      </p:sp>
      <p:pic>
        <p:nvPicPr>
          <p:cNvPr id="265" name="Google Shape;265;p50"/>
          <p:cNvPicPr preferRelativeResize="0"/>
          <p:nvPr/>
        </p:nvPicPr>
        <p:blipFill>
          <a:blip r:embed="rId3">
            <a:alphaModFix/>
          </a:blip>
          <a:stretch>
            <a:fillRect/>
          </a:stretch>
        </p:blipFill>
        <p:spPr>
          <a:xfrm>
            <a:off x="4424700" y="1605212"/>
            <a:ext cx="4549175" cy="1507939"/>
          </a:xfrm>
          <a:prstGeom prst="rect">
            <a:avLst/>
          </a:prstGeom>
          <a:noFill/>
          <a:ln>
            <a:noFill/>
          </a:ln>
        </p:spPr>
      </p:pic>
      <p:pic>
        <p:nvPicPr>
          <p:cNvPr id="266" name="Google Shape;266;p50"/>
          <p:cNvPicPr preferRelativeResize="0"/>
          <p:nvPr/>
        </p:nvPicPr>
        <p:blipFill>
          <a:blip r:embed="rId4">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51"/>
          <p:cNvSpPr txBox="1">
            <a:spLocks noGrp="1"/>
          </p:cNvSpPr>
          <p:nvPr>
            <p:ph type="title"/>
          </p:nvPr>
        </p:nvSpPr>
        <p:spPr>
          <a:xfrm>
            <a:off x="453275" y="28700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Analyze Perspective and Opposing Claim</a:t>
            </a:r>
            <a:endParaRPr sz="2800"/>
          </a:p>
        </p:txBody>
      </p:sp>
      <p:sp>
        <p:nvSpPr>
          <p:cNvPr id="272" name="Google Shape;272;p51"/>
          <p:cNvSpPr txBox="1">
            <a:spLocks noGrp="1"/>
          </p:cNvSpPr>
          <p:nvPr>
            <p:ph type="body" idx="1"/>
          </p:nvPr>
        </p:nvSpPr>
        <p:spPr>
          <a:xfrm>
            <a:off x="311700" y="1152475"/>
            <a:ext cx="4024587"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Choose a new leader.</a:t>
            </a:r>
            <a:br>
              <a:rPr lang="en" dirty="0"/>
            </a:br>
            <a:endParaRPr dirty="0"/>
          </a:p>
          <a:p>
            <a:pPr marL="457200" lvl="0" indent="-342900" rtl="0">
              <a:spcBef>
                <a:spcPts val="0"/>
              </a:spcBef>
              <a:spcAft>
                <a:spcPts val="0"/>
              </a:spcAft>
              <a:buClr>
                <a:schemeClr val="dk1"/>
              </a:buClr>
              <a:buSzPts val="1800"/>
              <a:buAutoNum type="arabicPeriod"/>
            </a:pPr>
            <a:r>
              <a:rPr lang="en" dirty="0">
                <a:solidFill>
                  <a:schemeClr val="dk1"/>
                </a:solidFill>
              </a:rPr>
              <a:t>Reread silently and take notes for 2 minutes.</a:t>
            </a:r>
            <a:br>
              <a:rPr lang="en" dirty="0">
                <a:solidFill>
                  <a:schemeClr val="dk1"/>
                </a:solidFill>
              </a:rPr>
            </a:br>
            <a:endParaRPr dirty="0"/>
          </a:p>
          <a:p>
            <a:pPr marL="457200" lvl="0" indent="-342900" rtl="0">
              <a:spcBef>
                <a:spcPts val="0"/>
              </a:spcBef>
              <a:spcAft>
                <a:spcPts val="0"/>
              </a:spcAft>
              <a:buClr>
                <a:schemeClr val="dk1"/>
              </a:buClr>
              <a:buSzPts val="1800"/>
              <a:buAutoNum type="arabicPeriod"/>
            </a:pPr>
            <a:r>
              <a:rPr lang="en" dirty="0">
                <a:solidFill>
                  <a:schemeClr val="dk1"/>
                </a:solidFill>
              </a:rPr>
              <a:t>Take 4 minutes to discuss with </a:t>
            </a:r>
            <a:br>
              <a:rPr lang="en" dirty="0">
                <a:solidFill>
                  <a:schemeClr val="dk1"/>
                </a:solidFill>
              </a:rPr>
            </a:br>
            <a:r>
              <a:rPr lang="en" dirty="0">
                <a:solidFill>
                  <a:schemeClr val="dk1"/>
                </a:solidFill>
              </a:rPr>
              <a:t>your group and add to your  notes.</a:t>
            </a:r>
            <a:br>
              <a:rPr lang="en" dirty="0">
                <a:solidFill>
                  <a:schemeClr val="dk1"/>
                </a:solidFill>
              </a:rPr>
            </a:br>
            <a:endParaRPr dirty="0"/>
          </a:p>
          <a:p>
            <a:pPr marL="457200" lvl="0" indent="-342900" rtl="0">
              <a:spcBef>
                <a:spcPts val="0"/>
              </a:spcBef>
              <a:spcAft>
                <a:spcPts val="0"/>
              </a:spcAft>
              <a:buSzPts val="1800"/>
              <a:buAutoNum type="arabicPeriod"/>
            </a:pPr>
            <a:r>
              <a:rPr lang="en" dirty="0"/>
              <a:t>Rotate groups.</a:t>
            </a:r>
            <a:endParaRPr dirty="0"/>
          </a:p>
          <a:p>
            <a:pPr marL="457200" lvl="0" indent="0" rtl="0">
              <a:spcBef>
                <a:spcPts val="0"/>
              </a:spcBef>
              <a:spcAft>
                <a:spcPts val="0"/>
              </a:spcAft>
              <a:buNone/>
            </a:pPr>
            <a:endParaRPr dirty="0"/>
          </a:p>
        </p:txBody>
      </p:sp>
      <p:pic>
        <p:nvPicPr>
          <p:cNvPr id="273" name="Google Shape;273;p51"/>
          <p:cNvPicPr preferRelativeResize="0"/>
          <p:nvPr/>
        </p:nvPicPr>
        <p:blipFill>
          <a:blip r:embed="rId3">
            <a:alphaModFix/>
          </a:blip>
          <a:stretch>
            <a:fillRect/>
          </a:stretch>
        </p:blipFill>
        <p:spPr>
          <a:xfrm>
            <a:off x="4401562" y="1256450"/>
            <a:ext cx="4463375" cy="1728600"/>
          </a:xfrm>
          <a:prstGeom prst="rect">
            <a:avLst/>
          </a:prstGeom>
          <a:noFill/>
          <a:ln>
            <a:noFill/>
          </a:ln>
        </p:spPr>
      </p:pic>
      <p:pic>
        <p:nvPicPr>
          <p:cNvPr id="274" name="Google Shape;274;p51"/>
          <p:cNvPicPr preferRelativeResize="0"/>
          <p:nvPr/>
        </p:nvPicPr>
        <p:blipFill>
          <a:blip r:embed="rId4">
            <a:alphaModFix/>
          </a:blip>
          <a:stretch>
            <a:fillRect/>
          </a:stretch>
        </p:blipFill>
        <p:spPr>
          <a:xfrm>
            <a:off x="4368925" y="2985050"/>
            <a:ext cx="4528650" cy="1124375"/>
          </a:xfrm>
          <a:prstGeom prst="rect">
            <a:avLst/>
          </a:prstGeom>
          <a:noFill/>
          <a:ln>
            <a:noFill/>
          </a:ln>
        </p:spPr>
      </p:pic>
      <p:pic>
        <p:nvPicPr>
          <p:cNvPr id="275" name="Google Shape;275;p51"/>
          <p:cNvPicPr preferRelativeResize="0"/>
          <p:nvPr/>
        </p:nvPicPr>
        <p:blipFill>
          <a:blip r:embed="rId5">
            <a:alphaModFix/>
          </a:blip>
          <a:stretch>
            <a:fillRect/>
          </a:stretch>
        </p:blipFill>
        <p:spPr>
          <a:xfrm>
            <a:off x="8354738" y="4387575"/>
            <a:ext cx="619125" cy="628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Connect Our Work to Today’s Targets</a:t>
            </a:r>
            <a:endParaRPr sz="2800"/>
          </a:p>
        </p:txBody>
      </p:sp>
      <p:sp>
        <p:nvSpPr>
          <p:cNvPr id="281" name="Google Shape;281;p5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dirty="0">
                <a:solidFill>
                  <a:schemeClr val="dk1"/>
                </a:solidFill>
              </a:rPr>
              <a:t>I can analyze the development of a central idea in “Ain’t I a Woman?”</a:t>
            </a:r>
            <a:br>
              <a:rPr lang="en" sz="2400" dirty="0">
                <a:solidFill>
                  <a:schemeClr val="dk1"/>
                </a:solidFill>
              </a:rPr>
            </a:br>
            <a:endParaRPr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I can analyze the structure of a paragraph, including the role of particular sentences, in “Ain’t I a Woman?”</a:t>
            </a:r>
          </a:p>
          <a:p>
            <a:pPr marL="457200" lvl="0" indent="-381000" rtl="0">
              <a:spcBef>
                <a:spcPts val="0"/>
              </a:spcBef>
              <a:spcAft>
                <a:spcPts val="0"/>
              </a:spcAft>
              <a:buClr>
                <a:schemeClr val="dk1"/>
              </a:buClr>
              <a:buSzPts val="2400"/>
              <a:buAutoNum type="arabicPeriod"/>
            </a:pPr>
            <a:endParaRPr lang="en"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I can analyze Sojourner Truth’s perspective in “Ain’t I a Woman?” </a:t>
            </a:r>
            <a:br>
              <a:rPr lang="en" sz="2400" dirty="0">
                <a:solidFill>
                  <a:schemeClr val="dk1"/>
                </a:solidFill>
              </a:rPr>
            </a:br>
            <a:endParaRPr dirty="0"/>
          </a:p>
        </p:txBody>
      </p:sp>
      <p:pic>
        <p:nvPicPr>
          <p:cNvPr id="282" name="Google Shape;282;p52"/>
          <p:cNvPicPr preferRelativeResize="0"/>
          <p:nvPr/>
        </p:nvPicPr>
        <p:blipFill>
          <a:blip r:embed="rId3">
            <a:alphaModFix/>
          </a:blip>
          <a:stretch>
            <a:fillRect/>
          </a:stretch>
        </p:blipFill>
        <p:spPr>
          <a:xfrm>
            <a:off x="8314180" y="4408714"/>
            <a:ext cx="710077" cy="56374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Plan for Our Summary</a:t>
            </a:r>
            <a:endParaRPr/>
          </a:p>
        </p:txBody>
      </p:sp>
      <p:sp>
        <p:nvSpPr>
          <p:cNvPr id="288" name="Google Shape;288;p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At this point, you’ve had </a:t>
            </a:r>
            <a:br>
              <a:rPr lang="en" sz="2400"/>
            </a:br>
            <a:r>
              <a:rPr lang="en" sz="2400"/>
              <a:t>lots of practice writing </a:t>
            </a:r>
            <a:br>
              <a:rPr lang="en" sz="2400"/>
            </a:br>
            <a:r>
              <a:rPr lang="en" sz="2400"/>
              <a:t>summaries. </a:t>
            </a:r>
            <a:endParaRPr sz="2400"/>
          </a:p>
          <a:p>
            <a:pPr marL="0" lvl="0" indent="0">
              <a:spcBef>
                <a:spcPts val="0"/>
              </a:spcBef>
              <a:spcAft>
                <a:spcPts val="0"/>
              </a:spcAft>
              <a:buNone/>
            </a:pPr>
            <a:endParaRPr sz="2400"/>
          </a:p>
          <a:p>
            <a:pPr marL="0" lvl="0" indent="0">
              <a:spcBef>
                <a:spcPts val="0"/>
              </a:spcBef>
              <a:spcAft>
                <a:spcPts val="0"/>
              </a:spcAft>
              <a:buNone/>
            </a:pPr>
            <a:r>
              <a:rPr lang="en" sz="2400"/>
              <a:t>Now, you’ll use </a:t>
            </a:r>
            <a:br>
              <a:rPr lang="en" sz="2400"/>
            </a:br>
            <a:r>
              <a:rPr lang="en" sz="2400"/>
              <a:t>that experience to help you </a:t>
            </a:r>
            <a:br>
              <a:rPr lang="en" sz="2400"/>
            </a:br>
            <a:r>
              <a:rPr lang="en" sz="2400"/>
              <a:t>write more independently.</a:t>
            </a:r>
            <a:endParaRPr sz="2400"/>
          </a:p>
          <a:p>
            <a:pPr marL="0" lvl="0" indent="0">
              <a:spcBef>
                <a:spcPts val="0"/>
              </a:spcBef>
              <a:spcAft>
                <a:spcPts val="0"/>
              </a:spcAft>
              <a:buNone/>
            </a:pPr>
            <a:endParaRPr sz="2400"/>
          </a:p>
          <a:p>
            <a:pPr marL="0" lvl="0" indent="0" rtl="0">
              <a:spcBef>
                <a:spcPts val="0"/>
              </a:spcBef>
              <a:spcAft>
                <a:spcPts val="0"/>
              </a:spcAft>
              <a:buNone/>
            </a:pPr>
            <a:endParaRPr sz="2400"/>
          </a:p>
        </p:txBody>
      </p:sp>
      <p:pic>
        <p:nvPicPr>
          <p:cNvPr id="289" name="Google Shape;289;p53"/>
          <p:cNvPicPr preferRelativeResize="0"/>
          <p:nvPr/>
        </p:nvPicPr>
        <p:blipFill>
          <a:blip r:embed="rId3">
            <a:alphaModFix/>
          </a:blip>
          <a:stretch>
            <a:fillRect/>
          </a:stretch>
        </p:blipFill>
        <p:spPr>
          <a:xfrm>
            <a:off x="4741975" y="1019476"/>
            <a:ext cx="3182600" cy="4009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95" name="Google Shape;295;p5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Finish your summary preparation, and write a summary paragraph of “Ain’t I a Woman?”</a:t>
            </a:r>
            <a:endParaRPr sz="3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2" name="Google Shape;302;p5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3" name="Google Shape;303;p55"/>
          <p:cNvGraphicFramePr/>
          <p:nvPr/>
        </p:nvGraphicFramePr>
        <p:xfrm>
          <a:off x="577216" y="1385887"/>
          <a:ext cx="7989600" cy="3230175"/>
        </p:xfrm>
        <a:graphic>
          <a:graphicData uri="http://schemas.openxmlformats.org/drawingml/2006/table">
            <a:tbl>
              <a:tblPr firstRow="1" bandRow="1">
                <a:noFill/>
                <a:tableStyleId>{4C45FF14-E4B0-425C-BA77-7F0574D4420A}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6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6: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“Ain’t I a Woman?” by Sojourner Truth (one copy per student) </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“Ain’t I a Woman?” Note-catcher </a:t>
            </a:r>
            <a:r>
              <a:rPr lang="en" dirty="0">
                <a:solidFill>
                  <a:schemeClr val="dk1"/>
                </a:solidFill>
              </a:rPr>
              <a:t>(one per student)</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Prepare World Cafe directions to post</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6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6: </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Read “Ain’t I a Woman?” by Sojourner Truth</a:t>
            </a:r>
            <a:br>
              <a:rPr lang="en">
                <a:solidFill>
                  <a:schemeClr val="dk1"/>
                </a:solidFill>
              </a:rPr>
            </a:b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instructions for the World Café protocol (see appendix)</a:t>
            </a:r>
            <a:endParaRPr>
              <a:solidFill>
                <a:schemeClr val="dk1"/>
              </a:solidFill>
            </a:endParaRPr>
          </a:p>
          <a:p>
            <a:pPr marL="0" lvl="0" indent="0" rtl="0">
              <a:lnSpc>
                <a:spcPct val="90000"/>
              </a:lnSpc>
              <a:spcBef>
                <a:spcPts val="100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6</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World Cafe</a:t>
            </a:r>
            <a:r>
              <a:rPr lang="en" sz="2800" b="1"/>
              <a:t>:</a:t>
            </a:r>
            <a:r>
              <a:rPr lang="en" sz="2800"/>
              <a:t> Analyzing Sojourner Truth’s </a:t>
            </a:r>
            <a:br>
              <a:rPr lang="en" sz="2800"/>
            </a:br>
            <a:r>
              <a:rPr lang="en" sz="2800"/>
              <a:t>“Ain’t I a Woman?”</a:t>
            </a:r>
            <a:endParaRPr sz="2800"/>
          </a:p>
        </p:txBody>
      </p:sp>
      <p:pic>
        <p:nvPicPr>
          <p:cNvPr id="3" name="Picture 2">
            <a:extLst>
              <a:ext uri="{FF2B5EF4-FFF2-40B4-BE49-F238E27FC236}">
                <a16:creationId xmlns:a16="http://schemas.microsoft.com/office/drawing/2014/main" id="{A5425E12-827C-45A9-B37B-1C9B9C5DC313}"/>
              </a:ext>
            </a:extLst>
          </p:cNvPr>
          <p:cNvPicPr>
            <a:picLocks noChangeAspect="1"/>
          </p:cNvPicPr>
          <p:nvPr/>
        </p:nvPicPr>
        <p:blipFill>
          <a:blip r:embed="rId3"/>
          <a:stretch>
            <a:fillRect/>
          </a:stretch>
        </p:blipFill>
        <p:spPr>
          <a:xfrm>
            <a:off x="3246395" y="30153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7749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Today, you’ll use your learning from the last few lessons to analyze a new speech, “Ain’t I a Woman?” by Sojourner Truth.  You will participate in a World Cafe activity to analyze Truth’s perspective and how it relates to our theme of “Taking a Stand.”  This will give you a change to practice the skills that you’ll be using on the Mid-Unit Assessment in the next lesson.</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Today you’ll </a:t>
            </a:r>
            <a:endParaRPr/>
          </a:p>
          <a:p>
            <a:pPr marL="457200" lvl="0" indent="-342900" rtl="0">
              <a:lnSpc>
                <a:spcPct val="100000"/>
              </a:lnSpc>
              <a:spcBef>
                <a:spcPts val="0"/>
              </a:spcBef>
              <a:spcAft>
                <a:spcPts val="0"/>
              </a:spcAft>
              <a:buSzPts val="1800"/>
              <a:buChar char="●"/>
            </a:pPr>
            <a:r>
              <a:rPr lang="en"/>
              <a:t>Review your vocabulary homework with a partner</a:t>
            </a:r>
            <a:endParaRPr/>
          </a:p>
          <a:p>
            <a:pPr marL="457200" lvl="0" indent="-342900" rtl="0">
              <a:lnSpc>
                <a:spcPct val="100000"/>
              </a:lnSpc>
              <a:spcBef>
                <a:spcPts val="0"/>
              </a:spcBef>
              <a:spcAft>
                <a:spcPts val="0"/>
              </a:spcAft>
              <a:buSzPts val="1800"/>
              <a:buChar char="●"/>
            </a:pPr>
            <a:r>
              <a:rPr lang="en"/>
              <a:t>Read the speech for the gist</a:t>
            </a:r>
            <a:endParaRPr/>
          </a:p>
          <a:p>
            <a:pPr marL="457200" lvl="0" indent="-342900" rtl="0">
              <a:lnSpc>
                <a:spcPct val="100000"/>
              </a:lnSpc>
              <a:spcBef>
                <a:spcPts val="0"/>
              </a:spcBef>
              <a:spcAft>
                <a:spcPts val="0"/>
              </a:spcAft>
              <a:buSzPts val="1800"/>
              <a:buChar char="●"/>
            </a:pPr>
            <a:r>
              <a:rPr lang="en"/>
              <a:t>Learn and use the new discussion protocol, World Cafe, to analyze “Ain’t I a Woman?” </a:t>
            </a:r>
            <a:endParaRPr/>
          </a:p>
          <a:p>
            <a:pPr marL="457200" lvl="0" indent="-342900" rtl="0">
              <a:lnSpc>
                <a:spcPct val="100000"/>
              </a:lnSpc>
              <a:spcBef>
                <a:spcPts val="0"/>
              </a:spcBef>
              <a:spcAft>
                <a:spcPts val="0"/>
              </a:spcAft>
              <a:buSzPts val="1800"/>
              <a:buChar char="●"/>
            </a:pPr>
            <a:r>
              <a:rPr lang="en"/>
              <a:t>Summarize </a:t>
            </a:r>
            <a:r>
              <a:rPr lang="en">
                <a:solidFill>
                  <a:schemeClr val="dk1"/>
                </a:solidFill>
              </a:rPr>
              <a:t>“Ain’t I a Woman?” </a:t>
            </a:r>
            <a:endParaRPr/>
          </a:p>
          <a:p>
            <a:pPr marL="0" lvl="0" indent="0" rtl="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Our Vocabulary </a:t>
            </a:r>
            <a:endParaRPr/>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Share your vocabulary </a:t>
            </a:r>
            <a:endParaRPr sz="2400"/>
          </a:p>
          <a:p>
            <a:pPr marL="0" lvl="0" indent="0">
              <a:spcBef>
                <a:spcPts val="0"/>
              </a:spcBef>
              <a:spcAft>
                <a:spcPts val="0"/>
              </a:spcAft>
              <a:buNone/>
            </a:pPr>
            <a:r>
              <a:rPr lang="en" sz="2400"/>
              <a:t>homework with your </a:t>
            </a:r>
            <a:endParaRPr sz="2400"/>
          </a:p>
          <a:p>
            <a:pPr marL="0" lvl="0" indent="0">
              <a:spcBef>
                <a:spcPts val="0"/>
              </a:spcBef>
              <a:spcAft>
                <a:spcPts val="0"/>
              </a:spcAft>
              <a:buNone/>
            </a:pPr>
            <a:r>
              <a:rPr lang="en" sz="2400"/>
              <a:t>New York City discussion </a:t>
            </a:r>
            <a:endParaRPr sz="2400"/>
          </a:p>
          <a:p>
            <a:pPr marL="0" lvl="0" indent="0">
              <a:spcBef>
                <a:spcPts val="0"/>
              </a:spcBef>
              <a:spcAft>
                <a:spcPts val="0"/>
              </a:spcAft>
              <a:buNone/>
            </a:pPr>
            <a:r>
              <a:rPr lang="en" sz="2400"/>
              <a:t>appointment.</a:t>
            </a:r>
            <a:endParaRPr sz="2400"/>
          </a:p>
          <a:p>
            <a:pPr marL="0" lvl="0" indent="0">
              <a:spcBef>
                <a:spcPts val="0"/>
              </a:spcBef>
              <a:spcAft>
                <a:spcPts val="0"/>
              </a:spcAft>
              <a:buNone/>
            </a:pPr>
            <a:endParaRPr sz="2400"/>
          </a:p>
          <a:p>
            <a:pPr marL="0" lvl="0" indent="0">
              <a:spcBef>
                <a:spcPts val="0"/>
              </a:spcBef>
              <a:spcAft>
                <a:spcPts val="0"/>
              </a:spcAft>
              <a:buNone/>
            </a:pPr>
            <a:r>
              <a:rPr lang="en" sz="2400"/>
              <a:t>If you have the same words,</a:t>
            </a:r>
            <a:endParaRPr sz="2400"/>
          </a:p>
          <a:p>
            <a:pPr marL="0" lvl="0" indent="0" rtl="0">
              <a:spcBef>
                <a:spcPts val="0"/>
              </a:spcBef>
              <a:spcAft>
                <a:spcPts val="0"/>
              </a:spcAft>
              <a:buNone/>
            </a:pPr>
            <a:r>
              <a:rPr lang="en" sz="2400"/>
              <a:t>verify each other’s definitions.</a:t>
            </a:r>
            <a:endParaRPr sz="2400"/>
          </a:p>
        </p:txBody>
      </p:sp>
      <p:pic>
        <p:nvPicPr>
          <p:cNvPr id="206" name="Google Shape;206;p42"/>
          <p:cNvPicPr preferRelativeResize="0"/>
          <p:nvPr/>
        </p:nvPicPr>
        <p:blipFill>
          <a:blip r:embed="rId3">
            <a:alphaModFix/>
          </a:blip>
          <a:stretch>
            <a:fillRect/>
          </a:stretch>
        </p:blipFill>
        <p:spPr>
          <a:xfrm rot="5400000">
            <a:off x="5037637" y="1077938"/>
            <a:ext cx="3335275" cy="3090900"/>
          </a:xfrm>
          <a:prstGeom prst="rect">
            <a:avLst/>
          </a:prstGeom>
          <a:noFill/>
          <a:ln>
            <a:noFill/>
          </a:ln>
        </p:spPr>
      </p:pic>
      <p:pic>
        <p:nvPicPr>
          <p:cNvPr id="207" name="Google Shape;207;p42"/>
          <p:cNvPicPr preferRelativeResize="0"/>
          <p:nvPr/>
        </p:nvPicPr>
        <p:blipFill>
          <a:blip r:embed="rId4">
            <a:alphaModFix/>
          </a:blip>
          <a:stretch>
            <a:fillRect/>
          </a:stretch>
        </p:blipFill>
        <p:spPr>
          <a:xfrm>
            <a:off x="8510575" y="4568875"/>
            <a:ext cx="493776" cy="422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I can analyze the development of a central idea in “Ain’t I a Woman?”</a:t>
            </a:r>
            <a:br>
              <a:rPr lang="en" sz="2400" dirty="0"/>
            </a:br>
            <a:endParaRPr sz="2400" i="1" dirty="0"/>
          </a:p>
          <a:p>
            <a:pPr marL="457200" lvl="0" indent="-381000" rtl="0">
              <a:spcBef>
                <a:spcPts val="0"/>
              </a:spcBef>
              <a:spcAft>
                <a:spcPts val="0"/>
              </a:spcAft>
              <a:buSzPts val="2400"/>
              <a:buAutoNum type="arabicPeriod"/>
            </a:pPr>
            <a:r>
              <a:rPr lang="en" sz="2400" dirty="0"/>
              <a:t>I can </a:t>
            </a:r>
            <a:r>
              <a:rPr lang="en" sz="2400" i="1" dirty="0"/>
              <a:t>analyze the structure of a paragraph</a:t>
            </a:r>
            <a:r>
              <a:rPr lang="en" sz="2400" dirty="0"/>
              <a:t>, including the role of particular sentences, in “Ain’t I a Woman?”</a:t>
            </a:r>
          </a:p>
          <a:p>
            <a:pPr marL="457200" lvl="0" indent="-381000" rtl="0">
              <a:spcBef>
                <a:spcPts val="0"/>
              </a:spcBef>
              <a:spcAft>
                <a:spcPts val="0"/>
              </a:spcAft>
              <a:buSzPts val="2400"/>
              <a:buAutoNum type="arabicPeriod"/>
            </a:pPr>
            <a:endParaRPr lang="en" sz="2400" dirty="0"/>
          </a:p>
          <a:p>
            <a:pPr marL="457200" lvl="0" indent="-381000" rtl="0">
              <a:spcBef>
                <a:spcPts val="0"/>
              </a:spcBef>
              <a:spcAft>
                <a:spcPts val="0"/>
              </a:spcAft>
              <a:buSzPts val="2400"/>
              <a:buAutoNum type="arabicPeriod"/>
            </a:pPr>
            <a:r>
              <a:rPr lang="en" sz="2400" dirty="0"/>
              <a:t>I can </a:t>
            </a:r>
            <a:r>
              <a:rPr lang="en" sz="2400" i="1" dirty="0"/>
              <a:t>analyze Sojourner Truth’s perspective</a:t>
            </a:r>
            <a:r>
              <a:rPr lang="en" sz="2400" dirty="0"/>
              <a:t> in “Ain’t I a Woman?” </a:t>
            </a:r>
            <a:br>
              <a:rPr lang="en" sz="2400" dirty="0"/>
            </a:br>
            <a:endParaRPr sz="2400" dirty="0"/>
          </a:p>
        </p:txBody>
      </p:sp>
      <p:pic>
        <p:nvPicPr>
          <p:cNvPr id="214" name="Google Shape;214;p43"/>
          <p:cNvPicPr preferRelativeResize="0"/>
          <p:nvPr/>
        </p:nvPicPr>
        <p:blipFill>
          <a:blip r:embed="rId3">
            <a:alphaModFix/>
          </a:blip>
          <a:stretch>
            <a:fillRect/>
          </a:stretch>
        </p:blipFill>
        <p:spPr>
          <a:xfrm>
            <a:off x="8357723" y="4539207"/>
            <a:ext cx="626977" cy="468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for the Gist</a:t>
            </a:r>
            <a:endParaRPr/>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Read along in your head, as</a:t>
            </a:r>
            <a:endParaRPr dirty="0"/>
          </a:p>
          <a:p>
            <a:pPr marL="0" lvl="0" indent="0" rtl="0">
              <a:spcBef>
                <a:spcPts val="0"/>
              </a:spcBef>
              <a:spcAft>
                <a:spcPts val="0"/>
              </a:spcAft>
              <a:buNone/>
            </a:pPr>
            <a:r>
              <a:rPr lang="en" dirty="0"/>
              <a:t>you hear a read-aloud of the </a:t>
            </a:r>
            <a:br>
              <a:rPr lang="en" dirty="0"/>
            </a:br>
            <a:r>
              <a:rPr lang="en" dirty="0"/>
              <a:t>speech </a:t>
            </a:r>
            <a:r>
              <a:rPr lang="en-US" dirty="0"/>
              <a:t>.</a:t>
            </a:r>
            <a:endParaRPr dirty="0"/>
          </a:p>
          <a:p>
            <a:pPr marL="0" lvl="0" indent="0" rtl="0">
              <a:spcBef>
                <a:spcPts val="0"/>
              </a:spcBef>
              <a:spcAft>
                <a:spcPts val="0"/>
              </a:spcAft>
              <a:buNone/>
            </a:pPr>
            <a:endParaRPr dirty="0"/>
          </a:p>
          <a:p>
            <a:pPr marL="0" lvl="0" indent="0" rtl="0">
              <a:spcBef>
                <a:spcPts val="0"/>
              </a:spcBef>
              <a:spcAft>
                <a:spcPts val="0"/>
              </a:spcAft>
              <a:buNone/>
            </a:pPr>
            <a:endParaRPr dirty="0"/>
          </a:p>
          <a:p>
            <a:pPr marL="0" lvl="0" indent="0">
              <a:spcBef>
                <a:spcPts val="0"/>
              </a:spcBef>
              <a:spcAft>
                <a:spcPts val="0"/>
              </a:spcAft>
              <a:buNone/>
            </a:pPr>
            <a:r>
              <a:rPr lang="en" dirty="0"/>
              <a:t>Then, discuss the gist of each</a:t>
            </a:r>
            <a:endParaRPr dirty="0"/>
          </a:p>
          <a:p>
            <a:pPr marL="0" lvl="0" indent="0" rtl="0">
              <a:spcBef>
                <a:spcPts val="0"/>
              </a:spcBef>
              <a:spcAft>
                <a:spcPts val="0"/>
              </a:spcAft>
              <a:buNone/>
            </a:pPr>
            <a:r>
              <a:rPr lang="en" dirty="0"/>
              <a:t>paragraph  with your partner.</a:t>
            </a:r>
            <a:br>
              <a:rPr lang="en" dirty="0"/>
            </a:br>
            <a:endParaRPr dirty="0"/>
          </a:p>
          <a:p>
            <a:pPr marL="0" lvl="0" indent="0">
              <a:spcBef>
                <a:spcPts val="0"/>
              </a:spcBef>
              <a:spcAft>
                <a:spcPts val="0"/>
              </a:spcAft>
              <a:buNone/>
            </a:pPr>
            <a:r>
              <a:rPr lang="en" dirty="0"/>
              <a:t>Write your thinking next to each</a:t>
            </a:r>
            <a:endParaRPr dirty="0"/>
          </a:p>
          <a:p>
            <a:pPr marL="0" lvl="0" indent="0" rtl="0">
              <a:spcBef>
                <a:spcPts val="0"/>
              </a:spcBef>
              <a:spcAft>
                <a:spcPts val="0"/>
              </a:spcAft>
              <a:buNone/>
            </a:pPr>
            <a:r>
              <a:rPr lang="en" dirty="0"/>
              <a:t>paragraph.</a:t>
            </a:r>
            <a:endParaRPr dirty="0"/>
          </a:p>
        </p:txBody>
      </p:sp>
      <p:pic>
        <p:nvPicPr>
          <p:cNvPr id="221" name="Google Shape;221;p44"/>
          <p:cNvPicPr preferRelativeResize="0"/>
          <p:nvPr/>
        </p:nvPicPr>
        <p:blipFill>
          <a:blip r:embed="rId3">
            <a:alphaModFix/>
          </a:blip>
          <a:stretch>
            <a:fillRect/>
          </a:stretch>
        </p:blipFill>
        <p:spPr>
          <a:xfrm>
            <a:off x="4220925" y="1313925"/>
            <a:ext cx="4357675" cy="3416400"/>
          </a:xfrm>
          <a:prstGeom prst="rect">
            <a:avLst/>
          </a:prstGeom>
          <a:noFill/>
          <a:ln>
            <a:noFill/>
          </a:ln>
        </p:spPr>
      </p:pic>
      <p:sp>
        <p:nvSpPr>
          <p:cNvPr id="222" name="Google Shape;222;p44"/>
          <p:cNvSpPr txBox="1"/>
          <p:nvPr/>
        </p:nvSpPr>
        <p:spPr>
          <a:xfrm>
            <a:off x="4267025" y="1383900"/>
            <a:ext cx="42441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a:t>
            </a:r>
            <a:endParaRPr/>
          </a:p>
        </p:txBody>
      </p:sp>
      <p:sp>
        <p:nvSpPr>
          <p:cNvPr id="228" name="Google Shape;228;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700"/>
              <a:t>In the past few lessons you’ve learned how to:</a:t>
            </a:r>
            <a:endParaRPr sz="2700"/>
          </a:p>
          <a:p>
            <a:pPr marL="0" lvl="0" indent="0">
              <a:spcBef>
                <a:spcPts val="0"/>
              </a:spcBef>
              <a:spcAft>
                <a:spcPts val="0"/>
              </a:spcAft>
              <a:buNone/>
            </a:pPr>
            <a:endParaRPr sz="2700"/>
          </a:p>
          <a:p>
            <a:pPr marL="457200" lvl="0" indent="-400050" rtl="0">
              <a:spcBef>
                <a:spcPts val="0"/>
              </a:spcBef>
              <a:spcAft>
                <a:spcPts val="0"/>
              </a:spcAft>
              <a:buSzPts val="2700"/>
              <a:buChar char="●"/>
            </a:pPr>
            <a:r>
              <a:rPr lang="en" sz="2700"/>
              <a:t>Find the central idea and supporting details in a text</a:t>
            </a:r>
            <a:endParaRPr sz="2700"/>
          </a:p>
          <a:p>
            <a:pPr marL="457200" lvl="0" indent="-400050" rtl="0">
              <a:spcBef>
                <a:spcPts val="0"/>
              </a:spcBef>
              <a:spcAft>
                <a:spcPts val="0"/>
              </a:spcAft>
              <a:buSzPts val="2700"/>
              <a:buChar char="●"/>
            </a:pPr>
            <a:r>
              <a:rPr lang="en" sz="2700"/>
              <a:t>Analyze paragraph structure</a:t>
            </a:r>
            <a:endParaRPr sz="2700"/>
          </a:p>
          <a:p>
            <a:pPr marL="457200" lvl="0" indent="-400050" rtl="0">
              <a:spcBef>
                <a:spcPts val="0"/>
              </a:spcBef>
              <a:spcAft>
                <a:spcPts val="0"/>
              </a:spcAft>
              <a:buSzPts val="2700"/>
              <a:buChar char="●"/>
            </a:pPr>
            <a:r>
              <a:rPr lang="en" sz="2700"/>
              <a:t>Analyze author’s perspective</a:t>
            </a:r>
            <a:br>
              <a:rPr lang="en" sz="2700"/>
            </a:br>
            <a:endParaRPr sz="27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F8EDE8-F2EE-449F-8FE5-8FD648F09B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969073-7A71-4723-A10B-AD407927BE65}">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89807941-D212-41BB-BC39-6C66D02234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TotalTime>
  <Words>1664</Words>
  <Application>Microsoft Office PowerPoint</Application>
  <PresentationFormat>On-screen Show (16:9)</PresentationFormat>
  <Paragraphs>412</Paragraphs>
  <Slides>19</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Arial</vt:lpstr>
      <vt:lpstr>Overlock</vt:lpstr>
      <vt:lpstr>Century Gothic</vt:lpstr>
      <vt:lpstr>Calibri</vt:lpstr>
      <vt:lpstr>Simple Light</vt:lpstr>
      <vt:lpstr>Simple Light</vt:lpstr>
      <vt:lpstr>Office Theme</vt:lpstr>
      <vt:lpstr>Grade 8: Module 2: Unit 1: Lesson 6  Teacher slide, before teaching.</vt:lpstr>
      <vt:lpstr>Grade 8: Module 2: Unit 1: Lesson 6  Teacher slide, before teaching.</vt:lpstr>
      <vt:lpstr>Grade 8: Module 2: Unit 1: Lesson 6  Teacher slide, before teaching.</vt:lpstr>
      <vt:lpstr>World Cafe: Analyzing Sojourner Truth’s  “Ain’t I a Woman?”</vt:lpstr>
      <vt:lpstr>Hello, Students!</vt:lpstr>
      <vt:lpstr>Let’s Share Our Vocabulary </vt:lpstr>
      <vt:lpstr>Let’s Review Our Learning Targets</vt:lpstr>
      <vt:lpstr>Let’s Read for the Gist</vt:lpstr>
      <vt:lpstr>Let’s Review Our Learning </vt:lpstr>
      <vt:lpstr>Let’s Learn the World Café Protocol</vt:lpstr>
      <vt:lpstr>Let’s Find the Central Idea &amp; Supporting Details</vt:lpstr>
      <vt:lpstr>Let’s Learn the World Café Protocol</vt:lpstr>
      <vt:lpstr>Let’s Share the Central Idea &amp; Supporting Details</vt:lpstr>
      <vt:lpstr>Let’s Analyze Text Structure</vt:lpstr>
      <vt:lpstr>Let’s Analyze Perspective and Opposing Claim</vt:lpstr>
      <vt:lpstr>Let’s Connect Our Work to Today’s Targets</vt:lpstr>
      <vt:lpstr>Let’s Plan for Our Summary</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6  Teacher slide, before teaching.</dc:title>
  <dc:creator>nbravo</dc:creator>
  <cp:lastModifiedBy>Steven Benson</cp:lastModifiedBy>
  <cp:revision>3</cp:revision>
  <dcterms:modified xsi:type="dcterms:W3CDTF">2018-10-09T14:14:52Z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