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DD619F0-BF41-45F5-99A3-A4F2C7F6AD1A}">
  <a:tblStyle styleId="{CDD619F0-BF41-45F5-99A3-A4F2C7F6AD1A}"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0B24C34-2CD6-4C42-993C-6835858554F3}"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1672" autoAdjust="0"/>
  </p:normalViewPr>
  <p:slideViewPr>
    <p:cSldViewPr snapToGrid="0">
      <p:cViewPr varScale="1">
        <p:scale>
          <a:sx n="90" d="100"/>
          <a:sy n="90" d="100"/>
        </p:scale>
        <p:origin x="-1632"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6.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4.fntdata"/><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notesMaster" Target="notesMasters/notesMaster1.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46373E0D-5AD6-48F0-6F26-81D5B1D3378F}"/>
    <pc:docChg chg="addSld">
      <pc:chgData name="Jennifer Snapp" userId="S::jennifer.snapp@detroitk12.org::42622253-5fe4-47d2-9c8f-1ef2d995c939" providerId="AD" clId="Web-{46373E0D-5AD6-48F0-6F26-81D5B1D3378F}" dt="2019-03-25T19:47:58.432" v="0"/>
      <pc:docMkLst>
        <pc:docMk/>
      </pc:docMkLst>
      <pc:sldChg chg="add">
        <pc:chgData name="Jennifer Snapp" userId="S::jennifer.snapp@detroitk12.org::42622253-5fe4-47d2-9c8f-1ef2d995c939" providerId="AD" clId="Web-{46373E0D-5AD6-48F0-6F26-81D5B1D3378F}" dt="2019-03-25T19:47:58.432" v="0"/>
        <pc:sldMkLst>
          <pc:docMk/>
          <pc:sldMk cId="4027733247" sldId="268"/>
        </pc:sldMkLst>
      </pc:sldChg>
      <pc:sldMasterChg chg="addSldLayout">
        <pc:chgData name="Jennifer Snapp" userId="S::jennifer.snapp@detroitk12.org::42622253-5fe4-47d2-9c8f-1ef2d995c939" providerId="AD" clId="Web-{46373E0D-5AD6-48F0-6F26-81D5B1D3378F}" dt="2019-03-25T19:47:58.432" v="0"/>
        <pc:sldMasterMkLst>
          <pc:docMk/>
          <pc:sldMasterMk cId="0" sldId="2147483671"/>
        </pc:sldMasterMkLst>
        <pc:sldLayoutChg chg="add replId">
          <pc:chgData name="Jennifer Snapp" userId="S::jennifer.snapp@detroitk12.org::42622253-5fe4-47d2-9c8f-1ef2d995c939" providerId="AD" clId="Web-{46373E0D-5AD6-48F0-6F26-81D5B1D3378F}" dt="2019-03-25T19:47:58.432" v="0"/>
          <pc:sldLayoutMkLst>
            <pc:docMk/>
            <pc:sldMasterMk cId="0" sldId="2147483671"/>
            <pc:sldLayoutMk cId="502264826"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90868469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b414f1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 purpose of this lesson is to assess RI.7.1: students’ ability to make meaning and draw conclusions from a text and use evidence to support their thinking.  Students work with the final webisode text: “Frederick Douglass.” for the </a:t>
            </a:r>
            <a:r>
              <a:rPr lang="en" sz="1200" b="1" dirty="0">
                <a:solidFill>
                  <a:schemeClr val="dk1"/>
                </a:solidFill>
                <a:latin typeface="Calibri"/>
                <a:ea typeface="Calibri"/>
                <a:cs typeface="Calibri"/>
                <a:sym typeface="Calibri"/>
              </a:rPr>
              <a:t>Mid-Unit 1 Assessment</a:t>
            </a:r>
            <a:r>
              <a:rPr lang="en" sz="1200" dirty="0">
                <a:solidFill>
                  <a:schemeClr val="dk1"/>
                </a:solidFill>
                <a:latin typeface="Calibri"/>
                <a:ea typeface="Calibri"/>
                <a:cs typeface="Calibri"/>
                <a:sym typeface="Calibri"/>
              </a:rPr>
              <a:t>: Using Evidence to Support Analysis:  Frederick Douglass. </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There are two versions of the text for the assessment: the regular one and then a scaffolded text for students who need vocabulary support.  Consider in advance which students should receive the scaffolded text.</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If you have access to the PBS series </a:t>
            </a:r>
            <a:r>
              <a:rPr lang="en" sz="1200" i="1" dirty="0">
                <a:latin typeface="Calibri"/>
                <a:ea typeface="Calibri"/>
                <a:cs typeface="Calibri"/>
                <a:sym typeface="Calibri"/>
              </a:rPr>
              <a:t>Freedom:  A History of US</a:t>
            </a:r>
            <a:r>
              <a:rPr lang="en" sz="1200" dirty="0">
                <a:latin typeface="Calibri"/>
                <a:ea typeface="Calibri"/>
                <a:cs typeface="Calibri"/>
                <a:sym typeface="Calibri"/>
              </a:rPr>
              <a:t>, and in particular to Episode 5:  A Fatal Contradiction, consider showing the segment about Douglass (12:32 to 15:46) after the </a:t>
            </a:r>
            <a:r>
              <a:rPr lang="en" sz="1200" b="1" dirty="0">
                <a:latin typeface="Calibri"/>
                <a:ea typeface="Calibri"/>
                <a:cs typeface="Calibri"/>
                <a:sym typeface="Calibri"/>
              </a:rPr>
              <a:t>Mid Unit 1 Assessment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After the </a:t>
            </a:r>
            <a:r>
              <a:rPr lang="en" sz="1200" b="1" dirty="0">
                <a:latin typeface="Calibri"/>
                <a:ea typeface="Calibri"/>
                <a:cs typeface="Calibri"/>
                <a:sym typeface="Calibri"/>
              </a:rPr>
              <a:t>Mid-Unit 1 Assessment</a:t>
            </a:r>
            <a:r>
              <a:rPr lang="en" sz="1200" dirty="0">
                <a:latin typeface="Calibri"/>
                <a:ea typeface="Calibri"/>
                <a:cs typeface="Calibri"/>
                <a:sym typeface="Calibri"/>
              </a:rPr>
              <a:t>, there is time dedicated to launching independent reading for this module. Since students are not reading an entire novel in class in this module, it is especially important that all students are reading a text outside of class to maintain a volume of reading.</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See two separate stand-alone documents on EngageNY.org: </a:t>
            </a:r>
            <a:r>
              <a:rPr lang="en" sz="1200" b="1" i="0" dirty="0">
                <a:latin typeface="Calibri"/>
                <a:ea typeface="Calibri"/>
                <a:cs typeface="Calibri"/>
                <a:sym typeface="Calibri"/>
              </a:rPr>
              <a:t>The Importance of Increasing the Volume of Reading</a:t>
            </a:r>
            <a:r>
              <a:rPr lang="en" sz="1200" i="0" dirty="0">
                <a:latin typeface="Calibri"/>
                <a:ea typeface="Calibri"/>
                <a:cs typeface="Calibri"/>
                <a:sym typeface="Calibri"/>
              </a:rPr>
              <a:t> and </a:t>
            </a:r>
            <a:r>
              <a:rPr lang="en" sz="1200" b="1" i="0" dirty="0">
                <a:latin typeface="Calibri"/>
                <a:ea typeface="Calibri"/>
                <a:cs typeface="Calibri"/>
                <a:sym typeface="Calibri"/>
              </a:rPr>
              <a:t>Launching Independent Reading in Grades 6–8: Sample Plan</a:t>
            </a:r>
            <a:r>
              <a:rPr lang="en" sz="1200" i="1" dirty="0">
                <a:latin typeface="Calibri"/>
                <a:ea typeface="Calibri"/>
                <a:cs typeface="Calibri"/>
                <a:sym typeface="Calibri"/>
              </a:rPr>
              <a:t>,</a:t>
            </a:r>
            <a:r>
              <a:rPr lang="en" sz="1200" dirty="0">
                <a:latin typeface="Calibri"/>
                <a:ea typeface="Calibri"/>
                <a:cs typeface="Calibri"/>
                <a:sym typeface="Calibri"/>
              </a:rPr>
              <a:t> which together provide the rationale and practical guidance for a robust independent reading program.</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There is rich literature about this time in history, including both literary and informational texts. If possible, support students in selecting texts from a recommended list; it would be especially helpful to have pairs and trios of students reading the same book to facilitate their conversations about the text. If you have used literature circles in the past, consider adapting some of those structures for this module.</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 time dedicated to independent reading in this lesson is meant to help students select possible books. Depending on your situation, you could bring in some of the books from the recommended list and do brief book talks, you could put the books out for students to browse through, or you could use a shorter list of books to limit the selection process. If you cannot get any physical books in your room, use this time to talk about some of the books on the suggested list and encourage students to get them from the library. By the end of this lesson, students should understand what the expectations are regarding their role in procuring an independent reading book, and have an idea of what they might choose to read.</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Char char="●"/>
            </a:pPr>
            <a:r>
              <a:rPr lang="en" sz="1200" dirty="0">
                <a:latin typeface="Calibri"/>
                <a:ea typeface="Calibri"/>
                <a:cs typeface="Calibri"/>
                <a:sym typeface="Calibri"/>
              </a:rPr>
              <a:t>In Lesson 11, students will receive instruction on formal goal setting and their reading log routine. They must have a book chosen by this time.</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Char char="●"/>
            </a:pPr>
            <a:r>
              <a:rPr lang="en" sz="1200" dirty="0">
                <a:latin typeface="Calibri"/>
                <a:ea typeface="Calibri"/>
                <a:cs typeface="Calibri"/>
                <a:sym typeface="Calibri"/>
              </a:rPr>
              <a:t>Consider what you will keep the same and what you will change from Module 2 regarding the routines and assessments used for independent reading. These routines will be introduced to students in Lesson 11. For the remainder of this module, about ½ class per week is devoted to checking in on independent reading. There is also a day in Unit 3 to complete the review process.</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Char char="●"/>
            </a:pPr>
            <a:r>
              <a:rPr lang="en" sz="1200" dirty="0">
                <a:latin typeface="Calibri"/>
                <a:ea typeface="Calibri"/>
                <a:cs typeface="Calibri"/>
                <a:sym typeface="Calibri"/>
              </a:rPr>
              <a:t>For homework, students read another text about Frederick Douglass and answer text-dependent questions. There is an optional version of the text that is scaffolded for struggling readers.</a:t>
            </a:r>
            <a:endParaRPr sz="1200" dirty="0">
              <a:latin typeface="Calibri"/>
              <a:ea typeface="Calibri"/>
              <a:cs typeface="Calibri"/>
              <a:sym typeface="Calibri"/>
            </a:endParaRPr>
          </a:p>
          <a:p>
            <a:pPr marL="0" lvl="0" indent="0" algn="l" rtl="0">
              <a:lnSpc>
                <a:spcPct val="115000"/>
              </a:lnSpc>
              <a:spcBef>
                <a:spcPts val="0"/>
              </a:spcBef>
              <a:spcAft>
                <a:spcPts val="0"/>
              </a:spcAft>
              <a:buNone/>
            </a:pP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33" name="Google Shape;133;g42b414f1e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124442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41752bd527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Closing and Assessment </a:t>
            </a:r>
            <a:r>
              <a:rPr lang="en" b="1" dirty="0">
                <a:solidFill>
                  <a:schemeClr val="dk1"/>
                </a:solidFill>
              </a:rPr>
              <a:t>A. Preview Homework </a:t>
            </a:r>
            <a:endParaRPr b="1" dirty="0">
              <a:solidFill>
                <a:schemeClr val="dk1"/>
              </a:solidFill>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“Renaissance Man”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“Renaissance Man”: Text-Dependent Questions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for homework, they will continue building background knowledge by reading more about Frederick Douglass and answering text-dependent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that the text they are reading is called “Renaissance Man.” The phrase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Renaissance man</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refers to a man or woman who can do many things well, such as writing and painting, and who knows a lot about many different subjects. In this case, Frederick Douglass is the Renaissance man.</a:t>
            </a:r>
            <a:r>
              <a:rPr lang="en" sz="1200" dirty="0">
                <a:solidFill>
                  <a:schemeClr val="dk1"/>
                </a:solidFill>
                <a:latin typeface="Times New Roman"/>
                <a:ea typeface="Times New Roman"/>
                <a:cs typeface="Times New Roman"/>
                <a:sym typeface="Times New Roman"/>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07" name="Google Shape;207;g41752bd527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50388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28b6d490f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15" name="Google Shape;215;g428b6d490f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69728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23" name="Google Shape;223;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04336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2b414f1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“Frederick Douglass” text from Freedom: A History of US, Webisode 5 (assessment text;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“Frederick Douglass” text from Freedom: A History of US, Webisode 5, scaffolded version (assessment text; optional; for students needing additional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1 Assessment: Using Evidence to Support Analysis: “Frederick Douglass”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1 Assessment: Using Evidence to Support Analysis: “Frederick Douglass”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Short Response (2-Point) Holistic rubric</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use to score question 4 on the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“Renaissance Man”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“Renaissance Man,” scaffolded version (optional, for students needing additional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“Renaissance Man”: Text-Dependent Questions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“Renaissance Man”: Text-Dependent Questions (answers,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Historical Context anchor chart, student version </a:t>
            </a:r>
            <a:r>
              <a:rPr lang="en" sz="1200" dirty="0">
                <a:solidFill>
                  <a:schemeClr val="dk1"/>
                </a:solidFill>
                <a:latin typeface="Calibri"/>
                <a:ea typeface="Calibri"/>
                <a:cs typeface="Calibri"/>
                <a:sym typeface="Calibri"/>
              </a:rPr>
              <a:t>(from Lesson 4;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Historical Context anchor chart </a:t>
            </a:r>
            <a:r>
              <a:rPr lang="en" sz="1200" dirty="0">
                <a:solidFill>
                  <a:schemeClr val="dk1"/>
                </a:solidFill>
                <a:latin typeface="Calibri"/>
                <a:ea typeface="Calibri"/>
                <a:cs typeface="Calibri"/>
                <a:sym typeface="Calibri"/>
              </a:rPr>
              <a:t>(begun in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Historical Context anchor chart (for teacher reference) </a:t>
            </a:r>
            <a:r>
              <a:rPr lang="en" sz="1200" dirty="0">
                <a:solidFill>
                  <a:schemeClr val="dk1"/>
                </a:solidFill>
                <a:latin typeface="Calibri"/>
                <a:ea typeface="Calibri"/>
                <a:cs typeface="Calibri"/>
                <a:sym typeface="Calibri"/>
              </a:rPr>
              <a:t>(From Lesson 4)</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2b414f1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85177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Take the </a:t>
            </a:r>
            <a:r>
              <a:rPr lang="en" sz="1200" b="1" dirty="0">
                <a:solidFill>
                  <a:schemeClr val="dk1"/>
                </a:solidFill>
                <a:latin typeface="Calibri"/>
                <a:ea typeface="Calibri"/>
                <a:cs typeface="Calibri"/>
                <a:sym typeface="Calibri"/>
              </a:rPr>
              <a:t>Mid-Unit 1 Assessment: Using Evidence to Support Analysis:  Frederick Douglass </a:t>
            </a:r>
            <a:r>
              <a:rPr lang="en" sz="1200" dirty="0">
                <a:solidFill>
                  <a:schemeClr val="dk1"/>
                </a:solidFill>
                <a:latin typeface="Calibri"/>
                <a:ea typeface="Calibri"/>
                <a:cs typeface="Calibri"/>
                <a:sym typeface="Calibri"/>
              </a:rPr>
              <a:t>to get a deeper understanding of what students are being assessed on.</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It is used in this lesson:</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8" name="Google Shape;148;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591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4634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4" name="Google Shape;164;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071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5-6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the Anchor Chart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the homework is excellent practice and builds confidence for students right before taking an assessment.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also continues to bring students back to the lenses through which they are thinking about Frederick Douglass and the </a:t>
            </a:r>
            <a:r>
              <a:rPr lang="en" sz="1200" i="1" dirty="0">
                <a:solidFill>
                  <a:schemeClr val="dk1"/>
                </a:solidFill>
                <a:latin typeface="Calibri"/>
                <a:ea typeface="Calibri"/>
                <a:cs typeface="Calibri"/>
                <a:sym typeface="Calibri"/>
              </a:rPr>
              <a:t>Narrative.</a:t>
            </a:r>
            <a:endParaRPr sz="1200" i="1"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take out the </a:t>
            </a:r>
            <a:r>
              <a:rPr lang="en" sz="1200" b="1" dirty="0">
                <a:solidFill>
                  <a:schemeClr val="dk1"/>
                </a:solidFill>
                <a:latin typeface="Calibri"/>
                <a:ea typeface="Calibri"/>
                <a:cs typeface="Calibri"/>
                <a:sym typeface="Calibri"/>
              </a:rPr>
              <a:t>Historical Context anchor chart, student version</a:t>
            </a:r>
            <a:r>
              <a:rPr lang="en" sz="1200" dirty="0">
                <a:solidFill>
                  <a:schemeClr val="dk1"/>
                </a:solidFill>
                <a:latin typeface="Calibri"/>
                <a:ea typeface="Calibri"/>
                <a:cs typeface="Calibri"/>
                <a:sym typeface="Calibri"/>
              </a:rPr>
              <a:t>. They should have added ideas to the </a:t>
            </a:r>
            <a:r>
              <a:rPr lang="en" sz="1200" i="1" dirty="0">
                <a:solidFill>
                  <a:schemeClr val="dk1"/>
                </a:solidFill>
                <a:latin typeface="Calibri"/>
                <a:ea typeface="Calibri"/>
                <a:cs typeface="Calibri"/>
                <a:sym typeface="Calibri"/>
              </a:rPr>
              <a:t>Debate over Slavery </a:t>
            </a:r>
            <a:r>
              <a:rPr lang="en" sz="1200" dirty="0">
                <a:solidFill>
                  <a:schemeClr val="dk1"/>
                </a:solidFill>
                <a:latin typeface="Calibri"/>
                <a:ea typeface="Calibri"/>
                <a:cs typeface="Calibri"/>
                <a:sym typeface="Calibri"/>
              </a:rPr>
              <a:t>portion for homework.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call on several students to share. Add strong student answers to the class version of the </a:t>
            </a:r>
            <a:r>
              <a:rPr lang="en" sz="1200" b="1" dirty="0">
                <a:solidFill>
                  <a:schemeClr val="dk1"/>
                </a:solidFill>
                <a:latin typeface="Calibri"/>
                <a:ea typeface="Calibri"/>
                <a:cs typeface="Calibri"/>
                <a:sym typeface="Calibri"/>
              </a:rPr>
              <a:t>Historical Context anchor chart.</a:t>
            </a:r>
            <a:r>
              <a:rPr lang="en" sz="1200" dirty="0">
                <a:solidFill>
                  <a:schemeClr val="dk1"/>
                </a:solidFill>
                <a:latin typeface="Calibri"/>
                <a:ea typeface="Calibri"/>
                <a:cs typeface="Calibri"/>
                <a:sym typeface="Calibri"/>
              </a:rPr>
              <a:t>  Use the </a:t>
            </a:r>
            <a:r>
              <a:rPr lang="en" sz="1200" b="1" dirty="0">
                <a:solidFill>
                  <a:schemeClr val="dk1"/>
                </a:solidFill>
                <a:latin typeface="Calibri"/>
                <a:ea typeface="Calibri"/>
                <a:cs typeface="Calibri"/>
                <a:sym typeface="Calibri"/>
              </a:rPr>
              <a:t>Historical Context Anchor Chart (for teacher reference)</a:t>
            </a:r>
            <a:r>
              <a:rPr lang="en" sz="1200" dirty="0">
                <a:solidFill>
                  <a:schemeClr val="dk1"/>
                </a:solidFill>
                <a:latin typeface="Calibri"/>
                <a:ea typeface="Calibri"/>
                <a:cs typeface="Calibri"/>
                <a:sym typeface="Calibri"/>
              </a:rPr>
              <a:t> to guide students as they share.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add the ideas to their own anchor charts.  Make sure that students notice that abolitionists were both white and black. </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slave trade was ended in the early 1800s, but slavery continued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issue of slavery divided Northern and Southern states, and whenever new states wanted to join the Union, there was a conflict because each side wanted to keep its power in Congress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People who defended slavery argued that the economy of the South relied on slavery and that blacks were inferior to whites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abolitionists wanted to free the slaves right away; some thought it should be more gradual and involve compensating slave owners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Abolitionists were white and black.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Struggling students may benefit from a buddy to help them take notes, or from a complete version of this chart being provided to them for their reference after this lesson.</a:t>
            </a:r>
            <a:endParaRPr sz="1200" dirty="0">
              <a:solidFill>
                <a:schemeClr val="dk1"/>
              </a:solidFill>
              <a:latin typeface="Calibri"/>
              <a:ea typeface="Calibri"/>
              <a:cs typeface="Calibri"/>
              <a:sym typeface="Calibri"/>
            </a:endParaRPr>
          </a:p>
        </p:txBody>
      </p:sp>
      <p:sp>
        <p:nvSpPr>
          <p:cNvPr id="172" name="Google Shape;172;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6575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2b414f41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(this slide,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a:t>
            </a:r>
            <a:r>
              <a:rPr lang="en" b="1" dirty="0">
                <a:solidFill>
                  <a:schemeClr val="dk1"/>
                </a:solidFill>
              </a:rPr>
              <a:t>Mid-Unit 1 Assessment: Using Evidence to Support Analysis: “Frederick Douglass”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targets tell students where the class will be focused for that day.</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tell students they get to demonstrate their progress on these targets today. Read the learning target aloud to the class:  </a:t>
            </a:r>
            <a:r>
              <a:rPr lang="en" sz="1200" i="1" dirty="0">
                <a:solidFill>
                  <a:schemeClr val="dk1"/>
                </a:solidFill>
                <a:latin typeface="Calibri"/>
                <a:ea typeface="Calibri"/>
                <a:cs typeface="Calibri"/>
                <a:sym typeface="Calibri"/>
              </a:rPr>
              <a:t>“I can draw conclusions about Frederick Douglass and support hem with evidence from the text.”</a:t>
            </a:r>
            <a:endParaRPr sz="1200" i="1"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81" name="Google Shape;181;g42b414f41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81180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2b6351a44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(this slide, 15-18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Mid-Unit 1 Assessment: Using Evidence to Support Analysis: “Frederick Douglass”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Assessments are necessary check ins on the students’ developing skills.  Using a text they haven’t seen before assesses their skills instead of background knowledge.</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they will complete the </a:t>
            </a:r>
            <a:r>
              <a:rPr lang="en" sz="1200" b="1" dirty="0">
                <a:solidFill>
                  <a:schemeClr val="dk1"/>
                </a:solidFill>
                <a:latin typeface="Calibri"/>
                <a:ea typeface="Calibri"/>
                <a:cs typeface="Calibri"/>
                <a:sym typeface="Calibri"/>
              </a:rPr>
              <a:t>Mid-Unit 1 Assessment: Using Evidence to Support Analysis: “Frederick Douglass”</a:t>
            </a:r>
            <a:r>
              <a:rPr lang="en" sz="1200" dirty="0">
                <a:solidFill>
                  <a:schemeClr val="dk1"/>
                </a:solidFill>
                <a:latin typeface="Calibri"/>
                <a:ea typeface="Calibri"/>
                <a:cs typeface="Calibri"/>
                <a:sym typeface="Calibri"/>
              </a:rPr>
              <a:t> and provide them with the following instructions: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Everyone must remain silent until every student has finished the assessment. This commitment shows your respect for your classmates and is non-negotiable.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activities for you to engage in after you finish your assessment include adding to the Life of Frederick Douglass section on your </a:t>
            </a:r>
            <a:r>
              <a:rPr lang="en" sz="1200" b="1" dirty="0">
                <a:solidFill>
                  <a:schemeClr val="dk1"/>
                </a:solidFill>
                <a:latin typeface="Calibri"/>
                <a:ea typeface="Calibri"/>
                <a:cs typeface="Calibri"/>
                <a:sym typeface="Calibri"/>
              </a:rPr>
              <a:t>H</a:t>
            </a:r>
            <a:r>
              <a:rPr lang="en-US" sz="1200" b="1" dirty="0" err="1">
                <a:solidFill>
                  <a:schemeClr val="dk1"/>
                </a:solidFill>
                <a:latin typeface="Calibri"/>
                <a:ea typeface="Calibri"/>
                <a:cs typeface="Calibri"/>
                <a:sym typeface="Calibri"/>
              </a:rPr>
              <a:t>i</a:t>
            </a:r>
            <a:r>
              <a:rPr lang="en" sz="1200" b="1" dirty="0">
                <a:solidFill>
                  <a:schemeClr val="dk1"/>
                </a:solidFill>
                <a:latin typeface="Calibri"/>
                <a:ea typeface="Calibri"/>
                <a:cs typeface="Calibri"/>
                <a:sym typeface="Calibri"/>
              </a:rPr>
              <a:t>storical Context anchor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student edition</a:t>
            </a:r>
            <a:r>
              <a:rPr lang="en" sz="1200" dirty="0">
                <a:solidFill>
                  <a:schemeClr val="dk1"/>
                </a:solidFill>
                <a:latin typeface="Calibri"/>
                <a:ea typeface="Calibri"/>
                <a:cs typeface="Calibri"/>
                <a:sym typeface="Calibri"/>
              </a:rPr>
              <a:t>; completing homework for another class; or sitting quietly.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Distribute “Frederick Douglass” text and </a:t>
            </a:r>
            <a:r>
              <a:rPr lang="en" sz="1200" b="1" dirty="0">
                <a:solidFill>
                  <a:schemeClr val="dk1"/>
                </a:solidFill>
                <a:latin typeface="Calibri"/>
                <a:ea typeface="Calibri"/>
                <a:cs typeface="Calibri"/>
                <a:sym typeface="Calibri"/>
              </a:rPr>
              <a:t>Mid-Unit 1 Assessment: Using Evidence to Support Analysis:  “Frederick Douglass.”</a:t>
            </a:r>
            <a:r>
              <a:rPr lang="en" sz="1200" dirty="0">
                <a:solidFill>
                  <a:schemeClr val="dk1"/>
                </a:solidFill>
                <a:latin typeface="Calibri"/>
                <a:ea typeface="Calibri"/>
                <a:cs typeface="Calibri"/>
                <a:sym typeface="Calibri"/>
              </a:rPr>
              <a:t> Answer any student questions if necessary.</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begin their assessment.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students’ </a:t>
            </a:r>
            <a:r>
              <a:rPr lang="en" sz="1200" b="1" dirty="0">
                <a:solidFill>
                  <a:schemeClr val="dk1"/>
                </a:solidFill>
                <a:latin typeface="Calibri"/>
                <a:ea typeface="Calibri"/>
                <a:cs typeface="Calibri"/>
                <a:sym typeface="Calibri"/>
              </a:rPr>
              <a:t>Mid-Unit 1 Assessments</a:t>
            </a:r>
            <a:r>
              <a:rPr lang="en" sz="1200" dirty="0">
                <a:solidFill>
                  <a:schemeClr val="dk1"/>
                </a:solidFill>
                <a:latin typeface="Calibri"/>
                <a:ea typeface="Calibri"/>
                <a:cs typeface="Calibri"/>
                <a:sym typeface="Calibri"/>
              </a:rPr>
              <a:t>. Point out positive test-taking strategies you observed such as rereading the text, reading the questions several times, and crossing out answers they know are incorrect.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rereading the text and the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a:t>
            </a:r>
            <a:r>
              <a:rPr lang="en" sz="1200" b="0" dirty="0">
                <a:solidFill>
                  <a:schemeClr val="dk1"/>
                </a:solidFill>
                <a:latin typeface="Calibri"/>
                <a:ea typeface="Calibri"/>
                <a:cs typeface="Calibri"/>
                <a:sym typeface="Calibri"/>
              </a:rPr>
              <a:t>scaffolded version of the text is available in the Supporting Materials </a:t>
            </a:r>
            <a:r>
              <a:rPr lang="en" sz="1200" dirty="0">
                <a:solidFill>
                  <a:schemeClr val="dk1"/>
                </a:solidFill>
                <a:latin typeface="Calibri"/>
                <a:ea typeface="Calibri"/>
                <a:cs typeface="Calibri"/>
                <a:sym typeface="Calibri"/>
              </a:rPr>
              <a:t>for students who may need it.</a:t>
            </a:r>
            <a:endParaRPr sz="1200" dirty="0">
              <a:solidFill>
                <a:schemeClr val="dk1"/>
              </a:solidFill>
              <a:latin typeface="Calibri"/>
              <a:ea typeface="Calibri"/>
              <a:cs typeface="Calibri"/>
              <a:sym typeface="Calibri"/>
            </a:endParaRPr>
          </a:p>
        </p:txBody>
      </p:sp>
      <p:sp>
        <p:nvSpPr>
          <p:cNvPr id="189" name="Google Shape;189;g42b6351a44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8187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42b414f417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B. Launching Independent Reading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students are not reading an entire novel in class in this module, it is especially important that all students are reading a text outside of class to maintain a volume of reading.</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have used literature circles in the past, consider adapting some of those structures for this module.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Discuss your expectations for students’ independent reading during this module. The purpose of this time is to help students select books that relate to the unit of study.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 time dedicated to independent reading in this lesson is meant to help students select possible books. Depending on your situation, you could bring in some of the books from the recommended list and do brief book talks, you could put the books out for students to browse through, or you could use a shorter list of books to limit the selection process.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you cannot get any physical books in your room, use this time to talk about some of the books on the suggested list and encourage students to get them from the library. By the end of this lesson, students should understand what the expectations are regarding their role in procuring an independent reading book, and have an idea of what they might choose to read.</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By the end of class, students should be prepared to complete </a:t>
            </a:r>
            <a:r>
              <a:rPr lang="en" sz="1200" b="0" dirty="0">
                <a:latin typeface="Calibri"/>
                <a:ea typeface="Calibri"/>
                <a:cs typeface="Calibri"/>
                <a:sym typeface="Calibri"/>
              </a:rPr>
              <a:t>the Exit Ticket: Independent Reading that tells you what they plan to read (or a few things they are interested in) and how they will get it (if you are not providing it).</a:t>
            </a:r>
            <a:endParaRPr sz="1200" b="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all students to have chosen a book to read.</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is rich literature about this time in history, including both literary and informational texts. If possible, support students in selecting texts from a recommended list; it would be especially helpful to have pairs and trios of students reading the same book to facilitate their conversations about the text.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97" name="Google Shape;197;g42b414f417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06324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5022648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45 -55 minutes to complete. </a:t>
            </a:r>
            <a:endParaRPr sz="1800" dirty="0"/>
          </a:p>
          <a:p>
            <a:pPr marL="457200" lvl="0" indent="-342900" algn="l" rtl="0">
              <a:spcBef>
                <a:spcPts val="1000"/>
              </a:spcBef>
              <a:spcAft>
                <a:spcPts val="0"/>
              </a:spcAft>
              <a:buSzPts val="1800"/>
              <a:buFont typeface="Century Gothic"/>
              <a:buChar char="•"/>
            </a:pPr>
            <a:r>
              <a:rPr lang="en" sz="1800" dirty="0"/>
              <a:t>The purpose of today’s lesson is assess students’ ability to draw conclusions and support them with text-based evidence.</a:t>
            </a:r>
            <a:endParaRPr sz="1800" dirty="0"/>
          </a:p>
          <a:p>
            <a:pPr marL="0" lvl="0" indent="0" algn="l" rtl="0">
              <a:spcBef>
                <a:spcPts val="1000"/>
              </a:spcBef>
              <a:spcAft>
                <a:spcPts val="0"/>
              </a:spcAft>
              <a:buNone/>
            </a:pPr>
            <a:endParaRPr sz="1800" b="1" dirty="0"/>
          </a:p>
          <a:p>
            <a:pPr marL="0" lvl="0" indent="0" algn="l" rtl="0">
              <a:spcBef>
                <a:spcPts val="1000"/>
              </a:spcBef>
              <a:spcAft>
                <a:spcPts val="0"/>
              </a:spcAft>
              <a:buNone/>
            </a:pPr>
            <a:r>
              <a:rPr lang="en" sz="1800" b="1" dirty="0"/>
              <a:t>The Learning Target for students today are:</a:t>
            </a:r>
            <a:endParaRPr sz="1800" b="1" dirty="0"/>
          </a:p>
          <a:p>
            <a:pPr marL="457200" lvl="0" indent="-342900" algn="l" rtl="0">
              <a:spcBef>
                <a:spcPts val="1000"/>
              </a:spcBef>
              <a:spcAft>
                <a:spcPts val="0"/>
              </a:spcAft>
              <a:buSzPts val="1800"/>
              <a:buChar char="●"/>
            </a:pPr>
            <a:r>
              <a:rPr lang="en" sz="1800" dirty="0"/>
              <a:t>I can draw conclusions about Frederick Douglass and support them with evidence from the text.</a:t>
            </a:r>
            <a:endParaRPr sz="1800" dirty="0"/>
          </a:p>
          <a:p>
            <a:pPr marL="457200" lvl="0" indent="-342900" algn="l" rtl="0">
              <a:spcBef>
                <a:spcPts val="0"/>
              </a:spcBef>
              <a:spcAft>
                <a:spcPts val="0"/>
              </a:spcAft>
              <a:buSzPts val="1800"/>
              <a:buChar char="●"/>
            </a:pPr>
            <a:r>
              <a:rPr lang="en" sz="1800" dirty="0"/>
              <a:t>I can select an independent reading book that is just right for me.</a:t>
            </a:r>
            <a:endParaRPr sz="1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0" name="Google Shape;210;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preview the h</a:t>
            </a:r>
            <a:r>
              <a:rPr lang="en" sz="3400">
                <a:latin typeface="Century Gothic"/>
                <a:ea typeface="Century Gothic"/>
                <a:cs typeface="Century Gothic"/>
                <a:sym typeface="Century Gothic"/>
              </a:rPr>
              <a:t>omework</a:t>
            </a:r>
            <a:endParaRPr sz="3400">
              <a:latin typeface="Century Gothic"/>
              <a:ea typeface="Century Gothic"/>
              <a:cs typeface="Century Gothic"/>
              <a:sym typeface="Century Gothic"/>
            </a:endParaRPr>
          </a:p>
        </p:txBody>
      </p:sp>
      <p:sp>
        <p:nvSpPr>
          <p:cNvPr id="211" name="Google Shape;211;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2800" dirty="0"/>
              <a:t>For homework, we will continue to build background knowledge by reading more about Frederick Douglass and answering some text</a:t>
            </a:r>
            <a:r>
              <a:rPr lang="en-US" sz="2800" dirty="0"/>
              <a:t>-</a:t>
            </a:r>
            <a:r>
              <a:rPr lang="en" sz="2800" dirty="0"/>
              <a:t> dependent questions.</a:t>
            </a:r>
            <a:endParaRPr sz="2800" dirty="0"/>
          </a:p>
          <a:p>
            <a:pPr marL="0" lvl="0" indent="0" algn="l" rtl="0">
              <a:lnSpc>
                <a:spcPct val="115000"/>
              </a:lnSpc>
              <a:spcBef>
                <a:spcPts val="0"/>
              </a:spcBef>
              <a:spcAft>
                <a:spcPts val="0"/>
              </a:spcAft>
              <a:buNone/>
            </a:pPr>
            <a:endParaRPr sz="3000" dirty="0"/>
          </a:p>
          <a:p>
            <a:pPr marL="0" lvl="0" indent="0" algn="l" rtl="0">
              <a:spcBef>
                <a:spcPts val="800"/>
              </a:spcBef>
              <a:spcAft>
                <a:spcPts val="0"/>
              </a:spcAft>
              <a:buNone/>
            </a:pPr>
            <a:endParaRPr sz="3000" dirty="0"/>
          </a:p>
        </p:txBody>
      </p:sp>
      <p:pic>
        <p:nvPicPr>
          <p:cNvPr id="6" name="Google Shape;169;p29"/>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8" name="Google Shape;218;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19" name="Google Shape;219;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3000" dirty="0"/>
              <a:t>Read “Renaissance Man” and complete “</a:t>
            </a:r>
            <a:r>
              <a:rPr lang="en" sz="3000" b="1" dirty="0"/>
              <a:t>Renaissance Man”: Text-Dependent Questions</a:t>
            </a:r>
            <a:r>
              <a:rPr lang="en" sz="3000" dirty="0"/>
              <a:t>.</a:t>
            </a:r>
            <a:endParaRPr sz="3000" dirty="0"/>
          </a:p>
          <a:p>
            <a:pPr marL="0" lvl="0" indent="0" algn="l" rtl="0">
              <a:spcBef>
                <a:spcPts val="800"/>
              </a:spcBef>
              <a:spcAft>
                <a:spcPts val="0"/>
              </a:spcAft>
              <a:buNone/>
            </a:pPr>
            <a:endParaRPr sz="3000" dirty="0"/>
          </a:p>
        </p:txBody>
      </p:sp>
      <p:pic>
        <p:nvPicPr>
          <p:cNvPr id="6" name="Google Shape;169;p29"/>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6" name="Google Shape;226;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27" name="Google Shape;227;p36"/>
          <p:cNvGraphicFramePr/>
          <p:nvPr/>
        </p:nvGraphicFramePr>
        <p:xfrm>
          <a:off x="577191" y="1248212"/>
          <a:ext cx="7989600" cy="3230175"/>
        </p:xfrm>
        <a:graphic>
          <a:graphicData uri="http://schemas.openxmlformats.org/drawingml/2006/table">
            <a:tbl>
              <a:tblPr firstRow="1" bandRow="1">
                <a:noFill/>
                <a:tableStyleId>{40B24C34-2CD6-4C42-993C-6835858554F3}</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40277332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600" b="1">
              <a:latin typeface="Century Gothic"/>
              <a:ea typeface="Century Gothic"/>
              <a:cs typeface="Century Gothic"/>
              <a:sym typeface="Century Gothic"/>
            </a:endParaRPr>
          </a:p>
        </p:txBody>
      </p:sp>
      <p:sp>
        <p:nvSpPr>
          <p:cNvPr id="144" name="Google Shape;144;p26"/>
          <p:cNvSpPr txBox="1">
            <a:spLocks noGrp="1"/>
          </p:cNvSpPr>
          <p:nvPr>
            <p:ph type="body" idx="1"/>
          </p:nvPr>
        </p:nvSpPr>
        <p:spPr>
          <a:xfrm>
            <a:off x="381975" y="1158325"/>
            <a:ext cx="8520600" cy="3474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400" b="1">
                <a:solidFill>
                  <a:schemeClr val="dk1"/>
                </a:solidFill>
                <a:latin typeface="Century Gothic"/>
                <a:ea typeface="Century Gothic"/>
                <a:cs typeface="Century Gothic"/>
                <a:sym typeface="Century Gothic"/>
              </a:rPr>
              <a:t>Preparing for Lesson #</a:t>
            </a:r>
            <a:r>
              <a:rPr lang="en" sz="1400" b="1"/>
              <a:t>5</a:t>
            </a:r>
            <a:endParaRPr sz="1400"/>
          </a:p>
          <a:p>
            <a:pPr marL="0" lvl="0" indent="0" algn="l" rtl="0">
              <a:lnSpc>
                <a:spcPct val="90000"/>
              </a:lnSpc>
              <a:spcBef>
                <a:spcPts val="800"/>
              </a:spcBef>
              <a:spcAft>
                <a:spcPts val="0"/>
              </a:spcAft>
              <a:buClr>
                <a:schemeClr val="dk1"/>
              </a:buClr>
              <a:buSzPts val="2500"/>
              <a:buFont typeface="Arial"/>
              <a:buNone/>
            </a:pPr>
            <a:r>
              <a:rPr lang="en" sz="1400">
                <a:solidFill>
                  <a:schemeClr val="dk1"/>
                </a:solidFill>
                <a:latin typeface="Century Gothic"/>
                <a:ea typeface="Century Gothic"/>
                <a:cs typeface="Century Gothic"/>
                <a:sym typeface="Century Gothic"/>
              </a:rPr>
              <a:t>Materials and classroom preparation:</a:t>
            </a:r>
            <a:endParaRPr sz="140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400"/>
          </a:p>
        </p:txBody>
      </p:sp>
      <p:sp>
        <p:nvSpPr>
          <p:cNvPr id="145" name="Google Shape;145;p26"/>
          <p:cNvSpPr txBox="1"/>
          <p:nvPr/>
        </p:nvSpPr>
        <p:spPr>
          <a:xfrm>
            <a:off x="381975" y="1552375"/>
            <a:ext cx="8450400" cy="3263400"/>
          </a:xfrm>
          <a:prstGeom prst="rect">
            <a:avLst/>
          </a:prstGeom>
          <a:noFill/>
          <a:ln>
            <a:noFill/>
          </a:ln>
        </p:spPr>
        <p:txBody>
          <a:bodyPr spcFirstLastPara="1" wrap="square" lIns="91425" tIns="91425" rIns="91425" bIns="91425" anchor="ctr" anchorCtr="0">
            <a:noAutofit/>
          </a:bodyPr>
          <a:lstStyle/>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Historical Context anchor chart, student version </a:t>
            </a:r>
            <a:r>
              <a:rPr lang="en" sz="1200" dirty="0">
                <a:solidFill>
                  <a:schemeClr val="dk1"/>
                </a:solidFill>
                <a:latin typeface="Century Gothic"/>
                <a:ea typeface="Century Gothic"/>
                <a:cs typeface="Century Gothic"/>
                <a:sym typeface="Century Gothic"/>
              </a:rPr>
              <a:t>(from Lesson 4; one per student)</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Historical Context anchor chart</a:t>
            </a:r>
            <a:r>
              <a:rPr lang="en" sz="1200" dirty="0">
                <a:solidFill>
                  <a:schemeClr val="dk1"/>
                </a:solidFill>
                <a:latin typeface="Century Gothic"/>
                <a:ea typeface="Century Gothic"/>
                <a:cs typeface="Century Gothic"/>
                <a:sym typeface="Century Gothic"/>
              </a:rPr>
              <a:t> (begun in Lesson 2)</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Historical Context anchor chart (for teacher reference) </a:t>
            </a:r>
            <a:r>
              <a:rPr lang="en" sz="1200" dirty="0">
                <a:solidFill>
                  <a:schemeClr val="dk1"/>
                </a:solidFill>
                <a:latin typeface="Century Gothic"/>
                <a:ea typeface="Century Gothic"/>
                <a:cs typeface="Century Gothic"/>
                <a:sym typeface="Century Gothic"/>
              </a:rPr>
              <a:t>(From Lesson 4)</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“Frederick Douglass” text from Freedom: A History of US, Webisode 5 (assessment text; one per student)</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“Frederick Douglass” text from Freedom: A History of US, Webisode 5, scaffolded version (assessment text; optional; for students needing additional support)</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Mid-Unit 1 Assessment: Using Evidence to Support Analysis: “Frederick Douglass” </a:t>
            </a:r>
            <a:r>
              <a:rPr lang="en" sz="1200" dirty="0">
                <a:solidFill>
                  <a:schemeClr val="dk1"/>
                </a:solidFill>
                <a:latin typeface="Century Gothic"/>
                <a:ea typeface="Century Gothic"/>
                <a:cs typeface="Century Gothic"/>
                <a:sym typeface="Century Gothic"/>
              </a:rPr>
              <a:t>(one per student)</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Mid-Unit 1 Assessment: Using Evidence to Support Analysis: “Frederick Douglass” (answers, for teacher reference)</a:t>
            </a:r>
            <a:endParaRPr sz="1200" b="1"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Short Response (2-Point) Holistic rubric </a:t>
            </a:r>
            <a:r>
              <a:rPr lang="en" sz="1200" dirty="0">
                <a:solidFill>
                  <a:schemeClr val="dk1"/>
                </a:solidFill>
                <a:latin typeface="Century Gothic"/>
                <a:ea typeface="Century Gothic"/>
                <a:cs typeface="Century Gothic"/>
                <a:sym typeface="Century Gothic"/>
              </a:rPr>
              <a:t>(</a:t>
            </a:r>
            <a:r>
              <a:rPr lang="en" sz="1200" b="1" dirty="0">
                <a:solidFill>
                  <a:schemeClr val="dk1"/>
                </a:solidFill>
                <a:latin typeface="Century Gothic"/>
                <a:ea typeface="Century Gothic"/>
                <a:cs typeface="Century Gothic"/>
                <a:sym typeface="Century Gothic"/>
              </a:rPr>
              <a:t>for teacher reference</a:t>
            </a:r>
            <a:r>
              <a:rPr lang="en" sz="1200" dirty="0">
                <a:solidFill>
                  <a:schemeClr val="dk1"/>
                </a:solidFill>
                <a:latin typeface="Century Gothic"/>
                <a:ea typeface="Century Gothic"/>
                <a:cs typeface="Century Gothic"/>
                <a:sym typeface="Century Gothic"/>
              </a:rPr>
              <a:t>; use to score question 4 on the assessment)</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“Renaissance Man” (one per student)</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“Renaissance Man,” scaffolded version (optional, for students needing additional support)</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“Renaissance Man”: Text-Dependent Questions </a:t>
            </a:r>
            <a:r>
              <a:rPr lang="en" sz="1200" dirty="0">
                <a:solidFill>
                  <a:schemeClr val="dk1"/>
                </a:solidFill>
                <a:latin typeface="Century Gothic"/>
                <a:ea typeface="Century Gothic"/>
                <a:cs typeface="Century Gothic"/>
                <a:sym typeface="Century Gothic"/>
              </a:rPr>
              <a:t>(one per student)</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“Renaissance Man”: Text-Dependent Questions (answers, for teacher reference)</a:t>
            </a:r>
            <a:endParaRPr sz="1200" b="1"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1" name="Google Shape;151;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2" name="Google Shape;152;p27"/>
          <p:cNvSpPr txBox="1"/>
          <p:nvPr/>
        </p:nvSpPr>
        <p:spPr>
          <a:xfrm>
            <a:off x="311700" y="1123700"/>
            <a:ext cx="8520600" cy="37419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5</a:t>
            </a:r>
            <a:endParaRPr sz="600" i="1" dirty="0">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chemeClr val="dk1"/>
                </a:solidFill>
                <a:latin typeface="Century Gothic"/>
                <a:ea typeface="Century Gothic"/>
                <a:cs typeface="Century Gothic"/>
                <a:sym typeface="Century Gothic"/>
              </a:rPr>
              <a:t>Before students come, please prepare by doing this:</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Take the </a:t>
            </a:r>
            <a:r>
              <a:rPr lang="en" sz="1800" b="1" dirty="0">
                <a:solidFill>
                  <a:schemeClr val="dk1"/>
                </a:solidFill>
                <a:latin typeface="Century Gothic"/>
                <a:ea typeface="Century Gothic"/>
                <a:cs typeface="Century Gothic"/>
                <a:sym typeface="Century Gothic"/>
              </a:rPr>
              <a:t>Mid-Unit 1 Assessment: Using Evidence to Support Analysis:  Frederick Douglass </a:t>
            </a:r>
            <a:r>
              <a:rPr lang="en" sz="1800" dirty="0">
                <a:solidFill>
                  <a:schemeClr val="dk1"/>
                </a:solidFill>
                <a:latin typeface="Century Gothic"/>
                <a:ea typeface="Century Gothic"/>
                <a:cs typeface="Century Gothic"/>
                <a:sym typeface="Century Gothic"/>
              </a:rPr>
              <a:t>to get a deeper understanding of what students are being assessed on.</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r>
              <a:rPr lang="en"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6"/>
        <p:cNvGrpSpPr/>
        <p:nvPr/>
      </p:nvGrpSpPr>
      <p:grpSpPr>
        <a:xfrm>
          <a:off x="0" y="0"/>
          <a:ext cx="0" cy="0"/>
          <a:chOff x="0" y="0"/>
          <a:chExt cx="0" cy="0"/>
        </a:xfrm>
      </p:grpSpPr>
      <p:pic>
        <p:nvPicPr>
          <p:cNvPr id="157" name="Google Shape;157;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8" name="Google Shape;158;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9" name="Google Shape;159;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5</a:t>
            </a:r>
            <a:endParaRPr sz="3000" b="0" i="0" u="none" strike="noStrike" cap="none">
              <a:solidFill>
                <a:srgbClr val="404040"/>
              </a:solidFill>
              <a:latin typeface="Calibri"/>
              <a:ea typeface="Calibri"/>
              <a:cs typeface="Calibri"/>
              <a:sym typeface="Calibri"/>
            </a:endParaRPr>
          </a:p>
        </p:txBody>
      </p:sp>
      <p:pic>
        <p:nvPicPr>
          <p:cNvPr id="160" name="Google Shape;160;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1" name="Google Shape;161;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7" name="Google Shape;167;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8" name="Google Shape;168;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Add to </a:t>
            </a:r>
            <a:r>
              <a:rPr lang="en" sz="2400" b="1" dirty="0">
                <a:latin typeface="Century Gothic"/>
                <a:ea typeface="Century Gothic"/>
                <a:cs typeface="Century Gothic"/>
                <a:sym typeface="Century Gothic"/>
              </a:rPr>
              <a:t>Historical Context anchor chart</a:t>
            </a: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b="1" dirty="0">
                <a:latin typeface="Century Gothic"/>
                <a:ea typeface="Century Gothic"/>
                <a:cs typeface="Century Gothic"/>
                <a:sym typeface="Century Gothic"/>
              </a:rPr>
              <a:t>Mid-Unit 1 Assessment</a:t>
            </a: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Independent Reading</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91440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9" name="Google Shape;169;p29"/>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5" name="Google Shape;175;p30"/>
          <p:cNvSpPr txBox="1">
            <a:spLocks noGrp="1"/>
          </p:cNvSpPr>
          <p:nvPr>
            <p:ph type="title"/>
          </p:nvPr>
        </p:nvSpPr>
        <p:spPr>
          <a:xfrm>
            <a:off x="311700" y="255313"/>
            <a:ext cx="90060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add to our Historical Context anchor chart</a:t>
            </a:r>
            <a:endParaRPr sz="2400" dirty="0">
              <a:sym typeface="Century Gothic"/>
            </a:endParaRPr>
          </a:p>
        </p:txBody>
      </p:sp>
      <p:sp>
        <p:nvSpPr>
          <p:cNvPr id="176" name="Google Shape;176;p30"/>
          <p:cNvSpPr txBox="1">
            <a:spLocks noGrp="1"/>
          </p:cNvSpPr>
          <p:nvPr>
            <p:ph type="body" idx="1"/>
          </p:nvPr>
        </p:nvSpPr>
        <p:spPr>
          <a:xfrm>
            <a:off x="311700" y="1152325"/>
            <a:ext cx="8618100" cy="3416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Clr>
                <a:schemeClr val="dk1"/>
              </a:buClr>
              <a:buSzPts val="1100"/>
              <a:buFont typeface="Arial"/>
              <a:buNone/>
            </a:pPr>
            <a:endParaRPr sz="1800"/>
          </a:p>
          <a:p>
            <a:pPr marL="45720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2400"/>
          </a:p>
        </p:txBody>
      </p:sp>
      <p:graphicFrame>
        <p:nvGraphicFramePr>
          <p:cNvPr id="178" name="Google Shape;178;p30"/>
          <p:cNvGraphicFramePr/>
          <p:nvPr>
            <p:extLst>
              <p:ext uri="{D42A27DB-BD31-4B8C-83A1-F6EECF244321}">
                <p14:modId xmlns:p14="http://schemas.microsoft.com/office/powerpoint/2010/main" val="1746691477"/>
              </p:ext>
            </p:extLst>
          </p:nvPr>
        </p:nvGraphicFramePr>
        <p:xfrm>
          <a:off x="311700" y="1076400"/>
          <a:ext cx="8520600" cy="3632040"/>
        </p:xfrm>
        <a:graphic>
          <a:graphicData uri="http://schemas.openxmlformats.org/drawingml/2006/table">
            <a:tbl>
              <a:tblPr>
                <a:noFill/>
                <a:tableStyleId>{CDD619F0-BF41-45F5-99A3-A4F2C7F6AD1A}</a:tableStyleId>
              </a:tblPr>
              <a:tblGrid>
                <a:gridCol w="4243725">
                  <a:extLst>
                    <a:ext uri="{9D8B030D-6E8A-4147-A177-3AD203B41FA5}">
                      <a16:colId xmlns:a16="http://schemas.microsoft.com/office/drawing/2014/main" val="20000"/>
                    </a:ext>
                  </a:extLst>
                </a:gridCol>
                <a:gridCol w="4276875">
                  <a:extLst>
                    <a:ext uri="{9D8B030D-6E8A-4147-A177-3AD203B41FA5}">
                      <a16:colId xmlns:a16="http://schemas.microsoft.com/office/drawing/2014/main" val="20001"/>
                    </a:ext>
                  </a:extLst>
                </a:gridCol>
              </a:tblGrid>
              <a:tr h="418775">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Slavery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Debate over Slavery</a:t>
                      </a:r>
                      <a:endParaRPr dirty="0">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064850">
                <a:tc>
                  <a:txBody>
                    <a:bodyPr/>
                    <a:lstStyle/>
                    <a:p>
                      <a:pPr marL="0" lvl="0" indent="0" algn="ctr" rtl="0">
                        <a:lnSpc>
                          <a:spcPct val="115000"/>
                        </a:lnSpc>
                        <a:spcBef>
                          <a:spcPts val="0"/>
                        </a:spcBef>
                        <a:spcAft>
                          <a:spcPts val="0"/>
                        </a:spcAft>
                        <a:buNone/>
                      </a:pPr>
                      <a:r>
                        <a:rPr lang="en">
                          <a:latin typeface="Century Gothic" panose="020B0502020202020204" pitchFamily="34" charset="0"/>
                        </a:rPr>
                        <a:t> </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8297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Life of Frederick Douglass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2"/>
                  </a:ext>
                </a:extLst>
              </a:tr>
              <a:tr h="38297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r h="38297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Vocabulary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4"/>
                  </a:ext>
                </a:extLst>
              </a:tr>
              <a:tr h="924075">
                <a:tc>
                  <a:txBody>
                    <a:bodyPr/>
                    <a:lstStyle/>
                    <a:p>
                      <a:pPr marL="0" lvl="0" indent="0" algn="l" rtl="0">
                        <a:lnSpc>
                          <a:spcPct val="100000"/>
                        </a:lnSpc>
                        <a:spcBef>
                          <a:spcPts val="0"/>
                        </a:spcBef>
                        <a:spcAft>
                          <a:spcPts val="0"/>
                        </a:spcAft>
                        <a:buNone/>
                      </a:pPr>
                      <a:r>
                        <a:rPr lang="en">
                          <a:latin typeface="Century Gothic" panose="020B0502020202020204" pitchFamily="34" charset="0"/>
                        </a:rPr>
                        <a:t>Triangular slave trade</a:t>
                      </a:r>
                      <a:endParaRPr>
                        <a:latin typeface="Century Gothic" panose="020B0502020202020204" pitchFamily="34" charset="0"/>
                      </a:endParaRPr>
                    </a:p>
                    <a:p>
                      <a:pPr marL="0" lvl="0" indent="0" algn="l" rtl="0">
                        <a:lnSpc>
                          <a:spcPct val="100000"/>
                        </a:lnSpc>
                        <a:spcBef>
                          <a:spcPts val="0"/>
                        </a:spcBef>
                        <a:spcAft>
                          <a:spcPts val="0"/>
                        </a:spcAft>
                        <a:buNone/>
                      </a:pPr>
                      <a:r>
                        <a:rPr lang="en">
                          <a:latin typeface="Century Gothic" panose="020B0502020202020204" pitchFamily="34" charset="0"/>
                        </a:rPr>
                        <a:t>Abolitionist</a:t>
                      </a:r>
                      <a:endParaRPr>
                        <a:latin typeface="Century Gothic" panose="020B0502020202020204" pitchFamily="34" charset="0"/>
                      </a:endParaRPr>
                    </a:p>
                    <a:p>
                      <a:pPr marL="0" lvl="0" indent="0" algn="l" rtl="0">
                        <a:lnSpc>
                          <a:spcPct val="100000"/>
                        </a:lnSpc>
                        <a:spcBef>
                          <a:spcPts val="0"/>
                        </a:spcBef>
                        <a:spcAft>
                          <a:spcPts val="0"/>
                        </a:spcAft>
                        <a:buNone/>
                      </a:pPr>
                      <a:r>
                        <a:rPr lang="en">
                          <a:latin typeface="Century Gothic" panose="020B0502020202020204" pitchFamily="34" charset="0"/>
                        </a:rPr>
                        <a:t>System</a:t>
                      </a:r>
                      <a:endParaRPr>
                        <a:latin typeface="Century Gothic" panose="020B0502020202020204" pitchFamily="34" charset="0"/>
                      </a:endParaRPr>
                    </a:p>
                    <a:p>
                      <a:pPr marL="0" lvl="0" indent="0" algn="l" rtl="0">
                        <a:lnSpc>
                          <a:spcPct val="100000"/>
                        </a:lnSpc>
                        <a:spcBef>
                          <a:spcPts val="0"/>
                        </a:spcBef>
                        <a:spcAft>
                          <a:spcPts val="0"/>
                        </a:spcAft>
                        <a:buNone/>
                      </a:pPr>
                      <a:r>
                        <a:rPr lang="en">
                          <a:latin typeface="Century Gothic" panose="020B0502020202020204" pitchFamily="34" charset="0"/>
                        </a:rPr>
                        <a:t>Enforced labor</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 dirty="0">
                          <a:latin typeface="Century Gothic" panose="020B0502020202020204" pitchFamily="34" charset="0"/>
                        </a:rPr>
                        <a:t>Plantation</a:t>
                      </a:r>
                      <a:endParaRPr dirty="0">
                        <a:latin typeface="Century Gothic" panose="020B0502020202020204" pitchFamily="34" charset="0"/>
                      </a:endParaRPr>
                    </a:p>
                    <a:p>
                      <a:pPr marL="0" lvl="0" indent="0" algn="l" rtl="0">
                        <a:lnSpc>
                          <a:spcPct val="100000"/>
                        </a:lnSpc>
                        <a:spcBef>
                          <a:spcPts val="0"/>
                        </a:spcBef>
                        <a:spcAft>
                          <a:spcPts val="0"/>
                        </a:spcAft>
                        <a:buNone/>
                      </a:pPr>
                      <a:r>
                        <a:rPr lang="en" dirty="0">
                          <a:latin typeface="Century Gothic" panose="020B0502020202020204" pitchFamily="34" charset="0"/>
                        </a:rPr>
                        <a:t>Crops</a:t>
                      </a:r>
                      <a:endParaRPr dirty="0">
                        <a:latin typeface="Century Gothic" panose="020B0502020202020204" pitchFamily="34" charset="0"/>
                      </a:endParaRPr>
                    </a:p>
                    <a:p>
                      <a:pPr marL="0" lvl="0" indent="0" algn="l" rtl="0">
                        <a:lnSpc>
                          <a:spcPct val="100000"/>
                        </a:lnSpc>
                        <a:spcBef>
                          <a:spcPts val="0"/>
                        </a:spcBef>
                        <a:spcAft>
                          <a:spcPts val="0"/>
                        </a:spcAft>
                        <a:buNone/>
                      </a:pPr>
                      <a:r>
                        <a:rPr lang="en" dirty="0">
                          <a:latin typeface="Century Gothic" panose="020B0502020202020204" pitchFamily="34" charset="0"/>
                        </a:rPr>
                        <a:t>Racial Inequality</a:t>
                      </a:r>
                      <a:endParaRPr dirty="0">
                        <a:latin typeface="Century Gothic" panose="020B0502020202020204" pitchFamily="34" charset="0"/>
                      </a:endParaRPr>
                    </a:p>
                  </a:txBody>
                  <a:tcPr marL="68575" marR="68575" marT="91425" marB="91425">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pic>
        <p:nvPicPr>
          <p:cNvPr id="7" name="Google Shape;169;p29"/>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4" name="Google Shape;184;p31"/>
          <p:cNvSpPr txBox="1">
            <a:spLocks noGrp="1"/>
          </p:cNvSpPr>
          <p:nvPr>
            <p:ph type="title"/>
          </p:nvPr>
        </p:nvSpPr>
        <p:spPr>
          <a:xfrm>
            <a:off x="152400" y="334175"/>
            <a:ext cx="8679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Let’s review our learning targets</a:t>
            </a:r>
            <a:endParaRPr sz="3600">
              <a:latin typeface="Century Gothic"/>
              <a:ea typeface="Century Gothic"/>
              <a:cs typeface="Century Gothic"/>
              <a:sym typeface="Century Gothic"/>
            </a:endParaRPr>
          </a:p>
        </p:txBody>
      </p:sp>
      <p:sp>
        <p:nvSpPr>
          <p:cNvPr id="185" name="Google Shape;185;p31"/>
          <p:cNvSpPr txBox="1">
            <a:spLocks noGrp="1"/>
          </p:cNvSpPr>
          <p:nvPr>
            <p:ph type="body" idx="1"/>
          </p:nvPr>
        </p:nvSpPr>
        <p:spPr>
          <a:xfrm>
            <a:off x="262950" y="1216219"/>
            <a:ext cx="8618100" cy="3416400"/>
          </a:xfrm>
          <a:prstGeom prst="rect">
            <a:avLst/>
          </a:prstGeom>
        </p:spPr>
        <p:txBody>
          <a:bodyPr spcFirstLastPara="1" wrap="square" lIns="68575" tIns="34275" rIns="68575" bIns="34275" anchor="t" anchorCtr="0">
            <a:noAutofit/>
          </a:bodyPr>
          <a:lstStyle/>
          <a:p>
            <a:pPr marL="457200" lvl="0" indent="-419100" algn="l" rtl="0">
              <a:spcBef>
                <a:spcPts val="800"/>
              </a:spcBef>
              <a:spcAft>
                <a:spcPts val="0"/>
              </a:spcAft>
              <a:buSzPts val="3000"/>
              <a:buChar char="•"/>
            </a:pPr>
            <a:r>
              <a:rPr lang="en" sz="2600" dirty="0"/>
              <a:t>I can draw conclusions about Frederick Douglass and support them with evidence from the text.</a:t>
            </a:r>
          </a:p>
          <a:p>
            <a:pPr marL="38100" lvl="0" indent="0" algn="l" rtl="0">
              <a:spcBef>
                <a:spcPts val="800"/>
              </a:spcBef>
              <a:spcAft>
                <a:spcPts val="0"/>
              </a:spcAft>
              <a:buSzPts val="3000"/>
              <a:buNone/>
            </a:pPr>
            <a:endParaRPr sz="2600" dirty="0"/>
          </a:p>
          <a:p>
            <a:pPr marL="457200" lvl="0" indent="-419100" algn="l" rtl="0">
              <a:spcBef>
                <a:spcPts val="0"/>
              </a:spcBef>
              <a:spcAft>
                <a:spcPts val="0"/>
              </a:spcAft>
              <a:buSzPts val="3000"/>
              <a:buChar char="•"/>
            </a:pPr>
            <a:r>
              <a:rPr lang="en" sz="2600" dirty="0"/>
              <a:t>I can select an independent reading book that is just right for me.</a:t>
            </a:r>
            <a:endParaRPr sz="2600" dirty="0"/>
          </a:p>
        </p:txBody>
      </p:sp>
      <p:pic>
        <p:nvPicPr>
          <p:cNvPr id="6" name="Google Shape;169;p29"/>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2" name="Google Shape;192;p32"/>
          <p:cNvSpPr txBox="1">
            <a:spLocks noGrp="1"/>
          </p:cNvSpPr>
          <p:nvPr>
            <p:ph type="title"/>
          </p:nvPr>
        </p:nvSpPr>
        <p:spPr>
          <a:xfrm>
            <a:off x="152400" y="334175"/>
            <a:ext cx="8679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show how our skills are developing</a:t>
            </a:r>
            <a:endParaRPr sz="3000">
              <a:latin typeface="Century Gothic"/>
              <a:ea typeface="Century Gothic"/>
              <a:cs typeface="Century Gothic"/>
              <a:sym typeface="Century Gothic"/>
            </a:endParaRPr>
          </a:p>
        </p:txBody>
      </p:sp>
      <p:sp>
        <p:nvSpPr>
          <p:cNvPr id="193" name="Google Shape;193;p32"/>
          <p:cNvSpPr txBox="1">
            <a:spLocks noGrp="1"/>
          </p:cNvSpPr>
          <p:nvPr>
            <p:ph type="body" idx="1"/>
          </p:nvPr>
        </p:nvSpPr>
        <p:spPr>
          <a:xfrm>
            <a:off x="311700" y="1152325"/>
            <a:ext cx="86181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200" b="1" dirty="0"/>
              <a:t>Today we will complete the Mid-Unit 1 Assessment:  Using Evidence to Support Analysis: “Frederick Douglass”</a:t>
            </a:r>
            <a:endParaRPr sz="2200" b="1" dirty="0"/>
          </a:p>
          <a:p>
            <a:pPr marL="457200" lvl="0" indent="0" algn="l" rtl="0">
              <a:spcBef>
                <a:spcPts val="800"/>
              </a:spcBef>
              <a:spcAft>
                <a:spcPts val="0"/>
              </a:spcAft>
              <a:buNone/>
            </a:pPr>
            <a:endParaRPr sz="2000" dirty="0"/>
          </a:p>
          <a:p>
            <a:pPr marL="457200" lvl="0" indent="-355600" algn="l" rtl="0">
              <a:spcBef>
                <a:spcPts val="800"/>
              </a:spcBef>
              <a:spcAft>
                <a:spcPts val="0"/>
              </a:spcAft>
              <a:buSzPts val="2000"/>
              <a:buAutoNum type="arabicPeriod"/>
            </a:pPr>
            <a:r>
              <a:rPr lang="en" sz="2000" dirty="0"/>
              <a:t>Everyone must remain silent until every student is finished.  This commitment shows your respect for your classmates and is non-negotiable.</a:t>
            </a:r>
          </a:p>
          <a:p>
            <a:pPr marL="457200" lvl="0" indent="-355600" algn="l" rtl="0">
              <a:spcBef>
                <a:spcPts val="800"/>
              </a:spcBef>
              <a:spcAft>
                <a:spcPts val="0"/>
              </a:spcAft>
              <a:buSzPts val="2000"/>
              <a:buAutoNum type="arabicPeriod"/>
            </a:pPr>
            <a:endParaRPr lang="en" sz="2000" dirty="0"/>
          </a:p>
          <a:p>
            <a:pPr marL="457200" lvl="0" indent="-355600" algn="l" rtl="0">
              <a:spcBef>
                <a:spcPts val="800"/>
              </a:spcBef>
              <a:spcAft>
                <a:spcPts val="0"/>
              </a:spcAft>
              <a:buSzPts val="2000"/>
              <a:buAutoNum type="arabicPeriod"/>
            </a:pPr>
            <a:r>
              <a:rPr lang="en" sz="2000" dirty="0"/>
              <a:t>After you finish your assessment, you can add to  “Frederick Douglass” on your </a:t>
            </a:r>
            <a:r>
              <a:rPr lang="en" sz="2000" b="1" dirty="0"/>
              <a:t>H</a:t>
            </a:r>
            <a:r>
              <a:rPr lang="en-US" sz="2000" b="1" dirty="0" err="1"/>
              <a:t>i</a:t>
            </a:r>
            <a:r>
              <a:rPr lang="en" sz="2000" b="1" dirty="0"/>
              <a:t>storical Context anchor chart</a:t>
            </a:r>
            <a:r>
              <a:rPr lang="en" sz="2000" dirty="0"/>
              <a:t>, complete homework for another class, read or sit quietly.</a:t>
            </a:r>
            <a:endParaRPr sz="2000" dirty="0"/>
          </a:p>
          <a:p>
            <a:pPr marL="457200" lvl="0" indent="0" algn="l" rtl="0">
              <a:spcBef>
                <a:spcPts val="800"/>
              </a:spcBef>
              <a:spcAft>
                <a:spcPts val="0"/>
              </a:spcAft>
              <a:buNone/>
            </a:pPr>
            <a:endParaRPr sz="3000" dirty="0"/>
          </a:p>
        </p:txBody>
      </p:sp>
      <p:pic>
        <p:nvPicPr>
          <p:cNvPr id="6" name="Google Shape;169;p29"/>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3"/>
          <p:cNvSpPr txBox="1">
            <a:spLocks noGrp="1"/>
          </p:cNvSpPr>
          <p:nvPr>
            <p:ph type="body" idx="1"/>
          </p:nvPr>
        </p:nvSpPr>
        <p:spPr>
          <a:xfrm>
            <a:off x="1493275" y="1369225"/>
            <a:ext cx="70221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400" dirty="0"/>
          </a:p>
          <a:p>
            <a:pPr marL="457200" marR="0" lvl="0" indent="457200" algn="l" rtl="0">
              <a:lnSpc>
                <a:spcPct val="90000"/>
              </a:lnSpc>
              <a:spcBef>
                <a:spcPts val="0"/>
              </a:spcBef>
              <a:spcAft>
                <a:spcPts val="0"/>
              </a:spcAft>
              <a:buClr>
                <a:schemeClr val="dk1"/>
              </a:buClr>
              <a:buSzPts val="2100"/>
              <a:buFont typeface="Arial"/>
              <a:buNone/>
            </a:pPr>
            <a:r>
              <a:rPr lang="en" sz="2400" b="1" dirty="0"/>
              <a:t>Complete the exit ticket:</a:t>
            </a:r>
            <a:endParaRPr sz="2400" b="1" dirty="0"/>
          </a:p>
          <a:p>
            <a:pPr marL="177800" marR="0" lvl="0" indent="-38100" algn="l" rtl="0">
              <a:lnSpc>
                <a:spcPct val="90000"/>
              </a:lnSpc>
              <a:spcBef>
                <a:spcPts val="0"/>
              </a:spcBef>
              <a:spcAft>
                <a:spcPts val="0"/>
              </a:spcAft>
              <a:buClr>
                <a:schemeClr val="dk1"/>
              </a:buClr>
              <a:buSzPts val="2100"/>
              <a:buFont typeface="Arial"/>
              <a:buNone/>
            </a:pPr>
            <a:endParaRPr sz="2400" dirty="0"/>
          </a:p>
          <a:p>
            <a:pPr marL="457200" marR="0" lvl="0" indent="-381000" algn="l" rtl="0">
              <a:lnSpc>
                <a:spcPct val="90000"/>
              </a:lnSpc>
              <a:spcBef>
                <a:spcPts val="0"/>
              </a:spcBef>
              <a:spcAft>
                <a:spcPts val="0"/>
              </a:spcAft>
              <a:buSzPts val="2400"/>
              <a:buAutoNum type="arabicPeriod"/>
            </a:pPr>
            <a:r>
              <a:rPr lang="en" sz="2400" dirty="0"/>
              <a:t>What are you planning to read?</a:t>
            </a:r>
          </a:p>
          <a:p>
            <a:pPr marL="457200" marR="0" lvl="0" indent="-381000" algn="l" rtl="0">
              <a:lnSpc>
                <a:spcPct val="90000"/>
              </a:lnSpc>
              <a:spcBef>
                <a:spcPts val="0"/>
              </a:spcBef>
              <a:spcAft>
                <a:spcPts val="0"/>
              </a:spcAft>
              <a:buSzPts val="2400"/>
              <a:buAutoNum type="arabicPeriod"/>
            </a:pPr>
            <a:endParaRPr lang="en" sz="2400" dirty="0"/>
          </a:p>
          <a:p>
            <a:pPr marL="457200" marR="0" lvl="0" indent="-381000" algn="l" rtl="0">
              <a:lnSpc>
                <a:spcPct val="90000"/>
              </a:lnSpc>
              <a:spcBef>
                <a:spcPts val="0"/>
              </a:spcBef>
              <a:spcAft>
                <a:spcPts val="0"/>
              </a:spcAft>
              <a:buSzPts val="2400"/>
              <a:buAutoNum type="arabicPeriod"/>
            </a:pPr>
            <a:r>
              <a:rPr lang="en" sz="2400" dirty="0"/>
              <a:t>How will you get this book?</a:t>
            </a:r>
            <a:endParaRPr sz="2400" dirty="0"/>
          </a:p>
          <a:p>
            <a:pPr marL="457200" marR="0" lvl="0" indent="0" algn="l" rtl="0">
              <a:lnSpc>
                <a:spcPct val="90000"/>
              </a:lnSpc>
              <a:spcBef>
                <a:spcPts val="0"/>
              </a:spcBef>
              <a:spcAft>
                <a:spcPts val="0"/>
              </a:spcAft>
              <a:buNone/>
            </a:pPr>
            <a:endParaRPr sz="2400" dirty="0"/>
          </a:p>
          <a:p>
            <a:pPr marL="139700" marR="0" lvl="0" indent="0" algn="l" rtl="0">
              <a:lnSpc>
                <a:spcPct val="90000"/>
              </a:lnSpc>
              <a:spcBef>
                <a:spcPts val="0"/>
              </a:spcBef>
              <a:spcAft>
                <a:spcPts val="0"/>
              </a:spcAft>
              <a:buClr>
                <a:schemeClr val="dk1"/>
              </a:buClr>
              <a:buSzPts val="2100"/>
              <a:buFont typeface="Arial"/>
              <a:buNone/>
            </a:pPr>
            <a:endParaRPr dirty="0"/>
          </a:p>
        </p:txBody>
      </p:sp>
      <p:sp>
        <p:nvSpPr>
          <p:cNvPr id="200" name="Google Shape;200;p33"/>
          <p:cNvSpPr txBox="1">
            <a:spLocks noGrp="1"/>
          </p:cNvSpPr>
          <p:nvPr>
            <p:ph type="title"/>
          </p:nvPr>
        </p:nvSpPr>
        <p:spPr>
          <a:xfrm>
            <a:off x="163286" y="337361"/>
            <a:ext cx="8679900" cy="57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Let’s discuss independent reading</a:t>
            </a:r>
            <a:endParaRPr sz="3600">
              <a:latin typeface="Century Gothic"/>
              <a:ea typeface="Century Gothic"/>
              <a:cs typeface="Century Gothic"/>
              <a:sym typeface="Century Gothic"/>
            </a:endParaRPr>
          </a:p>
        </p:txBody>
      </p:sp>
      <p:sp>
        <p:nvSpPr>
          <p:cNvPr id="202" name="Google Shape;202;p33"/>
          <p:cNvSpPr txBox="1"/>
          <p:nvPr/>
        </p:nvSpPr>
        <p:spPr>
          <a:xfrm>
            <a:off x="2683875" y="963175"/>
            <a:ext cx="5263800" cy="40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rPr>
              <a:t>The Philadelphia Anti-Slavery Society</a:t>
            </a:r>
            <a:endParaRPr>
              <a:solidFill>
                <a:srgbClr val="FFFFFF"/>
              </a:solidFill>
            </a:endParaRPr>
          </a:p>
        </p:txBody>
      </p:sp>
      <p:pic>
        <p:nvPicPr>
          <p:cNvPr id="203" name="Google Shape;203;p33"/>
          <p:cNvPicPr preferRelativeResize="0"/>
          <p:nvPr/>
        </p:nvPicPr>
        <p:blipFill>
          <a:blip r:embed="rId3">
            <a:alphaModFix/>
          </a:blip>
          <a:stretch>
            <a:fillRect/>
          </a:stretch>
        </p:blipFill>
        <p:spPr>
          <a:xfrm>
            <a:off x="8515375" y="4449878"/>
            <a:ext cx="504257" cy="488693"/>
          </a:xfrm>
          <a:prstGeom prst="rect">
            <a:avLst/>
          </a:prstGeom>
          <a:noFill/>
          <a:ln>
            <a:noFill/>
          </a:ln>
        </p:spPr>
      </p:pic>
      <p:pic>
        <p:nvPicPr>
          <p:cNvPr id="204" name="Google Shape;204;p33" descr="elated image"/>
          <p:cNvPicPr preferRelativeResize="0"/>
          <p:nvPr/>
        </p:nvPicPr>
        <p:blipFill>
          <a:blip r:embed="rId4">
            <a:alphaModFix/>
          </a:blip>
          <a:stretch>
            <a:fillRect/>
          </a:stretch>
        </p:blipFill>
        <p:spPr>
          <a:xfrm>
            <a:off x="628638" y="1369225"/>
            <a:ext cx="1497625" cy="907650"/>
          </a:xfrm>
          <a:prstGeom prst="rect">
            <a:avLst/>
          </a:prstGeom>
          <a:noFill/>
          <a:ln>
            <a:noFill/>
          </a:ln>
        </p:spPr>
      </p:pic>
      <p:pic>
        <p:nvPicPr>
          <p:cNvPr id="9" name="Google Shape;169;p29"/>
          <p:cNvPicPr preferRelativeResize="0"/>
          <p:nvPr/>
        </p:nvPicPr>
        <p:blipFill>
          <a:blip r:embed="rId5">
            <a:alphaModFix/>
          </a:blip>
          <a:stretch>
            <a:fillRect/>
          </a:stretch>
        </p:blipFill>
        <p:spPr>
          <a:xfrm>
            <a:off x="8044076" y="104650"/>
            <a:ext cx="982025" cy="12029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BC12FA8-A7D5-45FB-B7ED-2DDF9FC1B4C5}">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9034EFE-39A3-4E9F-8BE4-9FF84739F8EB}">
  <ds:schemaRefs>
    <ds:schemaRef ds:uri="http://schemas.microsoft.com/sharepoint/v3/contenttype/forms"/>
  </ds:schemaRefs>
</ds:datastoreItem>
</file>

<file path=customXml/itemProps3.xml><?xml version="1.0" encoding="utf-8"?>
<ds:datastoreItem xmlns:ds="http://schemas.openxmlformats.org/officeDocument/2006/customXml" ds:itemID="{95ED495B-8659-476A-8088-D46B758D5C1C}"/>
</file>

<file path=docProps/app.xml><?xml version="1.0" encoding="utf-8"?>
<Properties xmlns="http://schemas.openxmlformats.org/officeDocument/2006/extended-properties" xmlns:vt="http://schemas.openxmlformats.org/officeDocument/2006/docPropsVTypes">
  <TotalTime>16</TotalTime>
  <Words>3070</Words>
  <Application>Microsoft Office PowerPoint</Application>
  <PresentationFormat>On-screen Show (16:9)</PresentationFormat>
  <Paragraphs>264</Paragraphs>
  <Slides>13</Slides>
  <Notes>12</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Simple Light</vt:lpstr>
      <vt:lpstr>Office Theme</vt:lpstr>
      <vt:lpstr>PowerPoint Presentation</vt:lpstr>
      <vt:lpstr>PowerPoint Presentation</vt:lpstr>
      <vt:lpstr>PowerPoint Presentation</vt:lpstr>
      <vt:lpstr>Grade 7: Module 3:  Unit 1: Lesson 5</vt:lpstr>
      <vt:lpstr>PowerPoint Presentation</vt:lpstr>
      <vt:lpstr>Let’s add to our Historical Context anchor chart</vt:lpstr>
      <vt:lpstr>Let’s review our learning targets</vt:lpstr>
      <vt:lpstr>Let’s show how our skills are developing</vt:lpstr>
      <vt:lpstr>Let’s discuss independent reading</vt:lpstr>
      <vt:lpstr>Let’s preview the homework</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6</cp:revision>
  <dcterms:modified xsi:type="dcterms:W3CDTF">2019-03-25T19:48:00Z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