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2.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33871F1-C558-4C1F-852A-E071AA8DD599}">
  <a:tblStyle styleId="{933871F1-C558-4C1F-852A-E071AA8DD59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483" autoAdjust="0"/>
  </p:normalViewPr>
  <p:slideViewPr>
    <p:cSldViewPr snapToGrid="0">
      <p:cViewPr varScale="1">
        <p:scale>
          <a:sx n="124" d="100"/>
          <a:sy n="124" d="100"/>
        </p:scale>
        <p:origin x="-656" y="-104"/>
      </p:cViewPr>
      <p:guideLst>
        <p:guide orient="horz" pos="1620"/>
        <p:guide pos="2880"/>
      </p:guideLst>
    </p:cSldViewPr>
  </p:slideViewPr>
  <p:notesTextViewPr>
    <p:cViewPr>
      <p:scale>
        <a:sx n="1" d="1"/>
        <a:sy n="1" d="1"/>
      </p:scale>
      <p:origin x="0" y="210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commentAuthors" Target="commentAuthors.xml"/><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5563300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a Position Speech (15-18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Completing </a:t>
            </a:r>
            <a:r>
              <a:rPr lang="en" sz="1200" b="1" dirty="0">
                <a:solidFill>
                  <a:schemeClr val="dk1"/>
                </a:solidFill>
                <a:latin typeface="Calibri"/>
                <a:ea typeface="Calibri"/>
                <a:cs typeface="Calibri"/>
                <a:sym typeface="Calibri"/>
              </a:rPr>
              <a:t>Position Speech Graphic Organizer </a:t>
            </a:r>
            <a:r>
              <a:rPr lang="en" sz="1200" dirty="0">
                <a:solidFill>
                  <a:schemeClr val="dk1"/>
                </a:solidFill>
                <a:latin typeface="Calibri"/>
                <a:ea typeface="Calibri"/>
                <a:cs typeface="Calibri"/>
                <a:sym typeface="Calibri"/>
              </a:rPr>
              <a:t>(30-35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Partner Share (5-7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Finish your </a:t>
            </a:r>
            <a:r>
              <a:rPr lang="en" sz="1200" b="1" dirty="0">
                <a:solidFill>
                  <a:schemeClr val="dk1"/>
                </a:solidFill>
                <a:latin typeface="Calibri"/>
                <a:ea typeface="Calibri"/>
                <a:cs typeface="Calibri"/>
                <a:sym typeface="Calibri"/>
              </a:rPr>
              <a:t>Position Speech graphic organizer</a:t>
            </a:r>
            <a:r>
              <a:rPr lang="en" sz="1200" dirty="0">
                <a:solidFill>
                  <a:schemeClr val="dk1"/>
                </a:solidFill>
                <a:latin typeface="Calibri"/>
                <a:ea typeface="Calibri"/>
                <a:cs typeface="Calibri"/>
                <a:sym typeface="Calibri"/>
              </a:rPr>
              <a:t>. Use your </a:t>
            </a:r>
            <a:r>
              <a:rPr lang="en" sz="1200" b="1" dirty="0">
                <a:solidFill>
                  <a:schemeClr val="dk1"/>
                </a:solidFill>
                <a:latin typeface="Calibri"/>
                <a:ea typeface="Calibri"/>
                <a:cs typeface="Calibri"/>
                <a:sym typeface="Calibri"/>
              </a:rPr>
              <a:t>Position Speech graphic organi</a:t>
            </a:r>
            <a:r>
              <a:rPr lang="en" sz="1200" dirty="0">
                <a:solidFill>
                  <a:schemeClr val="dk1"/>
                </a:solidFill>
                <a:latin typeface="Calibri"/>
                <a:ea typeface="Calibri"/>
                <a:cs typeface="Calibri"/>
                <a:sym typeface="Calibri"/>
              </a:rPr>
              <a:t>zer to write your position speech. Remember to use relevant evidence, sound reasoning, and well-chosen details. </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6372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B.(Slide 1) Completing Position Speech Organizer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B. On this slide, students will discuss step D of the </a:t>
            </a:r>
            <a:r>
              <a:rPr lang="en" sz="1200" b="1" dirty="0">
                <a:solidFill>
                  <a:schemeClr val="dk1"/>
                </a:solidFill>
                <a:latin typeface="Calibri"/>
                <a:ea typeface="Calibri"/>
                <a:cs typeface="Calibri"/>
                <a:sym typeface="Calibri"/>
              </a:rPr>
              <a:t>Position Speech graphic organizer.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they have worked with writing claims, citing evidence, and acknowledging counterclaims in previous modules for writing assignments. This time they are using these same thinking skills to write a speech. Provide examples from these modules, if necessary.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Position Speech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steps for completing the graphic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Step D (the counterclaim). Ask students: “</a:t>
            </a:r>
            <a:r>
              <a:rPr lang="en" sz="1200" i="1" dirty="0">
                <a:solidFill>
                  <a:schemeClr val="dk1"/>
                </a:solidFill>
                <a:latin typeface="Calibri"/>
                <a:ea typeface="Calibri"/>
                <a:cs typeface="Calibri"/>
                <a:sym typeface="Calibri"/>
              </a:rPr>
              <a:t>So what is a counterclaim? Why is it a good idea to include a counterclaim when you are taking a position on something?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should be able to find counterclaims on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(they will be negative consequences).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a counterclaim goes against the position they are taking and that it is a good idea to include it to show that you have considered why the other options are not so good.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
        <p:nvSpPr>
          <p:cNvPr id="271" name="Google Shape;271;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2591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8857658e7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2) Completing Position Speech Organizer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B. On this slide, students will review how to record information in the </a:t>
            </a:r>
            <a:r>
              <a:rPr lang="en" sz="1200" b="1" dirty="0">
                <a:solidFill>
                  <a:schemeClr val="dk1"/>
                </a:solidFill>
                <a:latin typeface="Calibri"/>
                <a:ea typeface="Calibri"/>
                <a:cs typeface="Calibri"/>
                <a:sym typeface="Calibri"/>
              </a:rPr>
              <a:t>Position Speech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 </a:t>
            </a:r>
            <a:r>
              <a:rPr lang="en" sz="1200" b="1" dirty="0">
                <a:solidFill>
                  <a:schemeClr val="dk1"/>
                </a:solidFill>
                <a:latin typeface="Calibri"/>
                <a:ea typeface="Calibri"/>
                <a:cs typeface="Calibri"/>
                <a:sym typeface="Calibri"/>
              </a:rPr>
              <a:t>class Industrial Food Chain Cascading Consequences chart </a:t>
            </a:r>
            <a:r>
              <a:rPr lang="en" sz="1200" dirty="0">
                <a:solidFill>
                  <a:schemeClr val="dk1"/>
                </a:solidFill>
                <a:latin typeface="Calibri"/>
                <a:ea typeface="Calibri"/>
                <a:cs typeface="Calibri"/>
                <a:sym typeface="Calibri"/>
              </a:rPr>
              <a:t>(created with students in Lessons 1-4). Say and point to the appropriate parts of the chart as you speak: “</a:t>
            </a:r>
            <a:r>
              <a:rPr lang="en" sz="1200" i="1" dirty="0">
                <a:solidFill>
                  <a:schemeClr val="dk1"/>
                </a:solidFill>
                <a:latin typeface="Calibri"/>
                <a:ea typeface="Calibri"/>
                <a:cs typeface="Calibri"/>
                <a:sym typeface="Calibri"/>
              </a:rPr>
              <a:t>I would choose the industrial food chain because food is cheaper, and one reason I think this is important because my research shows that a lot of people in the United States go hungry because they can’t afford food. Research suggests that cheaper food from the industrial food chain can increase obesity because it contains more fat and sugar, as my </a:t>
            </a:r>
            <a:r>
              <a:rPr lang="en" sz="1200" b="1" i="1" dirty="0">
                <a:solidFill>
                  <a:schemeClr val="dk1"/>
                </a:solidFill>
                <a:latin typeface="Calibri"/>
                <a:ea typeface="Calibri"/>
                <a:cs typeface="Calibri"/>
                <a:sym typeface="Calibri"/>
              </a:rPr>
              <a:t>Cascading</a:t>
            </a:r>
            <a:r>
              <a:rPr lang="en" sz="1200" i="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Consequences</a:t>
            </a:r>
            <a:r>
              <a:rPr lang="en" sz="1200" i="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chart</a:t>
            </a:r>
            <a:r>
              <a:rPr lang="en" sz="1200" i="1" dirty="0">
                <a:solidFill>
                  <a:schemeClr val="dk1"/>
                </a:solidFill>
                <a:latin typeface="Calibri"/>
                <a:ea typeface="Calibri"/>
                <a:cs typeface="Calibri"/>
                <a:sym typeface="Calibri"/>
              </a:rPr>
              <a:t> shows, but my response to this is that it is more important for people to not be starving because food is too expensive for them to buy.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10 sticky notes </a:t>
            </a:r>
            <a:r>
              <a:rPr lang="en" sz="1200" dirty="0">
                <a:solidFill>
                  <a:schemeClr val="dk1"/>
                </a:solidFill>
                <a:latin typeface="Calibri"/>
                <a:ea typeface="Calibri"/>
                <a:cs typeface="Calibri"/>
                <a:sym typeface="Calibri"/>
              </a:rPr>
              <a:t>to each student. Explain that the sticky notes are so they can change their minds as they are working without messing up their graphic organizers.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can work at their own pace, but that you will pull the class together every 7 or so minutes to make sure everyone understands the steps and is making progress.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to observe and assist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as you circulate to make sure students understand what to write.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where they are in the process, ask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did you choose this piece of evidence?”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does this piece of evidence prove your claim?”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“Do you think this evidence is specific enough? If not, what can you do?”</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“Why did you choose this counterclaim?”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did you organize your evidence?”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two big reasons are you thinking about? Do you have sufficient evidence to support these reasons?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8" name="Google Shape;278;g48857658e7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6916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8857658e7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 Whole</a:t>
            </a:r>
            <a:r>
              <a:rPr lang="en-US" sz="1200" b="1" baseline="0" dirty="0" smtClean="0">
                <a:solidFill>
                  <a:schemeClr val="dk1"/>
                </a:solidFill>
                <a:latin typeface="Calibri"/>
                <a:ea typeface="Calibri"/>
                <a:cs typeface="Calibri"/>
                <a:sym typeface="Calibri"/>
              </a:rPr>
              <a:t> Group,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3) Completing Position Speech Organizer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B. On this slide, students will get their needs met based on the work in the last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modeling may be required. Modeling provides a clear vision of the expectation for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7 minutes of work time, pause students and refocus them as a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the observations you made while circulating, use this time to:</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Address common problems.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directions.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if necessary.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share their progress with a partner.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self-assess using Fist to Five or a similar quick check strategy; this will help you see who to focus on during the next 7 minutes of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This “catch” should take only 1 or 2 minutes. It should serve to help students see where they need to go next. Then “release” students back to work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once students are happy with their sticky notes, they can write the information straight onto their graphic organizers.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4" name="Google Shape;284;g48857658e7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6403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Partner Share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with a partner and give each other feedback using the steps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homework they are going to be finishing their </a:t>
            </a:r>
            <a:r>
              <a:rPr lang="en" sz="1200" b="1" dirty="0">
                <a:solidFill>
                  <a:schemeClr val="dk1"/>
                </a:solidFill>
                <a:latin typeface="Calibri"/>
                <a:ea typeface="Calibri"/>
                <a:cs typeface="Calibri"/>
                <a:sym typeface="Calibri"/>
              </a:rPr>
              <a:t>Position Speech graphic organizers</a:t>
            </a:r>
            <a:r>
              <a:rPr lang="en" sz="1200" dirty="0">
                <a:solidFill>
                  <a:schemeClr val="dk1"/>
                </a:solidFill>
                <a:latin typeface="Calibri"/>
                <a:ea typeface="Calibri"/>
                <a:cs typeface="Calibri"/>
                <a:sym typeface="Calibri"/>
              </a:rPr>
              <a:t> and using them to write speeches that should take no more than 2 minutes to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students take home everything they need to finish their graphic organizers and write their speeches: their sticky notes, their own </a:t>
            </a:r>
            <a:r>
              <a:rPr lang="en" sz="1200" b="1" dirty="0">
                <a:solidFill>
                  <a:schemeClr val="dk1"/>
                </a:solidFill>
                <a:latin typeface="Calibri"/>
                <a:ea typeface="Calibri"/>
                <a:cs typeface="Calibri"/>
                <a:sym typeface="Calibri"/>
              </a:rPr>
              <a:t>Stakeholders charts</a:t>
            </a:r>
            <a:r>
              <a:rPr lang="en" sz="1200" dirty="0">
                <a:solidFill>
                  <a:schemeClr val="dk1"/>
                </a:solidFill>
                <a:latin typeface="Calibri"/>
                <a:ea typeface="Calibri"/>
                <a:cs typeface="Calibri"/>
                <a:sym typeface="Calibri"/>
              </a:rPr>
              <a:t>, and their </a:t>
            </a:r>
            <a:r>
              <a:rPr lang="en" sz="1200" b="1" dirty="0">
                <a:solidFill>
                  <a:schemeClr val="dk1"/>
                </a:solidFill>
                <a:latin typeface="Calibri"/>
                <a:ea typeface="Calibri"/>
                <a:cs typeface="Calibri"/>
                <a:sym typeface="Calibri"/>
              </a:rPr>
              <a:t>researcher’s notebooks.</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partners to equally participate in the share.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1" name="Google Shape;291;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193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require additional time writing their speeches. Adapt lessons as needed based on the outcome of the homework assignment.</a:t>
            </a:r>
            <a:endParaRPr sz="1200" dirty="0">
              <a:solidFill>
                <a:schemeClr val="dk1"/>
              </a:solidFill>
              <a:latin typeface="Calibri"/>
              <a:ea typeface="Calibri"/>
              <a:cs typeface="Calibri"/>
              <a:sym typeface="Calibri"/>
            </a:endParaRPr>
          </a:p>
        </p:txBody>
      </p:sp>
      <p:sp>
        <p:nvSpPr>
          <p:cNvPr id="297" name="Google Shape;297;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9772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4" name="Google Shape;304;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3893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End of Unit 2 Assessment: Position Speech Prompt and Steps</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Position Speech Rubric</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Position Speech graphic organizer</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Sticky notes (10 per student)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Class Industrial Food Chain Cascading Consequences chart</a:t>
            </a:r>
            <a:r>
              <a:rPr lang="en" sz="1200">
                <a:solidFill>
                  <a:schemeClr val="dk1"/>
                </a:solidFill>
                <a:latin typeface="Calibri"/>
                <a:ea typeface="Calibri"/>
                <a:cs typeface="Calibri"/>
                <a:sym typeface="Calibri"/>
              </a:rPr>
              <a:t> (from Lessons 1–4)</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Video: Birke Baehr—“What’s Wrong with Our Food System http://www.ted.com/talks/birke_baehr_what_s_wrong_with_our_food_system.html”</a:t>
            </a:r>
            <a:endParaRPr sz="120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4342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Steps for Completing Assessment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Rubric for the Birke Baehr speech</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Birke Baehr speech</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Birke Baehr speech graphic organizer</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984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Writing a Position Speech: Which Food Chain Would Be Best?</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5841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1179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Unpacking Learning Target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Read </a:t>
            </a:r>
            <a:r>
              <a:rPr lang="en" sz="1200" dirty="0">
                <a:solidFill>
                  <a:schemeClr val="dk1"/>
                </a:solidFill>
                <a:latin typeface="Calibri"/>
                <a:ea typeface="Calibri"/>
                <a:cs typeface="Calibri"/>
                <a:sym typeface="Calibri"/>
              </a:rPr>
              <a:t>the learning target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an elbow partner to answer the questions: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did we learn in Unit 1 about relevant evidence, sound reasoning, and well-chosen details?”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do they help make a strong argument?”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share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over the next few lessons students are going to take a position about which food chain is best for feeding all the people in the United States. This position speech is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This will help them write their position paper in Unit 3.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8608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Analyzing a Position Speech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A. On this slide, students will review and discuss the </a:t>
            </a:r>
            <a:r>
              <a:rPr lang="en" sz="1200" b="1" dirty="0">
                <a:solidFill>
                  <a:schemeClr val="dk1"/>
                </a:solidFill>
                <a:latin typeface="Calibri"/>
                <a:ea typeface="Calibri"/>
                <a:cs typeface="Calibri"/>
                <a:sym typeface="Calibri"/>
              </a:rPr>
              <a:t>Position Speech Prompts and Steps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2 Assessment: Position Speech Prompt and Steps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it for the gist, circling words that are most important to understanding what they are going to be asked to do.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a partner, answering the following questions: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need to do for </a:t>
            </a:r>
            <a:r>
              <a:rPr lang="en" sz="1200" b="0" i="1" dirty="0">
                <a:solidFill>
                  <a:schemeClr val="dk1"/>
                </a:solidFill>
                <a:latin typeface="Calibri"/>
                <a:ea typeface="Calibri"/>
                <a:cs typeface="Calibri"/>
                <a:sym typeface="Calibri"/>
              </a:rPr>
              <a:t>the</a:t>
            </a:r>
            <a:r>
              <a:rPr lang="en" sz="1200" b="1" i="1" dirty="0">
                <a:solidFill>
                  <a:schemeClr val="dk1"/>
                </a:solidFill>
                <a:latin typeface="Calibri"/>
                <a:ea typeface="Calibri"/>
                <a:cs typeface="Calibri"/>
                <a:sym typeface="Calibri"/>
              </a:rPr>
              <a:t> end of unit assessment</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questions do you need answered to fully understand what you are being asked to do?”</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out. Use no more than a minute to answer any questions that you think would help students to understand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accurately describe the gist and questions to be answered in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9" name="Google Shape;249;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02106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8857658e7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Analyzing a Position Speech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A. On this slide, students will review and discuss the </a:t>
            </a:r>
            <a:r>
              <a:rPr lang="en" sz="1200" b="1" dirty="0">
                <a:solidFill>
                  <a:schemeClr val="dk1"/>
                </a:solidFill>
                <a:latin typeface="Calibri"/>
                <a:ea typeface="Calibri"/>
                <a:cs typeface="Calibri"/>
                <a:sym typeface="Calibri"/>
              </a:rPr>
              <a:t>Position Speech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Position Speech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 focus of today’s lesson is only on the content of the speech, so they will only be discussing that section of the rubric.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in Lesson 10 they thought about how speeches should be presented. Their Effe</a:t>
            </a:r>
            <a:r>
              <a:rPr lang="en" sz="1200" b="1" dirty="0">
                <a:solidFill>
                  <a:schemeClr val="dk1"/>
                </a:solidFill>
                <a:latin typeface="Calibri"/>
                <a:ea typeface="Calibri"/>
                <a:cs typeface="Calibri"/>
                <a:sym typeface="Calibri"/>
              </a:rPr>
              <a:t>ctive Speaking Skills anchor chart </a:t>
            </a:r>
            <a:r>
              <a:rPr lang="en" sz="1200" dirty="0">
                <a:solidFill>
                  <a:schemeClr val="dk1"/>
                </a:solidFill>
                <a:latin typeface="Calibri"/>
                <a:ea typeface="Calibri"/>
                <a:cs typeface="Calibri"/>
                <a:sym typeface="Calibri"/>
              </a:rPr>
              <a:t>contains the same criteria as the presentation section of the rubric.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in the next lesson, they will discuss the remaining section of the rubric (for the visual component).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along silently as you read the content section of the rubric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 partially completed rubric for some students who may find it challenging.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6" name="Google Shape;256;g48857658e7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3757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8857658e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3) Analyzing a Position Speech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A. On this slide, students will use the rubric to analyze the video of the position speech.</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now watch Birke Baehr’s speech about local organic food again. As they watch, they should assess the content of his speech using the content section of the rubric. Point out that as they assess this speech, they only need to focus on the criteria in the Content section.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the Comments column they should list the claim, the reasons, the evidence, and the counterclaim that they hear to justify how he met the criteria.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a:t>
            </a:r>
            <a:r>
              <a:rPr lang="en" sz="1200" b="0" dirty="0">
                <a:solidFill>
                  <a:schemeClr val="dk1"/>
                </a:solidFill>
                <a:latin typeface="Calibri"/>
                <a:ea typeface="Calibri"/>
                <a:cs typeface="Calibri"/>
                <a:sym typeface="Calibri"/>
              </a:rPr>
              <a:t>Video: Birke Baehr—“What’s Wrong with Our Food System” </a:t>
            </a:r>
            <a:r>
              <a:rPr lang="en" sz="1200" dirty="0">
                <a:solidFill>
                  <a:schemeClr val="dk1"/>
                </a:solidFill>
                <a:latin typeface="Calibri"/>
                <a:ea typeface="Calibri"/>
                <a:cs typeface="Calibri"/>
                <a:sym typeface="Calibri"/>
              </a:rPr>
              <a:t>twice.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Give students time between each play of the speech to record their ideas before playing it again.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a partner to share what the checked off and why, and what they recorded.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share 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“What did you check off? Why?”</a:t>
            </a:r>
            <a:endParaRPr sz="1200" b="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“Do you agree with what the previous student said? Why or why not?”</a:t>
            </a:r>
            <a:endParaRPr sz="1200" b="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“What comments or questions did you write down?”</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here that as students have done a lot of research in this unit, they should be able to write a much stronger speech than Birke Baehr. Explain that much of Birke Baehr’s evidence is personal experiences, but their evidence will be well-researched information including facts and data.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build on statements classmates make.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2" name="Google Shape;262;g48857658e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0487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96818" y="345555"/>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15</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96818" y="1250821"/>
            <a:ext cx="7886700" cy="3155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offer students the first of three lessons dedicated to the </a:t>
            </a:r>
            <a:r>
              <a:rPr lang="en" sz="1600" b="1" dirty="0">
                <a:latin typeface="Century Gothic"/>
                <a:ea typeface="Century Gothic"/>
                <a:cs typeface="Century Gothic"/>
                <a:sym typeface="Century Gothic"/>
              </a:rPr>
              <a:t>End of Unit 2 Assessment.</a:t>
            </a:r>
            <a:endParaRPr sz="1600" b="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watch the Birke Baehr speech once more with a focus on content.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begin to complete the </a:t>
            </a:r>
            <a:r>
              <a:rPr lang="en" sz="1600" b="1" dirty="0">
                <a:latin typeface="Century Gothic"/>
                <a:ea typeface="Century Gothic"/>
                <a:cs typeface="Century Gothic"/>
                <a:sym typeface="Century Gothic"/>
              </a:rPr>
              <a:t>Position Speech graphic organizer </a:t>
            </a:r>
            <a:r>
              <a:rPr lang="en" sz="1600" dirty="0">
                <a:latin typeface="Century Gothic"/>
                <a:ea typeface="Century Gothic"/>
                <a:cs typeface="Century Gothic"/>
                <a:sym typeface="Century Gothic"/>
              </a:rPr>
              <a:t>as the foundation for the position paper students will write in Unit 3. </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 for students today is:</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make a claim supported by reasons and evidence </a:t>
            </a:r>
            <a:r>
              <a:rPr lang="en" sz="1600" dirty="0">
                <a:latin typeface="Century Gothic"/>
                <a:ea typeface="Century Gothic"/>
                <a:cs typeface="Century Gothic"/>
                <a:sym typeface="Century Gothic"/>
              </a:rPr>
              <a:t>from research.</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6"/>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Discuss the Counterclaim Step of the </a:t>
            </a:r>
            <a:r>
              <a:rPr lang="en" b="1" dirty="0">
                <a:latin typeface="Century Gothic"/>
                <a:ea typeface="Century Gothic"/>
                <a:cs typeface="Century Gothic"/>
                <a:sym typeface="Century Gothic"/>
              </a:rPr>
              <a:t>Position Speech Organizer </a:t>
            </a:r>
            <a:endParaRPr sz="3300" b="1" i="0" u="none" strike="noStrike" cap="none" dirty="0">
              <a:solidFill>
                <a:schemeClr val="dk1"/>
              </a:solidFill>
              <a:latin typeface="Century Gothic"/>
              <a:ea typeface="Century Gothic"/>
              <a:cs typeface="Century Gothic"/>
              <a:sym typeface="Century Gothic"/>
            </a:endParaRPr>
          </a:p>
        </p:txBody>
      </p:sp>
      <p:sp>
        <p:nvSpPr>
          <p:cNvPr id="274" name="Google Shape;274;p46"/>
          <p:cNvSpPr txBox="1">
            <a:spLocks noGrp="1"/>
          </p:cNvSpPr>
          <p:nvPr>
            <p:ph type="body" idx="1"/>
          </p:nvPr>
        </p:nvSpPr>
        <p:spPr>
          <a:xfrm>
            <a:off x="179350" y="1071650"/>
            <a:ext cx="8802900" cy="1679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800"/>
              </a:spcBef>
              <a:spcAft>
                <a:spcPts val="0"/>
              </a:spcAft>
              <a:buClr>
                <a:schemeClr val="dk1"/>
              </a:buClr>
              <a:buSzPts val="1100"/>
              <a:buFont typeface="Arial"/>
              <a:buNone/>
            </a:pPr>
            <a:r>
              <a:rPr lang="en" sz="1800" dirty="0">
                <a:latin typeface="Century Gothic"/>
                <a:ea typeface="Century Gothic"/>
                <a:cs typeface="Century Gothic"/>
                <a:sym typeface="Century Gothic"/>
              </a:rPr>
              <a:t>D.  Identify a counterclaim that you can disprove with evidence. Remember that a counterclaim is a claim that goes against the position you are taking. You can often find them in the negative consequences on the </a:t>
            </a:r>
            <a:r>
              <a:rPr lang="en" sz="1800" b="1" dirty="0">
                <a:latin typeface="Century Gothic"/>
                <a:ea typeface="Century Gothic"/>
                <a:cs typeface="Century Gothic"/>
                <a:sym typeface="Century Gothic"/>
              </a:rPr>
              <a:t>Cascading Consequences chart</a:t>
            </a:r>
            <a:r>
              <a:rPr lang="en" sz="1800" dirty="0">
                <a:latin typeface="Century Gothic"/>
                <a:ea typeface="Century Gothic"/>
                <a:cs typeface="Century Gothic"/>
                <a:sym typeface="Century Gothic"/>
              </a:rPr>
              <a:t> for the food chain you have chosen.</a:t>
            </a:r>
            <a:endParaRPr sz="1800" dirty="0">
              <a:latin typeface="Century Gothic"/>
              <a:ea typeface="Century Gothic"/>
              <a:cs typeface="Century Gothic"/>
              <a:sym typeface="Century Gothic"/>
            </a:endParaRPr>
          </a:p>
          <a:p>
            <a:pPr marL="0" lvl="0" indent="0" algn="l" rtl="0">
              <a:lnSpc>
                <a:spcPct val="100000"/>
              </a:lnSpc>
              <a:spcBef>
                <a:spcPts val="800"/>
              </a:spcBef>
              <a:spcAft>
                <a:spcPts val="0"/>
              </a:spcAft>
              <a:buNone/>
            </a:pPr>
            <a:endParaRPr sz="1800" i="1" dirty="0">
              <a:latin typeface="Century Gothic"/>
              <a:ea typeface="Century Gothic"/>
              <a:cs typeface="Century Gothic"/>
              <a:sym typeface="Century Gothic"/>
            </a:endParaRPr>
          </a:p>
        </p:txBody>
      </p:sp>
      <p:pic>
        <p:nvPicPr>
          <p:cNvPr id="275" name="Google Shape;275;p46"/>
          <p:cNvPicPr preferRelativeResize="0"/>
          <p:nvPr/>
        </p:nvPicPr>
        <p:blipFill>
          <a:blip r:embed="rId3">
            <a:alphaModFix/>
          </a:blip>
          <a:stretch>
            <a:fillRect/>
          </a:stretch>
        </p:blipFill>
        <p:spPr>
          <a:xfrm>
            <a:off x="1104900" y="2329688"/>
            <a:ext cx="6934200" cy="2428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Record Evidence and Counterclaims for our Position Speech </a:t>
            </a:r>
            <a:endParaRPr sz="3300" i="0" u="none" strike="noStrike" cap="none">
              <a:solidFill>
                <a:schemeClr val="dk1"/>
              </a:solidFill>
              <a:latin typeface="Century Gothic"/>
              <a:ea typeface="Century Gothic"/>
              <a:cs typeface="Century Gothic"/>
              <a:sym typeface="Century Gothic"/>
            </a:endParaRPr>
          </a:p>
        </p:txBody>
      </p:sp>
      <p:sp>
        <p:nvSpPr>
          <p:cNvPr id="281" name="Google Shape;281;p47"/>
          <p:cNvSpPr txBox="1">
            <a:spLocks noGrp="1"/>
          </p:cNvSpPr>
          <p:nvPr>
            <p:ph type="body" idx="1"/>
          </p:nvPr>
        </p:nvSpPr>
        <p:spPr>
          <a:xfrm>
            <a:off x="849225" y="1268025"/>
            <a:ext cx="7886700" cy="2903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In the two right-hand columns of the graphic organizer include:</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The name of the note-catcher it came from (</a:t>
            </a:r>
            <a:r>
              <a:rPr lang="en" sz="2000" b="1" dirty="0">
                <a:latin typeface="Century Gothic"/>
                <a:ea typeface="Century Gothic"/>
                <a:cs typeface="Century Gothic"/>
                <a:sym typeface="Century Gothic"/>
              </a:rPr>
              <a:t>Cascading Consequence chart, Stakeholders chart</a:t>
            </a:r>
            <a:r>
              <a:rPr lang="en" sz="2000" dirty="0">
                <a:latin typeface="Century Gothic"/>
                <a:ea typeface="Century Gothic"/>
                <a:cs typeface="Century Gothic"/>
                <a:sym typeface="Century Gothic"/>
              </a:rPr>
              <a:t>, or </a:t>
            </a:r>
            <a:r>
              <a:rPr lang="en" sz="2000" b="1" dirty="0">
                <a:latin typeface="Century Gothic"/>
                <a:ea typeface="Century Gothic"/>
                <a:cs typeface="Century Gothic"/>
                <a:sym typeface="Century Gothic"/>
              </a:rPr>
              <a:t>researcher’s notebook</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What source the evidence came from (page number of </a:t>
            </a:r>
            <a:r>
              <a:rPr lang="en" sz="2000" i="1" dirty="0">
                <a:latin typeface="Century Gothic"/>
                <a:ea typeface="Century Gothic"/>
                <a:cs typeface="Century Gothic"/>
                <a:sym typeface="Century Gothic"/>
              </a:rPr>
              <a:t>The</a:t>
            </a:r>
            <a:r>
              <a:rPr lang="en" sz="2000" dirty="0">
                <a:latin typeface="Century Gothic"/>
                <a:ea typeface="Century Gothic"/>
                <a:cs typeface="Century Gothic"/>
                <a:sym typeface="Century Gothic"/>
              </a:rPr>
              <a:t> </a:t>
            </a:r>
            <a:r>
              <a:rPr lang="en" sz="2000" i="1" dirty="0">
                <a:latin typeface="Century Gothic"/>
                <a:ea typeface="Century Gothic"/>
                <a:cs typeface="Century Gothic"/>
                <a:sym typeface="Century Gothic"/>
              </a:rPr>
              <a:t>Omnivore’s Dilemma</a:t>
            </a:r>
            <a:r>
              <a:rPr lang="en" sz="2000" dirty="0">
                <a:latin typeface="Century Gothic"/>
                <a:ea typeface="Century Gothic"/>
                <a:cs typeface="Century Gothic"/>
                <a:sym typeface="Century Gothic"/>
              </a:rPr>
              <a:t> or article name)</a:t>
            </a:r>
            <a:endParaRPr sz="2000" i="1"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8"/>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Record Evidence and Counterclaims for our Position Speech </a:t>
            </a:r>
            <a:endParaRPr sz="3300" i="0" u="none" strike="noStrike" cap="none" dirty="0">
              <a:solidFill>
                <a:schemeClr val="dk1"/>
              </a:solidFill>
              <a:latin typeface="Century Gothic"/>
              <a:ea typeface="Century Gothic"/>
              <a:cs typeface="Century Gothic"/>
              <a:sym typeface="Century Gothic"/>
            </a:endParaRPr>
          </a:p>
        </p:txBody>
      </p:sp>
      <p:sp>
        <p:nvSpPr>
          <p:cNvPr id="287" name="Google Shape;287;p48"/>
          <p:cNvSpPr txBox="1">
            <a:spLocks noGrp="1"/>
          </p:cNvSpPr>
          <p:nvPr>
            <p:ph type="body" idx="1"/>
          </p:nvPr>
        </p:nvSpPr>
        <p:spPr>
          <a:xfrm>
            <a:off x="849225" y="1472950"/>
            <a:ext cx="7886700" cy="25965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800"/>
              </a:spcBef>
              <a:spcAft>
                <a:spcPts val="0"/>
              </a:spcAft>
              <a:buClr>
                <a:schemeClr val="dk1"/>
              </a:buClr>
              <a:buSzPts val="1100"/>
              <a:buFont typeface="Arial"/>
              <a:buNone/>
            </a:pPr>
            <a:r>
              <a:rPr lang="en" sz="2000" dirty="0">
                <a:latin typeface="Century Gothic"/>
                <a:ea typeface="Century Gothic"/>
                <a:cs typeface="Century Gothic"/>
                <a:sym typeface="Century Gothic"/>
              </a:rPr>
              <a:t>D.   Identify a counterclaim that you can disprove with evidence. Remember that a counterclaim is a claim that goes against the position you are taking. You can often find them in the negative consequences on the </a:t>
            </a:r>
            <a:r>
              <a:rPr lang="en" sz="2000" b="1" dirty="0">
                <a:latin typeface="Century Gothic"/>
                <a:ea typeface="Century Gothic"/>
                <a:cs typeface="Century Gothic"/>
                <a:sym typeface="Century Gothic"/>
              </a:rPr>
              <a:t>Cascading Consequences chart </a:t>
            </a:r>
            <a:r>
              <a:rPr lang="en" sz="2000" dirty="0">
                <a:latin typeface="Century Gothic"/>
                <a:ea typeface="Century Gothic"/>
                <a:cs typeface="Century Gothic"/>
                <a:sym typeface="Century Gothic"/>
              </a:rPr>
              <a:t>for the food chain you have chosen.</a:t>
            </a:r>
            <a:endParaRPr sz="2000" dirty="0">
              <a:latin typeface="Century Gothic"/>
              <a:ea typeface="Century Gothic"/>
              <a:cs typeface="Century Gothic"/>
              <a:sym typeface="Century Gothic"/>
            </a:endParaRPr>
          </a:p>
          <a:p>
            <a:pPr marL="0" lvl="0" indent="0" algn="l" rtl="0">
              <a:lnSpc>
                <a:spcPct val="150000"/>
              </a:lnSpc>
              <a:spcBef>
                <a:spcPts val="800"/>
              </a:spcBef>
              <a:spcAft>
                <a:spcPts val="0"/>
              </a:spcAft>
              <a:buNone/>
            </a:pPr>
            <a:endParaRPr sz="2000" i="1" dirty="0">
              <a:latin typeface="Century Gothic"/>
              <a:ea typeface="Century Gothic"/>
              <a:cs typeface="Century Gothic"/>
              <a:sym typeface="Century Gothic"/>
            </a:endParaRPr>
          </a:p>
        </p:txBody>
      </p:sp>
      <p:pic>
        <p:nvPicPr>
          <p:cNvPr id="288" name="Google Shape;288;p48"/>
          <p:cNvPicPr preferRelativeResize="0"/>
          <p:nvPr/>
        </p:nvPicPr>
        <p:blipFill>
          <a:blip r:embed="rId3">
            <a:alphaModFix/>
          </a:blip>
          <a:stretch>
            <a:fillRect/>
          </a:stretch>
        </p:blipFill>
        <p:spPr>
          <a:xfrm>
            <a:off x="8458202" y="4310744"/>
            <a:ext cx="635771" cy="62642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9"/>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Evidence and Counterclaims </a:t>
            </a:r>
            <a:endParaRPr sz="3300" i="0" u="none" strike="noStrike" cap="none">
              <a:solidFill>
                <a:schemeClr val="dk1"/>
              </a:solidFill>
              <a:latin typeface="Century Gothic"/>
              <a:ea typeface="Century Gothic"/>
              <a:cs typeface="Century Gothic"/>
              <a:sym typeface="Century Gothic"/>
            </a:endParaRPr>
          </a:p>
        </p:txBody>
      </p:sp>
      <p:sp>
        <p:nvSpPr>
          <p:cNvPr id="294" name="Google Shape;294;p49"/>
          <p:cNvSpPr txBox="1">
            <a:spLocks noGrp="1"/>
          </p:cNvSpPr>
          <p:nvPr>
            <p:ph type="body" idx="1"/>
          </p:nvPr>
        </p:nvSpPr>
        <p:spPr>
          <a:xfrm>
            <a:off x="747300" y="1429150"/>
            <a:ext cx="7886700" cy="2414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200">
                <a:latin typeface="Century Gothic"/>
                <a:ea typeface="Century Gothic"/>
                <a:cs typeface="Century Gothic"/>
                <a:sym typeface="Century Gothic"/>
              </a:rPr>
              <a:t>Share with a partner and give each other feedback:</a:t>
            </a:r>
            <a:endParaRPr sz="22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Share your claim and one piece of evidence with a partner.</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Ask your partner: “Is my piece of evidence relevant and detailed enough to prove my claim?”</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Repeat for the other partner.</a:t>
            </a:r>
            <a:endParaRPr sz="22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00" name="Google Shape;300;p5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2400" dirty="0">
                <a:latin typeface="Century Gothic"/>
                <a:ea typeface="Century Gothic"/>
                <a:cs typeface="Century Gothic"/>
                <a:sym typeface="Century Gothic"/>
              </a:rPr>
              <a:t>Finish your </a:t>
            </a:r>
            <a:r>
              <a:rPr lang="en" sz="2400" b="1" dirty="0">
                <a:latin typeface="Century Gothic"/>
                <a:ea typeface="Century Gothic"/>
                <a:cs typeface="Century Gothic"/>
                <a:sym typeface="Century Gothic"/>
              </a:rPr>
              <a:t>Position Speech graphic organizer</a:t>
            </a: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algn="l" rtl="0">
              <a:lnSpc>
                <a:spcPct val="115000"/>
              </a:lnSpc>
              <a:spcBef>
                <a:spcPts val="1000"/>
              </a:spcBef>
              <a:spcAft>
                <a:spcPts val="0"/>
              </a:spcAft>
              <a:buNone/>
            </a:pPr>
            <a:r>
              <a:rPr lang="en" sz="2400" dirty="0">
                <a:latin typeface="Century Gothic"/>
                <a:ea typeface="Century Gothic"/>
                <a:cs typeface="Century Gothic"/>
                <a:sym typeface="Century Gothic"/>
              </a:rPr>
              <a:t>Use your </a:t>
            </a:r>
            <a:r>
              <a:rPr lang="en" sz="2400" b="1" dirty="0">
                <a:latin typeface="Century Gothic"/>
                <a:ea typeface="Century Gothic"/>
                <a:cs typeface="Century Gothic"/>
                <a:sym typeface="Century Gothic"/>
              </a:rPr>
              <a:t>Position Speech graphic organizer </a:t>
            </a:r>
            <a:r>
              <a:rPr lang="en" sz="2400" dirty="0">
                <a:latin typeface="Century Gothic"/>
                <a:ea typeface="Century Gothic"/>
                <a:cs typeface="Century Gothic"/>
                <a:sym typeface="Century Gothic"/>
              </a:rPr>
              <a:t>to write your position speech. </a:t>
            </a:r>
            <a:endParaRPr sz="2400" dirty="0">
              <a:latin typeface="Century Gothic"/>
              <a:ea typeface="Century Gothic"/>
              <a:cs typeface="Century Gothic"/>
              <a:sym typeface="Century Gothic"/>
            </a:endParaRPr>
          </a:p>
          <a:p>
            <a:pPr marL="0" lvl="0" indent="0" algn="l" rtl="0">
              <a:lnSpc>
                <a:spcPct val="115000"/>
              </a:lnSpc>
              <a:spcBef>
                <a:spcPts val="1000"/>
              </a:spcBef>
              <a:spcAft>
                <a:spcPts val="1000"/>
              </a:spcAft>
              <a:buClr>
                <a:schemeClr val="dk1"/>
              </a:buClr>
              <a:buSzPts val="1100"/>
              <a:buFont typeface="Arial"/>
              <a:buNone/>
            </a:pPr>
            <a:r>
              <a:rPr lang="en" sz="2400" dirty="0">
                <a:latin typeface="Century Gothic"/>
                <a:ea typeface="Century Gothic"/>
                <a:cs typeface="Century Gothic"/>
                <a:sym typeface="Century Gothic"/>
              </a:rPr>
              <a:t>Remember to use relevant evidence, sound reasoning, and well-chosen details.</a:t>
            </a:r>
            <a:endParaRPr sz="2400" dirty="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7" name="Google Shape;307;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8" name="Google Shape;308;p51"/>
          <p:cNvGraphicFramePr/>
          <p:nvPr/>
        </p:nvGraphicFramePr>
        <p:xfrm>
          <a:off x="577216" y="1385887"/>
          <a:ext cx="7989600" cy="3230175"/>
        </p:xfrm>
        <a:graphic>
          <a:graphicData uri="http://schemas.openxmlformats.org/drawingml/2006/table">
            <a:tbl>
              <a:tblPr firstRow="1" bandRow="1">
                <a:noFill/>
                <a:tableStyleId>{933871F1-C558-4C1F-852A-E071AA8DD599}</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47000" y="119741"/>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15</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447000" y="1106750"/>
            <a:ext cx="8402400" cy="3558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15: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prepare the following new materials: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End of Unit 2 Assessment: Position Speech Prompt and Steps</a:t>
            </a:r>
            <a:r>
              <a:rPr lang="en" sz="1600" dirty="0">
                <a:latin typeface="Century Gothic"/>
                <a:ea typeface="Century Gothic"/>
                <a:cs typeface="Century Gothic"/>
                <a:sym typeface="Century Gothic"/>
              </a:rPr>
              <a:t> (one per student)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Position Speech Rubric</a:t>
            </a:r>
            <a:r>
              <a:rPr lang="en" sz="1600" dirty="0">
                <a:latin typeface="Century Gothic"/>
                <a:ea typeface="Century Gothic"/>
                <a:cs typeface="Century Gothic"/>
                <a:sym typeface="Century Gothic"/>
              </a:rPr>
              <a:t> (one per student)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Position Speech graphic organizer</a:t>
            </a:r>
            <a:r>
              <a:rPr lang="en" sz="1600" dirty="0">
                <a:latin typeface="Century Gothic"/>
                <a:ea typeface="Century Gothic"/>
                <a:cs typeface="Century Gothic"/>
                <a:sym typeface="Century Gothic"/>
              </a:rPr>
              <a:t> (one per student)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Sticky notes (10 per student)</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Please bear in mind that Youtube,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www.safeshare.tv, for actually viewing these links in the classroom.</a:t>
            </a: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476250" y="241190"/>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15</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4762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15: </a:t>
            </a:r>
            <a:r>
              <a:rPr lang="en" sz="1600" dirty="0">
                <a:latin typeface="Century Gothic"/>
                <a:ea typeface="Century Gothic"/>
                <a:cs typeface="Century Gothic"/>
                <a:sym typeface="Century Gothic"/>
              </a:rPr>
              <a:t>Reading and protocols to read in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preparation for effectively facilitating today’s lesson,</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dirty="0">
                <a:latin typeface="Century Gothic"/>
                <a:ea typeface="Century Gothic"/>
                <a:cs typeface="Century Gothic"/>
                <a:sym typeface="Century Gothic"/>
              </a:rPr>
              <a:t>Make sure you are familiar with the </a:t>
            </a:r>
            <a:r>
              <a:rPr lang="en" sz="1600" b="1" dirty="0">
                <a:latin typeface="Century Gothic"/>
                <a:ea typeface="Century Gothic"/>
                <a:cs typeface="Century Gothic"/>
                <a:sym typeface="Century Gothic"/>
              </a:rPr>
              <a:t>Steps for Completing Assessment.</a:t>
            </a:r>
            <a:endParaRPr sz="1600" b="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Review the </a:t>
            </a:r>
            <a:r>
              <a:rPr lang="en" sz="1600" b="1" dirty="0">
                <a:latin typeface="Century Gothic"/>
                <a:ea typeface="Century Gothic"/>
                <a:cs typeface="Century Gothic"/>
                <a:sym typeface="Century Gothic"/>
              </a:rPr>
              <a:t>rubric for the Birke Baehr speech</a:t>
            </a:r>
            <a:r>
              <a:rPr lang="en" sz="1600" dirty="0">
                <a:latin typeface="Century Gothic"/>
                <a:ea typeface="Century Gothic"/>
                <a:cs typeface="Century Gothic"/>
                <a:sym typeface="Century Gothic"/>
              </a:rPr>
              <a:t> in supporting documents. Think about what you want to emphasize when students use the rubric to assess the content of his speech.</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Review the Birke Baehr Speech excerpt and the </a:t>
            </a:r>
            <a:r>
              <a:rPr lang="en" sz="1600" b="1" dirty="0">
                <a:latin typeface="Century Gothic"/>
                <a:ea typeface="Century Gothic"/>
                <a:cs typeface="Century Gothic"/>
                <a:sym typeface="Century Gothic"/>
              </a:rPr>
              <a:t>Birke Baehr Speech graphic organizer </a:t>
            </a:r>
            <a:r>
              <a:rPr lang="en" sz="1600" dirty="0">
                <a:latin typeface="Century Gothic"/>
                <a:ea typeface="Century Gothic"/>
                <a:cs typeface="Century Gothic"/>
                <a:sym typeface="Century Gothic"/>
              </a:rPr>
              <a:t>in supporting documents. Text code the speech yourself in preparation.</a:t>
            </a:r>
            <a:endParaRPr sz="16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15</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begin the first of three lessons dedicated to the </a:t>
            </a:r>
            <a:r>
              <a:rPr lang="en" sz="1800" b="1" dirty="0">
                <a:latin typeface="Century Gothic"/>
                <a:ea typeface="Century Gothic"/>
                <a:cs typeface="Century Gothic"/>
                <a:sym typeface="Century Gothic"/>
              </a:rPr>
              <a:t>End of Unit 2 Assessment</a:t>
            </a:r>
            <a:r>
              <a:rPr lang="en" sz="1800" dirty="0">
                <a:latin typeface="Century Gothic"/>
                <a:ea typeface="Century Gothic"/>
                <a:cs typeface="Century Gothic"/>
                <a:sym typeface="Century Gothic"/>
              </a:rPr>
              <a:t>. In this lesson, you will watch the Birke Baehr speech once more with a focus on content and begin to complete the </a:t>
            </a:r>
            <a:r>
              <a:rPr lang="en" sz="1800" b="1" dirty="0">
                <a:latin typeface="Century Gothic"/>
                <a:ea typeface="Century Gothic"/>
                <a:cs typeface="Century Gothic"/>
                <a:sym typeface="Century Gothic"/>
              </a:rPr>
              <a:t>Position Speech graphic organizer </a:t>
            </a:r>
            <a:r>
              <a:rPr lang="en" sz="1800" dirty="0">
                <a:latin typeface="Century Gothic"/>
                <a:ea typeface="Century Gothic"/>
                <a:cs typeface="Century Gothic"/>
                <a:sym typeface="Century Gothic"/>
              </a:rPr>
              <a:t>as the foundation for the position paper you will write in Unit 3.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Analyze a video of a Position Speech using a rubric.</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Begin to complete the </a:t>
            </a:r>
            <a:r>
              <a:rPr lang="en" sz="1800" b="1" dirty="0">
                <a:latin typeface="Century Gothic"/>
                <a:ea typeface="Century Gothic"/>
                <a:cs typeface="Century Gothic"/>
                <a:sym typeface="Century Gothic"/>
              </a:rPr>
              <a:t>Position Speech graphic organizer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details in the organizer with a partner.</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05472"/>
            <a:ext cx="7886700" cy="18237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latin typeface="Century Gothic"/>
                <a:ea typeface="Century Gothic"/>
                <a:cs typeface="Century Gothic"/>
                <a:sym typeface="Century Gothic"/>
              </a:rPr>
              <a:t>The Learning Target for today is:</a:t>
            </a:r>
            <a:endParaRPr sz="240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make a claim supported by reasons and evidence </a:t>
            </a:r>
            <a:r>
              <a:rPr lang="en" sz="2400">
                <a:latin typeface="Century Gothic"/>
                <a:ea typeface="Century Gothic"/>
                <a:cs typeface="Century Gothic"/>
                <a:sym typeface="Century Gothic"/>
              </a:rPr>
              <a:t>from research.</a:t>
            </a:r>
            <a:endParaRPr sz="24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91550" y="4271356"/>
            <a:ext cx="665975" cy="665975"/>
          </a:xfrm>
          <a:prstGeom prst="rect">
            <a:avLst/>
          </a:prstGeom>
          <a:noFill/>
          <a:ln>
            <a:noFill/>
          </a:ln>
        </p:spPr>
      </p:pic>
      <p:pic>
        <p:nvPicPr>
          <p:cNvPr id="246" name="Google Shape;246;p42"/>
          <p:cNvPicPr preferRelativeResize="0"/>
          <p:nvPr/>
        </p:nvPicPr>
        <p:blipFill>
          <a:blip r:embed="rId4">
            <a:alphaModFix/>
          </a:blip>
          <a:stretch>
            <a:fillRect/>
          </a:stretch>
        </p:blipFill>
        <p:spPr>
          <a:xfrm>
            <a:off x="7867675" y="4242393"/>
            <a:ext cx="523875" cy="723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Review and Discuss the </a:t>
            </a:r>
            <a:endParaRPr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b="1" dirty="0">
                <a:latin typeface="Century Gothic"/>
                <a:ea typeface="Century Gothic"/>
                <a:cs typeface="Century Gothic"/>
                <a:sym typeface="Century Gothic"/>
              </a:rPr>
              <a:t>Position Speech Prompt </a:t>
            </a:r>
            <a:r>
              <a:rPr lang="en" dirty="0">
                <a:latin typeface="Century Gothic"/>
                <a:ea typeface="Century Gothic"/>
                <a:cs typeface="Century Gothic"/>
                <a:sym typeface="Century Gothic"/>
              </a:rPr>
              <a:t>and Steps</a:t>
            </a:r>
            <a:endParaRPr sz="3300" i="0" u="none" strike="noStrike" cap="none" dirty="0">
              <a:solidFill>
                <a:schemeClr val="dk1"/>
              </a:solidFill>
              <a:latin typeface="Century Gothic"/>
              <a:ea typeface="Century Gothic"/>
              <a:cs typeface="Century Gothic"/>
              <a:sym typeface="Century Gothic"/>
            </a:endParaRPr>
          </a:p>
        </p:txBody>
      </p:sp>
      <p:sp>
        <p:nvSpPr>
          <p:cNvPr id="252" name="Google Shape;252;p43"/>
          <p:cNvSpPr txBox="1">
            <a:spLocks noGrp="1"/>
          </p:cNvSpPr>
          <p:nvPr>
            <p:ph type="body" idx="1"/>
          </p:nvPr>
        </p:nvSpPr>
        <p:spPr>
          <a:xfrm>
            <a:off x="628650" y="1189228"/>
            <a:ext cx="7886700" cy="35658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b="1" dirty="0">
                <a:latin typeface="Century Gothic"/>
                <a:ea typeface="Century Gothic"/>
                <a:cs typeface="Century Gothic"/>
                <a:sym typeface="Century Gothic"/>
              </a:rPr>
              <a:t>Prompt:</a:t>
            </a:r>
            <a:endParaRPr sz="1600" b="1"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Use your research findings about the consequences of each food chain to write and present a position speech to answer the focus question: “Which of Michael Pollan’s four food chains would best feed all the people in the United States?”</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Steps for completing assessment:</a:t>
            </a:r>
            <a:endParaRPr sz="1600" b="1"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Complete </a:t>
            </a:r>
            <a:r>
              <a:rPr lang="en" sz="1600" dirty="0">
                <a:latin typeface="Century Gothic"/>
                <a:ea typeface="Century Gothic"/>
                <a:cs typeface="Century Gothic"/>
                <a:sym typeface="Century Gothic"/>
              </a:rPr>
              <a:t>graphic </a:t>
            </a:r>
            <a:r>
              <a:rPr lang="en" sz="1600" dirty="0" smtClean="0">
                <a:latin typeface="Century Gothic"/>
                <a:ea typeface="Century Gothic"/>
                <a:cs typeface="Century Gothic"/>
                <a:sym typeface="Century Gothic"/>
              </a:rPr>
              <a:t>organizer.</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Use </a:t>
            </a:r>
            <a:r>
              <a:rPr lang="en" sz="1600" dirty="0">
                <a:latin typeface="Century Gothic"/>
                <a:ea typeface="Century Gothic"/>
                <a:cs typeface="Century Gothic"/>
                <a:sym typeface="Century Gothic"/>
              </a:rPr>
              <a:t>graphic organizer to write </a:t>
            </a:r>
            <a:r>
              <a:rPr lang="en" sz="1600" dirty="0" smtClean="0">
                <a:latin typeface="Century Gothic"/>
                <a:ea typeface="Century Gothic"/>
                <a:cs typeface="Century Gothic"/>
                <a:sym typeface="Century Gothic"/>
              </a:rPr>
              <a:t>speech.</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Choose </a:t>
            </a:r>
            <a:r>
              <a:rPr lang="en" sz="1600" dirty="0">
                <a:latin typeface="Century Gothic"/>
                <a:ea typeface="Century Gothic"/>
                <a:cs typeface="Century Gothic"/>
                <a:sym typeface="Century Gothic"/>
              </a:rPr>
              <a:t>visual component for </a:t>
            </a:r>
            <a:r>
              <a:rPr lang="en" sz="1600" dirty="0" smtClean="0">
                <a:latin typeface="Century Gothic"/>
                <a:ea typeface="Century Gothic"/>
                <a:cs typeface="Century Gothic"/>
                <a:sym typeface="Century Gothic"/>
              </a:rPr>
              <a:t>speech.</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Practice </a:t>
            </a:r>
            <a:r>
              <a:rPr lang="en" sz="1600" dirty="0">
                <a:latin typeface="Century Gothic"/>
                <a:ea typeface="Century Gothic"/>
                <a:cs typeface="Century Gothic"/>
                <a:sym typeface="Century Gothic"/>
              </a:rPr>
              <a:t>delivering </a:t>
            </a:r>
            <a:r>
              <a:rPr lang="en" sz="1600" dirty="0" smtClean="0">
                <a:latin typeface="Century Gothic"/>
                <a:ea typeface="Century Gothic"/>
                <a:cs typeface="Century Gothic"/>
                <a:sym typeface="Century Gothic"/>
              </a:rPr>
              <a:t>speech.</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Deliver </a:t>
            </a:r>
            <a:r>
              <a:rPr lang="en" sz="1600" dirty="0">
                <a:latin typeface="Century Gothic"/>
                <a:ea typeface="Century Gothic"/>
                <a:cs typeface="Century Gothic"/>
                <a:sym typeface="Century Gothic"/>
              </a:rPr>
              <a:t>speech to </a:t>
            </a:r>
            <a:r>
              <a:rPr lang="en" sz="1600" dirty="0" smtClean="0">
                <a:latin typeface="Century Gothic"/>
                <a:ea typeface="Century Gothic"/>
                <a:cs typeface="Century Gothic"/>
                <a:sym typeface="Century Gothic"/>
              </a:rPr>
              <a:t>peers.</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Adapt </a:t>
            </a:r>
            <a:r>
              <a:rPr lang="en" sz="1600" dirty="0">
                <a:latin typeface="Century Gothic"/>
                <a:ea typeface="Century Gothic"/>
                <a:cs typeface="Century Gothic"/>
                <a:sym typeface="Century Gothic"/>
              </a:rPr>
              <a:t>speech for an audience of </a:t>
            </a:r>
            <a:r>
              <a:rPr lang="en" sz="1600" dirty="0" smtClean="0">
                <a:latin typeface="Century Gothic"/>
                <a:ea typeface="Century Gothic"/>
                <a:cs typeface="Century Gothic"/>
                <a:sym typeface="Century Gothic"/>
              </a:rPr>
              <a:t>adults.</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200" dirty="0">
              <a:latin typeface="Century Gothic"/>
              <a:ea typeface="Century Gothic"/>
              <a:cs typeface="Century Gothic"/>
              <a:sym typeface="Century Gothic"/>
            </a:endParaRPr>
          </a:p>
        </p:txBody>
      </p:sp>
      <p:pic>
        <p:nvPicPr>
          <p:cNvPr id="253" name="Google Shape;253;p43"/>
          <p:cNvPicPr preferRelativeResize="0"/>
          <p:nvPr/>
        </p:nvPicPr>
        <p:blipFill>
          <a:blip r:embed="rId3">
            <a:alphaModFix/>
          </a:blip>
          <a:stretch>
            <a:fillRect/>
          </a:stretch>
        </p:blipFill>
        <p:spPr>
          <a:xfrm>
            <a:off x="8438419" y="4355365"/>
            <a:ext cx="587200" cy="587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102450" y="273850"/>
            <a:ext cx="3526500" cy="34251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Review and Discuss the </a:t>
            </a:r>
            <a:endParaRPr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b="1" dirty="0">
                <a:latin typeface="Century Gothic"/>
                <a:ea typeface="Century Gothic"/>
                <a:cs typeface="Century Gothic"/>
                <a:sym typeface="Century Gothic"/>
              </a:rPr>
              <a:t>Position Speech Rubric</a:t>
            </a:r>
            <a:endParaRPr sz="3300" b="1" i="0" u="none" strike="noStrike" cap="none" dirty="0">
              <a:solidFill>
                <a:schemeClr val="dk1"/>
              </a:solidFill>
              <a:latin typeface="Century Gothic"/>
              <a:ea typeface="Century Gothic"/>
              <a:cs typeface="Century Gothic"/>
              <a:sym typeface="Century Gothic"/>
            </a:endParaRPr>
          </a:p>
        </p:txBody>
      </p:sp>
      <p:pic>
        <p:nvPicPr>
          <p:cNvPr id="259" name="Google Shape;259;p44"/>
          <p:cNvPicPr preferRelativeResize="0"/>
          <p:nvPr/>
        </p:nvPicPr>
        <p:blipFill>
          <a:blip r:embed="rId3">
            <a:alphaModFix/>
          </a:blip>
          <a:stretch>
            <a:fillRect/>
          </a:stretch>
        </p:blipFill>
        <p:spPr>
          <a:xfrm>
            <a:off x="3854438" y="151850"/>
            <a:ext cx="4886325" cy="4552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Use the Rubric to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Analyze a Position Speech </a:t>
            </a:r>
            <a:endParaRPr sz="3300" i="0" u="none" strike="noStrike" cap="none">
              <a:solidFill>
                <a:schemeClr val="dk1"/>
              </a:solidFill>
              <a:latin typeface="Century Gothic"/>
              <a:ea typeface="Century Gothic"/>
              <a:cs typeface="Century Gothic"/>
              <a:sym typeface="Century Gothic"/>
            </a:endParaRPr>
          </a:p>
        </p:txBody>
      </p:sp>
      <p:sp>
        <p:nvSpPr>
          <p:cNvPr id="265" name="Google Shape;265;p45"/>
          <p:cNvSpPr txBox="1">
            <a:spLocks noGrp="1"/>
          </p:cNvSpPr>
          <p:nvPr>
            <p:ph type="body" idx="1"/>
          </p:nvPr>
        </p:nvSpPr>
        <p:spPr>
          <a:xfrm>
            <a:off x="628650" y="1189213"/>
            <a:ext cx="7886700" cy="28236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200">
              <a:latin typeface="Century Gothic"/>
              <a:ea typeface="Century Gothic"/>
              <a:cs typeface="Century Gothic"/>
              <a:sym typeface="Century Gothic"/>
            </a:endParaRPr>
          </a:p>
        </p:txBody>
      </p:sp>
      <p:pic>
        <p:nvPicPr>
          <p:cNvPr id="266" name="Google Shape;266;p45"/>
          <p:cNvPicPr preferRelativeResize="0"/>
          <p:nvPr/>
        </p:nvPicPr>
        <p:blipFill>
          <a:blip r:embed="rId3">
            <a:alphaModFix/>
          </a:blip>
          <a:stretch>
            <a:fillRect/>
          </a:stretch>
        </p:blipFill>
        <p:spPr>
          <a:xfrm>
            <a:off x="8415205" y="4419602"/>
            <a:ext cx="619125" cy="541401"/>
          </a:xfrm>
          <a:prstGeom prst="rect">
            <a:avLst/>
          </a:prstGeom>
          <a:noFill/>
          <a:ln>
            <a:noFill/>
          </a:ln>
        </p:spPr>
      </p:pic>
      <p:pic>
        <p:nvPicPr>
          <p:cNvPr id="267" name="Google Shape;267;p45"/>
          <p:cNvPicPr preferRelativeResize="0"/>
          <p:nvPr/>
        </p:nvPicPr>
        <p:blipFill>
          <a:blip r:embed="rId4">
            <a:alphaModFix/>
          </a:blip>
          <a:stretch>
            <a:fillRect/>
          </a:stretch>
        </p:blipFill>
        <p:spPr>
          <a:xfrm>
            <a:off x="7891330" y="4322552"/>
            <a:ext cx="523875" cy="723900"/>
          </a:xfrm>
          <a:prstGeom prst="rect">
            <a:avLst/>
          </a:prstGeom>
          <a:noFill/>
          <a:ln>
            <a:noFill/>
          </a:ln>
        </p:spPr>
      </p:pic>
      <p:pic>
        <p:nvPicPr>
          <p:cNvPr id="268" name="Google Shape;268;p45"/>
          <p:cNvPicPr preferRelativeResize="0"/>
          <p:nvPr/>
        </p:nvPicPr>
        <p:blipFill>
          <a:blip r:embed="rId5">
            <a:alphaModFix/>
          </a:blip>
          <a:stretch>
            <a:fillRect/>
          </a:stretch>
        </p:blipFill>
        <p:spPr>
          <a:xfrm>
            <a:off x="561993" y="1189213"/>
            <a:ext cx="8020023" cy="29784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F8CC7BA-93BC-4B08-95D0-A97A7DA1656C}"/>
</file>

<file path=customXml/itemProps2.xml><?xml version="1.0" encoding="utf-8"?>
<ds:datastoreItem xmlns:ds="http://schemas.openxmlformats.org/officeDocument/2006/customXml" ds:itemID="{2C052EAF-D86B-4064-B711-F5D40B19AB65}"/>
</file>

<file path=customXml/itemProps3.xml><?xml version="1.0" encoding="utf-8"?>
<ds:datastoreItem xmlns:ds="http://schemas.openxmlformats.org/officeDocument/2006/customXml" ds:itemID="{3571EB8A-449B-44A9-8064-96BFBC375F75}"/>
</file>

<file path=docProps/app.xml><?xml version="1.0" encoding="utf-8"?>
<Properties xmlns="http://schemas.openxmlformats.org/officeDocument/2006/extended-properties" xmlns:vt="http://schemas.openxmlformats.org/officeDocument/2006/docPropsVTypes">
  <TotalTime>13</TotalTime>
  <Words>2924</Words>
  <Application>Microsoft Macintosh PowerPoint</Application>
  <PresentationFormat>On-screen Show (16:9)</PresentationFormat>
  <Paragraphs>319</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Century Gothic</vt:lpstr>
      <vt:lpstr>Overlock</vt:lpstr>
      <vt:lpstr>Calibri</vt:lpstr>
      <vt:lpstr>Simple Light</vt:lpstr>
      <vt:lpstr>Office Theme</vt:lpstr>
      <vt:lpstr>Office Theme</vt:lpstr>
      <vt:lpstr> Grade 8: Module 4: Unit 2: Lesson 15 Teacher slide, before teaching. </vt:lpstr>
      <vt:lpstr>  Grade 8: Module 4: Unit 2: Lesson 15 Teacher slide, before teaching. </vt:lpstr>
      <vt:lpstr>  Grade 8: Module 4: Unit 2: Lesson 15 Teacher slide, before teaching. </vt:lpstr>
      <vt:lpstr>Grade 8: Module 4:  Unit 2: Lesson 15</vt:lpstr>
      <vt:lpstr>Hello, Students!</vt:lpstr>
      <vt:lpstr>Let’s Unpack the Learning Target</vt:lpstr>
      <vt:lpstr>Let’s Review and Discuss the  Position Speech Prompt and Steps</vt:lpstr>
      <vt:lpstr>Let’s Review and Discuss the  Position Speech Rubric</vt:lpstr>
      <vt:lpstr>Let’s Use the Rubric to  Analyze a Position Speech </vt:lpstr>
      <vt:lpstr>Let’s Discuss the Counterclaim Step of the Position Speech Organizer </vt:lpstr>
      <vt:lpstr>Let’s Record Evidence and Counterclaims for our Position Speech </vt:lpstr>
      <vt:lpstr>Let’s Record Evidence and Counterclaims for our Position Speech </vt:lpstr>
      <vt:lpstr>Let’s Share Our Evidence and Counterclaims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15 Teacher slide, before teaching. </dc:title>
  <dc:creator>nbravo</dc:creator>
  <cp:lastModifiedBy>Alexander Specht</cp:lastModifiedBy>
  <cp:revision>8</cp:revision>
  <dcterms:modified xsi:type="dcterms:W3CDTF">2018-12-30T19:23:55Z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