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notesSlides/notesSlide17.xml" ContentType="application/vnd.openxmlformats-officedocument.presentationml.notes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slideLayouts/slideLayout1.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notesSlides/notesSlide15.xml" ContentType="application/vnd.openxmlformats-officedocument.presentationml.notesSlid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19.xml" ContentType="application/vnd.openxmlformats-officedocument.presentationml.slideLayout+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E82A01C-33E0-4DDC-A247-74FB5FF7859F}">
  <a:tblStyle styleId="{AE82A01C-33E0-4DDC-A247-74FB5FF7859F}"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17" d="100"/>
          <a:sy n="17" d="100"/>
        </p:scale>
        <p:origin x="2010" y="2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34"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403814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US" dirty="0"/>
              <a:t>The purpose of this lesson is to give students a sense of how differing arguments can support the same claim. In categorizing the types of evidence the researchers use, the students will begin to see how authors choose both the quantity and the quality of their evidence carefully, with attention to the differing effects that certain types of evidence have upon the audience. </a:t>
            </a:r>
            <a:endParaRPr dirty="0"/>
          </a:p>
          <a:p>
            <a:pPr marL="457200" lvl="0" indent="-304800" algn="l" rtl="0">
              <a:lnSpc>
                <a:spcPct val="100000"/>
              </a:lnSpc>
              <a:spcBef>
                <a:spcPts val="0"/>
              </a:spcBef>
              <a:spcAft>
                <a:spcPts val="0"/>
              </a:spcAft>
              <a:buSzPts val="1200"/>
              <a:buChar char="●"/>
            </a:pPr>
            <a:r>
              <a:rPr lang="en-US" dirty="0"/>
              <a:t>Bear in mind that there is a subtle distinction between the video, which is a pure argument piece, and the article, which is an informative text reporting on an argument that researchers are making. </a:t>
            </a:r>
            <a:endParaRPr dirty="0"/>
          </a:p>
          <a:p>
            <a:pPr marL="457200" lvl="0" indent="-304800" algn="l" rtl="0">
              <a:lnSpc>
                <a:spcPct val="100000"/>
              </a:lnSpc>
              <a:spcBef>
                <a:spcPts val="0"/>
              </a:spcBef>
              <a:spcAft>
                <a:spcPts val="0"/>
              </a:spcAft>
              <a:buSzPts val="1200"/>
              <a:buChar char="●"/>
            </a:pPr>
            <a:r>
              <a:rPr lang="en-US" dirty="0"/>
              <a:t>Engaging students in a discussion about what types of evidence are the most powerful, and under which circumstances, can be a compelling corollary to the academic work of this lesson. Consider discussing, for example, that the video is being filmed and performed for a live audience, versus the article. How might this affect their use of evidence? </a:t>
            </a:r>
            <a:endParaRPr dirty="0"/>
          </a:p>
          <a:p>
            <a:pPr marL="457200" lvl="0" indent="-304800" algn="l" rtl="0">
              <a:lnSpc>
                <a:spcPct val="100000"/>
              </a:lnSpc>
              <a:spcBef>
                <a:spcPts val="0"/>
              </a:spcBef>
              <a:spcAft>
                <a:spcPts val="0"/>
              </a:spcAft>
              <a:buSzPts val="1200"/>
              <a:buChar char="●"/>
            </a:pPr>
            <a:r>
              <a:rPr lang="en-US" dirty="0"/>
              <a:t>Also bear in mind that evidence from both materials may also overlap categorization. An anecdote, for example, may or may not necessarily include facts.</a:t>
            </a:r>
            <a:endParaRPr dirty="0"/>
          </a:p>
          <a:p>
            <a:pPr marL="457200" lvl="0" indent="-304800" algn="l" rtl="0">
              <a:lnSpc>
                <a:spcPct val="100000"/>
              </a:lnSpc>
              <a:spcBef>
                <a:spcPts val="0"/>
              </a:spcBef>
              <a:spcAft>
                <a:spcPts val="0"/>
              </a:spcAft>
              <a:buSzPts val="1200"/>
              <a:buChar char="●"/>
            </a:pPr>
            <a:r>
              <a:rPr lang="en-US" dirty="0"/>
              <a:t>This lesson requires using several organizers and note sheets simultaneously. Preview the lesson carefully in advance to envision the logistics. As the lesson proceeds, consider modeling how to set up these papers physically in the student workspace for the most efficient use. </a:t>
            </a:r>
            <a:endParaRPr dirty="0"/>
          </a:p>
          <a:p>
            <a:pPr marL="457200" lvl="0" indent="-304800" algn="l" rtl="0">
              <a:lnSpc>
                <a:spcPct val="100000"/>
              </a:lnSpc>
              <a:spcBef>
                <a:spcPts val="0"/>
              </a:spcBef>
              <a:spcAft>
                <a:spcPts val="0"/>
              </a:spcAft>
              <a:buSzPts val="1200"/>
              <a:buChar char="●"/>
            </a:pPr>
            <a:r>
              <a:rPr lang="en-US" dirty="0"/>
              <a:t>Encourage students to return to the original materials at any point for any clarification they require. Returning to the source consistently is a “habit of mind” that should be emphasized. </a:t>
            </a:r>
            <a:endParaRPr dirty="0"/>
          </a:p>
          <a:p>
            <a:pPr marL="457200" lvl="0" indent="-304800" algn="l" rtl="0">
              <a:lnSpc>
                <a:spcPct val="100000"/>
              </a:lnSpc>
              <a:spcBef>
                <a:spcPts val="0"/>
              </a:spcBef>
              <a:spcAft>
                <a:spcPts val="0"/>
              </a:spcAft>
              <a:buSzPts val="1200"/>
              <a:buChar char="●"/>
            </a:pPr>
            <a:r>
              <a:rPr lang="en-US" dirty="0"/>
              <a:t>Venn diagrams are used in this lesson and in previous modules; here, they are used as a tool for students to examine the evidence in both the video and the article. However, students may not have used one or may not have participated in previous modules. The lesson is written specifically to address those who may not have used this type of graphic organizer before; as always, use your professional judgment to determine whether any part of the lesson needs to be modified for students who may not be familiar with certain classroom materials, protocols, or routines. </a:t>
            </a:r>
            <a:endParaRPr dirty="0"/>
          </a:p>
          <a:p>
            <a:pPr marL="457200" lvl="0" indent="-304800" algn="l" rtl="0">
              <a:lnSpc>
                <a:spcPct val="100000"/>
              </a:lnSpc>
              <a:spcBef>
                <a:spcPts val="1000"/>
              </a:spcBef>
              <a:spcAft>
                <a:spcPts val="0"/>
              </a:spcAft>
              <a:buSzPts val="1200"/>
              <a:buChar char="●"/>
            </a:pPr>
            <a:r>
              <a:rPr lang="en-US" dirty="0"/>
              <a:t>Note that the Venn diagram is for the purposes of comparing and contrasting types of evidence only. If it is useful, it is possible to expand the conversation around the diagram to include claims, reasons, and reasoning, but it is not required at this point.</a:t>
            </a:r>
            <a:endParaRPr dirty="0"/>
          </a:p>
          <a:p>
            <a:pPr marL="457200" lvl="0" indent="-304800" algn="l" rtl="0">
              <a:lnSpc>
                <a:spcPct val="100000"/>
              </a:lnSpc>
              <a:spcBef>
                <a:spcPts val="0"/>
              </a:spcBef>
              <a:spcAft>
                <a:spcPts val="0"/>
              </a:spcAft>
              <a:buSzPts val="1200"/>
              <a:buChar char="●"/>
            </a:pPr>
            <a:r>
              <a:rPr lang="en-US" dirty="0"/>
              <a:t>Expert testimony may include both facts and anecdotes. As long as students are categorizing their evidence accurately, their interpretations are acceptable, even if they differ from one another. It might be useful to point this out to students. </a:t>
            </a:r>
            <a:endParaRPr dirty="0"/>
          </a:p>
          <a:p>
            <a:pPr marL="457200" lvl="0" indent="-304800" algn="l" rtl="0">
              <a:lnSpc>
                <a:spcPct val="100000"/>
              </a:lnSpc>
              <a:spcBef>
                <a:spcPts val="0"/>
              </a:spcBef>
              <a:spcAft>
                <a:spcPts val="0"/>
              </a:spcAft>
              <a:buSzPts val="1200"/>
              <a:buChar char="●"/>
            </a:pPr>
            <a:r>
              <a:rPr lang="en-US" dirty="0"/>
              <a:t>The lesson hinges on the accurate and full completion of two note-catchers: one for “Gaming Can Make a Better World” (Section 2 of the </a:t>
            </a:r>
            <a:r>
              <a:rPr lang="en-US" b="1" dirty="0" smtClean="0"/>
              <a:t>Researcher’s Notebook</a:t>
            </a:r>
            <a:r>
              <a:rPr lang="en-US" dirty="0" smtClean="0"/>
              <a:t>)</a:t>
            </a:r>
            <a:r>
              <a:rPr lang="en-US" dirty="0"/>
              <a:t>, and one for “Video Games Benefit Children, Study Finds” (Section 3 of the </a:t>
            </a:r>
            <a:r>
              <a:rPr lang="en-US" b="1" dirty="0" smtClean="0"/>
              <a:t>Researcher’s Notebook</a:t>
            </a:r>
            <a:r>
              <a:rPr lang="en-US" dirty="0" smtClean="0"/>
              <a:t>)</a:t>
            </a:r>
            <a:r>
              <a:rPr lang="en-US" dirty="0"/>
              <a:t>. Think ahead to whether any previous modifications to these materials for students with special needs will require related modifications in this lesson. Also, if students have had challenges in gathering information on note-catchers, consider pairing them with a proficient partner or offering examples from the text on sticky notes</a:t>
            </a:r>
            <a:r>
              <a:rPr lang="en-US" dirty="0" smtClean="0"/>
              <a:t>.</a:t>
            </a:r>
          </a:p>
          <a:p>
            <a:pPr marL="457200" lvl="0" indent="-304800" algn="l" rtl="0">
              <a:lnSpc>
                <a:spcPct val="100000"/>
              </a:lnSpc>
              <a:spcBef>
                <a:spcPts val="0"/>
              </a:spcBef>
              <a:spcAft>
                <a:spcPts val="0"/>
              </a:spcAft>
              <a:buSzPts val="1200"/>
              <a:buChar char="●"/>
            </a:pPr>
            <a:endParaRPr dirty="0"/>
          </a:p>
          <a:p>
            <a:pPr marL="0" lvl="0" indent="0" algn="l" rtl="0">
              <a:lnSpc>
                <a:spcPct val="100000"/>
              </a:lnSpc>
              <a:spcBef>
                <a:spcPts val="1000"/>
              </a:spcBef>
              <a:spcAft>
                <a:spcPts val="1000"/>
              </a:spcAft>
              <a:buNone/>
            </a:pPr>
            <a:r>
              <a:rPr lang="en-US" dirty="0"/>
              <a:t>In advance: Familiarize yourself with the types of evidence used and the reasons that ground the use of these examples.</a:t>
            </a:r>
            <a:br>
              <a:rPr lang="en-US" dirty="0"/>
            </a:br>
            <a:endParaRPr lang="en-US" dirty="0" smtClean="0"/>
          </a:p>
          <a:p>
            <a:pPr marL="0" lvl="0" indent="0" algn="l" rtl="0">
              <a:lnSpc>
                <a:spcPct val="100000"/>
              </a:lnSpc>
              <a:spcBef>
                <a:spcPts val="1000"/>
              </a:spcBef>
              <a:spcAft>
                <a:spcPts val="1000"/>
              </a:spcAft>
              <a:buNone/>
            </a:pPr>
            <a:r>
              <a:rPr lang="en-US" dirty="0" smtClean="0"/>
              <a:t>Post</a:t>
            </a:r>
            <a:r>
              <a:rPr lang="en-US" dirty="0"/>
              <a:t>: Learning target.</a:t>
            </a:r>
            <a:br>
              <a:rPr lang="en-US" dirty="0"/>
            </a:br>
            <a:r>
              <a:rPr lang="en-US" dirty="0"/>
              <a:t/>
            </a:r>
            <a:br>
              <a:rPr lang="en-US" dirty="0"/>
            </a:br>
            <a:endParaRPr dirty="0"/>
          </a:p>
        </p:txBody>
      </p:sp>
    </p:spTree>
    <p:extLst>
      <p:ext uri="{BB962C8B-B14F-4D97-AF65-F5344CB8AC3E}">
        <p14:creationId xmlns:p14="http://schemas.microsoft.com/office/powerpoint/2010/main" val="7963854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986e73334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g4986e73334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27-30 </a:t>
            </a:r>
            <a:r>
              <a:rPr lang="en-US" b="1" dirty="0"/>
              <a:t>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4</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C: Analyzing Evidence on the Venn Diagram and Reflection Questions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About halfway through Work Time C, if needed, you are strongly encouraged to conduct a brief “mop-up model” using the document camera for the benefit of students who need more support. Ask volunteers to provide you with an example of contrasting evidence from both texts. Discuss how each piece supports the claim and model recording it on the Venn diagram. Also consider doing this for a piece of evidence that is shared between the texts.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and display the </a:t>
            </a:r>
            <a:r>
              <a:rPr lang="en-US" b="1" dirty="0"/>
              <a:t>Four Types of Evidence/Identify the Evidence note-catcher</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Focus students on Side A.</a:t>
            </a:r>
            <a:endParaRPr dirty="0"/>
          </a:p>
          <a:p>
            <a:pPr marL="457200" marR="0" lvl="0" indent="-304800" algn="l" rtl="0">
              <a:lnSpc>
                <a:spcPct val="100000"/>
              </a:lnSpc>
              <a:spcBef>
                <a:spcPts val="0"/>
              </a:spcBef>
              <a:spcAft>
                <a:spcPts val="0"/>
              </a:spcAft>
              <a:buSzPts val="1200"/>
              <a:buFont typeface="Calibri"/>
              <a:buAutoNum type="arabicPeriod"/>
            </a:pPr>
            <a:r>
              <a:rPr lang="en-US" dirty="0"/>
              <a:t>Ask for volunteers to read each type aloud.</a:t>
            </a:r>
            <a:endParaRPr dirty="0"/>
          </a:p>
          <a:p>
            <a:pPr marL="457200" marR="0" lvl="0" indent="-304800" algn="l" rtl="0">
              <a:lnSpc>
                <a:spcPct val="100000"/>
              </a:lnSpc>
              <a:spcBef>
                <a:spcPts val="0"/>
              </a:spcBef>
              <a:spcAft>
                <a:spcPts val="0"/>
              </a:spcAft>
              <a:buSzPts val="1200"/>
              <a:buFont typeface="Calibri"/>
              <a:buAutoNum type="arabicPeriod"/>
            </a:pPr>
            <a:r>
              <a:rPr lang="en-US" dirty="0"/>
              <a:t>Follow along, using the document camera. </a:t>
            </a:r>
            <a:endParaRPr dirty="0"/>
          </a:p>
          <a:p>
            <a:pPr marL="457200" marR="0" lvl="0" indent="-304800" algn="l" rtl="0">
              <a:lnSpc>
                <a:spcPct val="100000"/>
              </a:lnSpc>
              <a:spcBef>
                <a:spcPts val="0"/>
              </a:spcBef>
              <a:spcAft>
                <a:spcPts val="0"/>
              </a:spcAft>
              <a:buSzPts val="1200"/>
              <a:buFont typeface="Calibri"/>
              <a:buAutoNum type="arabicPeriod"/>
            </a:pPr>
            <a:r>
              <a:rPr lang="en-US" dirty="0"/>
              <a:t>As each of the types is defined, include each word (anecdote, testimony, analogy/metaphor, statistic/fact) on the </a:t>
            </a:r>
            <a:r>
              <a:rPr lang="en-US" b="1" dirty="0"/>
              <a:t>Domain-Specific Vocabulary anchor chart.</a:t>
            </a:r>
            <a:endParaRPr b="1" dirty="0"/>
          </a:p>
          <a:p>
            <a:pPr marL="457200" marR="0" lvl="0" indent="-304800" algn="l" rtl="0">
              <a:lnSpc>
                <a:spcPct val="100000"/>
              </a:lnSpc>
              <a:spcBef>
                <a:spcPts val="0"/>
              </a:spcBef>
              <a:spcAft>
                <a:spcPts val="0"/>
              </a:spcAft>
              <a:buSzPts val="1200"/>
              <a:buFont typeface="Calibri"/>
              <a:buAutoNum type="arabicPeriod"/>
            </a:pPr>
            <a:r>
              <a:rPr lang="en-US" dirty="0"/>
              <a:t>Point out that the most powerful arguments ground themselves in multiple types of evidence.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Char char="●"/>
            </a:pPr>
            <a:r>
              <a:rPr lang="en-US" dirty="0"/>
              <a:t>Look that students are following </a:t>
            </a:r>
            <a:r>
              <a:rPr lang="en-US" dirty="0" smtClean="0"/>
              <a:t>along.</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61" name="Google Shape;261;g4986e73334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915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986e73334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g4986e73334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27-30 </a:t>
            </a:r>
            <a:r>
              <a:rPr lang="en-US" b="1" dirty="0"/>
              <a:t>minutes (this slide, 6-7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4</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C: Analyzing Evidence on the Venn Diagram and Reflection Questions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0" marR="0" lvl="0" indent="0" algn="l" rtl="0">
              <a:lnSpc>
                <a:spcPct val="100000"/>
              </a:lnSpc>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Go over the answers as a class and have students correct their papers as you reveal the correct answers via the document camera using the </a:t>
            </a:r>
            <a:r>
              <a:rPr lang="en-US" b="1" dirty="0"/>
              <a:t>Four Types of Evidence/Identify the Evidence</a:t>
            </a:r>
            <a:r>
              <a:rPr lang="en-US" dirty="0"/>
              <a:t> </a:t>
            </a:r>
            <a:r>
              <a:rPr lang="en-US" b="1" dirty="0"/>
              <a:t>note-catcher (Side B; answers, for teacher reference)</a:t>
            </a:r>
            <a:r>
              <a:rPr lang="en-US" dirty="0"/>
              <a:t>.</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labeling evidence correctly.</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the first one for students.</a:t>
            </a:r>
            <a:endParaRPr dirty="0"/>
          </a:p>
          <a:p>
            <a:pPr marL="457200" lvl="0" indent="0" algn="l" rtl="0">
              <a:spcBef>
                <a:spcPts val="0"/>
              </a:spcBef>
              <a:spcAft>
                <a:spcPts val="0"/>
              </a:spcAft>
              <a:buNone/>
            </a:pPr>
            <a:endParaRPr dirty="0"/>
          </a:p>
        </p:txBody>
      </p:sp>
      <p:sp>
        <p:nvSpPr>
          <p:cNvPr id="271" name="Google Shape;271;g4986e73334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9508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986e73334_0_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g4986e73334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27-30 </a:t>
            </a:r>
            <a:r>
              <a:rPr lang="en-US" b="1" dirty="0"/>
              <a:t>minutes (this slide, 6-7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4</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C: Analyzing Evidence on the Venn Diagram and Reflection Questions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SzPts val="1200"/>
              <a:buChar char="●"/>
            </a:pPr>
            <a:r>
              <a:rPr lang="en-US" dirty="0"/>
              <a:t>The Venn diagrams will not be assessed. However, they may be collected at your discretion for review to determine whether students have achieved the learning targets.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four different colored pencils to each student. </a:t>
            </a:r>
            <a:endParaRPr dirty="0"/>
          </a:p>
          <a:p>
            <a:pPr marL="457200" marR="0" lvl="0" indent="-304800" algn="l" rtl="0">
              <a:lnSpc>
                <a:spcPct val="100000"/>
              </a:lnSpc>
              <a:spcBef>
                <a:spcPts val="0"/>
              </a:spcBef>
              <a:spcAft>
                <a:spcPts val="0"/>
              </a:spcAft>
              <a:buSzPts val="1200"/>
              <a:buFont typeface="Calibri"/>
              <a:buAutoNum type="arabicPeriod"/>
            </a:pPr>
            <a:r>
              <a:rPr lang="en-US" dirty="0"/>
              <a:t>As a class, decide which of the four colors of pencils will correspond to each of the four types of evidence. </a:t>
            </a:r>
            <a:endParaRPr dirty="0"/>
          </a:p>
          <a:p>
            <a:pPr marL="457200" marR="0" lvl="0" indent="-304800" algn="l" rtl="0">
              <a:lnSpc>
                <a:spcPct val="100000"/>
              </a:lnSpc>
              <a:spcBef>
                <a:spcPts val="0"/>
              </a:spcBef>
              <a:spcAft>
                <a:spcPts val="0"/>
              </a:spcAft>
              <a:buSzPts val="1200"/>
              <a:buFont typeface="Calibri"/>
              <a:buAutoNum type="arabicPeriod"/>
            </a:pPr>
            <a:r>
              <a:rPr lang="en-US" dirty="0"/>
              <a:t>Using the blank version of the Venn diagram under the document camera, briefly model using the colored pencils to code one or two pieces of evidence. </a:t>
            </a:r>
            <a:endParaRPr dirty="0"/>
          </a:p>
          <a:p>
            <a:pPr marL="457200" marR="0" lvl="0" indent="-304800" algn="l" rtl="0">
              <a:lnSpc>
                <a:spcPct val="100000"/>
              </a:lnSpc>
              <a:spcBef>
                <a:spcPts val="0"/>
              </a:spcBef>
              <a:spcAft>
                <a:spcPts val="0"/>
              </a:spcAft>
              <a:buSzPts val="1200"/>
              <a:buFont typeface="Calibri"/>
              <a:buAutoNum type="arabicPeriod"/>
            </a:pPr>
            <a:r>
              <a:rPr lang="en-US" dirty="0"/>
              <a:t>Next, ask students to use the colored pencils to code the types of evidence they have recorded on the Venn diagram. They may consult with an elbow partner if they have a question. </a:t>
            </a:r>
            <a:br>
              <a:rPr lang="en-US" dirty="0"/>
            </a:br>
            <a:r>
              <a:rPr lang="en-US" dirty="0"/>
              <a:t>	</a:t>
            </a: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color coding evidence.</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Circulate as they complete the color coding, giving individual assistance where needed. </a:t>
            </a:r>
            <a:endParaRPr dirty="0"/>
          </a:p>
          <a:p>
            <a:pPr marL="457200" lvl="0" indent="-304800" algn="l" rtl="0">
              <a:spcBef>
                <a:spcPts val="0"/>
              </a:spcBef>
              <a:spcAft>
                <a:spcPts val="0"/>
              </a:spcAft>
              <a:buSzPts val="1200"/>
              <a:buFont typeface="Calibri"/>
              <a:buChar char="●"/>
            </a:pPr>
            <a:r>
              <a:rPr lang="en-US" dirty="0"/>
              <a:t>Should a student work more efficiently without color coding for some reason, or should colored pencils not be available, an alternative is labeling each piece of evidence with a letter or brief code indicating its type.</a:t>
            </a:r>
            <a:br>
              <a:rPr lang="en-US" dirty="0"/>
            </a:br>
            <a:endParaRPr dirty="0"/>
          </a:p>
        </p:txBody>
      </p:sp>
      <p:sp>
        <p:nvSpPr>
          <p:cNvPr id="281" name="Google Shape;281;g4986e73334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9237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986e73334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g4986e73334_0_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27-30 </a:t>
            </a:r>
            <a:r>
              <a:rPr lang="en-US" b="1" dirty="0"/>
              <a:t>minutes (this slide, 12-15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4 of 4</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C: Analyzing Evidence on the Venn Diagram and Reflection Questions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The Venn diagrams will not be assessed. However, they may be collected at your discretion for review to determine whether students have achieved the learning targets.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Venn diagram reflection questions. </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7 minutes to complete these silently and individually. </a:t>
            </a:r>
            <a:endParaRPr dirty="0"/>
          </a:p>
          <a:p>
            <a:pPr marL="457200" marR="0" lvl="0" indent="-304800" algn="l" rtl="0">
              <a:lnSpc>
                <a:spcPct val="100000"/>
              </a:lnSpc>
              <a:spcBef>
                <a:spcPts val="0"/>
              </a:spcBef>
              <a:spcAft>
                <a:spcPts val="0"/>
              </a:spcAft>
              <a:buSzPts val="1200"/>
              <a:buFont typeface="Calibri"/>
              <a:buAutoNum type="arabicPeriod"/>
            </a:pPr>
            <a:r>
              <a:rPr lang="en-US" dirty="0"/>
              <a:t>Ask for volunteers to share their answers to each question. </a:t>
            </a:r>
            <a:endParaRPr dirty="0"/>
          </a:p>
          <a:p>
            <a:pPr marL="457200" marR="0" lvl="0" indent="-304800" algn="l" rtl="0">
              <a:lnSpc>
                <a:spcPct val="100000"/>
              </a:lnSpc>
              <a:spcBef>
                <a:spcPts val="0"/>
              </a:spcBef>
              <a:spcAft>
                <a:spcPts val="0"/>
              </a:spcAft>
              <a:buSzPts val="1200"/>
              <a:buFont typeface="Calibri"/>
              <a:buAutoNum type="arabicPeriod"/>
            </a:pPr>
            <a:r>
              <a:rPr lang="en-US" dirty="0"/>
              <a:t>After each shared answer, ask students to raise their hand if they wrote a similar answer. </a:t>
            </a:r>
            <a:endParaRPr dirty="0"/>
          </a:p>
          <a:p>
            <a:pPr marL="457200" marR="0" lvl="0" indent="-304800" algn="l" rtl="0">
              <a:lnSpc>
                <a:spcPct val="100000"/>
              </a:lnSpc>
              <a:spcBef>
                <a:spcPts val="0"/>
              </a:spcBef>
              <a:spcAft>
                <a:spcPts val="0"/>
              </a:spcAft>
              <a:buSzPts val="1200"/>
              <a:buFont typeface="Calibri"/>
              <a:buAutoNum type="arabicPeriod"/>
            </a:pPr>
            <a:r>
              <a:rPr lang="en-US" dirty="0"/>
              <a:t>Discuss any patterns that emerge. </a:t>
            </a:r>
            <a:endParaRPr dirty="0"/>
          </a:p>
          <a:p>
            <a:pPr marL="457200" marR="0" lvl="0" indent="-304800" algn="l" rtl="0">
              <a:lnSpc>
                <a:spcPct val="100000"/>
              </a:lnSpc>
              <a:spcBef>
                <a:spcPts val="0"/>
              </a:spcBef>
              <a:spcAft>
                <a:spcPts val="0"/>
              </a:spcAft>
              <a:buSzPts val="1200"/>
              <a:buFont typeface="Calibri"/>
              <a:buAutoNum type="arabicPeriod"/>
            </a:pPr>
            <a:r>
              <a:rPr lang="en-US" dirty="0"/>
              <a:t>Follow up each shared answer with the questions on the Venn diagram: </a:t>
            </a:r>
            <a:r>
              <a:rPr lang="en-US" i="1" dirty="0"/>
              <a:t>“Why do you think the author chose to arrange the evidence this way? Does it strengthen or weaken the author’s argument? Why?” </a:t>
            </a:r>
            <a:endParaRPr i="1" dirty="0"/>
          </a:p>
          <a:p>
            <a:pPr marL="457200" marR="0" lvl="0" indent="-304800" algn="l" rtl="0">
              <a:lnSpc>
                <a:spcPct val="100000"/>
              </a:lnSpc>
              <a:spcBef>
                <a:spcPts val="0"/>
              </a:spcBef>
              <a:spcAft>
                <a:spcPts val="0"/>
              </a:spcAft>
              <a:buSzPts val="1200"/>
              <a:buFont typeface="Calibri"/>
              <a:buAutoNum type="arabicPeriod"/>
            </a:pPr>
            <a:r>
              <a:rPr lang="en-US" dirty="0"/>
              <a:t>Note all correct answers on the blank version under the document camera, referring to the </a:t>
            </a:r>
            <a:r>
              <a:rPr lang="en-US" b="1" dirty="0"/>
              <a:t>Venn diagram reflection questions (answers, for teacher reference) </a:t>
            </a:r>
            <a:r>
              <a:rPr lang="en-US" dirty="0"/>
              <a:t>as needed.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completing questions.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doing the first question as a model.</a:t>
            </a:r>
            <a:endParaRPr dirty="0"/>
          </a:p>
          <a:p>
            <a:pPr marL="457200" lvl="0" indent="0" algn="l" rtl="0">
              <a:spcBef>
                <a:spcPts val="0"/>
              </a:spcBef>
              <a:spcAft>
                <a:spcPts val="0"/>
              </a:spcAft>
              <a:buNone/>
            </a:pPr>
            <a:endParaRPr dirty="0"/>
          </a:p>
        </p:txBody>
      </p:sp>
      <p:sp>
        <p:nvSpPr>
          <p:cNvPr id="291" name="Google Shape;291;g4986e73334_0_4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211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986e73334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g4986e73334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A: Homework Read Aloud and Reviewing Learning Target</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The homework is a short and generally accessible article and should be manageable as independent homework reading, along with the scaffolding of reading it aloud.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0" dirty="0"/>
              <a:t>“Why Facebook Could Actually Be Good for Your Mental Health.” </a:t>
            </a:r>
            <a:endParaRPr b="0" dirty="0"/>
          </a:p>
          <a:p>
            <a:pPr marL="457200" marR="0" lvl="0" indent="-304800" algn="l" rtl="0">
              <a:lnSpc>
                <a:spcPct val="100000"/>
              </a:lnSpc>
              <a:spcBef>
                <a:spcPts val="0"/>
              </a:spcBef>
              <a:spcAft>
                <a:spcPts val="0"/>
              </a:spcAft>
              <a:buSzPts val="1200"/>
              <a:buFont typeface="Calibri"/>
              <a:buAutoNum type="arabicPeriod"/>
            </a:pPr>
            <a:r>
              <a:rPr lang="en-US" dirty="0"/>
              <a:t>Explain that students will read this text independently for homework, and that you will read it aloud now to help their comprehension. </a:t>
            </a:r>
            <a:endParaRPr dirty="0"/>
          </a:p>
          <a:p>
            <a:pPr marL="457200" marR="0" lvl="0" indent="-304800" algn="l" rtl="0">
              <a:lnSpc>
                <a:spcPct val="100000"/>
              </a:lnSpc>
              <a:spcBef>
                <a:spcPts val="0"/>
              </a:spcBef>
              <a:spcAft>
                <a:spcPts val="0"/>
              </a:spcAft>
              <a:buSzPts val="1200"/>
              <a:buFont typeface="Calibri"/>
              <a:buAutoNum type="arabicPeriod"/>
            </a:pPr>
            <a:r>
              <a:rPr lang="en-US" dirty="0"/>
              <a:t>Encourage them to annotate the text as they read during this time: circling unknown words, underlining key ideas, and so on.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article aloud while students read along silently in their heads. </a:t>
            </a:r>
            <a:endParaRPr dirty="0"/>
          </a:p>
          <a:p>
            <a:pPr marL="457200" marR="0" lvl="0" indent="-304800" algn="l" rtl="0">
              <a:lnSpc>
                <a:spcPct val="100000"/>
              </a:lnSpc>
              <a:spcBef>
                <a:spcPts val="0"/>
              </a:spcBef>
              <a:spcAft>
                <a:spcPts val="0"/>
              </a:spcAft>
              <a:buSzPts val="1200"/>
              <a:buFont typeface="Calibri"/>
              <a:buAutoNum type="arabicPeriod"/>
            </a:pPr>
            <a:r>
              <a:rPr lang="en-US" dirty="0"/>
              <a:t>Note </a:t>
            </a:r>
            <a:r>
              <a:rPr lang="en-US" dirty="0" smtClean="0"/>
              <a:t>in class that </a:t>
            </a:r>
            <a:r>
              <a:rPr lang="en-US" dirty="0"/>
              <a:t>for this article, </a:t>
            </a:r>
            <a:r>
              <a:rPr lang="en-US" dirty="0" smtClean="0"/>
              <a:t>students will </a:t>
            </a:r>
            <a:r>
              <a:rPr lang="en-US" dirty="0"/>
              <a:t>be filling in </a:t>
            </a:r>
            <a:r>
              <a:rPr lang="en-US" b="1" dirty="0"/>
              <a:t>Section 4 of their Researcher’s Notebook.</a:t>
            </a:r>
            <a:r>
              <a:rPr lang="en-US" dirty="0"/>
              <a:t> </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following along and annotating article.</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annotation for first two </a:t>
            </a:r>
            <a:r>
              <a:rPr lang="en-US" dirty="0" smtClean="0"/>
              <a:t>paragraphs.</a:t>
            </a:r>
            <a:endParaRPr dirty="0"/>
          </a:p>
          <a:p>
            <a:pPr marL="457200" lvl="0" indent="-304800" algn="l" rtl="0">
              <a:spcBef>
                <a:spcPts val="0"/>
              </a:spcBef>
              <a:spcAft>
                <a:spcPts val="0"/>
              </a:spcAft>
              <a:buSzPts val="1200"/>
              <a:buFont typeface="Calibri"/>
              <a:buChar char="●"/>
            </a:pPr>
            <a:r>
              <a:rPr lang="en-US" dirty="0"/>
              <a:t>Consider other methods of scaffolding the homework for students with emergent literacy: providing a glossary, assigning smaller or less complex parts of the text, or filling in the </a:t>
            </a:r>
            <a:r>
              <a:rPr lang="en-US" b="1" dirty="0" smtClean="0"/>
              <a:t>Researcher’s Notebook</a:t>
            </a:r>
            <a:r>
              <a:rPr lang="en-US" dirty="0" smtClean="0"/>
              <a:t>.</a:t>
            </a:r>
            <a:endParaRPr dirty="0"/>
          </a:p>
          <a:p>
            <a:pPr marL="457200" lvl="0" indent="0" algn="l" rtl="0">
              <a:spcBef>
                <a:spcPts val="0"/>
              </a:spcBef>
              <a:spcAft>
                <a:spcPts val="0"/>
              </a:spcAft>
              <a:buNone/>
            </a:pPr>
            <a:endParaRPr dirty="0"/>
          </a:p>
        </p:txBody>
      </p:sp>
      <p:sp>
        <p:nvSpPr>
          <p:cNvPr id="301" name="Google Shape;301;g4986e73334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360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986e73334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g4986e73334_0_6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A: Homework Read Aloud and Reviewing Learning Target</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1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learning target  “I can contrast how a text and a video use different evidence to prove similar claims.” </a:t>
            </a:r>
            <a:endParaRPr dirty="0"/>
          </a:p>
          <a:p>
            <a:pPr marL="457200" marR="0" lvl="0" indent="-304800" algn="l" rtl="0">
              <a:lnSpc>
                <a:spcPct val="100000"/>
              </a:lnSpc>
              <a:spcBef>
                <a:spcPts val="0"/>
              </a:spcBef>
              <a:spcAft>
                <a:spcPts val="0"/>
              </a:spcAft>
              <a:buSzPts val="1200"/>
              <a:buFont typeface="Calibri"/>
              <a:buAutoNum type="arabicPeriod"/>
            </a:pPr>
            <a:r>
              <a:rPr lang="en-US" dirty="0"/>
              <a:t>Have students give a thumbs-up or thumbs-down, depending on how well they think they achieved the learning target today.</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engaging in thumbs-up or thumbs down.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311" name="Google Shape;311;g4986e73334_0_6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9403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 </a:t>
            </a:r>
            <a:r>
              <a:rPr lang="en-US" dirty="0" smtClean="0"/>
              <a:t>None.</a:t>
            </a:r>
            <a:endParaRPr dirty="0"/>
          </a:p>
          <a:p>
            <a:pPr marL="45720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p:txBody>
      </p:sp>
      <p:sp>
        <p:nvSpPr>
          <p:cNvPr id="323" name="Google Shape;32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7411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Pacing: </a:t>
            </a:r>
            <a:r>
              <a:rPr lang="en-US" b="1" dirty="0" smtClean="0"/>
              <a:t>Will </a:t>
            </a:r>
            <a:r>
              <a:rPr lang="en-US" b="1" dirty="0"/>
              <a:t>vary, but 30-40 minutes </a:t>
            </a:r>
            <a:endParaRPr dirty="0"/>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329" name="Google Shape;329;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spTree>
    <p:extLst>
      <p:ext uri="{BB962C8B-B14F-4D97-AF65-F5344CB8AC3E}">
        <p14:creationId xmlns:p14="http://schemas.microsoft.com/office/powerpoint/2010/main" val="1049175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New Materials to Prepare in Advance: </a:t>
            </a:r>
            <a:endParaRPr dirty="0"/>
          </a:p>
          <a:p>
            <a:pPr marL="457200" lvl="0" indent="-304800" algn="l" rtl="0">
              <a:lnSpc>
                <a:spcPct val="100000"/>
              </a:lnSpc>
              <a:spcBef>
                <a:spcPts val="0"/>
              </a:spcBef>
              <a:spcAft>
                <a:spcPts val="0"/>
              </a:spcAft>
              <a:buSzPts val="1200"/>
              <a:buFont typeface="Calibri"/>
              <a:buChar char="●"/>
            </a:pPr>
            <a:r>
              <a:rPr lang="en-US" b="1" dirty="0"/>
              <a:t>Entry task, Lesson 6 </a:t>
            </a:r>
            <a:r>
              <a:rPr lang="en-US" dirty="0"/>
              <a:t>(one per student)</a:t>
            </a:r>
            <a:endParaRPr dirty="0"/>
          </a:p>
          <a:p>
            <a:pPr marL="457200" lvl="0" indent="-304800" algn="l" rtl="0">
              <a:lnSpc>
                <a:spcPct val="100000"/>
              </a:lnSpc>
              <a:spcBef>
                <a:spcPts val="0"/>
              </a:spcBef>
              <a:spcAft>
                <a:spcPts val="0"/>
              </a:spcAft>
              <a:buSzPts val="1200"/>
              <a:buFont typeface="Calibri"/>
              <a:buChar char="●"/>
            </a:pPr>
            <a:r>
              <a:rPr lang="en-US" dirty="0"/>
              <a:t>Venn diagram (one per student and one to display)</a:t>
            </a:r>
            <a:endParaRPr dirty="0"/>
          </a:p>
          <a:p>
            <a:pPr marL="457200" lvl="0" indent="-304800" algn="l" rtl="0">
              <a:lnSpc>
                <a:spcPct val="100000"/>
              </a:lnSpc>
              <a:spcBef>
                <a:spcPts val="0"/>
              </a:spcBef>
              <a:spcAft>
                <a:spcPts val="0"/>
              </a:spcAft>
              <a:buSzPts val="1200"/>
              <a:buFont typeface="Calibri"/>
              <a:buChar char="●"/>
            </a:pPr>
            <a:r>
              <a:rPr lang="en-US" b="1" dirty="0"/>
              <a:t>Venn diagram (answers, for teacher reference)</a:t>
            </a:r>
            <a:endParaRPr b="1" dirty="0"/>
          </a:p>
          <a:p>
            <a:pPr marL="457200" lvl="0" indent="-304800" algn="l" rtl="0">
              <a:lnSpc>
                <a:spcPct val="100000"/>
              </a:lnSpc>
              <a:spcBef>
                <a:spcPts val="0"/>
              </a:spcBef>
              <a:spcAft>
                <a:spcPts val="0"/>
              </a:spcAft>
              <a:buSzPts val="1200"/>
              <a:buFont typeface="Calibri"/>
              <a:buChar char="●"/>
            </a:pPr>
            <a:r>
              <a:rPr lang="en-US" b="1" dirty="0"/>
              <a:t>Four Types of Evidence/Identify the Evidence note-catcher </a:t>
            </a:r>
            <a:r>
              <a:rPr lang="en-US" dirty="0"/>
              <a:t>(one per student and one to display)</a:t>
            </a:r>
            <a:endParaRPr dirty="0"/>
          </a:p>
          <a:p>
            <a:pPr marL="457200" lvl="0" indent="-304800" algn="l" rtl="0">
              <a:lnSpc>
                <a:spcPct val="100000"/>
              </a:lnSpc>
              <a:spcBef>
                <a:spcPts val="0"/>
              </a:spcBef>
              <a:spcAft>
                <a:spcPts val="0"/>
              </a:spcAft>
              <a:buSzPts val="1200"/>
              <a:buFont typeface="Calibri"/>
              <a:buChar char="●"/>
            </a:pPr>
            <a:r>
              <a:rPr lang="en-US" b="1" dirty="0"/>
              <a:t>Four Types of Evidence/Identify the Evidence note-catcher (Side B; answers, for teacher reference)</a:t>
            </a:r>
            <a:endParaRPr b="1" dirty="0"/>
          </a:p>
          <a:p>
            <a:pPr marL="457200" lvl="0" indent="-304800" algn="l" rtl="0">
              <a:lnSpc>
                <a:spcPct val="100000"/>
              </a:lnSpc>
              <a:spcBef>
                <a:spcPts val="0"/>
              </a:spcBef>
              <a:spcAft>
                <a:spcPts val="0"/>
              </a:spcAft>
              <a:buSzPts val="1200"/>
              <a:buFont typeface="Calibri"/>
              <a:buChar char="●"/>
            </a:pPr>
            <a:r>
              <a:rPr lang="en-US" dirty="0"/>
              <a:t>Colored pencils (four per student, each of the four a different color) </a:t>
            </a:r>
            <a:endParaRPr dirty="0"/>
          </a:p>
          <a:p>
            <a:pPr marL="457200" lvl="0" indent="-304800" algn="l" rtl="0">
              <a:lnSpc>
                <a:spcPct val="100000"/>
              </a:lnSpc>
              <a:spcBef>
                <a:spcPts val="0"/>
              </a:spcBef>
              <a:spcAft>
                <a:spcPts val="0"/>
              </a:spcAft>
              <a:buSzPts val="1200"/>
              <a:buFont typeface="Calibri"/>
              <a:buChar char="●"/>
            </a:pPr>
            <a:r>
              <a:rPr lang="en-US" b="1" dirty="0"/>
              <a:t>Venn diagram reflection questions </a:t>
            </a:r>
            <a:r>
              <a:rPr lang="en-US" dirty="0"/>
              <a:t>(one per student and one to display)</a:t>
            </a:r>
            <a:endParaRPr dirty="0"/>
          </a:p>
          <a:p>
            <a:pPr marL="457200" lvl="0" indent="-304800" algn="l" rtl="0">
              <a:lnSpc>
                <a:spcPct val="100000"/>
              </a:lnSpc>
              <a:spcBef>
                <a:spcPts val="0"/>
              </a:spcBef>
              <a:spcAft>
                <a:spcPts val="0"/>
              </a:spcAft>
              <a:buSzPts val="1200"/>
              <a:buFont typeface="Calibri"/>
              <a:buChar char="●"/>
            </a:pPr>
            <a:r>
              <a:rPr lang="en-US" b="1" dirty="0"/>
              <a:t>Venn diagram reflection questions (answers, for teacher reference)</a:t>
            </a:r>
            <a:endParaRPr b="1" dirty="0"/>
          </a:p>
          <a:p>
            <a:pPr marL="457200" lvl="0" indent="-304800" algn="l" rtl="0">
              <a:lnSpc>
                <a:spcPct val="100000"/>
              </a:lnSpc>
              <a:spcBef>
                <a:spcPts val="0"/>
              </a:spcBef>
              <a:spcAft>
                <a:spcPts val="0"/>
              </a:spcAft>
              <a:buSzPts val="1200"/>
              <a:buFont typeface="Calibri"/>
              <a:buChar char="●"/>
            </a:pPr>
            <a:r>
              <a:rPr lang="en-US" dirty="0"/>
              <a:t>“Why Facebook Could Actually Be Good for Your Mental Health” (one per student) </a:t>
            </a:r>
            <a:br>
              <a:rPr lang="en-US" dirty="0"/>
            </a:b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lvl="0" indent="-304800" algn="l" rtl="0">
              <a:spcBef>
                <a:spcPts val="0"/>
              </a:spcBef>
              <a:spcAft>
                <a:spcPts val="0"/>
              </a:spcAft>
              <a:buSzPts val="1200"/>
              <a:buChar char="●"/>
            </a:pPr>
            <a:r>
              <a:rPr lang="en-US" b="1" dirty="0"/>
              <a:t>Researchers Notebook </a:t>
            </a:r>
            <a:r>
              <a:rPr lang="en-US" dirty="0"/>
              <a:t>(from lesson 4)</a:t>
            </a:r>
            <a:endParaRPr dirty="0"/>
          </a:p>
          <a:p>
            <a:pPr marL="457200" lvl="0" indent="-304800" algn="l" rtl="0">
              <a:spcBef>
                <a:spcPts val="0"/>
              </a:spcBef>
              <a:spcAft>
                <a:spcPts val="0"/>
              </a:spcAft>
              <a:buSzPts val="1200"/>
              <a:buChar char="●"/>
            </a:pPr>
            <a:r>
              <a:rPr lang="en-US" b="1" dirty="0"/>
              <a:t>Domain- Specific Vocabulary anchor chart </a:t>
            </a:r>
            <a:r>
              <a:rPr lang="en-US" dirty="0"/>
              <a:t>(from Unit 2, lesson 1)</a:t>
            </a:r>
            <a:endParaRPr dirty="0"/>
          </a:p>
          <a:p>
            <a:pPr marL="0" marR="0" lvl="0" indent="0" algn="l" rtl="0">
              <a:lnSpc>
                <a:spcPct val="100000"/>
              </a:lnSpc>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chemeClr val="dk1"/>
              </a:buClr>
              <a:buSzPts val="1100"/>
              <a:buFont typeface="Arial"/>
              <a:buNone/>
            </a:pPr>
            <a:r>
              <a:rPr lang="en-US" b="0" i="0" u="none" strike="noStrike" cap="none" dirty="0">
                <a:solidFill>
                  <a:schemeClr val="dk1"/>
                </a:solidFill>
                <a:latin typeface="Calibri"/>
                <a:ea typeface="Calibri"/>
                <a:cs typeface="Calibri"/>
                <a:sym typeface="Calibri"/>
              </a:rPr>
              <a:t>Review these protocols before </a:t>
            </a:r>
            <a:r>
              <a:rPr lang="en-US" b="0" i="0" u="none" strike="noStrike" cap="none" dirty="0" smtClean="0">
                <a:solidFill>
                  <a:schemeClr val="dk1"/>
                </a:solidFill>
                <a:latin typeface="Calibri"/>
                <a:ea typeface="Calibri"/>
                <a:cs typeface="Calibri"/>
                <a:sym typeface="Calibri"/>
              </a:rPr>
              <a:t>tea</a:t>
            </a:r>
            <a:r>
              <a:rPr lang="en-US" dirty="0" smtClean="0"/>
              <a:t>ching</a:t>
            </a:r>
            <a:r>
              <a:rPr lang="en-US" smtClean="0"/>
              <a:t>:  None</a:t>
            </a:r>
          </a:p>
          <a:p>
            <a:pPr marL="0" marR="0" lvl="0" indent="0" algn="l" rtl="0">
              <a:lnSpc>
                <a:spcPct val="100000"/>
              </a:lnSpc>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None/>
            </a:pPr>
            <a:r>
              <a:rPr lang="en-US" b="0" i="0" u="none" strike="noStrike" cap="none" dirty="0">
                <a:solidFill>
                  <a:schemeClr val="dk1"/>
                </a:solidFill>
                <a:latin typeface="Calibri"/>
                <a:ea typeface="Calibri"/>
                <a:cs typeface="Calibri"/>
                <a:sym typeface="Calibri"/>
              </a:rPr>
              <a:t>Prepare classroom systems for active learning: </a:t>
            </a:r>
            <a:r>
              <a:rPr lang="en-US" dirty="0" smtClean="0"/>
              <a:t>N</a:t>
            </a:r>
            <a:r>
              <a:rPr lang="en-US" b="0" i="0" u="none" strike="noStrike" cap="none" dirty="0" smtClean="0">
                <a:solidFill>
                  <a:schemeClr val="dk1"/>
                </a:solidFill>
                <a:latin typeface="Calibri"/>
                <a:ea typeface="Calibri"/>
                <a:cs typeface="Calibri"/>
                <a:sym typeface="Calibri"/>
              </a:rPr>
              <a:t>one.</a:t>
            </a:r>
            <a:endParaRPr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7045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2313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9465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smtClean="0">
                <a:solidFill>
                  <a:schemeClr val="dk1"/>
                </a:solidFill>
              </a:rPr>
              <a:t>Student Look-</a:t>
            </a:r>
            <a:r>
              <a:rPr lang="en-US" sz="1200" i="0" u="none" strike="noStrike" cap="none" dirty="0" err="1" smtClean="0">
                <a:solidFill>
                  <a:schemeClr val="dk1"/>
                </a:solidFill>
              </a:rPr>
              <a:t>Fors</a:t>
            </a:r>
            <a:r>
              <a:rPr lang="en-US" sz="1200" i="0" u="none" strike="noStrike" cap="none" dirty="0" smtClean="0">
                <a:solidFill>
                  <a:schemeClr val="dk1"/>
                </a:solidFill>
              </a:rPr>
              <a:t>/Listen-</a:t>
            </a:r>
            <a:r>
              <a:rPr lang="en-US" sz="1200" i="0" u="none" strike="noStrike" cap="none" dirty="0" err="1" smtClean="0">
                <a:solidFill>
                  <a:schemeClr val="dk1"/>
                </a:solidFill>
              </a:rPr>
              <a:t>Fors</a:t>
            </a:r>
            <a:r>
              <a:rPr lang="en-US" sz="1200" i="0" u="none" strike="noStrike" cap="none" dirty="0" smtClean="0">
                <a:solidFill>
                  <a:schemeClr val="dk1"/>
                </a:solidFill>
              </a:rPr>
              <a:t>:</a:t>
            </a:r>
            <a:r>
              <a:rPr lang="en-US" dirty="0" smtClean="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2126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624e6038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624e6038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 </a:t>
            </a:r>
            <a:r>
              <a:rPr lang="en-US" b="1" dirty="0"/>
              <a:t>minutes </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Entry Task: Defining Contrast</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 students enter the room, have them fill in the </a:t>
            </a:r>
            <a:r>
              <a:rPr lang="en-US" b="1" dirty="0"/>
              <a:t>entry task, Lesson 6</a:t>
            </a:r>
            <a:r>
              <a:rPr lang="en-US" dirty="0" smtClean="0"/>
              <a:t>: “</a:t>
            </a:r>
            <a:r>
              <a:rPr lang="en-US" dirty="0"/>
              <a:t>Complete the following statement in your own words: When you contrast two things, it means that you are …”</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three or four students for their answers.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Based </a:t>
            </a:r>
            <a:r>
              <a:rPr lang="en-US" dirty="0"/>
              <a:t>on their wording, create a class definition for the word </a:t>
            </a:r>
            <a:r>
              <a:rPr lang="en-US" i="1" dirty="0"/>
              <a:t>contrast</a:t>
            </a:r>
            <a:r>
              <a:rPr lang="en-US" dirty="0"/>
              <a:t> and place this word and the definition on the </a:t>
            </a:r>
            <a:r>
              <a:rPr lang="en-US" b="1" dirty="0"/>
              <a:t>Domain-Specific Vocabulary anchor chart. </a:t>
            </a:r>
            <a:endParaRPr b="1" dirty="0"/>
          </a:p>
          <a:p>
            <a:pPr marL="45720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Char char="●"/>
            </a:pPr>
            <a:r>
              <a:rPr lang="en-US" dirty="0"/>
              <a:t>Look for students to note that to </a:t>
            </a:r>
            <a:r>
              <a:rPr lang="en-US" i="1" dirty="0"/>
              <a:t>contrast</a:t>
            </a:r>
            <a:r>
              <a:rPr lang="en-US" dirty="0"/>
              <a:t> means “to compare two people or items as to show the differences between them.”</a:t>
            </a:r>
            <a:br>
              <a:rPr lang="en-US" dirty="0"/>
            </a:br>
            <a:endParaRPr dirty="0"/>
          </a:p>
          <a:p>
            <a:pPr marL="0" lvl="0" indent="0" algn="l" rtl="0">
              <a:spcBef>
                <a:spcPts val="0"/>
              </a:spcBef>
              <a:spcAft>
                <a:spcPts val="0"/>
              </a:spcAft>
              <a:buNone/>
            </a:pPr>
            <a:r>
              <a:rPr lang="en-US" dirty="0"/>
              <a:t>Support for Any Students Who Need It: </a:t>
            </a:r>
            <a:r>
              <a:rPr lang="en-US" dirty="0" smtClean="0"/>
              <a:t>None.</a:t>
            </a:r>
            <a:endParaRPr dirty="0"/>
          </a:p>
          <a:p>
            <a:pPr marL="457200" lvl="0" indent="0" algn="l" rtl="0">
              <a:spcBef>
                <a:spcPts val="0"/>
              </a:spcBef>
              <a:spcAft>
                <a:spcPts val="0"/>
              </a:spcAft>
              <a:buNone/>
            </a:pPr>
            <a:endParaRPr dirty="0"/>
          </a:p>
        </p:txBody>
      </p:sp>
      <p:sp>
        <p:nvSpPr>
          <p:cNvPr id="220" name="Google Shape;220;g4624e60389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1232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1-2 </a:t>
            </a:r>
            <a:r>
              <a:rPr lang="en-US" b="1" dirty="0"/>
              <a:t>minute</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A. Introducing/Reviewing Venn Diagram and Common Claim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This slide briefly introduces the concept of using a Venn diagram to compare and </a:t>
            </a:r>
            <a:r>
              <a:rPr lang="en-US" dirty="0" smtClean="0"/>
              <a:t>contrast.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Hand out the Venn diagram and ask students to raise their hand if they have seen or worked with a Venn diagram before. </a:t>
            </a:r>
            <a:endParaRPr dirty="0"/>
          </a:p>
          <a:p>
            <a:pPr marL="457200" marR="0" lvl="0" indent="-304800" algn="l" rtl="0">
              <a:lnSpc>
                <a:spcPct val="100000"/>
              </a:lnSpc>
              <a:spcBef>
                <a:spcPts val="0"/>
              </a:spcBef>
              <a:spcAft>
                <a:spcPts val="0"/>
              </a:spcAft>
              <a:buSzPts val="1200"/>
              <a:buFont typeface="Calibri"/>
              <a:buAutoNum type="arabicPeriod"/>
            </a:pPr>
            <a:r>
              <a:rPr lang="en-US" dirty="0"/>
              <a:t>Make note of those who are not familiar with a Venn diagram so you can check to see whether they need additional support as they work.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Char char="●"/>
            </a:pPr>
            <a:r>
              <a:rPr lang="en-US" dirty="0"/>
              <a:t>Look for students to understand that the overlapping part of the graphic shows what is similar, while the edges show what is different (contrast</a:t>
            </a:r>
            <a:r>
              <a:rPr lang="en-US" dirty="0" smtClean="0"/>
              <a:t>).</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If students are visually or physically challenged, this process might be modified for them ahead of time so they are not unnecessarily impeded in categorizing and analyzing the evidence. Possible modifications include partially completed Venn diagrams, creating a Venn diagram on chart paper and/or lined paper instead of 8.5- by 11-inch paper, or giving them items from the readings on sticky notes to physically sort on the Venn diagram.</a:t>
            </a:r>
            <a:endParaRPr dirty="0"/>
          </a:p>
          <a:p>
            <a:pPr marL="457200" lvl="0" indent="0" algn="l" rtl="0">
              <a:spcBef>
                <a:spcPts val="0"/>
              </a:spcBef>
              <a:spcAft>
                <a:spcPts val="0"/>
              </a:spcAft>
              <a:buNone/>
            </a:pPr>
            <a:endParaRPr dirty="0"/>
          </a:p>
        </p:txBody>
      </p:sp>
      <p:sp>
        <p:nvSpPr>
          <p:cNvPr id="230" name="Google Shape;230;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3226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7f3cdb531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g47f3cdb531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6-8 </a:t>
            </a:r>
            <a:r>
              <a:rPr lang="en-US" b="1" dirty="0"/>
              <a:t>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class, elbow </a:t>
            </a:r>
            <a:r>
              <a:rPr lang="en-US" b="1" dirty="0" smtClean="0"/>
              <a:t>partner</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B: Contrasting Researcher’s Notebook Sections 2 and 3 Using Venn Diagram</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Be sure students have out their </a:t>
            </a:r>
            <a:r>
              <a:rPr lang="en-US" b="0" dirty="0"/>
              <a:t>Venn diagrams </a:t>
            </a:r>
            <a:r>
              <a:rPr lang="en-US" dirty="0"/>
              <a:t>and </a:t>
            </a:r>
            <a:r>
              <a:rPr lang="en-US" b="1" dirty="0"/>
              <a:t>Researcher’s Notebook Sections 2 and 3.</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Ask students to set aside (but not put away) the Venn diagram and take out their homework: </a:t>
            </a:r>
            <a:r>
              <a:rPr lang="en-US" b="1" dirty="0"/>
              <a:t>Researcher’s Notebook Section 3.</a:t>
            </a:r>
            <a:endParaRPr b="1" dirty="0"/>
          </a:p>
          <a:p>
            <a:pPr marL="457200" marR="0" lvl="0" indent="-304800" algn="l" rtl="0">
              <a:lnSpc>
                <a:spcPct val="100000"/>
              </a:lnSpc>
              <a:spcBef>
                <a:spcPts val="0"/>
              </a:spcBef>
              <a:spcAft>
                <a:spcPts val="0"/>
              </a:spcAft>
              <a:buSzPts val="1200"/>
              <a:buFont typeface="Calibri"/>
              <a:buAutoNum type="arabicPeriod"/>
            </a:pPr>
            <a:r>
              <a:rPr lang="en-US" dirty="0" smtClean="0"/>
              <a:t>With </a:t>
            </a:r>
            <a:r>
              <a:rPr lang="en-US" dirty="0"/>
              <a:t>an elbow partner have students discuss the supporting evidence they recorded on Section 3. Ask: </a:t>
            </a:r>
            <a:r>
              <a:rPr lang="en-US" i="1" dirty="0"/>
              <a:t>“What evidence did you find? Was it relevant to the claim? Why or why not?”</a:t>
            </a:r>
            <a:endParaRPr i="1" dirty="0"/>
          </a:p>
          <a:p>
            <a:pPr marL="457200" marR="0" lvl="0" indent="-304800" algn="l" rtl="0">
              <a:lnSpc>
                <a:spcPct val="100000"/>
              </a:lnSpc>
              <a:spcBef>
                <a:spcPts val="0"/>
              </a:spcBef>
              <a:spcAft>
                <a:spcPts val="0"/>
              </a:spcAft>
              <a:buSzPts val="1200"/>
              <a:buFont typeface="Calibri"/>
              <a:buAutoNum type="arabicPeriod"/>
            </a:pPr>
            <a:r>
              <a:rPr lang="en-US" dirty="0"/>
              <a:t>Point out how these questions correlate to the elements of the note-catcher (each question is exactly the same as those listed in the second row of boxes on the note-catcher).</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Char char="●"/>
            </a:pPr>
            <a:r>
              <a:rPr lang="en-US" dirty="0"/>
              <a:t>Look that students are sharing evidence.</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40" name="Google Shape;240;g47f3cdb531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3705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986e73334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g4986e73334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6-7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B: Contrasting Researcher’s Notebook Sections 2 and 3 Using Venn Diagram</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lvl="0" indent="-304800" algn="l" rtl="0">
              <a:spcBef>
                <a:spcPts val="0"/>
              </a:spcBef>
              <a:spcAft>
                <a:spcPts val="0"/>
              </a:spcAft>
              <a:buSzPts val="1200"/>
              <a:buFont typeface="Calibri"/>
              <a:buChar char="●"/>
            </a:pPr>
            <a:r>
              <a:rPr lang="en-US" dirty="0"/>
              <a:t>Reassure students that if they find evidence that is the same in both texts, they can record it in the middle overlapping section; however, they should be most mindful today of the contrasting, different evidence the authors use.</a:t>
            </a:r>
            <a:endParaRPr dirty="0"/>
          </a:p>
          <a:p>
            <a:pPr marL="45720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to make sure they have easy access to both </a:t>
            </a:r>
            <a:r>
              <a:rPr lang="en-US" b="0" dirty="0"/>
              <a:t>Section 3 and Section 2 </a:t>
            </a:r>
            <a:r>
              <a:rPr lang="en-US" dirty="0"/>
              <a:t>of their</a:t>
            </a:r>
            <a:r>
              <a:rPr lang="en-US" b="1" dirty="0"/>
              <a:t> Researcher’s Notebook</a:t>
            </a:r>
            <a:r>
              <a:rPr lang="en-US" dirty="0"/>
              <a:t>, which are both </a:t>
            </a:r>
            <a:r>
              <a:rPr lang="en-US" b="1" dirty="0"/>
              <a:t>Tracing an Argument note-catchers.</a:t>
            </a:r>
            <a:endParaRPr b="1" dirty="0"/>
          </a:p>
          <a:p>
            <a:pPr marL="457200" marR="0" lvl="0" indent="-304800" algn="l" rtl="0">
              <a:lnSpc>
                <a:spcPct val="100000"/>
              </a:lnSpc>
              <a:spcBef>
                <a:spcPts val="0"/>
              </a:spcBef>
              <a:spcAft>
                <a:spcPts val="0"/>
              </a:spcAft>
              <a:buSzPts val="1200"/>
              <a:buFont typeface="Calibri"/>
              <a:buAutoNum type="arabicPeriod"/>
            </a:pPr>
            <a:r>
              <a:rPr lang="en-US" dirty="0"/>
              <a:t>Remind them that the authors are making a similar claim, noted at the top of the Venn diagram.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now students will contrast the evidence the authors use to support the common claim. </a:t>
            </a:r>
            <a:endParaRPr dirty="0"/>
          </a:p>
          <a:p>
            <a:pPr marL="457200" marR="0" lvl="0" indent="-304800" algn="l" rtl="0">
              <a:lnSpc>
                <a:spcPct val="100000"/>
              </a:lnSpc>
              <a:spcBef>
                <a:spcPts val="0"/>
              </a:spcBef>
              <a:spcAft>
                <a:spcPts val="0"/>
              </a:spcAft>
              <a:buSzPts val="1200"/>
              <a:buFont typeface="Calibri"/>
              <a:buAutoNum type="arabicPeriod"/>
            </a:pPr>
            <a:r>
              <a:rPr lang="en-US" dirty="0"/>
              <a:t>Ask them to predict how a Venn diagram would look if someone is focusing on contrasting evidence. </a:t>
            </a:r>
            <a:endParaRPr dirty="0"/>
          </a:p>
          <a:p>
            <a:pPr marL="457200" lvl="0" indent="-304800" algn="l" rtl="0">
              <a:spcBef>
                <a:spcPts val="0"/>
              </a:spcBef>
              <a:spcAft>
                <a:spcPts val="0"/>
              </a:spcAft>
              <a:buSzPts val="1200"/>
              <a:buFont typeface="Calibri"/>
              <a:buAutoNum type="arabicPeriod"/>
            </a:pPr>
            <a:r>
              <a:rPr lang="en-US" dirty="0"/>
              <a:t>Remind students to record evidence in the same order as it is found in the sources. </a:t>
            </a:r>
            <a:endParaRPr dirty="0"/>
          </a:p>
          <a:p>
            <a:pPr marL="457200" marR="0" lvl="0" indent="-304800" algn="l" rtl="0">
              <a:lnSpc>
                <a:spcPct val="100000"/>
              </a:lnSpc>
              <a:spcBef>
                <a:spcPts val="0"/>
              </a:spcBef>
              <a:spcAft>
                <a:spcPts val="0"/>
              </a:spcAft>
              <a:buSzPts val="1200"/>
              <a:buFont typeface="Calibri"/>
              <a:buAutoNum type="arabicPeriod"/>
            </a:pPr>
            <a:r>
              <a:rPr lang="en-US" dirty="0"/>
              <a:t>When finished, have the students put away both note-catchers.</a:t>
            </a:r>
            <a:endParaRPr dirty="0"/>
          </a:p>
          <a:p>
            <a:pPr marL="457200" marR="0" lvl="0" indent="-304800" algn="l" rtl="0">
              <a:lnSpc>
                <a:spcPct val="100000"/>
              </a:lnSpc>
              <a:spcBef>
                <a:spcPts val="0"/>
              </a:spcBef>
              <a:spcAft>
                <a:spcPts val="0"/>
              </a:spcAft>
              <a:buSzPts val="1200"/>
              <a:buFont typeface="Calibri"/>
              <a:buAutoNum type="arabicPeriod"/>
            </a:pPr>
            <a:r>
              <a:rPr lang="en-US" dirty="0"/>
              <a:t>From this point on in the lesson, they will work primarily with the Venn diagram.</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lvl="0" indent="-304800" algn="l" rtl="0">
              <a:spcBef>
                <a:spcPts val="0"/>
              </a:spcBef>
              <a:spcAft>
                <a:spcPts val="0"/>
              </a:spcAft>
              <a:buSzPts val="1200"/>
              <a:buFont typeface="Calibri"/>
              <a:buChar char="●"/>
            </a:pPr>
            <a:r>
              <a:rPr lang="en-US" dirty="0"/>
              <a:t>For the question what a Venn diagram should look for, listen for: </a:t>
            </a:r>
            <a:r>
              <a:rPr lang="en-US" b="0" dirty="0"/>
              <a:t>“The parts of the circles to the right and left should be filled out.”</a:t>
            </a:r>
            <a:endParaRPr b="0"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Students should feel free to talk through any points of confusion with an elbow partner. </a:t>
            </a:r>
            <a:endParaRPr dirty="0"/>
          </a:p>
          <a:p>
            <a:pPr marL="457200" lvl="0" indent="-304800" algn="l" rtl="0">
              <a:spcBef>
                <a:spcPts val="0"/>
              </a:spcBef>
              <a:spcAft>
                <a:spcPts val="0"/>
              </a:spcAft>
              <a:buSzPts val="1200"/>
              <a:buFont typeface="Calibri"/>
              <a:buChar char="●"/>
            </a:pPr>
            <a:r>
              <a:rPr lang="en-US" dirty="0"/>
              <a:t>Circulate as students complete the Venn diagram, giving individual assistance where needed and referring to the </a:t>
            </a:r>
            <a:r>
              <a:rPr lang="en-US" b="1" dirty="0"/>
              <a:t>Venn diagram (answers, for teacher reference)</a:t>
            </a:r>
            <a:r>
              <a:rPr lang="en-US" dirty="0"/>
              <a:t> as needed. Check in with those who are unfamiliar with the Venn diagram first to make sure they understand how to use one. </a:t>
            </a:r>
            <a:endParaRPr dirty="0"/>
          </a:p>
        </p:txBody>
      </p:sp>
      <p:sp>
        <p:nvSpPr>
          <p:cNvPr id="250" name="Google Shape;250;g4986e73334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51208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2</a:t>
            </a:r>
            <a:r>
              <a:rPr lang="en-US" sz="4200">
                <a:latin typeface="Century Gothic"/>
                <a:ea typeface="Century Gothic"/>
                <a:cs typeface="Century Gothic"/>
                <a:sym typeface="Century Gothic"/>
              </a:rPr>
              <a:t>: Lesson </a:t>
            </a:r>
            <a:r>
              <a:rPr lang="en-US" sz="4200"/>
              <a:t>6</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smtClean="0"/>
              <a:t>50</a:t>
            </a:r>
            <a:r>
              <a:rPr lang="en-US" sz="2400" dirty="0" smtClean="0">
                <a:latin typeface="Century Gothic"/>
                <a:ea typeface="Century Gothic"/>
                <a:cs typeface="Century Gothic"/>
                <a:sym typeface="Century Gothic"/>
              </a:rPr>
              <a:t>-</a:t>
            </a:r>
            <a:r>
              <a:rPr lang="en-US" sz="2400" dirty="0" smtClean="0"/>
              <a:t>6</a:t>
            </a:r>
            <a:r>
              <a:rPr lang="en-US" sz="2400" dirty="0" smtClean="0">
                <a:latin typeface="Century Gothic"/>
                <a:ea typeface="Century Gothic"/>
                <a:cs typeface="Century Gothic"/>
                <a:sym typeface="Century Gothic"/>
              </a:rPr>
              <a:t>0 </a:t>
            </a:r>
            <a:r>
              <a:rPr lang="en-US" sz="2400" i="0" u="none" strike="noStrike" cap="none" dirty="0">
                <a:solidFill>
                  <a:schemeClr val="dk1"/>
                </a:solidFill>
                <a:latin typeface="Century Gothic"/>
                <a:ea typeface="Century Gothic"/>
                <a:cs typeface="Century Gothic"/>
                <a:sym typeface="Century Gothic"/>
              </a:rPr>
              <a:t>minutes to complete. </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a:t>
            </a:r>
            <a:r>
              <a:rPr lang="en-US" sz="2400" dirty="0">
                <a:latin typeface="Century Gothic"/>
                <a:ea typeface="Century Gothic"/>
                <a:cs typeface="Century Gothic"/>
                <a:sym typeface="Century Gothic"/>
              </a:rPr>
              <a:t>for </a:t>
            </a:r>
            <a:r>
              <a:rPr lang="en-US" sz="2400" dirty="0"/>
              <a:t>students to get a sense of how differing arguments can support the same claim. In categorizing the types of evidence the researchers use, the students will begin to see how authors choose both the quantity and the quality of their evidence carefully, with attention to the differing effects that certain types of evidence have upon the audience.</a:t>
            </a:r>
            <a:endParaRPr sz="2400" dirty="0"/>
          </a:p>
          <a:p>
            <a:pPr marL="0" marR="0" lvl="0" indent="0" algn="l" rtl="0">
              <a:lnSpc>
                <a:spcPct val="90000"/>
              </a:lnSpc>
              <a:spcBef>
                <a:spcPts val="1000"/>
              </a:spcBef>
              <a:spcAft>
                <a:spcPts val="0"/>
              </a:spcAft>
              <a:buNone/>
            </a:pPr>
            <a:r>
              <a:rPr lang="en-US" sz="2400" dirty="0"/>
              <a:t> </a:t>
            </a:r>
            <a:r>
              <a:rPr lang="en-US" sz="2400" b="1" i="0" u="none" strike="noStrike" cap="none" dirty="0">
                <a:solidFill>
                  <a:schemeClr val="dk1"/>
                </a:solidFill>
              </a:rPr>
              <a:t>The Learning Targets for students today are:</a:t>
            </a:r>
            <a:endParaRPr sz="2400" b="1" dirty="0"/>
          </a:p>
          <a:p>
            <a:pPr marL="457200" marR="0" lvl="0" indent="-381000" algn="l" rtl="0">
              <a:lnSpc>
                <a:spcPct val="90000"/>
              </a:lnSpc>
              <a:spcBef>
                <a:spcPts val="1000"/>
              </a:spcBef>
              <a:spcAft>
                <a:spcPts val="0"/>
              </a:spcAft>
              <a:buSzPts val="2400"/>
              <a:buChar char="•"/>
            </a:pPr>
            <a:r>
              <a:rPr lang="en-US" sz="2400" dirty="0"/>
              <a:t>I can contrast how a video and an article use different evidence to prove similar claims.</a:t>
            </a:r>
            <a:endParaRP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6"/>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64" name="Google Shape;264;p36"/>
          <p:cNvSpPr txBox="1">
            <a:spLocks noGrp="1"/>
          </p:cNvSpPr>
          <p:nvPr>
            <p:ph type="title"/>
          </p:nvPr>
        </p:nvSpPr>
        <p:spPr>
          <a:xfrm>
            <a:off x="318900" y="285529"/>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Analyze our Venn Diagram Evidence</a:t>
            </a:r>
            <a:endParaRPr sz="3600" dirty="0"/>
          </a:p>
        </p:txBody>
      </p:sp>
      <p:pic>
        <p:nvPicPr>
          <p:cNvPr id="266" name="Google Shape;266;p36"/>
          <p:cNvPicPr preferRelativeResize="0"/>
          <p:nvPr/>
        </p:nvPicPr>
        <p:blipFill>
          <a:blip r:embed="rId3">
            <a:alphaModFix/>
          </a:blip>
          <a:stretch>
            <a:fillRect/>
          </a:stretch>
        </p:blipFill>
        <p:spPr>
          <a:xfrm>
            <a:off x="5086351" y="1587392"/>
            <a:ext cx="6470113" cy="4598807"/>
          </a:xfrm>
          <a:prstGeom prst="rect">
            <a:avLst/>
          </a:prstGeom>
          <a:noFill/>
          <a:ln>
            <a:noFill/>
          </a:ln>
        </p:spPr>
      </p:pic>
      <p:sp>
        <p:nvSpPr>
          <p:cNvPr id="267" name="Google Shape;267;p36"/>
          <p:cNvSpPr txBox="1"/>
          <p:nvPr/>
        </p:nvSpPr>
        <p:spPr>
          <a:xfrm>
            <a:off x="318900" y="1857900"/>
            <a:ext cx="4116300" cy="500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600" dirty="0">
                <a:latin typeface="Century Gothic"/>
                <a:ea typeface="Century Gothic"/>
                <a:cs typeface="Century Gothic"/>
                <a:sym typeface="Century Gothic"/>
              </a:rPr>
              <a:t>Look at side A</a:t>
            </a:r>
            <a:endParaRPr sz="2600" dirty="0">
              <a:latin typeface="Century Gothic"/>
              <a:ea typeface="Century Gothic"/>
              <a:cs typeface="Century Gothic"/>
              <a:sym typeface="Century Gothic"/>
            </a:endParaRPr>
          </a:p>
          <a:p>
            <a:pPr marL="0" lvl="0" indent="0" algn="l" rtl="0">
              <a:spcBef>
                <a:spcPts val="0"/>
              </a:spcBef>
              <a:spcAft>
                <a:spcPts val="0"/>
              </a:spcAft>
              <a:buNone/>
            </a:pPr>
            <a:endParaRPr sz="2600" dirty="0">
              <a:latin typeface="Century Gothic"/>
              <a:ea typeface="Century Gothic"/>
              <a:cs typeface="Century Gothic"/>
              <a:sym typeface="Century Gothic"/>
            </a:endParaRPr>
          </a:p>
          <a:p>
            <a:pPr marL="457200" lvl="0" indent="-419100" algn="l" rtl="0">
              <a:spcBef>
                <a:spcPts val="0"/>
              </a:spcBef>
              <a:spcAft>
                <a:spcPts val="0"/>
              </a:spcAft>
              <a:buSzPct val="100000"/>
              <a:buFont typeface="Century Gothic"/>
              <a:buAutoNum type="arabicPeriod"/>
            </a:pPr>
            <a:r>
              <a:rPr lang="en-US" sz="2600" dirty="0">
                <a:latin typeface="Century Gothic"/>
                <a:ea typeface="Century Gothic"/>
                <a:cs typeface="Century Gothic"/>
                <a:sym typeface="Century Gothic"/>
              </a:rPr>
              <a:t>Let’s read each type of evidence </a:t>
            </a:r>
            <a:r>
              <a:rPr lang="en-US" sz="2600" dirty="0" smtClean="0">
                <a:latin typeface="Century Gothic"/>
                <a:ea typeface="Century Gothic"/>
                <a:cs typeface="Century Gothic"/>
                <a:sym typeface="Century Gothic"/>
              </a:rPr>
              <a:t>aloud.</a:t>
            </a:r>
            <a:endParaRPr lang="en-US" sz="2600" dirty="0">
              <a:latin typeface="Century Gothic"/>
              <a:ea typeface="Century Gothic"/>
              <a:cs typeface="Century Gothic"/>
              <a:sym typeface="Century Gothic"/>
            </a:endParaRPr>
          </a:p>
          <a:p>
            <a:pPr marL="457200" lvl="0" indent="-419100" algn="l" rtl="0">
              <a:spcBef>
                <a:spcPts val="0"/>
              </a:spcBef>
              <a:spcAft>
                <a:spcPts val="0"/>
              </a:spcAft>
              <a:buSzPct val="100000"/>
              <a:buFont typeface="Century Gothic"/>
              <a:buAutoNum type="arabicPeriod"/>
            </a:pPr>
            <a:endParaRPr lang="en-US" sz="2600" dirty="0">
              <a:latin typeface="Century Gothic"/>
              <a:ea typeface="Century Gothic"/>
              <a:cs typeface="Century Gothic"/>
              <a:sym typeface="Century Gothic"/>
            </a:endParaRPr>
          </a:p>
          <a:p>
            <a:pPr marL="457200" lvl="0" indent="-419100" algn="l" rtl="0">
              <a:spcBef>
                <a:spcPts val="0"/>
              </a:spcBef>
              <a:spcAft>
                <a:spcPts val="0"/>
              </a:spcAft>
              <a:buSzPct val="100000"/>
              <a:buFont typeface="Century Gothic"/>
              <a:buAutoNum type="arabicPeriod"/>
            </a:pPr>
            <a:r>
              <a:rPr lang="en-US" sz="2600" dirty="0" smtClean="0">
                <a:latin typeface="Century Gothic"/>
                <a:ea typeface="Century Gothic"/>
                <a:cs typeface="Century Gothic"/>
                <a:sym typeface="Century Gothic"/>
              </a:rPr>
              <a:t>Let’s </a:t>
            </a:r>
            <a:r>
              <a:rPr lang="en-US" sz="2600" dirty="0">
                <a:latin typeface="Century Gothic"/>
                <a:ea typeface="Century Gothic"/>
                <a:cs typeface="Century Gothic"/>
                <a:sym typeface="Century Gothic"/>
              </a:rPr>
              <a:t>transfer these words to our </a:t>
            </a:r>
            <a:r>
              <a:rPr lang="en-US" sz="2600" b="1" dirty="0">
                <a:latin typeface="Century Gothic"/>
                <a:ea typeface="Century Gothic"/>
                <a:cs typeface="Century Gothic"/>
                <a:sym typeface="Century Gothic"/>
              </a:rPr>
              <a:t>Domain-Specific  Vocabulary Anchor Chart</a:t>
            </a:r>
            <a:r>
              <a:rPr lang="en-US" sz="2600" dirty="0">
                <a:latin typeface="Century Gothic"/>
                <a:ea typeface="Century Gothic"/>
                <a:cs typeface="Century Gothic"/>
                <a:sym typeface="Century Gothic"/>
              </a:rPr>
              <a:t>.</a:t>
            </a:r>
            <a:endParaRPr sz="2600" dirty="0">
              <a:latin typeface="Century Gothic"/>
              <a:ea typeface="Century Gothic"/>
              <a:cs typeface="Century Gothic"/>
              <a:sym typeface="Century Gothic"/>
            </a:endParaRPr>
          </a:p>
        </p:txBody>
      </p:sp>
      <p:pic>
        <p:nvPicPr>
          <p:cNvPr id="7" name="Google Shape;216;p31"/>
          <p:cNvPicPr preferRelativeResize="0"/>
          <p:nvPr/>
        </p:nvPicPr>
        <p:blipFill>
          <a:blip r:embed="rId4">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7"/>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74" name="Google Shape;274;p37"/>
          <p:cNvSpPr txBox="1">
            <a:spLocks noGrp="1"/>
          </p:cNvSpPr>
          <p:nvPr>
            <p:ph type="title"/>
          </p:nvPr>
        </p:nvSpPr>
        <p:spPr>
          <a:xfrm>
            <a:off x="318900" y="285529"/>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play a game</a:t>
            </a:r>
            <a:endParaRPr sz="3600" dirty="0"/>
          </a:p>
        </p:txBody>
      </p:sp>
      <p:sp>
        <p:nvSpPr>
          <p:cNvPr id="276" name="Google Shape;276;p37"/>
          <p:cNvSpPr txBox="1"/>
          <p:nvPr/>
        </p:nvSpPr>
        <p:spPr>
          <a:xfrm>
            <a:off x="206100" y="1742550"/>
            <a:ext cx="3748800" cy="33729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US" sz="1800" dirty="0">
                <a:solidFill>
                  <a:schemeClr val="dk1"/>
                </a:solidFill>
                <a:latin typeface="Century Gothic"/>
                <a:ea typeface="Century Gothic"/>
                <a:cs typeface="Century Gothic"/>
                <a:sym typeface="Century Gothic"/>
              </a:rPr>
              <a:t>Look at Side B of the </a:t>
            </a:r>
            <a:r>
              <a:rPr lang="en-US" sz="1800" b="1" dirty="0">
                <a:solidFill>
                  <a:schemeClr val="dk1"/>
                </a:solidFill>
                <a:latin typeface="Century Gothic"/>
                <a:ea typeface="Century Gothic"/>
                <a:cs typeface="Century Gothic"/>
                <a:sym typeface="Century Gothic"/>
              </a:rPr>
              <a:t>Identify the Evidence </a:t>
            </a:r>
            <a:r>
              <a:rPr lang="en-US" sz="1800" b="1" dirty="0" smtClean="0">
                <a:solidFill>
                  <a:schemeClr val="dk1"/>
                </a:solidFill>
                <a:latin typeface="Century Gothic"/>
                <a:ea typeface="Century Gothic"/>
                <a:cs typeface="Century Gothic"/>
                <a:sym typeface="Century Gothic"/>
              </a:rPr>
              <a:t>note-catcher</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US" sz="1800" dirty="0" smtClean="0">
                <a:solidFill>
                  <a:schemeClr val="dk1"/>
                </a:solidFill>
                <a:latin typeface="Century Gothic"/>
                <a:ea typeface="Century Gothic"/>
                <a:cs typeface="Century Gothic"/>
                <a:sym typeface="Century Gothic"/>
              </a:rPr>
              <a:t>Notice </a:t>
            </a:r>
            <a:r>
              <a:rPr lang="en-US" sz="1800" dirty="0">
                <a:solidFill>
                  <a:schemeClr val="dk1"/>
                </a:solidFill>
                <a:latin typeface="Century Gothic"/>
                <a:ea typeface="Century Gothic"/>
                <a:cs typeface="Century Gothic"/>
                <a:sym typeface="Century Gothic"/>
              </a:rPr>
              <a:t>that there are four examples of </a:t>
            </a:r>
            <a:r>
              <a:rPr lang="en-US" sz="1800" dirty="0" smtClean="0">
                <a:solidFill>
                  <a:schemeClr val="dk1"/>
                </a:solidFill>
                <a:latin typeface="Century Gothic"/>
                <a:ea typeface="Century Gothic"/>
                <a:cs typeface="Century Gothic"/>
                <a:sym typeface="Century Gothic"/>
              </a:rPr>
              <a:t>evidence.</a:t>
            </a: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US" sz="1800" dirty="0" smtClean="0">
                <a:solidFill>
                  <a:schemeClr val="dk1"/>
                </a:solidFill>
                <a:latin typeface="Century Gothic"/>
                <a:ea typeface="Century Gothic"/>
                <a:cs typeface="Century Gothic"/>
                <a:sym typeface="Century Gothic"/>
              </a:rPr>
              <a:t>Independently</a:t>
            </a:r>
            <a:r>
              <a:rPr lang="en-US" sz="1800" dirty="0">
                <a:solidFill>
                  <a:schemeClr val="dk1"/>
                </a:solidFill>
                <a:latin typeface="Century Gothic"/>
                <a:ea typeface="Century Gothic"/>
                <a:cs typeface="Century Gothic"/>
                <a:sym typeface="Century Gothic"/>
              </a:rPr>
              <a:t>, label each example with the correct type.</a:t>
            </a:r>
            <a:endParaRPr sz="1800" dirty="0">
              <a:latin typeface="Century Gothic"/>
              <a:ea typeface="Century Gothic"/>
              <a:cs typeface="Century Gothic"/>
              <a:sym typeface="Century Gothic"/>
            </a:endParaRPr>
          </a:p>
        </p:txBody>
      </p:sp>
      <p:sp>
        <p:nvSpPr>
          <p:cNvPr id="277" name="Google Shape;277;p37"/>
          <p:cNvSpPr txBox="1"/>
          <p:nvPr/>
        </p:nvSpPr>
        <p:spPr>
          <a:xfrm>
            <a:off x="4725148" y="753000"/>
            <a:ext cx="6708300" cy="563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b="1" dirty="0">
                <a:latin typeface="Century Gothic"/>
                <a:ea typeface="Century Gothic"/>
                <a:cs typeface="Century Gothic"/>
                <a:sym typeface="Century Gothic"/>
              </a:rPr>
              <a:t>Identify the Evidence Mini-Game:</a:t>
            </a:r>
            <a:br>
              <a:rPr lang="en-US" sz="1800" b="1" dirty="0">
                <a:latin typeface="Century Gothic"/>
                <a:ea typeface="Century Gothic"/>
                <a:cs typeface="Century Gothic"/>
                <a:sym typeface="Century Gothic"/>
              </a:rPr>
            </a:br>
            <a:r>
              <a:rPr lang="en-US" sz="1800" b="1" dirty="0">
                <a:latin typeface="Century Gothic"/>
                <a:ea typeface="Century Gothic"/>
                <a:cs typeface="Century Gothic"/>
                <a:sym typeface="Century Gothic"/>
              </a:rPr>
              <a:t/>
            </a:r>
            <a:br>
              <a:rPr lang="en-US" sz="1800" b="1" dirty="0">
                <a:latin typeface="Century Gothic"/>
                <a:ea typeface="Century Gothic"/>
                <a:cs typeface="Century Gothic"/>
                <a:sym typeface="Century Gothic"/>
              </a:rPr>
            </a:br>
            <a:r>
              <a:rPr lang="en-US" sz="1800" b="1" dirty="0">
                <a:latin typeface="Century Gothic"/>
                <a:ea typeface="Century Gothic"/>
                <a:cs typeface="Century Gothic"/>
                <a:sym typeface="Century Gothic"/>
              </a:rPr>
              <a:t/>
            </a:r>
            <a:br>
              <a:rPr lang="en-US" sz="1800" b="1" dirty="0">
                <a:latin typeface="Century Gothic"/>
                <a:ea typeface="Century Gothic"/>
                <a:cs typeface="Century Gothic"/>
                <a:sym typeface="Century Gothic"/>
              </a:rPr>
            </a:br>
            <a:r>
              <a:rPr lang="en-US" sz="1800" dirty="0">
                <a:latin typeface="Century Gothic"/>
                <a:ea typeface="Century Gothic"/>
                <a:cs typeface="Century Gothic"/>
                <a:sym typeface="Century Gothic"/>
              </a:rPr>
              <a:t>“Research indicates that we like someone better after we’ve played a game with them.”</a:t>
            </a:r>
            <a:br>
              <a:rPr lang="en-US" sz="1800" dirty="0">
                <a:latin typeface="Century Gothic"/>
                <a:ea typeface="Century Gothic"/>
                <a:cs typeface="Century Gothic"/>
                <a:sym typeface="Century Gothic"/>
              </a:rPr>
            </a:br>
            <a:r>
              <a:rPr lang="en-US" sz="1800" dirty="0">
                <a:latin typeface="Century Gothic"/>
                <a:ea typeface="Century Gothic"/>
                <a:cs typeface="Century Gothic"/>
                <a:sym typeface="Century Gothic"/>
              </a:rPr>
              <a:t/>
            </a:r>
            <a:br>
              <a:rPr lang="en-US" sz="1800" dirty="0">
                <a:latin typeface="Century Gothic"/>
                <a:ea typeface="Century Gothic"/>
                <a:cs typeface="Century Gothic"/>
                <a:sym typeface="Century Gothic"/>
              </a:rPr>
            </a:br>
            <a:r>
              <a:rPr lang="en-US" sz="1800" dirty="0">
                <a:latin typeface="Century Gothic"/>
                <a:ea typeface="Century Gothic"/>
                <a:cs typeface="Century Gothic"/>
                <a:sym typeface="Century Gothic"/>
              </a:rPr>
              <a:t/>
            </a:r>
            <a:br>
              <a:rPr lang="en-US" sz="1800" dirty="0">
                <a:latin typeface="Century Gothic"/>
                <a:ea typeface="Century Gothic"/>
                <a:cs typeface="Century Gothic"/>
                <a:sym typeface="Century Gothic"/>
              </a:rPr>
            </a:br>
            <a:r>
              <a:rPr lang="en-US" sz="1800" dirty="0">
                <a:latin typeface="Century Gothic"/>
                <a:ea typeface="Century Gothic"/>
                <a:cs typeface="Century Gothic"/>
                <a:sym typeface="Century Gothic"/>
              </a:rPr>
              <a:t>“So what do these four superpowers of gamers add up to?”</a:t>
            </a:r>
            <a:br>
              <a:rPr lang="en-US" sz="1800" dirty="0">
                <a:latin typeface="Century Gothic"/>
                <a:ea typeface="Century Gothic"/>
                <a:cs typeface="Century Gothic"/>
                <a:sym typeface="Century Gothic"/>
              </a:rPr>
            </a:br>
            <a:r>
              <a:rPr lang="en-US" sz="1800" dirty="0">
                <a:latin typeface="Century Gothic"/>
                <a:ea typeface="Century Gothic"/>
                <a:cs typeface="Century Gothic"/>
                <a:sym typeface="Century Gothic"/>
              </a:rPr>
              <a:t/>
            </a:r>
            <a:br>
              <a:rPr lang="en-US" sz="1800" dirty="0">
                <a:latin typeface="Century Gothic"/>
                <a:ea typeface="Century Gothic"/>
                <a:cs typeface="Century Gothic"/>
                <a:sym typeface="Century Gothic"/>
              </a:rPr>
            </a:br>
            <a:r>
              <a:rPr lang="en-US" sz="1800" dirty="0">
                <a:latin typeface="Century Gothic"/>
                <a:ea typeface="Century Gothic"/>
                <a:cs typeface="Century Gothic"/>
                <a:sym typeface="Century Gothic"/>
              </a:rPr>
              <a:t/>
            </a:r>
            <a:br>
              <a:rPr lang="en-US" sz="1800" dirty="0">
                <a:latin typeface="Century Gothic"/>
                <a:ea typeface="Century Gothic"/>
                <a:cs typeface="Century Gothic"/>
                <a:sym typeface="Century Gothic"/>
              </a:rPr>
            </a:br>
            <a:r>
              <a:rPr lang="en-US" sz="1800" dirty="0">
                <a:latin typeface="Century Gothic"/>
                <a:ea typeface="Century Gothic"/>
                <a:cs typeface="Century Gothic"/>
                <a:sym typeface="Century Gothic"/>
              </a:rPr>
              <a:t>“Some of you may have heard of Malcolm Gladwell’s book, </a:t>
            </a:r>
            <a:r>
              <a:rPr lang="en-US" sz="1800" i="1" dirty="0">
                <a:latin typeface="Century Gothic"/>
                <a:ea typeface="Century Gothic"/>
                <a:cs typeface="Century Gothic"/>
                <a:sym typeface="Century Gothic"/>
              </a:rPr>
              <a:t>Outliers</a:t>
            </a:r>
            <a:r>
              <a:rPr lang="en-US" sz="1800" dirty="0">
                <a:latin typeface="Century Gothic"/>
                <a:ea typeface="Century Gothic"/>
                <a:cs typeface="Century Gothic"/>
                <a:sym typeface="Century Gothic"/>
              </a:rPr>
              <a:t>. So you would have heard of his theory of success.” </a:t>
            </a:r>
            <a:br>
              <a:rPr lang="en-US" sz="1800" dirty="0">
                <a:latin typeface="Century Gothic"/>
                <a:ea typeface="Century Gothic"/>
                <a:cs typeface="Century Gothic"/>
                <a:sym typeface="Century Gothic"/>
              </a:rPr>
            </a:br>
            <a:r>
              <a:rPr lang="en-US" sz="1800" dirty="0">
                <a:latin typeface="Century Gothic"/>
                <a:ea typeface="Century Gothic"/>
                <a:cs typeface="Century Gothic"/>
                <a:sym typeface="Century Gothic"/>
              </a:rPr>
              <a:t/>
            </a:r>
            <a:br>
              <a:rPr lang="en-US" sz="1800" dirty="0">
                <a:latin typeface="Century Gothic"/>
                <a:ea typeface="Century Gothic"/>
                <a:cs typeface="Century Gothic"/>
                <a:sym typeface="Century Gothic"/>
              </a:rPr>
            </a:br>
            <a:r>
              <a:rPr lang="en-US" sz="1800" dirty="0">
                <a:latin typeface="Century Gothic"/>
                <a:ea typeface="Century Gothic"/>
                <a:cs typeface="Century Gothic"/>
                <a:sym typeface="Century Gothic"/>
              </a:rPr>
              <a:t/>
            </a:r>
            <a:br>
              <a:rPr lang="en-US" sz="1800" dirty="0">
                <a:latin typeface="Century Gothic"/>
                <a:ea typeface="Century Gothic"/>
                <a:cs typeface="Century Gothic"/>
                <a:sym typeface="Century Gothic"/>
              </a:rPr>
            </a:br>
            <a:r>
              <a:rPr lang="en-US" sz="1800" dirty="0">
                <a:latin typeface="Century Gothic"/>
                <a:ea typeface="Century Gothic"/>
                <a:cs typeface="Century Gothic"/>
                <a:sym typeface="Century Gothic"/>
              </a:rPr>
              <a:t>“This is a portrait by a photographer named Phil </a:t>
            </a:r>
            <a:r>
              <a:rPr lang="en-US" sz="1800" dirty="0" err="1">
                <a:latin typeface="Century Gothic"/>
                <a:ea typeface="Century Gothic"/>
                <a:cs typeface="Century Gothic"/>
                <a:sym typeface="Century Gothic"/>
              </a:rPr>
              <a:t>Toledano</a:t>
            </a:r>
            <a:r>
              <a:rPr lang="en-US" sz="1800" dirty="0">
                <a:latin typeface="Century Gothic"/>
                <a:ea typeface="Century Gothic"/>
                <a:cs typeface="Century Gothic"/>
                <a:sym typeface="Century Gothic"/>
              </a:rPr>
              <a:t>. He wanted to capture the emotion of gaming, so he set up a camera in front of gamers while they were playing.” </a:t>
            </a:r>
            <a:br>
              <a:rPr lang="en-US" sz="1800" dirty="0">
                <a:latin typeface="Century Gothic"/>
                <a:ea typeface="Century Gothic"/>
                <a:cs typeface="Century Gothic"/>
                <a:sym typeface="Century Gothic"/>
              </a:rPr>
            </a:br>
            <a:r>
              <a:rPr lang="en-US" dirty="0"/>
              <a:t/>
            </a:r>
            <a:br>
              <a:rPr lang="en-US" dirty="0"/>
            </a:br>
            <a:endParaRPr dirty="0"/>
          </a:p>
        </p:txBody>
      </p:sp>
      <p:pic>
        <p:nvPicPr>
          <p:cNvPr id="7" name="Google Shape;216;p31"/>
          <p:cNvPicPr preferRelativeResize="0"/>
          <p:nvPr/>
        </p:nvPicPr>
        <p:blipFill>
          <a:blip r:embed="rId3">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8"/>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84" name="Google Shape;284;p38"/>
          <p:cNvSpPr txBox="1">
            <a:spLocks noGrp="1"/>
          </p:cNvSpPr>
          <p:nvPr>
            <p:ph type="title"/>
          </p:nvPr>
        </p:nvSpPr>
        <p:spPr>
          <a:xfrm>
            <a:off x="318900" y="285529"/>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color code types of evidence</a:t>
            </a:r>
            <a:endParaRPr sz="3600" dirty="0"/>
          </a:p>
        </p:txBody>
      </p:sp>
      <p:sp>
        <p:nvSpPr>
          <p:cNvPr id="286" name="Google Shape;286;p38"/>
          <p:cNvSpPr txBox="1"/>
          <p:nvPr/>
        </p:nvSpPr>
        <p:spPr>
          <a:xfrm>
            <a:off x="318900" y="1701011"/>
            <a:ext cx="4116300" cy="43074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US" sz="1800" dirty="0">
                <a:solidFill>
                  <a:schemeClr val="dk1"/>
                </a:solidFill>
                <a:latin typeface="Century Gothic"/>
                <a:ea typeface="Century Gothic"/>
                <a:cs typeface="Century Gothic"/>
                <a:sym typeface="Century Gothic"/>
              </a:rPr>
              <a:t>Let’s pick a color for the four types of </a:t>
            </a:r>
            <a:r>
              <a:rPr lang="en-US" sz="1800" dirty="0" smtClean="0">
                <a:solidFill>
                  <a:schemeClr val="dk1"/>
                </a:solidFill>
                <a:latin typeface="Century Gothic"/>
                <a:ea typeface="Century Gothic"/>
                <a:cs typeface="Century Gothic"/>
                <a:sym typeface="Century Gothic"/>
              </a:rPr>
              <a:t>evidence.</a:t>
            </a: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US" sz="1800" dirty="0" smtClean="0">
                <a:solidFill>
                  <a:schemeClr val="dk1"/>
                </a:solidFill>
                <a:latin typeface="Century Gothic"/>
                <a:ea typeface="Century Gothic"/>
                <a:cs typeface="Century Gothic"/>
                <a:sym typeface="Century Gothic"/>
              </a:rPr>
              <a:t>Follow </a:t>
            </a:r>
            <a:r>
              <a:rPr lang="en-US" sz="1800" dirty="0">
                <a:solidFill>
                  <a:schemeClr val="dk1"/>
                </a:solidFill>
                <a:latin typeface="Century Gothic"/>
                <a:ea typeface="Century Gothic"/>
                <a:cs typeface="Century Gothic"/>
                <a:sym typeface="Century Gothic"/>
              </a:rPr>
              <a:t>along as your teacher </a:t>
            </a:r>
            <a:r>
              <a:rPr lang="en-US" sz="1800" dirty="0" smtClean="0">
                <a:solidFill>
                  <a:schemeClr val="dk1"/>
                </a:solidFill>
                <a:latin typeface="Century Gothic"/>
                <a:ea typeface="Century Gothic"/>
                <a:cs typeface="Century Gothic"/>
                <a:sym typeface="Century Gothic"/>
              </a:rPr>
              <a:t>models.</a:t>
            </a: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US" sz="1800" dirty="0" smtClean="0">
                <a:solidFill>
                  <a:schemeClr val="dk1"/>
                </a:solidFill>
                <a:latin typeface="Century Gothic"/>
                <a:ea typeface="Century Gothic"/>
                <a:cs typeface="Century Gothic"/>
                <a:sym typeface="Century Gothic"/>
              </a:rPr>
              <a:t>Now </a:t>
            </a:r>
            <a:r>
              <a:rPr lang="en-US" sz="1800" dirty="0">
                <a:solidFill>
                  <a:schemeClr val="dk1"/>
                </a:solidFill>
                <a:latin typeface="Century Gothic"/>
                <a:ea typeface="Century Gothic"/>
                <a:cs typeface="Century Gothic"/>
                <a:sym typeface="Century Gothic"/>
              </a:rPr>
              <a:t>you use your colored pencils to </a:t>
            </a:r>
            <a:r>
              <a:rPr lang="en-US" sz="1800" dirty="0" smtClean="0">
                <a:solidFill>
                  <a:schemeClr val="dk1"/>
                </a:solidFill>
                <a:latin typeface="Century Gothic"/>
                <a:ea typeface="Century Gothic"/>
                <a:cs typeface="Century Gothic"/>
                <a:sym typeface="Century Gothic"/>
              </a:rPr>
              <a:t>code </a:t>
            </a:r>
            <a:r>
              <a:rPr lang="en-US" sz="1800" dirty="0">
                <a:solidFill>
                  <a:schemeClr val="dk1"/>
                </a:solidFill>
                <a:latin typeface="Century Gothic"/>
                <a:ea typeface="Century Gothic"/>
                <a:cs typeface="Century Gothic"/>
                <a:sym typeface="Century Gothic"/>
              </a:rPr>
              <a:t>the types of evidence you have already recorded on the Venn diagram.</a:t>
            </a:r>
            <a:endParaRPr sz="1800" dirty="0">
              <a:solidFill>
                <a:schemeClr val="dk1"/>
              </a:solidFill>
              <a:latin typeface="Century Gothic"/>
              <a:ea typeface="Century Gothic"/>
              <a:cs typeface="Century Gothic"/>
              <a:sym typeface="Century Gothic"/>
            </a:endParaRPr>
          </a:p>
        </p:txBody>
      </p:sp>
      <p:pic>
        <p:nvPicPr>
          <p:cNvPr id="287" name="Google Shape;287;p38"/>
          <p:cNvPicPr preferRelativeResize="0"/>
          <p:nvPr/>
        </p:nvPicPr>
        <p:blipFill>
          <a:blip r:embed="rId3">
            <a:alphaModFix/>
          </a:blip>
          <a:stretch>
            <a:fillRect/>
          </a:stretch>
        </p:blipFill>
        <p:spPr>
          <a:xfrm>
            <a:off x="5657850" y="1701011"/>
            <a:ext cx="5755737" cy="4466050"/>
          </a:xfrm>
          <a:prstGeom prst="rect">
            <a:avLst/>
          </a:prstGeom>
          <a:noFill/>
          <a:ln>
            <a:noFill/>
          </a:ln>
        </p:spPr>
      </p:pic>
      <p:pic>
        <p:nvPicPr>
          <p:cNvPr id="7" name="Google Shape;216;p31"/>
          <p:cNvPicPr preferRelativeResize="0"/>
          <p:nvPr/>
        </p:nvPicPr>
        <p:blipFill>
          <a:blip r:embed="rId4">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4" name="Google Shape;294;p39"/>
          <p:cNvSpPr txBox="1">
            <a:spLocks noGrp="1"/>
          </p:cNvSpPr>
          <p:nvPr>
            <p:ph type="title"/>
          </p:nvPr>
        </p:nvSpPr>
        <p:spPr>
          <a:xfrm>
            <a:off x="318900" y="285529"/>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reflect on our Venn Diagrams</a:t>
            </a:r>
            <a:endParaRPr sz="3600" dirty="0"/>
          </a:p>
        </p:txBody>
      </p:sp>
      <p:sp>
        <p:nvSpPr>
          <p:cNvPr id="296" name="Google Shape;296;p39"/>
          <p:cNvSpPr txBox="1"/>
          <p:nvPr/>
        </p:nvSpPr>
        <p:spPr>
          <a:xfrm>
            <a:off x="318900" y="1270313"/>
            <a:ext cx="4116300" cy="536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solidFill>
                  <a:schemeClr val="dk1"/>
                </a:solidFill>
                <a:latin typeface="Century Gothic"/>
                <a:ea typeface="Century Gothic"/>
                <a:cs typeface="Century Gothic"/>
                <a:sym typeface="Century Gothic"/>
              </a:rPr>
              <a:t>Please complete these questions independently .</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800" dirty="0">
                <a:solidFill>
                  <a:schemeClr val="dk1"/>
                </a:solidFill>
                <a:latin typeface="Century Gothic"/>
                <a:ea typeface="Century Gothic"/>
                <a:cs typeface="Century Gothic"/>
                <a:sym typeface="Century Gothic"/>
              </a:rPr>
              <a:t>After completing the questions,  look at your Venn diagram as we discuss. For each question, think about:</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lphaLcPeriod"/>
            </a:pPr>
            <a:r>
              <a:rPr lang="en-US" sz="1800" dirty="0">
                <a:solidFill>
                  <a:schemeClr val="dk1"/>
                </a:solidFill>
                <a:latin typeface="Century Gothic"/>
                <a:ea typeface="Century Gothic"/>
                <a:cs typeface="Century Gothic"/>
                <a:sym typeface="Century Gothic"/>
              </a:rPr>
              <a:t>Why do you think the author chose to arrange the evidence this </a:t>
            </a:r>
            <a:r>
              <a:rPr lang="en-US" sz="1800" dirty="0" smtClean="0">
                <a:solidFill>
                  <a:schemeClr val="dk1"/>
                </a:solidFill>
                <a:latin typeface="Century Gothic"/>
                <a:ea typeface="Century Gothic"/>
                <a:cs typeface="Century Gothic"/>
                <a:sym typeface="Century Gothic"/>
              </a:rPr>
              <a:t>way?</a:t>
            </a: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lphaLcPeriod"/>
            </a:pPr>
            <a:endParaRPr lang="en-US"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lphaLcPeriod"/>
            </a:pPr>
            <a:r>
              <a:rPr lang="en-US" sz="1800" dirty="0" smtClean="0">
                <a:solidFill>
                  <a:schemeClr val="dk1"/>
                </a:solidFill>
                <a:latin typeface="Century Gothic"/>
                <a:ea typeface="Century Gothic"/>
                <a:cs typeface="Century Gothic"/>
                <a:sym typeface="Century Gothic"/>
              </a:rPr>
              <a:t>Does </a:t>
            </a:r>
            <a:r>
              <a:rPr lang="en-US" sz="1800" dirty="0">
                <a:solidFill>
                  <a:schemeClr val="dk1"/>
                </a:solidFill>
                <a:latin typeface="Century Gothic"/>
                <a:ea typeface="Century Gothic"/>
                <a:cs typeface="Century Gothic"/>
                <a:sym typeface="Century Gothic"/>
              </a:rPr>
              <a:t>it strengthen or weaken the author’s argument? Why?</a:t>
            </a:r>
            <a:endParaRPr sz="1800" dirty="0">
              <a:solidFill>
                <a:schemeClr val="dk1"/>
              </a:solidFill>
              <a:latin typeface="Century Gothic"/>
              <a:ea typeface="Century Gothic"/>
              <a:cs typeface="Century Gothic"/>
              <a:sym typeface="Century Gothic"/>
            </a:endParaRPr>
          </a:p>
        </p:txBody>
      </p:sp>
      <p:pic>
        <p:nvPicPr>
          <p:cNvPr id="297" name="Google Shape;297;p39"/>
          <p:cNvPicPr preferRelativeResize="0"/>
          <p:nvPr/>
        </p:nvPicPr>
        <p:blipFill rotWithShape="1">
          <a:blip r:embed="rId3">
            <a:alphaModFix/>
          </a:blip>
          <a:srcRect b="4595"/>
          <a:stretch/>
        </p:blipFill>
        <p:spPr>
          <a:xfrm>
            <a:off x="4957763" y="1127440"/>
            <a:ext cx="5987124" cy="5116198"/>
          </a:xfrm>
          <a:prstGeom prst="rect">
            <a:avLst/>
          </a:prstGeom>
          <a:noFill/>
          <a:ln>
            <a:noFill/>
          </a:ln>
        </p:spPr>
      </p:pic>
      <p:pic>
        <p:nvPicPr>
          <p:cNvPr id="7" name="Google Shape;216;p31"/>
          <p:cNvPicPr preferRelativeResize="0"/>
          <p:nvPr/>
        </p:nvPicPr>
        <p:blipFill>
          <a:blip r:embed="rId4">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0"/>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304" name="Google Shape;304;p40"/>
          <p:cNvSpPr txBox="1">
            <a:spLocks noGrp="1"/>
          </p:cNvSpPr>
          <p:nvPr>
            <p:ph type="title"/>
          </p:nvPr>
        </p:nvSpPr>
        <p:spPr>
          <a:xfrm>
            <a:off x="318900" y="285529"/>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review our homework</a:t>
            </a:r>
            <a:endParaRPr sz="3600" dirty="0"/>
          </a:p>
        </p:txBody>
      </p:sp>
      <p:sp>
        <p:nvSpPr>
          <p:cNvPr id="306" name="Google Shape;306;p40"/>
          <p:cNvSpPr txBox="1"/>
          <p:nvPr/>
        </p:nvSpPr>
        <p:spPr>
          <a:xfrm>
            <a:off x="445588" y="2071937"/>
            <a:ext cx="4116300" cy="396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solidFill>
                  <a:schemeClr val="dk1"/>
                </a:solidFill>
                <a:latin typeface="Century Gothic"/>
                <a:ea typeface="Century Gothic"/>
                <a:cs typeface="Century Gothic"/>
                <a:sym typeface="Century Gothic"/>
              </a:rPr>
              <a:t>Please read silently in your head as your teacher reads this article aloud.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800" dirty="0">
                <a:solidFill>
                  <a:schemeClr val="dk1"/>
                </a:solidFill>
                <a:latin typeface="Century Gothic"/>
                <a:ea typeface="Century Gothic"/>
                <a:cs typeface="Century Gothic"/>
                <a:sym typeface="Century Gothic"/>
              </a:rPr>
              <a:t>As you read silently, annotate the text by circling important ideas, underlining important words, etc.</a:t>
            </a:r>
            <a:endParaRPr sz="1800" dirty="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800" dirty="0">
                <a:solidFill>
                  <a:schemeClr val="dk1"/>
                </a:solidFill>
                <a:latin typeface="Century Gothic"/>
                <a:ea typeface="Century Gothic"/>
                <a:cs typeface="Century Gothic"/>
                <a:sym typeface="Century Gothic"/>
              </a:rPr>
              <a:t>You will complete section 4 on your </a:t>
            </a:r>
            <a:r>
              <a:rPr lang="en-US" sz="1800" b="1" dirty="0">
                <a:solidFill>
                  <a:schemeClr val="dk1"/>
                </a:solidFill>
                <a:latin typeface="Century Gothic"/>
                <a:ea typeface="Century Gothic"/>
                <a:cs typeface="Century Gothic"/>
                <a:sym typeface="Century Gothic"/>
              </a:rPr>
              <a:t>Researcher’s Notebook </a:t>
            </a:r>
            <a:r>
              <a:rPr lang="en-US" sz="1800" dirty="0">
                <a:solidFill>
                  <a:schemeClr val="dk1"/>
                </a:solidFill>
                <a:latin typeface="Century Gothic"/>
                <a:ea typeface="Century Gothic"/>
                <a:cs typeface="Century Gothic"/>
                <a:sym typeface="Century Gothic"/>
              </a:rPr>
              <a:t>for homework.</a:t>
            </a:r>
            <a:endParaRPr sz="1800" dirty="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p:txBody>
      </p:sp>
      <p:pic>
        <p:nvPicPr>
          <p:cNvPr id="307" name="Google Shape;307;p40"/>
          <p:cNvPicPr preferRelativeResize="0"/>
          <p:nvPr/>
        </p:nvPicPr>
        <p:blipFill>
          <a:blip r:embed="rId3">
            <a:alphaModFix/>
          </a:blip>
          <a:stretch>
            <a:fillRect/>
          </a:stretch>
        </p:blipFill>
        <p:spPr>
          <a:xfrm>
            <a:off x="4740800" y="1228974"/>
            <a:ext cx="7047295" cy="5090401"/>
          </a:xfrm>
          <a:prstGeom prst="rect">
            <a:avLst/>
          </a:prstGeom>
          <a:noFill/>
          <a:ln>
            <a:noFill/>
          </a:ln>
        </p:spPr>
      </p:pic>
      <p:pic>
        <p:nvPicPr>
          <p:cNvPr id="7" name="Google Shape;216;p31"/>
          <p:cNvPicPr preferRelativeResize="0"/>
          <p:nvPr/>
        </p:nvPicPr>
        <p:blipFill>
          <a:blip r:embed="rId4">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1"/>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314" name="Google Shape;314;p41"/>
          <p:cNvSpPr txBox="1">
            <a:spLocks noGrp="1"/>
          </p:cNvSpPr>
          <p:nvPr>
            <p:ph type="title"/>
          </p:nvPr>
        </p:nvSpPr>
        <p:spPr>
          <a:xfrm>
            <a:off x="318900" y="402772"/>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review our targets</a:t>
            </a:r>
            <a:endParaRPr sz="3600" dirty="0"/>
          </a:p>
        </p:txBody>
      </p:sp>
      <p:sp>
        <p:nvSpPr>
          <p:cNvPr id="316" name="Google Shape;316;p41"/>
          <p:cNvSpPr txBox="1"/>
          <p:nvPr/>
        </p:nvSpPr>
        <p:spPr>
          <a:xfrm>
            <a:off x="598125" y="2010600"/>
            <a:ext cx="4116300" cy="28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chemeClr val="dk1"/>
                </a:solidFill>
                <a:latin typeface="Century Gothic"/>
                <a:ea typeface="Century Gothic"/>
                <a:cs typeface="Century Gothic"/>
                <a:sym typeface="Century Gothic"/>
              </a:rPr>
              <a:t>How well do you think you achieved this target today?</a:t>
            </a:r>
            <a:endParaRPr sz="240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2400">
                <a:solidFill>
                  <a:schemeClr val="dk1"/>
                </a:solidFill>
                <a:latin typeface="Century Gothic"/>
                <a:ea typeface="Century Gothic"/>
                <a:cs typeface="Century Gothic"/>
                <a:sym typeface="Century Gothic"/>
              </a:rPr>
              <a:t>Thumbs-up or Thumbs-down?</a:t>
            </a:r>
            <a:endParaRPr sz="2400">
              <a:solidFill>
                <a:schemeClr val="dk1"/>
              </a:solidFill>
              <a:latin typeface="Century Gothic"/>
              <a:ea typeface="Century Gothic"/>
              <a:cs typeface="Century Gothic"/>
              <a:sym typeface="Century Gothic"/>
            </a:endParaRPr>
          </a:p>
        </p:txBody>
      </p:sp>
      <p:sp>
        <p:nvSpPr>
          <p:cNvPr id="317" name="Google Shape;317;p41"/>
          <p:cNvSpPr txBox="1"/>
          <p:nvPr/>
        </p:nvSpPr>
        <p:spPr>
          <a:xfrm>
            <a:off x="5023575" y="1462800"/>
            <a:ext cx="6661500" cy="3871800"/>
          </a:xfrm>
          <a:prstGeom prst="rect">
            <a:avLst/>
          </a:prstGeom>
          <a:noFill/>
          <a:ln>
            <a:noFill/>
          </a:ln>
        </p:spPr>
        <p:txBody>
          <a:bodyPr spcFirstLastPara="1" wrap="square" lIns="91425" tIns="91425" rIns="91425" bIns="91425" anchor="ctr" anchorCtr="0">
            <a:noAutofit/>
          </a:bodyPr>
          <a:lstStyle/>
          <a:p>
            <a:pPr marL="457200" lvl="0" indent="-419100" algn="l" rtl="0">
              <a:spcBef>
                <a:spcPts val="0"/>
              </a:spcBef>
              <a:spcAft>
                <a:spcPts val="0"/>
              </a:spcAft>
              <a:buClr>
                <a:schemeClr val="dk1"/>
              </a:buClr>
              <a:buSzPts val="3000"/>
              <a:buFont typeface="Century Gothic"/>
              <a:buAutoNum type="arabicPeriod"/>
            </a:pPr>
            <a:r>
              <a:rPr lang="en-US" sz="3000">
                <a:solidFill>
                  <a:schemeClr val="dk1"/>
                </a:solidFill>
                <a:latin typeface="Century Gothic"/>
                <a:ea typeface="Century Gothic"/>
                <a:cs typeface="Century Gothic"/>
                <a:sym typeface="Century Gothic"/>
              </a:rPr>
              <a:t>“I can contrast how a text and a video use different evidence to prove similar claims.” </a:t>
            </a:r>
            <a:endParaRPr sz="3000">
              <a:solidFill>
                <a:schemeClr val="dk1"/>
              </a:solidFill>
              <a:latin typeface="Century Gothic"/>
              <a:ea typeface="Century Gothic"/>
              <a:cs typeface="Century Gothic"/>
              <a:sym typeface="Century Gothic"/>
            </a:endParaRPr>
          </a:p>
        </p:txBody>
      </p:sp>
      <p:pic>
        <p:nvPicPr>
          <p:cNvPr id="318" name="Google Shape;318;p41"/>
          <p:cNvPicPr preferRelativeResize="0"/>
          <p:nvPr/>
        </p:nvPicPr>
        <p:blipFill>
          <a:blip r:embed="rId3">
            <a:alphaModFix/>
          </a:blip>
          <a:stretch>
            <a:fillRect/>
          </a:stretch>
        </p:blipFill>
        <p:spPr>
          <a:xfrm>
            <a:off x="7106462" y="4236124"/>
            <a:ext cx="1757922" cy="1705801"/>
          </a:xfrm>
          <a:prstGeom prst="rect">
            <a:avLst/>
          </a:prstGeom>
          <a:noFill/>
          <a:ln>
            <a:noFill/>
          </a:ln>
        </p:spPr>
      </p:pic>
      <p:pic>
        <p:nvPicPr>
          <p:cNvPr id="319" name="Google Shape;319;p41"/>
          <p:cNvPicPr preferRelativeResize="0"/>
          <p:nvPr/>
        </p:nvPicPr>
        <p:blipFill>
          <a:blip r:embed="rId4">
            <a:alphaModFix/>
          </a:blip>
          <a:stretch>
            <a:fillRect/>
          </a:stretch>
        </p:blipFill>
        <p:spPr>
          <a:xfrm>
            <a:off x="880850" y="4749200"/>
            <a:ext cx="1225475" cy="1103040"/>
          </a:xfrm>
          <a:prstGeom prst="rect">
            <a:avLst/>
          </a:prstGeom>
          <a:noFill/>
          <a:ln>
            <a:noFill/>
          </a:ln>
        </p:spPr>
      </p:pic>
      <p:pic>
        <p:nvPicPr>
          <p:cNvPr id="320" name="Google Shape;320;p41"/>
          <p:cNvPicPr preferRelativeResize="0"/>
          <p:nvPr/>
        </p:nvPicPr>
        <p:blipFill>
          <a:blip r:embed="rId5">
            <a:alphaModFix/>
          </a:blip>
          <a:stretch>
            <a:fillRect/>
          </a:stretch>
        </p:blipFill>
        <p:spPr>
          <a:xfrm>
            <a:off x="2597600" y="4847400"/>
            <a:ext cx="1361500" cy="1094525"/>
          </a:xfrm>
          <a:prstGeom prst="rect">
            <a:avLst/>
          </a:prstGeom>
          <a:noFill/>
          <a:ln>
            <a:noFill/>
          </a:ln>
        </p:spPr>
      </p:pic>
      <p:pic>
        <p:nvPicPr>
          <p:cNvPr id="10" name="Google Shape;216;p31"/>
          <p:cNvPicPr preferRelativeResize="0"/>
          <p:nvPr/>
        </p:nvPicPr>
        <p:blipFill>
          <a:blip r:embed="rId6">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2"/>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latin typeface="Century Gothic"/>
                <a:ea typeface="Century Gothic"/>
                <a:cs typeface="Century Gothic"/>
                <a:sym typeface="Century Gothic"/>
              </a:rPr>
              <a:t>Homework</a:t>
            </a:r>
            <a:endParaRPr sz="3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600"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US" sz="3000" dirty="0">
                <a:solidFill>
                  <a:srgbClr val="000000"/>
                </a:solidFill>
              </a:rPr>
              <a:t>Read “Why Facebook Could Actually Be Good for Your Mental Health” and fill in Section 4 of your </a:t>
            </a:r>
            <a:r>
              <a:rPr lang="en-US" sz="3000" b="1" dirty="0">
                <a:solidFill>
                  <a:srgbClr val="000000"/>
                </a:solidFill>
              </a:rPr>
              <a:t>Researcher’s Notebook</a:t>
            </a:r>
            <a:r>
              <a:rPr lang="en-US" sz="3000" dirty="0">
                <a:solidFill>
                  <a:srgbClr val="000000"/>
                </a:solidFill>
              </a:rPr>
              <a:t>. 	</a:t>
            </a:r>
            <a:endParaRPr sz="3000" dirty="0">
              <a:solidFill>
                <a:srgbClr val="00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3"/>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32" name="Google Shape;332;p43"/>
          <p:cNvGraphicFramePr/>
          <p:nvPr/>
        </p:nvGraphicFramePr>
        <p:xfrm>
          <a:off x="781041" y="1555212"/>
          <a:ext cx="9569025" cy="4204775"/>
        </p:xfrm>
        <a:graphic>
          <a:graphicData uri="http://schemas.openxmlformats.org/drawingml/2006/table">
            <a:tbl>
              <a:tblPr firstRow="1" bandRow="1">
                <a:noFill/>
                <a:tableStyleId>{AE82A01C-33E0-4DDC-A247-74FB5FF7859F}</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62300" y="1398100"/>
            <a:ext cx="11059200" cy="46902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90000"/>
              </a:lnSpc>
              <a:spcBef>
                <a:spcPts val="1000"/>
              </a:spcBef>
              <a:spcAft>
                <a:spcPts val="0"/>
              </a:spcAft>
              <a:buSzPts val="2000"/>
              <a:buFont typeface="Century Gothic"/>
              <a:buChar char="●"/>
            </a:pPr>
            <a:r>
              <a:rPr lang="en-US" sz="2000" b="1" dirty="0">
                <a:latin typeface="Century Gothic"/>
                <a:ea typeface="Century Gothic"/>
                <a:cs typeface="Century Gothic"/>
                <a:sym typeface="Century Gothic"/>
              </a:rPr>
              <a:t>Entry task, Lesson 6 </a:t>
            </a:r>
            <a:r>
              <a:rPr lang="en-US" sz="2000" dirty="0">
                <a:latin typeface="Century Gothic"/>
                <a:ea typeface="Century Gothic"/>
                <a:cs typeface="Century Gothic"/>
                <a:sym typeface="Century Gothic"/>
              </a:rPr>
              <a:t>(one per student)</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Domain-Specific Vocabulary anchor chart </a:t>
            </a:r>
            <a:r>
              <a:rPr lang="en-US" sz="2000" dirty="0">
                <a:latin typeface="Century Gothic"/>
                <a:ea typeface="Century Gothic"/>
                <a:cs typeface="Century Gothic"/>
                <a:sym typeface="Century Gothic"/>
              </a:rPr>
              <a:t>(from Unit 1, Lesson 1)</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Venn diagram (one per student and one to display)</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Document camera</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Researcher’s Notebook </a:t>
            </a:r>
            <a:r>
              <a:rPr lang="en-US" sz="2000" dirty="0">
                <a:latin typeface="Century Gothic"/>
                <a:ea typeface="Century Gothic"/>
                <a:cs typeface="Century Gothic"/>
                <a:sym typeface="Century Gothic"/>
              </a:rPr>
              <a:t>(from Lesson 4)</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Venn diagram (answers, for teacher reference)</a:t>
            </a:r>
            <a:endParaRPr sz="2000" b="1"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Four Types of Evidence/Identify the Evidence note-catcher </a:t>
            </a:r>
            <a:r>
              <a:rPr lang="en-US" sz="2000" dirty="0">
                <a:latin typeface="Century Gothic"/>
                <a:ea typeface="Century Gothic"/>
                <a:cs typeface="Century Gothic"/>
                <a:sym typeface="Century Gothic"/>
              </a:rPr>
              <a:t>(one per student and one to display)</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Four Types of Evidence/Identify the Evidence note-catcher (Side B; answers, for teacher reference)</a:t>
            </a:r>
            <a:endParaRPr sz="2000" b="1"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Colored pencils (four per student, each of the four a different color) </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Venn diagram reflection questions </a:t>
            </a:r>
            <a:r>
              <a:rPr lang="en-US" sz="2000" dirty="0">
                <a:latin typeface="Century Gothic"/>
                <a:ea typeface="Century Gothic"/>
                <a:cs typeface="Century Gothic"/>
                <a:sym typeface="Century Gothic"/>
              </a:rPr>
              <a:t>(one per student and one to display)</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Venn diagram reflection questions (answers, for teacher reference)</a:t>
            </a:r>
            <a:endParaRPr sz="2000" b="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000" dirty="0">
                <a:latin typeface="Century Gothic"/>
                <a:ea typeface="Century Gothic"/>
                <a:cs typeface="Century Gothic"/>
                <a:sym typeface="Century Gothic"/>
              </a:rPr>
              <a:t>“Why Facebook Could Actually Be Good for Your Mental Health” (one per student) </a:t>
            </a:r>
            <a:r>
              <a:rPr lang="en-US" sz="1800" dirty="0">
                <a:latin typeface="Century Gothic"/>
                <a:ea typeface="Century Gothic"/>
                <a:cs typeface="Century Gothic"/>
                <a:sym typeface="Century Gothic"/>
              </a:rPr>
              <a:t/>
            </a:r>
            <a:br>
              <a:rPr lang="en-US"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662300" y="242500"/>
            <a:ext cx="10515600" cy="11556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4: Unit 2: Lesson 6</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a:t>
            </a:r>
            <a:r>
              <a:rPr lang="en-US" b="1" dirty="0">
                <a:latin typeface="Century Gothic"/>
                <a:ea typeface="Century Gothic"/>
                <a:cs typeface="Century Gothic"/>
                <a:sym typeface="Century Gothic"/>
              </a:rPr>
              <a:t> Lesson </a:t>
            </a:r>
            <a:r>
              <a:rPr lang="en-US" b="1" i="1" dirty="0">
                <a:latin typeface="Century Gothic"/>
                <a:ea typeface="Century Gothic"/>
                <a:cs typeface="Century Gothic"/>
                <a:sym typeface="Century Gothic"/>
              </a:rPr>
              <a:t>6</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Preview “Why Facebook Could Actually Be Good for Your Mental Health”</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Preview </a:t>
            </a:r>
            <a:r>
              <a:rPr lang="en-US" b="1" dirty="0">
                <a:latin typeface="Century Gothic"/>
                <a:ea typeface="Century Gothic"/>
                <a:cs typeface="Century Gothic"/>
                <a:sym typeface="Century Gothic"/>
              </a:rPr>
              <a:t>Venn Diagram reflection questions</a:t>
            </a:r>
            <a:endParaRPr b="1"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Preview lesson carefully because it requires using several organizers and notes </a:t>
            </a:r>
            <a:r>
              <a:rPr lang="en-US" dirty="0" smtClean="0">
                <a:latin typeface="Century Gothic"/>
                <a:ea typeface="Century Gothic"/>
                <a:cs typeface="Century Gothic"/>
                <a:sym typeface="Century Gothic"/>
              </a:rPr>
              <a:t>simultaneously</a:t>
            </a:r>
            <a:endParaRPr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dirty="0">
              <a:latin typeface="Calibri"/>
              <a:ea typeface="Calibri"/>
              <a:cs typeface="Calibri"/>
              <a:sym typeface="Calibri"/>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4: Unit 2: Lesson 6</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2: Lesson 6</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304650" y="152487"/>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i="0" u="none" strike="noStrike" cap="none" dirty="0">
                <a:solidFill>
                  <a:schemeClr val="dk1"/>
                </a:solidFill>
                <a:latin typeface="Century Gothic"/>
                <a:ea typeface="Century Gothic"/>
                <a:cs typeface="Century Gothic"/>
                <a:sym typeface="Century Gothic"/>
              </a:rPr>
              <a:t>Today we</a:t>
            </a:r>
            <a:r>
              <a:rPr lang="en-US" sz="3000" dirty="0">
                <a:latin typeface="Century Gothic"/>
                <a:ea typeface="Century Gothic"/>
                <a:cs typeface="Century Gothic"/>
                <a:sym typeface="Century Gothic"/>
              </a:rPr>
              <a:t> will be look at how different arguments can support the same claim.</a:t>
            </a:r>
            <a:endParaRPr sz="30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dirty="0">
              <a:latin typeface="Century Gothic"/>
              <a:ea typeface="Century Gothic"/>
              <a:cs typeface="Century Gothic"/>
              <a:sym typeface="Century Gothic"/>
            </a:endParaRPr>
          </a:p>
          <a:p>
            <a:pPr marL="628650" marR="0" lvl="0" indent="-590550" algn="l" rtl="0">
              <a:lnSpc>
                <a:spcPct val="80000"/>
              </a:lnSpc>
              <a:spcBef>
                <a:spcPts val="0"/>
              </a:spcBef>
              <a:spcAft>
                <a:spcPts val="0"/>
              </a:spcAft>
              <a:buSzPts val="3000"/>
              <a:buFont typeface="Century Gothic"/>
              <a:buAutoNum type="arabicPeriod"/>
            </a:pPr>
            <a:r>
              <a:rPr lang="en-US" sz="3000" dirty="0">
                <a:latin typeface="Century Gothic"/>
                <a:ea typeface="Century Gothic"/>
                <a:cs typeface="Century Gothic"/>
                <a:sym typeface="Century Gothic"/>
              </a:rPr>
              <a:t>Complete </a:t>
            </a:r>
            <a:r>
              <a:rPr lang="en-US" sz="3000" b="1" dirty="0">
                <a:latin typeface="Century Gothic"/>
                <a:ea typeface="Century Gothic"/>
                <a:cs typeface="Century Gothic"/>
                <a:sym typeface="Century Gothic"/>
              </a:rPr>
              <a:t>Entry </a:t>
            </a:r>
            <a:r>
              <a:rPr lang="en-US" sz="3000" b="1" dirty="0" smtClean="0">
                <a:latin typeface="Century Gothic"/>
                <a:ea typeface="Century Gothic"/>
                <a:cs typeface="Century Gothic"/>
                <a:sym typeface="Century Gothic"/>
              </a:rPr>
              <a:t>Task</a:t>
            </a:r>
            <a:endParaRPr lang="en-US" sz="3000" b="1" dirty="0">
              <a:latin typeface="Century Gothic"/>
              <a:ea typeface="Century Gothic"/>
              <a:cs typeface="Century Gothic"/>
              <a:sym typeface="Century Gothic"/>
            </a:endParaRPr>
          </a:p>
          <a:p>
            <a:pPr marL="628650" marR="0" lvl="0" indent="-590550" algn="l" rtl="0">
              <a:lnSpc>
                <a:spcPct val="80000"/>
              </a:lnSpc>
              <a:spcBef>
                <a:spcPts val="0"/>
              </a:spcBef>
              <a:spcAft>
                <a:spcPts val="0"/>
              </a:spcAft>
              <a:buSzPts val="3000"/>
              <a:buFont typeface="Century Gothic"/>
              <a:buAutoNum type="arabicPeriod"/>
            </a:pPr>
            <a:r>
              <a:rPr lang="en-US" sz="3000" dirty="0" smtClean="0">
                <a:latin typeface="Century Gothic"/>
                <a:ea typeface="Century Gothic"/>
                <a:cs typeface="Century Gothic"/>
                <a:sym typeface="Century Gothic"/>
              </a:rPr>
              <a:t>Contrasting </a:t>
            </a:r>
            <a:r>
              <a:rPr lang="en-US" sz="3000" dirty="0">
                <a:latin typeface="Century Gothic"/>
                <a:ea typeface="Century Gothic"/>
                <a:cs typeface="Century Gothic"/>
                <a:sym typeface="Century Gothic"/>
              </a:rPr>
              <a:t>using a Venn </a:t>
            </a:r>
            <a:r>
              <a:rPr lang="en-US" sz="3000" dirty="0" smtClean="0">
                <a:latin typeface="Century Gothic"/>
                <a:ea typeface="Century Gothic"/>
                <a:cs typeface="Century Gothic"/>
                <a:sym typeface="Century Gothic"/>
              </a:rPr>
              <a:t>Diagram</a:t>
            </a:r>
            <a:endParaRPr lang="en-US" sz="3000" dirty="0">
              <a:latin typeface="Century Gothic"/>
              <a:ea typeface="Century Gothic"/>
              <a:cs typeface="Century Gothic"/>
              <a:sym typeface="Century Gothic"/>
            </a:endParaRPr>
          </a:p>
          <a:p>
            <a:pPr marL="628650" marR="0" lvl="0" indent="-590550" algn="l" rtl="0">
              <a:lnSpc>
                <a:spcPct val="80000"/>
              </a:lnSpc>
              <a:spcBef>
                <a:spcPts val="0"/>
              </a:spcBef>
              <a:spcAft>
                <a:spcPts val="0"/>
              </a:spcAft>
              <a:buSzPts val="3000"/>
              <a:buFont typeface="Century Gothic"/>
              <a:buAutoNum type="arabicPeriod"/>
            </a:pPr>
            <a:r>
              <a:rPr lang="en-US" sz="3000" dirty="0" smtClean="0">
                <a:latin typeface="Century Gothic"/>
                <a:ea typeface="Century Gothic"/>
                <a:cs typeface="Century Gothic"/>
                <a:sym typeface="Century Gothic"/>
              </a:rPr>
              <a:t>Review Homework - </a:t>
            </a:r>
            <a:r>
              <a:rPr lang="en-US" sz="3000" dirty="0">
                <a:latin typeface="Century Gothic"/>
                <a:ea typeface="Century Gothic"/>
                <a:cs typeface="Century Gothic"/>
                <a:sym typeface="Century Gothic"/>
              </a:rPr>
              <a:t>“Why Facebook Could Actually Be Good for Your Mental Health”</a:t>
            </a:r>
            <a:endParaRPr sz="3000"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title"/>
          </p:nvPr>
        </p:nvSpPr>
        <p:spPr>
          <a:xfrm>
            <a:off x="430650" y="353937"/>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complete our entry task</a:t>
            </a:r>
            <a:endParaRPr sz="3600" dirty="0"/>
          </a:p>
        </p:txBody>
      </p:sp>
      <p:sp>
        <p:nvSpPr>
          <p:cNvPr id="225" name="Google Shape;225;p32"/>
          <p:cNvSpPr txBox="1"/>
          <p:nvPr/>
        </p:nvSpPr>
        <p:spPr>
          <a:xfrm>
            <a:off x="430650" y="1689861"/>
            <a:ext cx="5128500" cy="4921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2400" b="1" dirty="0">
                <a:solidFill>
                  <a:schemeClr val="tx1"/>
                </a:solidFill>
                <a:latin typeface="Century Gothic"/>
                <a:ea typeface="Century Gothic"/>
                <a:cs typeface="Century Gothic"/>
                <a:sym typeface="Century Gothic"/>
              </a:rPr>
              <a:t>Complete this statement in your own words:</a:t>
            </a:r>
            <a:endParaRPr sz="2400" b="1" dirty="0">
              <a:solidFill>
                <a:schemeClr val="tx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2400" dirty="0">
                <a:solidFill>
                  <a:schemeClr val="tx1"/>
                </a:solidFill>
                <a:latin typeface="Century Gothic"/>
                <a:ea typeface="Century Gothic"/>
                <a:cs typeface="Century Gothic"/>
                <a:sym typeface="Century Gothic"/>
              </a:rPr>
              <a:t> </a:t>
            </a:r>
            <a:endParaRPr sz="2400" dirty="0">
              <a:solidFill>
                <a:schemeClr val="tx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2400" dirty="0">
                <a:solidFill>
                  <a:schemeClr val="tx1"/>
                </a:solidFill>
                <a:latin typeface="Century Gothic"/>
                <a:ea typeface="Century Gothic"/>
                <a:cs typeface="Century Gothic"/>
                <a:sym typeface="Century Gothic"/>
              </a:rPr>
              <a:t>When you contrast two things, it means that you are …</a:t>
            </a:r>
            <a:endParaRPr sz="2400" dirty="0">
              <a:solidFill>
                <a:schemeClr val="tx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2400" dirty="0">
                <a:solidFill>
                  <a:schemeClr val="tx1"/>
                </a:solidFill>
                <a:latin typeface="Century Gothic"/>
                <a:ea typeface="Century Gothic"/>
                <a:cs typeface="Century Gothic"/>
                <a:sym typeface="Century Gothic"/>
              </a:rPr>
              <a:t> </a:t>
            </a:r>
            <a:endParaRPr sz="2400" dirty="0">
              <a:solidFill>
                <a:schemeClr val="tx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2400" dirty="0">
                <a:solidFill>
                  <a:schemeClr val="tx1"/>
                </a:solidFill>
                <a:latin typeface="Century Gothic"/>
                <a:ea typeface="Century Gothic"/>
                <a:cs typeface="Century Gothic"/>
                <a:sym typeface="Century Gothic"/>
              </a:rPr>
              <a:t>Then add to your </a:t>
            </a:r>
            <a:r>
              <a:rPr lang="en-US" sz="2400" b="1" dirty="0">
                <a:solidFill>
                  <a:schemeClr val="tx1"/>
                </a:solidFill>
                <a:latin typeface="Century Gothic"/>
                <a:ea typeface="Century Gothic"/>
                <a:cs typeface="Century Gothic"/>
                <a:sym typeface="Century Gothic"/>
              </a:rPr>
              <a:t>Domain Specific Vocabulary Chart</a:t>
            </a:r>
            <a:endParaRPr sz="2400" b="1" dirty="0">
              <a:solidFill>
                <a:schemeClr val="tx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 </a:t>
            </a:r>
            <a:endParaRPr sz="3000" dirty="0">
              <a:solidFill>
                <a:schemeClr val="dk1"/>
              </a:solidFill>
              <a:latin typeface="Century Gothic"/>
              <a:ea typeface="Century Gothic"/>
              <a:cs typeface="Century Gothic"/>
              <a:sym typeface="Century Gothic"/>
            </a:endParaRPr>
          </a:p>
        </p:txBody>
      </p:sp>
      <p:pic>
        <p:nvPicPr>
          <p:cNvPr id="226" name="Google Shape;226;p32"/>
          <p:cNvPicPr preferRelativeResize="0"/>
          <p:nvPr/>
        </p:nvPicPr>
        <p:blipFill>
          <a:blip r:embed="rId3">
            <a:alphaModFix/>
          </a:blip>
          <a:stretch>
            <a:fillRect/>
          </a:stretch>
        </p:blipFill>
        <p:spPr>
          <a:xfrm>
            <a:off x="5798138" y="2725800"/>
            <a:ext cx="5563876" cy="1849500"/>
          </a:xfrm>
          <a:prstGeom prst="rect">
            <a:avLst/>
          </a:prstGeom>
          <a:noFill/>
          <a:ln>
            <a:noFill/>
          </a:ln>
        </p:spPr>
      </p:pic>
      <p:pic>
        <p:nvPicPr>
          <p:cNvPr id="7" name="Google Shape;216;p31"/>
          <p:cNvPicPr preferRelativeResize="0"/>
          <p:nvPr/>
        </p:nvPicPr>
        <p:blipFill>
          <a:blip r:embed="rId4">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33" name="Google Shape;233;p33"/>
          <p:cNvSpPr txBox="1">
            <a:spLocks noGrp="1"/>
          </p:cNvSpPr>
          <p:nvPr>
            <p:ph type="title"/>
          </p:nvPr>
        </p:nvSpPr>
        <p:spPr>
          <a:xfrm>
            <a:off x="318900" y="285529"/>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review a Venn Diagram</a:t>
            </a:r>
            <a:endParaRPr sz="3600" dirty="0"/>
          </a:p>
        </p:txBody>
      </p:sp>
      <p:sp>
        <p:nvSpPr>
          <p:cNvPr id="235" name="Google Shape;235;p33"/>
          <p:cNvSpPr txBox="1"/>
          <p:nvPr/>
        </p:nvSpPr>
        <p:spPr>
          <a:xfrm>
            <a:off x="121200" y="1661286"/>
            <a:ext cx="5128500" cy="4921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Have you seen or worked with a Venn Diagram before?</a:t>
            </a:r>
            <a:endParaRPr sz="2400" dirty="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Today you will use this graphic to compare arguments of the video and the article you read for homework using the common claim: </a:t>
            </a:r>
            <a:r>
              <a:rPr lang="en-US" sz="2400" b="1" dirty="0">
                <a:solidFill>
                  <a:schemeClr val="dk1"/>
                </a:solidFill>
                <a:latin typeface="Century Gothic"/>
                <a:ea typeface="Century Gothic"/>
                <a:cs typeface="Century Gothic"/>
                <a:sym typeface="Century Gothic"/>
              </a:rPr>
              <a:t>Playing video games has benefits for the players and their world.</a:t>
            </a:r>
            <a:endParaRPr sz="2400" b="1" dirty="0">
              <a:solidFill>
                <a:schemeClr val="dk1"/>
              </a:solidFill>
              <a:latin typeface="Century Gothic"/>
              <a:ea typeface="Century Gothic"/>
              <a:cs typeface="Century Gothic"/>
              <a:sym typeface="Century Gothic"/>
            </a:endParaRPr>
          </a:p>
        </p:txBody>
      </p:sp>
      <p:pic>
        <p:nvPicPr>
          <p:cNvPr id="236" name="Google Shape;236;p33"/>
          <p:cNvPicPr preferRelativeResize="0"/>
          <p:nvPr/>
        </p:nvPicPr>
        <p:blipFill>
          <a:blip r:embed="rId3">
            <a:alphaModFix/>
          </a:blip>
          <a:stretch>
            <a:fillRect/>
          </a:stretch>
        </p:blipFill>
        <p:spPr>
          <a:xfrm>
            <a:off x="5843588" y="1557338"/>
            <a:ext cx="5467829" cy="4531162"/>
          </a:xfrm>
          <a:prstGeom prst="rect">
            <a:avLst/>
          </a:prstGeom>
          <a:noFill/>
          <a:ln>
            <a:noFill/>
          </a:ln>
        </p:spPr>
      </p:pic>
      <p:pic>
        <p:nvPicPr>
          <p:cNvPr id="7" name="Google Shape;216;p31"/>
          <p:cNvPicPr preferRelativeResize="0"/>
          <p:nvPr/>
        </p:nvPicPr>
        <p:blipFill>
          <a:blip r:embed="rId4">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3" name="Google Shape;243;p34"/>
          <p:cNvSpPr txBox="1">
            <a:spLocks noGrp="1"/>
          </p:cNvSpPr>
          <p:nvPr>
            <p:ph type="title"/>
          </p:nvPr>
        </p:nvSpPr>
        <p:spPr>
          <a:xfrm>
            <a:off x="487787" y="285529"/>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go over last night’s homework</a:t>
            </a:r>
            <a:endParaRPr sz="3600" dirty="0"/>
          </a:p>
        </p:txBody>
      </p:sp>
      <p:pic>
        <p:nvPicPr>
          <p:cNvPr id="245" name="Google Shape;245;p34"/>
          <p:cNvPicPr preferRelativeResize="0"/>
          <p:nvPr/>
        </p:nvPicPr>
        <p:blipFill>
          <a:blip r:embed="rId3">
            <a:alphaModFix/>
          </a:blip>
          <a:stretch>
            <a:fillRect/>
          </a:stretch>
        </p:blipFill>
        <p:spPr>
          <a:xfrm>
            <a:off x="4529137" y="1269575"/>
            <a:ext cx="6935911" cy="5137258"/>
          </a:xfrm>
          <a:prstGeom prst="rect">
            <a:avLst/>
          </a:prstGeom>
          <a:noFill/>
          <a:ln>
            <a:noFill/>
          </a:ln>
        </p:spPr>
      </p:pic>
      <p:sp>
        <p:nvSpPr>
          <p:cNvPr id="246" name="Google Shape;246;p34"/>
          <p:cNvSpPr txBox="1"/>
          <p:nvPr/>
        </p:nvSpPr>
        <p:spPr>
          <a:xfrm>
            <a:off x="487787" y="1643745"/>
            <a:ext cx="3655588" cy="473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latin typeface="Century Gothic"/>
                <a:ea typeface="Century Gothic"/>
                <a:cs typeface="Century Gothic"/>
                <a:sym typeface="Century Gothic"/>
              </a:rPr>
              <a:t>With your elbow partner,  discuss the supporting evidence you recorded on Section 3.</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What evidence did you find?</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Was it relevant to the claim?</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Why or Why not?</a:t>
            </a:r>
            <a:endParaRPr sz="2400" dirty="0">
              <a:latin typeface="Century Gothic"/>
              <a:ea typeface="Century Gothic"/>
              <a:cs typeface="Century Gothic"/>
              <a:sym typeface="Century Gothic"/>
            </a:endParaRPr>
          </a:p>
        </p:txBody>
      </p:sp>
      <p:pic>
        <p:nvPicPr>
          <p:cNvPr id="7" name="Google Shape;216;p31"/>
          <p:cNvPicPr preferRelativeResize="0"/>
          <p:nvPr/>
        </p:nvPicPr>
        <p:blipFill>
          <a:blip r:embed="rId4">
            <a:alphaModFix/>
          </a:blip>
          <a:stretch>
            <a:fillRect/>
          </a:stretch>
        </p:blipFill>
        <p:spPr>
          <a:xfrm>
            <a:off x="11053348" y="95335"/>
            <a:ext cx="1095788" cy="11333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5"/>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53" name="Google Shape;253;p35"/>
          <p:cNvSpPr txBox="1">
            <a:spLocks noGrp="1"/>
          </p:cNvSpPr>
          <p:nvPr>
            <p:ph type="title"/>
          </p:nvPr>
        </p:nvSpPr>
        <p:spPr>
          <a:xfrm>
            <a:off x="318900" y="287112"/>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fill in our Venn Diagram</a:t>
            </a:r>
            <a:endParaRPr sz="3600" dirty="0"/>
          </a:p>
        </p:txBody>
      </p:sp>
      <p:sp>
        <p:nvSpPr>
          <p:cNvPr id="255" name="Google Shape;255;p35"/>
          <p:cNvSpPr txBox="1"/>
          <p:nvPr/>
        </p:nvSpPr>
        <p:spPr>
          <a:xfrm>
            <a:off x="615900" y="1893025"/>
            <a:ext cx="3968100" cy="3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You’ve already noticed that the two articles make the same claim, but they use some different - </a:t>
            </a:r>
            <a:r>
              <a:rPr lang="en-US" sz="1800" b="1" i="1" dirty="0">
                <a:latin typeface="Century Gothic"/>
                <a:ea typeface="Century Gothic"/>
                <a:cs typeface="Century Gothic"/>
                <a:sym typeface="Century Gothic"/>
              </a:rPr>
              <a:t>contrasting</a:t>
            </a:r>
            <a:r>
              <a:rPr lang="en-US" sz="1800" dirty="0">
                <a:latin typeface="Century Gothic"/>
                <a:ea typeface="Century Gothic"/>
                <a:cs typeface="Century Gothic"/>
                <a:sym typeface="Century Gothic"/>
              </a:rPr>
              <a:t> - evidence to support that claim.</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Using both </a:t>
            </a:r>
            <a:r>
              <a:rPr lang="en-US" sz="1800" b="1" dirty="0">
                <a:latin typeface="Century Gothic"/>
                <a:ea typeface="Century Gothic"/>
                <a:cs typeface="Century Gothic"/>
                <a:sym typeface="Century Gothic"/>
              </a:rPr>
              <a:t>Researcher’s Notebook 2 and 3</a:t>
            </a:r>
            <a:r>
              <a:rPr lang="en-US" sz="1800" dirty="0">
                <a:latin typeface="Century Gothic"/>
                <a:ea typeface="Century Gothic"/>
                <a:cs typeface="Century Gothic"/>
                <a:sym typeface="Century Gothic"/>
              </a:rPr>
              <a:t>, contrast the evidence the authors use to support the common claim</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2400" dirty="0">
              <a:latin typeface="Century Gothic"/>
              <a:ea typeface="Century Gothic"/>
              <a:cs typeface="Century Gothic"/>
              <a:sym typeface="Century Gothic"/>
            </a:endParaRPr>
          </a:p>
        </p:txBody>
      </p:sp>
      <p:pic>
        <p:nvPicPr>
          <p:cNvPr id="256" name="Google Shape;256;p35"/>
          <p:cNvPicPr preferRelativeResize="0"/>
          <p:nvPr/>
        </p:nvPicPr>
        <p:blipFill>
          <a:blip r:embed="rId3">
            <a:alphaModFix/>
          </a:blip>
          <a:stretch>
            <a:fillRect/>
          </a:stretch>
        </p:blipFill>
        <p:spPr>
          <a:xfrm>
            <a:off x="5529263" y="2054288"/>
            <a:ext cx="5727163" cy="4151724"/>
          </a:xfrm>
          <a:prstGeom prst="rect">
            <a:avLst/>
          </a:prstGeom>
          <a:noFill/>
          <a:ln>
            <a:noFill/>
          </a:ln>
        </p:spPr>
      </p:pic>
      <p:sp>
        <p:nvSpPr>
          <p:cNvPr id="257" name="Google Shape;257;p35"/>
          <p:cNvSpPr txBox="1"/>
          <p:nvPr/>
        </p:nvSpPr>
        <p:spPr>
          <a:xfrm>
            <a:off x="5020544" y="1438696"/>
            <a:ext cx="6744600" cy="5157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b="1">
                <a:solidFill>
                  <a:schemeClr val="dk1"/>
                </a:solidFill>
                <a:latin typeface="Century Gothic"/>
                <a:ea typeface="Century Gothic"/>
                <a:cs typeface="Century Gothic"/>
                <a:sym typeface="Century Gothic"/>
              </a:rPr>
              <a:t>Playing video games has benefits for the players and their world.</a:t>
            </a:r>
            <a:endParaRPr b="1">
              <a:solidFill>
                <a:schemeClr val="dk1"/>
              </a:solidFill>
              <a:latin typeface="Century Gothic"/>
              <a:ea typeface="Century Gothic"/>
              <a:cs typeface="Century Gothic"/>
              <a:sym typeface="Century Gothic"/>
            </a:endParaRPr>
          </a:p>
        </p:txBody>
      </p:sp>
      <p:pic>
        <p:nvPicPr>
          <p:cNvPr id="8" name="Google Shape;216;p31"/>
          <p:cNvPicPr preferRelativeResize="0"/>
          <p:nvPr/>
        </p:nvPicPr>
        <p:blipFill>
          <a:blip r:embed="rId4">
            <a:alphaModFix/>
          </a:blip>
          <a:stretch>
            <a:fillRect/>
          </a:stretch>
        </p:blipFill>
        <p:spPr>
          <a:xfrm>
            <a:off x="11053348" y="95335"/>
            <a:ext cx="1095788" cy="113338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C66456C-7378-4D29-A3B2-26C0A508DB6E}"/>
</file>

<file path=customXml/itemProps2.xml><?xml version="1.0" encoding="utf-8"?>
<ds:datastoreItem xmlns:ds="http://schemas.openxmlformats.org/officeDocument/2006/customXml" ds:itemID="{0FF6F8BC-FA12-4D2F-8984-9CFBC9B7C734}"/>
</file>

<file path=customXml/itemProps3.xml><?xml version="1.0" encoding="utf-8"?>
<ds:datastoreItem xmlns:ds="http://schemas.openxmlformats.org/officeDocument/2006/customXml" ds:itemID="{60AF3130-DBFA-4AA7-B723-18A175085723}"/>
</file>

<file path=docProps/app.xml><?xml version="1.0" encoding="utf-8"?>
<Properties xmlns="http://schemas.openxmlformats.org/officeDocument/2006/extended-properties" xmlns:vt="http://schemas.openxmlformats.org/officeDocument/2006/docPropsVTypes">
  <TotalTime>15</TotalTime>
  <Words>3540</Words>
  <Application>Microsoft Office PowerPoint</Application>
  <PresentationFormat>Widescreen</PresentationFormat>
  <Paragraphs>392</Paragraphs>
  <Slides>17</Slides>
  <Notes>17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Arial</vt:lpstr>
      <vt:lpstr>Calibri</vt:lpstr>
      <vt:lpstr>Century Gothic</vt:lpstr>
      <vt:lpstr>Overlock</vt:lpstr>
      <vt:lpstr>Office Theme</vt:lpstr>
      <vt:lpstr>Office Theme</vt:lpstr>
      <vt:lpstr>Grade 7: Module 4: Unit 2: Lesson 6 Teacher slide, before teaching.</vt:lpstr>
      <vt:lpstr>Grade 7: Module 4: Unit 2: Lesson 6 Teacher slide, before teaching.</vt:lpstr>
      <vt:lpstr>Grade 7: Module 4: Unit 2: Lesson 6 Teacher slide, before teaching.</vt:lpstr>
      <vt:lpstr>Grade 7: Module 4:  Unit 2: Lesson 6</vt:lpstr>
      <vt:lpstr>Hello, Students!</vt:lpstr>
      <vt:lpstr>       </vt:lpstr>
      <vt:lpstr>       </vt:lpstr>
      <vt:lpstr>       </vt:lpstr>
      <vt:lpstr>       </vt:lpstr>
      <vt:lpstr>       </vt:lpstr>
      <vt:lpstr>       </vt:lpstr>
      <vt:lpstr>       </vt:lpstr>
      <vt:lpstr>Let’s reflect on our Venn Diagrams</vt:lpstr>
      <vt:lpstr>       </vt:lpstr>
      <vt:lpstr>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2: Lesson 6 Teacher slide, before teaching.</dc:title>
  <dc:creator>nbravo</dc:creator>
  <cp:lastModifiedBy>Nicole Bravo</cp:lastModifiedBy>
  <cp:revision>8</cp:revision>
  <dcterms:modified xsi:type="dcterms:W3CDTF">2018-12-16T00:07:52Z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