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8"/>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47297E-2A88-4507-8B07-847A4A335660}" v="14" dt="2018-09-20T17:31:55.828"/>
  </p1510:revLst>
</p1510:revInfo>
</file>

<file path=ppt/tableStyles.xml><?xml version="1.0" encoding="utf-8"?>
<a:tblStyleLst xmlns:a="http://schemas.openxmlformats.org/drawingml/2006/main" def="{6D079482-BE2B-4DE0-AB54-4A22E8865157}">
  <a:tblStyle styleId="{6D079482-BE2B-4DE0-AB54-4A22E8865157}"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F26F2A-8E74-4A55-BBC1-CA27D43DBB28}"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427" autoAdjust="0"/>
  </p:normalViewPr>
  <p:slideViewPr>
    <p:cSldViewPr snapToGrid="0">
      <p:cViewPr varScale="1">
        <p:scale>
          <a:sx n="67" d="100"/>
          <a:sy n="67" d="100"/>
        </p:scale>
        <p:origin x="620"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7.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6.fntdata"/><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0F47297E-2A88-4507-8B07-847A4A335660}"/>
    <pc:docChg chg="modSld modMainMaster">
      <pc:chgData name="Steven Benson" userId="7888f041-e9c4-484d-a793-6a135ed92492" providerId="ADAL" clId="{0F47297E-2A88-4507-8B07-847A4A335660}" dt="2018-09-20T17:31:55.828" v="13" actId="14100"/>
      <pc:docMkLst>
        <pc:docMk/>
      </pc:docMkLst>
      <pc:sldChg chg="addSp modSp">
        <pc:chgData name="Steven Benson" userId="7888f041-e9c4-484d-a793-6a135ed92492" providerId="ADAL" clId="{0F47297E-2A88-4507-8B07-847A4A335660}" dt="2018-09-20T17:30:51.812" v="5" actId="14100"/>
        <pc:sldMkLst>
          <pc:docMk/>
          <pc:sldMk cId="0" sldId="258"/>
        </pc:sldMkLst>
        <pc:picChg chg="add mod">
          <ac:chgData name="Steven Benson" userId="7888f041-e9c4-484d-a793-6a135ed92492" providerId="ADAL" clId="{0F47297E-2A88-4507-8B07-847A4A335660}" dt="2018-09-20T17:30:51.812" v="5" actId="14100"/>
          <ac:picMkLst>
            <pc:docMk/>
            <pc:sldMk cId="0" sldId="258"/>
            <ac:picMk id="3" creationId="{16F2830F-2938-437F-BF23-69BD0B5FC17B}"/>
          </ac:picMkLst>
        </pc:picChg>
      </pc:sldChg>
      <pc:sldChg chg="modSp">
        <pc:chgData name="Steven Benson" userId="7888f041-e9c4-484d-a793-6a135ed92492" providerId="ADAL" clId="{0F47297E-2A88-4507-8B07-847A4A335660}" dt="2018-09-20T17:30:59.654" v="6" actId="1076"/>
        <pc:sldMkLst>
          <pc:docMk/>
          <pc:sldMk cId="0" sldId="260"/>
        </pc:sldMkLst>
        <pc:picChg chg="mod">
          <ac:chgData name="Steven Benson" userId="7888f041-e9c4-484d-a793-6a135ed92492" providerId="ADAL" clId="{0F47297E-2A88-4507-8B07-847A4A335660}" dt="2018-09-20T17:30:59.654" v="6" actId="1076"/>
          <ac:picMkLst>
            <pc:docMk/>
            <pc:sldMk cId="0" sldId="260"/>
            <ac:picMk id="122" creationId="{00000000-0000-0000-0000-000000000000}"/>
          </ac:picMkLst>
        </pc:picChg>
      </pc:sldChg>
      <pc:sldChg chg="modSp">
        <pc:chgData name="Steven Benson" userId="7888f041-e9c4-484d-a793-6a135ed92492" providerId="ADAL" clId="{0F47297E-2A88-4507-8B07-847A4A335660}" dt="2018-09-20T17:31:55.828" v="13" actId="14100"/>
        <pc:sldMkLst>
          <pc:docMk/>
          <pc:sldMk cId="0" sldId="262"/>
        </pc:sldMkLst>
        <pc:spChg chg="mod">
          <ac:chgData name="Steven Benson" userId="7888f041-e9c4-484d-a793-6a135ed92492" providerId="ADAL" clId="{0F47297E-2A88-4507-8B07-847A4A335660}" dt="2018-09-20T17:31:45.619" v="8" actId="1076"/>
          <ac:spMkLst>
            <pc:docMk/>
            <pc:sldMk cId="0" sldId="262"/>
            <ac:spMk id="138" creationId="{00000000-0000-0000-0000-000000000000}"/>
          </ac:spMkLst>
        </pc:spChg>
        <pc:graphicFrameChg chg="mod">
          <ac:chgData name="Steven Benson" userId="7888f041-e9c4-484d-a793-6a135ed92492" providerId="ADAL" clId="{0F47297E-2A88-4507-8B07-847A4A335660}" dt="2018-09-20T17:31:43.607" v="7" actId="1076"/>
          <ac:graphicFrameMkLst>
            <pc:docMk/>
            <pc:sldMk cId="0" sldId="262"/>
            <ac:graphicFrameMk id="142" creationId="{00000000-0000-0000-0000-000000000000}"/>
          </ac:graphicFrameMkLst>
        </pc:graphicFrameChg>
        <pc:picChg chg="mod">
          <ac:chgData name="Steven Benson" userId="7888f041-e9c4-484d-a793-6a135ed92492" providerId="ADAL" clId="{0F47297E-2A88-4507-8B07-847A4A335660}" dt="2018-09-20T17:31:55.828" v="13" actId="14100"/>
          <ac:picMkLst>
            <pc:docMk/>
            <pc:sldMk cId="0" sldId="262"/>
            <ac:picMk id="7" creationId="{00000000-0000-0000-0000-000000000000}"/>
          </ac:picMkLst>
        </pc:picChg>
      </pc:sldChg>
      <pc:sldMasterChg chg="addSp modSp">
        <pc:chgData name="Steven Benson" userId="7888f041-e9c4-484d-a793-6a135ed92492" providerId="ADAL" clId="{0F47297E-2A88-4507-8B07-847A4A335660}" dt="2018-09-20T17:30:42.526" v="2" actId="1076"/>
        <pc:sldMasterMkLst>
          <pc:docMk/>
          <pc:sldMasterMk cId="0" sldId="2147483659"/>
        </pc:sldMasterMkLst>
        <pc:picChg chg="add mod">
          <ac:chgData name="Steven Benson" userId="7888f041-e9c4-484d-a793-6a135ed92492" providerId="ADAL" clId="{0F47297E-2A88-4507-8B07-847A4A335660}" dt="2018-09-20T17:30:42.526" v="2" actId="1076"/>
          <ac:picMkLst>
            <pc:docMk/>
            <pc:sldMasterMk cId="0" sldId="2147483659"/>
            <ac:picMk id="7" creationId="{3ED7309C-C1EA-4A74-A976-67FFCD21C9C9}"/>
          </ac:picMkLst>
        </pc:picChg>
        <pc:picChg chg="add mod">
          <ac:chgData name="Steven Benson" userId="7888f041-e9c4-484d-a793-6a135ed92492" providerId="ADAL" clId="{0F47297E-2A88-4507-8B07-847A4A335660}" dt="2018-09-20T17:30:42.526" v="2" actId="1076"/>
          <ac:picMkLst>
            <pc:docMk/>
            <pc:sldMasterMk cId="0" sldId="2147483659"/>
            <ac:picMk id="8" creationId="{2FA721F7-002C-4113-8BB8-736BA4E4F6E1}"/>
          </ac:picMkLst>
        </pc:picChg>
        <pc:picChg chg="add mod">
          <ac:chgData name="Steven Benson" userId="7888f041-e9c4-484d-a793-6a135ed92492" providerId="ADAL" clId="{0F47297E-2A88-4507-8B07-847A4A335660}" dt="2018-09-20T17:30:42.526" v="2"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42618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The purpose of this lesson is to show students how to uses specific routines that will help them work successfully with this complex text, </a:t>
            </a:r>
            <a:r>
              <a:rPr lang="en-US" i="1" dirty="0" err="1">
                <a:solidFill>
                  <a:srgbClr val="000000"/>
                </a:solidFill>
              </a:rPr>
              <a:t>Lyddie</a:t>
            </a:r>
            <a:r>
              <a:rPr lang="en-US" dirty="0">
                <a:solidFill>
                  <a:srgbClr val="000000"/>
                </a:solidFill>
              </a:rPr>
              <a:t>, over the course of the unit.  </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Therefore, there is more modeling than usual.  Students watch you model how to use the </a:t>
            </a:r>
            <a:r>
              <a:rPr lang="en-US" b="1" dirty="0">
                <a:solidFill>
                  <a:srgbClr val="000000"/>
                </a:solidFill>
              </a:rPr>
              <a:t>Reader’s Notes</a:t>
            </a:r>
            <a:r>
              <a:rPr lang="en-US" dirty="0">
                <a:solidFill>
                  <a:srgbClr val="000000"/>
                </a:solidFill>
              </a:rPr>
              <a:t> to complete the daily </a:t>
            </a:r>
            <a:r>
              <a:rPr lang="en-US" b="1" dirty="0">
                <a:solidFill>
                  <a:srgbClr val="000000"/>
                </a:solidFill>
              </a:rPr>
              <a:t>Checking for Understanding entry task</a:t>
            </a:r>
            <a:r>
              <a:rPr lang="en-US" dirty="0">
                <a:solidFill>
                  <a:srgbClr val="000000"/>
                </a:solidFill>
              </a:rPr>
              <a:t>, as well as strategies students might use to make meaning of this text when reading for homework.</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The lesson provides significant scripting as a resource for teachers. However, consider what type of modeling will best support your students and adapt the modeling to meet their needs.</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This lesson introduces the </a:t>
            </a:r>
            <a:r>
              <a:rPr lang="en-US" b="1" dirty="0">
                <a:solidFill>
                  <a:srgbClr val="000000"/>
                </a:solidFill>
              </a:rPr>
              <a:t>Checking for Understanding entry task</a:t>
            </a:r>
            <a:r>
              <a:rPr lang="en-US" dirty="0">
                <a:solidFill>
                  <a:srgbClr val="000000"/>
                </a:solidFill>
              </a:rPr>
              <a:t>. In this routine, students answer several questions about the previous night’s homework using only their </a:t>
            </a:r>
            <a:r>
              <a:rPr lang="en-US" b="1" dirty="0">
                <a:solidFill>
                  <a:srgbClr val="000000"/>
                </a:solidFill>
              </a:rPr>
              <a:t>Reader’s Notes</a:t>
            </a:r>
            <a:r>
              <a:rPr lang="en-US" dirty="0">
                <a:solidFill>
                  <a:srgbClr val="000000"/>
                </a:solidFill>
              </a:rPr>
              <a:t> (not the book).  Using only their notes will show students if they have noted enough, too much, or not enough of the text.  It will also show students if they are focusing on key events or not.  This will help the students develop as readers and note-takers.</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Decide how you want to collect these and how to use the information, and communicate that clearly to students in this lesson. Especially during the first part of the unit, consider the entry task as useful formative data to guide your instruction (rather than as an assessment to be counted for a grade). </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Also encourage students to use the entry task as self-checks: if they can answer the questions correctly, they are understanding the reading they are doing for homework; if they cannot, they should consider how they might change their homework practices (for example, by doing more rereading).</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Consider how you might present this routine to students to ensure that they understand it as a tool that you and they will use to help them become better readers, rather than as a way to “catch” students who aren’t reading at home. Emphasize that reading, rereading, and taking good notes are important strategies for making meaning. </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Consider how your grading structures might be used to recognize effort and thoroughness on the </a:t>
            </a:r>
            <a:r>
              <a:rPr lang="en-US" b="1" dirty="0">
                <a:solidFill>
                  <a:srgbClr val="000000"/>
                </a:solidFill>
              </a:rPr>
              <a:t>Reader’s Notes </a:t>
            </a:r>
            <a:r>
              <a:rPr lang="en-US" dirty="0">
                <a:solidFill>
                  <a:srgbClr val="000000"/>
                </a:solidFill>
              </a:rPr>
              <a:t>and success with the </a:t>
            </a:r>
            <a:r>
              <a:rPr lang="en-US" b="1" dirty="0">
                <a:solidFill>
                  <a:srgbClr val="000000"/>
                </a:solidFill>
              </a:rPr>
              <a:t>Checking for Understanding entry task</a:t>
            </a:r>
            <a:r>
              <a:rPr lang="en-US" dirty="0">
                <a:solidFill>
                  <a:srgbClr val="000000"/>
                </a:solidFill>
              </a:rPr>
              <a:t>.</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This lesson, as well as Lessons 4 and 5, focuses on helping students understand </a:t>
            </a:r>
            <a:r>
              <a:rPr lang="en-US" dirty="0" err="1">
                <a:solidFill>
                  <a:srgbClr val="000000"/>
                </a:solidFill>
              </a:rPr>
              <a:t>Lyddie</a:t>
            </a:r>
            <a:r>
              <a:rPr lang="en-US" dirty="0">
                <a:solidFill>
                  <a:srgbClr val="000000"/>
                </a:solidFill>
              </a:rPr>
              <a:t>, the main character. The closing for this lesson gives students an opportunity to synthesize what they have learned about her so far.</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Note that the student version of </a:t>
            </a:r>
            <a:r>
              <a:rPr lang="en-US" b="1" dirty="0">
                <a:solidFill>
                  <a:srgbClr val="000000"/>
                </a:solidFill>
              </a:rPr>
              <a:t>Reader’s Notes</a:t>
            </a:r>
            <a:r>
              <a:rPr lang="en-US" dirty="0">
                <a:solidFill>
                  <a:srgbClr val="000000"/>
                </a:solidFill>
              </a:rPr>
              <a:t> for Chapter 5 is intentionally partially completed. This chapter is not crucial and some teachers may opt to skip it; hence, the plot is filled out for students on their </a:t>
            </a:r>
            <a:r>
              <a:rPr lang="en-US" b="1" dirty="0">
                <a:solidFill>
                  <a:srgbClr val="000000"/>
                </a:solidFill>
              </a:rPr>
              <a:t>Reader’s Notes</a:t>
            </a:r>
            <a:r>
              <a:rPr lang="en-US" dirty="0">
                <a:solidFill>
                  <a:srgbClr val="000000"/>
                </a:solidFill>
              </a:rPr>
              <a:t>.</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Consider what type of pep talk or planning in class will help your students be successful with completing more rigorous reading assignments for homework. Time is built into the lesson to discuss this with students. The notes prompt you to emphasize the use of practices such as rereading and to focus on helping students engage with the main character. Consider what your students need to hear from you or discuss.</a:t>
            </a:r>
            <a:endParaRPr dirty="0">
              <a:solidFill>
                <a:srgbClr val="000000"/>
              </a:solidFill>
            </a:endParaRPr>
          </a:p>
          <a:p>
            <a:pPr marL="457200" lvl="0" indent="-304800" rtl="0">
              <a:lnSpc>
                <a:spcPct val="100000"/>
              </a:lnSpc>
              <a:spcBef>
                <a:spcPts val="0"/>
              </a:spcBef>
              <a:spcAft>
                <a:spcPts val="0"/>
              </a:spcAft>
              <a:buSzPts val="1200"/>
              <a:buChar char="●"/>
            </a:pPr>
            <a:r>
              <a:rPr lang="en-US" dirty="0"/>
              <a:t>Review, </a:t>
            </a:r>
            <a:r>
              <a:rPr lang="en-US" b="1" i="1" dirty="0" err="1"/>
              <a:t>Lyddie</a:t>
            </a:r>
            <a:r>
              <a:rPr lang="en-US" b="1" dirty="0"/>
              <a:t> Reader’s Notes, Chapters 1- 3, Teacher’s Edition.</a:t>
            </a:r>
            <a:r>
              <a:rPr lang="en-US" dirty="0"/>
              <a:t> Note that the teacher’s edition for Chapters 1 and 2 were provided at the end of Lesson 2, when they were distributed to students. This will be the case throughout the unit; see the </a:t>
            </a:r>
            <a:r>
              <a:rPr lang="en-US" b="1" dirty="0"/>
              <a:t>Unit 2 overview</a:t>
            </a:r>
            <a:r>
              <a:rPr lang="en-US" dirty="0"/>
              <a:t> for details.</a:t>
            </a:r>
            <a:endParaRPr dirty="0"/>
          </a:p>
          <a:p>
            <a:pPr marL="1371600" lvl="0" indent="0" rtl="0">
              <a:lnSpc>
                <a:spcPct val="100000"/>
              </a:lnSpc>
              <a:spcBef>
                <a:spcPts val="0"/>
              </a:spcBef>
              <a:spcAft>
                <a:spcPts val="0"/>
              </a:spcAft>
              <a:buNone/>
            </a:pPr>
            <a:endParaRPr sz="1100" dirty="0"/>
          </a:p>
        </p:txBody>
      </p:sp>
    </p:spTree>
    <p:extLst>
      <p:ext uri="{BB962C8B-B14F-4D97-AF65-F5344CB8AC3E}">
        <p14:creationId xmlns:p14="http://schemas.microsoft.com/office/powerpoint/2010/main" val="2130508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f92801d24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g3f92801d24_0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20</a:t>
            </a:r>
            <a:r>
              <a:rPr lang="en-US" b="1" dirty="0"/>
              <a:t>-25 </a:t>
            </a:r>
            <a:r>
              <a:rPr lang="en-US" b="1" i="0" u="none" strike="noStrike" cap="none" dirty="0">
                <a:solidFill>
                  <a:schemeClr val="dk1"/>
                </a:solidFill>
              </a:rPr>
              <a:t>minutes (this slide, 10 minut</a:t>
            </a:r>
            <a:r>
              <a:rPr lang="en-US" b="1" dirty="0"/>
              <a: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2 of 2 slides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Guided Practice: Noticing When to Reread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If students have a difficult time focusing while they read, the modeling will provide them with the kinds of reasons to stop and ask themselves questions and reread.  If rereading is an expectation, they will feel better about doing it.</a:t>
            </a:r>
            <a:endParaRPr dirty="0"/>
          </a:p>
          <a:p>
            <a:pPr marL="457200" marR="0" lvl="0" indent="-304800" algn="l" rtl="0">
              <a:lnSpc>
                <a:spcPct val="100000"/>
              </a:lnSpc>
              <a:spcBef>
                <a:spcPts val="0"/>
              </a:spcBef>
              <a:spcAft>
                <a:spcPts val="0"/>
              </a:spcAft>
              <a:buSzPts val="1200"/>
              <a:buFont typeface="Calibri"/>
              <a:buChar char="●"/>
            </a:pPr>
            <a:r>
              <a:rPr lang="en-US" dirty="0"/>
              <a:t>Students are likely to immediately see how much better they understand a text when they reread, so this is a very self-reinforcing habit.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Call on several students to share out. Listen for them to mention the strategies you surveyed them about a few minutes ago.</a:t>
            </a:r>
            <a:endParaRPr dirty="0"/>
          </a:p>
          <a:p>
            <a:pPr marL="457200" marR="0" lvl="0" indent="-304800" algn="l" rtl="0">
              <a:lnSpc>
                <a:spcPct val="100000"/>
              </a:lnSpc>
              <a:spcBef>
                <a:spcPts val="0"/>
              </a:spcBef>
              <a:spcAft>
                <a:spcPts val="0"/>
              </a:spcAft>
              <a:buSzPts val="1200"/>
              <a:buFont typeface="Calibri"/>
              <a:buAutoNum type="arabicPeriod"/>
            </a:pPr>
            <a:r>
              <a:rPr lang="en-US" dirty="0"/>
              <a:t>Next, ask students to turn and talk with a partner:</a:t>
            </a:r>
            <a:endParaRPr dirty="0"/>
          </a:p>
          <a:p>
            <a:pPr marL="914400" marR="0" lvl="1" indent="-304800" algn="l" rtl="0">
              <a:lnSpc>
                <a:spcPct val="100000"/>
              </a:lnSpc>
              <a:spcBef>
                <a:spcPts val="0"/>
              </a:spcBef>
              <a:spcAft>
                <a:spcPts val="0"/>
              </a:spcAft>
              <a:buSzPts val="1200"/>
              <a:buFont typeface="Calibri"/>
              <a:buChar char="○"/>
            </a:pPr>
            <a:r>
              <a:rPr lang="en-US" i="1" dirty="0"/>
              <a:t>“What has happened so far in this chapter?”</a:t>
            </a:r>
            <a:endParaRPr i="1" dirty="0"/>
          </a:p>
          <a:p>
            <a:pPr marL="914400" marR="0" lvl="1" indent="-304800" algn="l" rtl="0">
              <a:lnSpc>
                <a:spcPct val="100000"/>
              </a:lnSpc>
              <a:spcBef>
                <a:spcPts val="0"/>
              </a:spcBef>
              <a:spcAft>
                <a:spcPts val="0"/>
              </a:spcAft>
              <a:buSzPts val="1200"/>
              <a:buFont typeface="Calibri"/>
              <a:buChar char="○"/>
            </a:pPr>
            <a:r>
              <a:rPr lang="en-US" i="1" dirty="0"/>
              <a:t>“What did these strategies help us understand about the text?”</a:t>
            </a:r>
            <a:endParaRPr i="1" dirty="0"/>
          </a:p>
          <a:p>
            <a:pPr marL="457200" marR="0" lvl="0" indent="-304800" algn="l" rtl="0">
              <a:lnSpc>
                <a:spcPct val="100000"/>
              </a:lnSpc>
              <a:spcBef>
                <a:spcPts val="0"/>
              </a:spcBef>
              <a:spcAft>
                <a:spcPts val="0"/>
              </a:spcAft>
              <a:buSzPts val="1200"/>
              <a:buFont typeface="Calibri"/>
              <a:buAutoNum type="arabicPeriod"/>
            </a:pPr>
            <a:r>
              <a:rPr lang="en-US" dirty="0"/>
              <a:t>Call on several students to share out. </a:t>
            </a:r>
            <a:endParaRPr dirty="0"/>
          </a:p>
          <a:p>
            <a:pPr marL="457200" marR="0" lvl="0" indent="-304800" algn="l" rtl="0">
              <a:lnSpc>
                <a:spcPct val="100000"/>
              </a:lnSpc>
              <a:spcBef>
                <a:spcPts val="0"/>
              </a:spcBef>
              <a:spcAft>
                <a:spcPts val="0"/>
              </a:spcAft>
              <a:buSzPts val="1200"/>
              <a:buFont typeface="Calibri"/>
              <a:buAutoNum type="arabicPeriod"/>
            </a:pPr>
            <a:r>
              <a:rPr lang="en-US" dirty="0"/>
              <a:t>Finally, give students a few minutes to read again on their own (ideally through page 24). Urge them to use some of the strategies that they saw you model as they read. Give each student one </a:t>
            </a:r>
            <a:r>
              <a:rPr lang="en-US" b="0" dirty="0"/>
              <a:t>sticky note </a:t>
            </a:r>
            <a:r>
              <a:rPr lang="en-US" dirty="0"/>
              <a:t>and tell them to put it on a place where they reread (maybe a sentence or maybe an entire paragraph).</a:t>
            </a:r>
            <a:endParaRPr dirty="0"/>
          </a:p>
          <a:p>
            <a:pPr marL="457200" marR="0" lvl="0" indent="-304800" algn="l" rtl="0">
              <a:lnSpc>
                <a:spcPct val="100000"/>
              </a:lnSpc>
              <a:spcBef>
                <a:spcPts val="0"/>
              </a:spcBef>
              <a:spcAft>
                <a:spcPts val="0"/>
              </a:spcAft>
              <a:buSzPts val="1200"/>
              <a:buFont typeface="Calibri"/>
              <a:buAutoNum type="arabicPeriod"/>
            </a:pPr>
            <a:r>
              <a:rPr lang="en-US" dirty="0"/>
              <a:t>When students are finished reading, call on several to share out what part of the text they reread, and why. Encourage rereading and remind them that this is something strong readers do a lot.</a:t>
            </a:r>
            <a:endParaRPr dirty="0"/>
          </a:p>
          <a:p>
            <a:pPr marL="457200" marR="0" lvl="0" indent="-304800" algn="l" rtl="0">
              <a:lnSpc>
                <a:spcPct val="100000"/>
              </a:lnSpc>
              <a:spcBef>
                <a:spcPts val="0"/>
              </a:spcBef>
              <a:spcAft>
                <a:spcPts val="0"/>
              </a:spcAft>
              <a:buSzPts val="1200"/>
              <a:buFont typeface="Calibri"/>
              <a:buAutoNum type="arabicPeriod"/>
            </a:pPr>
            <a:r>
              <a:rPr lang="en-US" dirty="0"/>
              <a:t>As time permits, give students a few minutes to work with their partners to begin to fill out their </a:t>
            </a:r>
            <a:r>
              <a:rPr lang="en-US" b="1" dirty="0" err="1"/>
              <a:t>Lyddie</a:t>
            </a:r>
            <a:r>
              <a:rPr lang="en-US" b="1" dirty="0"/>
              <a:t> Reader’s Notes, Chapter 3</a:t>
            </a:r>
            <a:r>
              <a:rPr lang="en-US" dirty="0"/>
              <a:t>. Encourage them to ask their partners any questions they have about the text. Circulate to informally assess how well the students understand the text and the </a:t>
            </a:r>
            <a:r>
              <a:rPr lang="en-US" b="1" dirty="0"/>
              <a:t>Reader’s Notes</a:t>
            </a:r>
            <a:r>
              <a:rPr lang="en-US" dirty="0"/>
              <a:t> task.</a:t>
            </a:r>
            <a:endParaRPr dirty="0"/>
          </a:p>
          <a:p>
            <a:pPr marL="457200" marR="0" lvl="0" indent="-304800" algn="l" rtl="0">
              <a:lnSpc>
                <a:spcPct val="100000"/>
              </a:lnSpc>
              <a:spcBef>
                <a:spcPts val="0"/>
              </a:spcBef>
              <a:spcAft>
                <a:spcPts val="0"/>
              </a:spcAft>
              <a:buSzPts val="1200"/>
              <a:buFont typeface="Calibri"/>
              <a:buAutoNum type="arabicPeriod"/>
            </a:pPr>
            <a:r>
              <a:rPr lang="en-US" dirty="0"/>
              <a:t>Praise the students for working hard to understand this challenging text. Remind them to finish reading and completing their </a:t>
            </a:r>
            <a:r>
              <a:rPr lang="en-US" b="1" dirty="0"/>
              <a:t>Reader’s Notes for Chapter 3</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that at the end of the chapter, </a:t>
            </a:r>
            <a:r>
              <a:rPr lang="en-US" dirty="0" err="1"/>
              <a:t>Lyddie</a:t>
            </a:r>
            <a:r>
              <a:rPr lang="en-US" dirty="0"/>
              <a:t> talks with the woman in the fancy dress from the beginning of the chapter. This woman puts a very important thought into </a:t>
            </a:r>
            <a:r>
              <a:rPr lang="en-US" dirty="0" err="1"/>
              <a:t>Lyddie’s</a:t>
            </a:r>
            <a:r>
              <a:rPr lang="en-US" dirty="0"/>
              <a:t> head, and the students should read this part of the text carefully.</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Look for students to be following along while you are reading.</a:t>
            </a:r>
            <a:endParaRPr dirty="0"/>
          </a:p>
          <a:p>
            <a:pPr marL="457200" lvl="0" indent="-304800" rtl="0">
              <a:spcBef>
                <a:spcPts val="0"/>
              </a:spcBef>
              <a:spcAft>
                <a:spcPts val="0"/>
              </a:spcAft>
              <a:buSzPts val="1200"/>
              <a:buFont typeface="Calibri"/>
              <a:buChar char="●"/>
            </a:pPr>
            <a:r>
              <a:rPr lang="en-US" dirty="0"/>
              <a:t>When sharing out at step 15,  listen for them to name setting (</a:t>
            </a:r>
            <a:r>
              <a:rPr lang="en-US" b="0" dirty="0" err="1"/>
              <a:t>Lyddie</a:t>
            </a:r>
            <a:r>
              <a:rPr lang="en-US" b="0" dirty="0"/>
              <a:t> arrives at the tavern, which is like a large house), characters (she meets the owner of the tavern), and plot (</a:t>
            </a:r>
            <a:r>
              <a:rPr lang="en-US" b="0" dirty="0" err="1"/>
              <a:t>Lyddie</a:t>
            </a:r>
            <a:r>
              <a:rPr lang="en-US" b="0" dirty="0"/>
              <a:t> is reluctant to go in because she worries that she will lose her freedom; she is almost run over by a stagecoach; the mistress of the tavern looks down on her because she is dirty and has old clothes).</a:t>
            </a:r>
            <a:endParaRPr b="0"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Offer to read aloud with anyone who would like to during the silent reading time.</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68" name="Google Shape;168;g3f92801d24_0_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0358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df216fd6f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g3df216fd6f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8-10 </a:t>
            </a:r>
            <a:r>
              <a:rPr lang="en-US" b="1" i="0" u="none" strike="noStrike" cap="none" dirty="0">
                <a:solidFill>
                  <a:schemeClr val="dk1"/>
                </a:solidFill>
              </a:rPr>
              <a:t>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Closing and Assessment: Previewing Homework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Reviewing the character of </a:t>
            </a:r>
            <a:r>
              <a:rPr lang="en-US" dirty="0" err="1"/>
              <a:t>Lyddie</a:t>
            </a:r>
            <a:r>
              <a:rPr lang="en-US" dirty="0"/>
              <a:t> gives the students a common perception of her character going forward in the novel.</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Remind students that one thing readers do is to think about the main character in a book and try to understand her. They did this a lot when studying </a:t>
            </a:r>
            <a:r>
              <a:rPr lang="en-US" i="1" dirty="0"/>
              <a:t>A Long Walk to Water </a:t>
            </a:r>
            <a:r>
              <a:rPr lang="en-US" dirty="0"/>
              <a:t>(which actually had two main characters). They have seen </a:t>
            </a:r>
            <a:r>
              <a:rPr lang="en-US" dirty="0" err="1"/>
              <a:t>Lyddie</a:t>
            </a:r>
            <a:r>
              <a:rPr lang="en-US" dirty="0"/>
              <a:t> interact with several other characters, settings, and events.</a:t>
            </a:r>
            <a:endParaRPr dirty="0"/>
          </a:p>
          <a:p>
            <a:pPr marL="457200" lvl="0" indent="-304800" rtl="0">
              <a:spcBef>
                <a:spcPts val="0"/>
              </a:spcBef>
              <a:spcAft>
                <a:spcPts val="0"/>
              </a:spcAft>
              <a:buSzPts val="1200"/>
              <a:buFont typeface="Calibri"/>
              <a:buAutoNum type="arabicPeriod"/>
            </a:pPr>
            <a:r>
              <a:rPr lang="en-US" dirty="0"/>
              <a:t>Read the Turn and Talk on the slide. They have 3-4 minutes to complete this part.</a:t>
            </a:r>
            <a:endParaRPr dirty="0"/>
          </a:p>
          <a:p>
            <a:pPr marL="457200" lvl="0" indent="-304800" rtl="0">
              <a:spcBef>
                <a:spcPts val="0"/>
              </a:spcBef>
              <a:spcAft>
                <a:spcPts val="0"/>
              </a:spcAft>
              <a:buSzPts val="1200"/>
              <a:buFont typeface="Calibri"/>
              <a:buAutoNum type="arabicPeriod"/>
            </a:pPr>
            <a:r>
              <a:rPr lang="en-US" dirty="0"/>
              <a:t>Cold call several students to share their answers, providing positive feedback for textual support. When possible, try to create some suspense around what will happen to </a:t>
            </a:r>
            <a:r>
              <a:rPr lang="en-US" dirty="0" err="1"/>
              <a:t>Lyddie</a:t>
            </a:r>
            <a:r>
              <a:rPr lang="en-US" dirty="0"/>
              <a:t>. (For example, “</a:t>
            </a:r>
            <a:r>
              <a:rPr lang="en-US" i="1" dirty="0"/>
              <a:t>I wonder how </a:t>
            </a:r>
            <a:r>
              <a:rPr lang="en-US" i="1" dirty="0" err="1"/>
              <a:t>Lyddie’s</a:t>
            </a:r>
            <a:r>
              <a:rPr lang="en-US" i="1" dirty="0"/>
              <a:t> independence will serve her when she’s in the factory.</a:t>
            </a:r>
            <a:r>
              <a:rPr lang="en-US" dirty="0"/>
              <a:t>”)</a:t>
            </a:r>
            <a:endParaRPr dirty="0"/>
          </a:p>
          <a:p>
            <a:pPr marL="0" lvl="0" indent="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a:spcBef>
                <a:spcPts val="0"/>
              </a:spcBef>
              <a:spcAft>
                <a:spcPts val="0"/>
              </a:spcAft>
              <a:buSzPts val="1200"/>
              <a:buChar char="●"/>
            </a:pPr>
            <a:r>
              <a:rPr lang="en-US" dirty="0"/>
              <a:t>Listen for accurate answers about the character of </a:t>
            </a:r>
            <a:r>
              <a:rPr lang="en-US" dirty="0" err="1"/>
              <a:t>Lyddie</a:t>
            </a:r>
            <a:r>
              <a:rPr lang="en-US" dirty="0"/>
              <a:t>.</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SzPts val="1200"/>
              <a:buChar char="●"/>
            </a:pPr>
            <a:r>
              <a:rPr lang="en-US" dirty="0"/>
              <a:t>Students may need some prompts using situations she has encountered. </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79" name="Google Shape;179;g3df216fd6f_0_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85239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lvl="0" indent="0" rtl="0">
              <a:lnSpc>
                <a:spcPct val="100000"/>
              </a:lnSpc>
              <a:spcBef>
                <a:spcPts val="0"/>
              </a:spcBef>
              <a:spcAft>
                <a:spcPts val="0"/>
              </a:spcAft>
              <a:buClr>
                <a:schemeClr val="dk1"/>
              </a:buClr>
              <a:buSzPts val="1100"/>
              <a:buFont typeface="Arial"/>
              <a:buNone/>
            </a:pPr>
            <a:r>
              <a:rPr lang="en-US" b="1" dirty="0"/>
              <a:t>Homework</a:t>
            </a:r>
            <a:endParaRPr b="1" dirty="0"/>
          </a:p>
          <a:p>
            <a:pPr marL="0" lvl="0" indent="0" rtl="0">
              <a:lnSpc>
                <a:spcPct val="100000"/>
              </a:lnSpc>
              <a:spcBef>
                <a:spcPts val="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Consider providing a </a:t>
            </a:r>
            <a:r>
              <a:rPr lang="en-US" b="1" dirty="0"/>
              <a:t>Reading Calenda</a:t>
            </a:r>
            <a:r>
              <a:rPr lang="en-US" dirty="0"/>
              <a:t>r for students to help them, support teachers, and families understand what is due when.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Clr>
                <a:schemeClr val="dk1"/>
              </a:buClr>
              <a:buSzPts val="1200"/>
              <a:buFont typeface="Calibri"/>
              <a:buAutoNum type="arabicPeriod"/>
            </a:pPr>
            <a:r>
              <a:rPr lang="en-US" dirty="0"/>
              <a:t>Preview the homework. Take a moment to encourage students to complete the reading assignment at home and remind them to use some of the strategies discussed in this lesson to help them independently make meaning of a challenging text.</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Encourage students to use what they learned from the </a:t>
            </a:r>
            <a:r>
              <a:rPr lang="en-US" b="1" dirty="0"/>
              <a:t>Checking for Understanding entry task </a:t>
            </a:r>
            <a:r>
              <a:rPr lang="en-US" dirty="0"/>
              <a:t>today to guide how they read and take notes this evening. Remind them that they will be completing the entry task on their own in the next lesson.</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90" name="Google Shape;190;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5757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ece7025e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ece7025ed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200" name="Google Shape;200;g3ece7025ed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1493058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Checking for Understanding, Chapters 1 and 2 entry task </a:t>
            </a:r>
            <a:r>
              <a:rPr lang="en-US" dirty="0"/>
              <a:t>(one per student)</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Checking for Understanding, Chapters 1 and 2 entry task, Teacher’s Guide </a:t>
            </a:r>
            <a:r>
              <a:rPr lang="en-US" dirty="0"/>
              <a:t>(for Teacher Reference)</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Instructions for Discussion Appointments </a:t>
            </a:r>
            <a:r>
              <a:rPr lang="en-US" dirty="0"/>
              <a:t>(also used in Module 1; included again here for teacher reference)</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Weaving Room Discussion Appointments </a:t>
            </a:r>
            <a:r>
              <a:rPr lang="en-US" dirty="0"/>
              <a:t>(one per student)</a:t>
            </a:r>
            <a:endParaRPr dirty="0"/>
          </a:p>
          <a:p>
            <a:pPr marL="457200" lvl="0" indent="-304800" rtl="0">
              <a:lnSpc>
                <a:spcPct val="100000"/>
              </a:lnSpc>
              <a:spcBef>
                <a:spcPts val="0"/>
              </a:spcBef>
              <a:spcAft>
                <a:spcPts val="0"/>
              </a:spcAft>
              <a:buClr>
                <a:schemeClr val="dk1"/>
              </a:buClr>
              <a:buSzPts val="1200"/>
              <a:buFont typeface="Calibri"/>
              <a:buChar char="●"/>
            </a:pPr>
            <a:r>
              <a:rPr lang="en-US" i="1" dirty="0" err="1"/>
              <a:t>Lyddie</a:t>
            </a:r>
            <a:r>
              <a:rPr lang="en-US" dirty="0"/>
              <a:t> (book; one per student)</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Chapter 3 of </a:t>
            </a:r>
            <a:r>
              <a:rPr lang="en-US" b="1" i="1" dirty="0" err="1"/>
              <a:t>Lyddie</a:t>
            </a:r>
            <a:r>
              <a:rPr lang="en-US" b="1" dirty="0"/>
              <a:t> Suggested Read-aloud Teacher Script </a:t>
            </a:r>
            <a:r>
              <a:rPr lang="en-US" dirty="0"/>
              <a:t>(for Teacher Reference)</a:t>
            </a:r>
            <a:endParaRPr dirty="0"/>
          </a:p>
          <a:p>
            <a:pPr marL="457200" lvl="0" indent="-304800" rtl="0">
              <a:lnSpc>
                <a:spcPct val="100000"/>
              </a:lnSpc>
              <a:spcBef>
                <a:spcPts val="0"/>
              </a:spcBef>
              <a:spcAft>
                <a:spcPts val="0"/>
              </a:spcAft>
              <a:buClr>
                <a:schemeClr val="dk1"/>
              </a:buClr>
              <a:buSzPts val="1200"/>
              <a:buFont typeface="Calibri"/>
              <a:buChar char="●"/>
            </a:pPr>
            <a:r>
              <a:rPr lang="en-US" dirty="0"/>
              <a:t>Sticky notes (1 per student)</a:t>
            </a:r>
            <a:endParaRPr dirty="0"/>
          </a:p>
          <a:p>
            <a:pPr marL="457200" lvl="0" indent="-304800" rtl="0">
              <a:lnSpc>
                <a:spcPct val="100000"/>
              </a:lnSpc>
              <a:spcBef>
                <a:spcPts val="0"/>
              </a:spcBef>
              <a:spcAft>
                <a:spcPts val="0"/>
              </a:spcAft>
              <a:buClr>
                <a:schemeClr val="dk1"/>
              </a:buClr>
              <a:buSzPts val="1200"/>
              <a:buFont typeface="Calibri"/>
              <a:buChar char="●"/>
            </a:pPr>
            <a:r>
              <a:rPr lang="en-US" b="1" i="1" dirty="0" err="1"/>
              <a:t>Lyddie</a:t>
            </a:r>
            <a:r>
              <a:rPr lang="en-US" b="1" i="1" dirty="0"/>
              <a:t> </a:t>
            </a:r>
            <a:r>
              <a:rPr lang="en-US" b="1" dirty="0"/>
              <a:t>Reader’s Notes, Chapter 3, Chapter 4, and Chapter 5</a:t>
            </a:r>
            <a:r>
              <a:rPr lang="en-US" dirty="0"/>
              <a:t> (three separate supporting materials; one each per student)</a:t>
            </a:r>
            <a:endParaRPr dirty="0"/>
          </a:p>
          <a:p>
            <a:pPr marL="457200" lvl="0" indent="-304800" rtl="0">
              <a:lnSpc>
                <a:spcPct val="100000"/>
              </a:lnSpc>
              <a:spcBef>
                <a:spcPts val="0"/>
              </a:spcBef>
              <a:spcAft>
                <a:spcPts val="0"/>
              </a:spcAft>
              <a:buClr>
                <a:schemeClr val="dk1"/>
              </a:buClr>
              <a:buSzPts val="1200"/>
              <a:buFont typeface="Calibri"/>
              <a:buChar char="●"/>
            </a:pPr>
            <a:r>
              <a:rPr lang="en-US" b="1" i="1" dirty="0" err="1"/>
              <a:t>Lyddie</a:t>
            </a:r>
            <a:r>
              <a:rPr lang="en-US" b="1" i="1" dirty="0"/>
              <a:t> </a:t>
            </a:r>
            <a:r>
              <a:rPr lang="en-US" b="1" dirty="0"/>
              <a:t>Reader’s Notes, Chapter 3, Chapter 4, and Chapter 5, Teacher’s Edition </a:t>
            </a:r>
            <a:r>
              <a:rPr lang="en-US" dirty="0"/>
              <a:t>(three separate supporting materials; for Teacher Reference)</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SzPts val="1200"/>
              <a:buFont typeface="Calibri"/>
              <a:buChar char="●"/>
            </a:pPr>
            <a:r>
              <a:rPr lang="en-US" dirty="0"/>
              <a:t>Document Camera</a:t>
            </a:r>
            <a:endParaRPr dirty="0"/>
          </a:p>
          <a:p>
            <a:pPr marL="457200" lvl="0" indent="-304800" rtl="0">
              <a:lnSpc>
                <a:spcPct val="100000"/>
              </a:lnSpc>
              <a:spcBef>
                <a:spcPts val="0"/>
              </a:spcBef>
              <a:spcAft>
                <a:spcPts val="0"/>
              </a:spcAft>
              <a:buSzPts val="1200"/>
              <a:buFont typeface="Calibri"/>
              <a:buChar char="●"/>
            </a:pPr>
            <a:r>
              <a:rPr lang="en-US" i="1" dirty="0" err="1"/>
              <a:t>Lyddie</a:t>
            </a:r>
            <a:r>
              <a:rPr lang="en-US" dirty="0"/>
              <a:t> (book; one per student)</a:t>
            </a:r>
            <a:endParaRPr dirty="0"/>
          </a:p>
          <a:p>
            <a:pPr marL="457200" lvl="0" indent="-304800" rtl="0">
              <a:lnSpc>
                <a:spcPct val="100000"/>
              </a:lnSpc>
              <a:spcBef>
                <a:spcPts val="0"/>
              </a:spcBef>
              <a:spcAft>
                <a:spcPts val="0"/>
              </a:spcAft>
              <a:buClr>
                <a:schemeClr val="dk1"/>
              </a:buClr>
              <a:buSzPts val="1200"/>
              <a:buFont typeface="Calibri"/>
              <a:buChar char="●"/>
            </a:pPr>
            <a:r>
              <a:rPr lang="en-US" b="1" i="1" dirty="0" err="1"/>
              <a:t>Lyddie</a:t>
            </a:r>
            <a:r>
              <a:rPr lang="en-US" b="1" i="1" dirty="0"/>
              <a:t> </a:t>
            </a:r>
            <a:r>
              <a:rPr lang="en-US" b="1" dirty="0"/>
              <a:t>Reader’s Notes, Chapter 1, Chapter 2  </a:t>
            </a:r>
            <a:r>
              <a:rPr lang="en-US" dirty="0"/>
              <a:t>(from lesson 2, one per student)</a:t>
            </a:r>
            <a:endParaRPr dirty="0"/>
          </a:p>
          <a:p>
            <a:pPr marL="457200" lvl="0" indent="-304800" rtl="0">
              <a:lnSpc>
                <a:spcPct val="100000"/>
              </a:lnSpc>
              <a:spcBef>
                <a:spcPts val="0"/>
              </a:spcBef>
              <a:spcAft>
                <a:spcPts val="0"/>
              </a:spcAft>
              <a:buClr>
                <a:schemeClr val="dk1"/>
              </a:buClr>
              <a:buSzPts val="1200"/>
              <a:buFont typeface="Calibri"/>
              <a:buChar char="●"/>
            </a:pPr>
            <a:r>
              <a:rPr lang="en-US" b="1" i="1" dirty="0" err="1"/>
              <a:t>Lyddie</a:t>
            </a:r>
            <a:r>
              <a:rPr lang="en-US" b="1" i="1" dirty="0"/>
              <a:t> </a:t>
            </a:r>
            <a:r>
              <a:rPr lang="en-US" b="1" dirty="0"/>
              <a:t>Reader’s Notes, Chapter 1, Chapter 2, Teacher’s Edition </a:t>
            </a:r>
            <a:r>
              <a:rPr lang="en-US" dirty="0"/>
              <a:t>(from lesson 2; for Teacher Reference)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lvl="0" indent="-304800" rtl="0">
              <a:lnSpc>
                <a:spcPct val="100000"/>
              </a:lnSpc>
              <a:spcBef>
                <a:spcPts val="0"/>
              </a:spcBef>
              <a:spcAft>
                <a:spcPts val="0"/>
              </a:spcAft>
              <a:buClr>
                <a:schemeClr val="dk1"/>
              </a:buClr>
              <a:buSzPts val="1200"/>
              <a:buFont typeface="Calibri"/>
              <a:buChar char="●"/>
            </a:pPr>
            <a:r>
              <a:rPr lang="en-US" dirty="0"/>
              <a:t>Discussion Appointment routine (from Module 1, Unit 2, Lesson 1; included again here as a supporting material for teacher reference).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lnSpc>
                <a:spcPct val="100000"/>
              </a:lnSpc>
              <a:spcBef>
                <a:spcPts val="0"/>
              </a:spcBef>
              <a:spcAft>
                <a:spcPts val="0"/>
              </a:spcAft>
              <a:buSzPts val="1200"/>
              <a:buChar char="●"/>
            </a:pPr>
            <a:r>
              <a:rPr lang="en-US" dirty="0"/>
              <a:t>Consider having the handouts in the front of the room for students to pick up as they enter.  This will save the teacher time later.</a:t>
            </a:r>
            <a:endParaRPr dirty="0"/>
          </a:p>
          <a:p>
            <a:pPr marL="457200" lvl="0" indent="-304800" rtl="0">
              <a:lnSpc>
                <a:spcPct val="100000"/>
              </a:lnSpc>
              <a:spcBef>
                <a:spcPts val="0"/>
              </a:spcBef>
              <a:spcAft>
                <a:spcPts val="0"/>
              </a:spcAft>
              <a:buSzPts val="1200"/>
              <a:buChar char="●"/>
            </a:pPr>
            <a:r>
              <a:rPr lang="en-US" dirty="0"/>
              <a:t>Think about how to set up your room for students to sign up to make discussion appointments</a:t>
            </a:r>
            <a:endParaRPr dirty="0"/>
          </a:p>
          <a:p>
            <a:pPr marL="91440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1743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04800">
              <a:spcBef>
                <a:spcPts val="0"/>
              </a:spcBef>
              <a:spcAft>
                <a:spcPts val="0"/>
              </a:spcAft>
              <a:buSzPts val="12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634201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In the early lessons in this unit, students are introduced to several new routines to support them in their reading of</a:t>
            </a:r>
            <a:r>
              <a:rPr lang="en-US" b="1" dirty="0"/>
              <a:t> </a:t>
            </a:r>
            <a:r>
              <a:rPr lang="en-US" b="0" i="1" dirty="0" err="1"/>
              <a:t>Lyddie</a:t>
            </a:r>
            <a:r>
              <a:rPr lang="en-US" dirty="0"/>
              <a:t>. Therefore, there is more modeling than usual of how to do specific routines. Students watch you model how to use the</a:t>
            </a:r>
            <a:r>
              <a:rPr lang="en-US" b="1" dirty="0"/>
              <a:t> Reader’s Notes</a:t>
            </a:r>
            <a:r>
              <a:rPr lang="en-US" dirty="0"/>
              <a:t> to complete the daily </a:t>
            </a:r>
            <a:r>
              <a:rPr lang="en-US" b="1" dirty="0"/>
              <a:t>Checking for Understanding entry task</a:t>
            </a:r>
            <a:r>
              <a:rPr lang="en-US" dirty="0"/>
              <a:t>, as well as strategies they might use to make meaning of this text when reading for homework.</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1350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df216fd6f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df216fd6f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15-25</a:t>
            </a:r>
            <a:r>
              <a:rPr lang="en-US" b="1" i="0" u="none" strike="noStrike" cap="none" dirty="0">
                <a:solidFill>
                  <a:schemeClr val="dk1"/>
                </a:solidFill>
              </a:rPr>
              <a:t> minutes (this slide, 8-10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r>
              <a:rPr lang="en-US" b="1" dirty="0">
                <a:latin typeface="Times New Roman"/>
                <a:ea typeface="Times New Roman"/>
                <a:cs typeface="Times New Roman"/>
                <a:sym typeface="Times New Roman"/>
              </a:rPr>
              <a:t>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spcBef>
                <a:spcPts val="0"/>
              </a:spcBef>
              <a:spcAft>
                <a:spcPts val="0"/>
              </a:spcAft>
              <a:buClr>
                <a:schemeClr val="dk1"/>
              </a:buClr>
              <a:buSzPts val="1200"/>
              <a:buFont typeface="Calibri"/>
              <a:buChar char="●"/>
            </a:pPr>
            <a:r>
              <a:rPr lang="en-US" dirty="0"/>
              <a:t>Developing self-assessment and reflection supports all learners, but research shows it supports struggling learners most.</a:t>
            </a:r>
            <a:endParaRPr dirty="0"/>
          </a:p>
          <a:p>
            <a:pPr marL="457200" lvl="0" indent="-304800" rtl="0">
              <a:spcBef>
                <a:spcPts val="0"/>
              </a:spcBef>
              <a:spcAft>
                <a:spcPts val="0"/>
              </a:spcAft>
              <a:buClr>
                <a:schemeClr val="dk1"/>
              </a:buClr>
              <a:buSzPts val="1200"/>
              <a:buFont typeface="Calibri"/>
              <a:buChar char="●"/>
            </a:pPr>
            <a:r>
              <a:rPr lang="en-US" dirty="0"/>
              <a:t>For definitions of words in</a:t>
            </a:r>
            <a:r>
              <a:rPr lang="en-US" b="1" dirty="0"/>
              <a:t> </a:t>
            </a:r>
            <a:r>
              <a:rPr lang="en-US" b="0" i="1" dirty="0" err="1"/>
              <a:t>Lyddie</a:t>
            </a:r>
            <a:r>
              <a:rPr lang="en-US" dirty="0"/>
              <a:t>, refer to the </a:t>
            </a:r>
            <a:r>
              <a:rPr lang="en-US" b="1" dirty="0"/>
              <a:t>Teacher’s Edition of the Reader’s Notes</a:t>
            </a:r>
            <a:r>
              <a:rPr lang="en-US" dirty="0"/>
              <a:t>. </a:t>
            </a:r>
            <a:endParaRPr dirty="0"/>
          </a:p>
          <a:p>
            <a:pPr marL="457200" lvl="0" indent="-304800" rtl="0">
              <a:spcBef>
                <a:spcPts val="0"/>
              </a:spcBef>
              <a:spcAft>
                <a:spcPts val="0"/>
              </a:spcAft>
              <a:buClr>
                <a:schemeClr val="dk1"/>
              </a:buClr>
              <a:buSzPts val="1200"/>
              <a:buFont typeface="Calibri"/>
              <a:buChar char="●"/>
            </a:pPr>
            <a:r>
              <a:rPr lang="en-US" dirty="0"/>
              <a:t>Consider that the </a:t>
            </a:r>
            <a:r>
              <a:rPr lang="en-US" b="1" dirty="0"/>
              <a:t>Teacher’s notes </a:t>
            </a:r>
            <a:r>
              <a:rPr lang="en-US" dirty="0"/>
              <a:t>on this slide are only for Chapter 1.  Students should be able to compare using Chapter 1 and then add to their own for Chapter 2.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Say, “</a:t>
            </a:r>
            <a:r>
              <a:rPr lang="en-US" i="1" dirty="0"/>
              <a:t>The skills of reading, rereading, and taking notes are so important that you are going to work with your notes almost every day so that you can see how they help you, and so that you get into the habit of reading carefully and taking good, thorough notes.”</a:t>
            </a:r>
            <a:endParaRPr i="1" dirty="0"/>
          </a:p>
          <a:p>
            <a:pPr marL="457200" marR="0" lvl="0" indent="-304800" algn="l" rtl="0">
              <a:lnSpc>
                <a:spcPct val="100000"/>
              </a:lnSpc>
              <a:spcBef>
                <a:spcPts val="0"/>
              </a:spcBef>
              <a:spcAft>
                <a:spcPts val="0"/>
              </a:spcAft>
              <a:buSzPts val="1200"/>
              <a:buFont typeface="Calibri"/>
              <a:buAutoNum type="arabicPeriod"/>
            </a:pPr>
            <a:r>
              <a:rPr lang="en-US" dirty="0"/>
              <a:t>Display a copy of the </a:t>
            </a:r>
            <a:r>
              <a:rPr lang="en-US" b="1" dirty="0" err="1"/>
              <a:t>Lyddie</a:t>
            </a:r>
            <a:r>
              <a:rPr lang="en-US" b="1" dirty="0"/>
              <a:t> Reader’s Notes, Chapter 1 , Teacher’s Edition </a:t>
            </a:r>
            <a:r>
              <a:rPr lang="en-US" dirty="0"/>
              <a:t>on a</a:t>
            </a:r>
            <a:r>
              <a:rPr lang="en-US" b="1" dirty="0"/>
              <a:t> </a:t>
            </a:r>
            <a:r>
              <a:rPr lang="en-US" b="0" dirty="0"/>
              <a:t>document camera</a:t>
            </a:r>
            <a:r>
              <a:rPr lang="en-US" dirty="0"/>
              <a:t>. (Note, these were provided in Lesson 2 supporting materials along with the student version of those chapters, as will be the case throughout this unit. See Unit overview for details).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these notes aloud to make sure everyone sees and hears the information, while giving  students a few moments to compare their notes to yours. </a:t>
            </a:r>
            <a:endParaRPr dirty="0"/>
          </a:p>
          <a:p>
            <a:pPr marL="457200" marR="0" lvl="0" indent="-304800" algn="l" rtl="0">
              <a:lnSpc>
                <a:spcPct val="100000"/>
              </a:lnSpc>
              <a:spcBef>
                <a:spcPts val="0"/>
              </a:spcBef>
              <a:spcAft>
                <a:spcPts val="0"/>
              </a:spcAft>
              <a:buSzPts val="1200"/>
              <a:buFont typeface="Calibri"/>
              <a:buAutoNum type="arabicPeriod"/>
            </a:pPr>
            <a:r>
              <a:rPr lang="en-US" dirty="0"/>
              <a:t>Prompt all students to raise their hands to represent how they feel about their ability to fill out their </a:t>
            </a:r>
            <a:r>
              <a:rPr lang="en-US" b="1" dirty="0"/>
              <a:t>Reader’s Notes</a:t>
            </a:r>
            <a:r>
              <a:rPr lang="en-US" dirty="0"/>
              <a:t>, using the </a:t>
            </a:r>
            <a:r>
              <a:rPr lang="en-US" b="0" dirty="0"/>
              <a:t>Fist to Five protocol</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Describe to the class any patterns that you notice in this early self-assessment. You might say something like: “</a:t>
            </a:r>
            <a:r>
              <a:rPr lang="en-US" i="1" dirty="0"/>
              <a:t>I see that a number of students are holding up 4s or 5s. Great! Many of you are confident in your ability to complete these </a:t>
            </a:r>
            <a:r>
              <a:rPr lang="en-US" b="1" i="1" dirty="0"/>
              <a:t>Reader’s Notes </a:t>
            </a:r>
            <a:r>
              <a:rPr lang="en-US" i="1" dirty="0"/>
              <a:t>since you had lots of practice with them in Module 1. I wonder if those of you who have held up 2s or 3s didn’t understand the reading or didn’t write enough notes</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a few students to point out some similarities and differences between your notes and theirs. Praise them for working hard to understand the text.</a:t>
            </a:r>
            <a:endParaRPr dirty="0"/>
          </a:p>
          <a:p>
            <a:pPr marL="457200" marR="0" lvl="0" indent="-304800" algn="l" rtl="0">
              <a:lnSpc>
                <a:spcPct val="100000"/>
              </a:lnSpc>
              <a:spcBef>
                <a:spcPts val="0"/>
              </a:spcBef>
              <a:spcAft>
                <a:spcPts val="0"/>
              </a:spcAft>
              <a:buSzPts val="1200"/>
              <a:buFont typeface="Calibri"/>
              <a:buAutoNum type="arabicPeriod"/>
            </a:pPr>
            <a:r>
              <a:rPr lang="en-US" dirty="0"/>
              <a:t>Offer students the opportunity to add to their chapters 1 and 2 notes.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Look for students to be adding to their personal charts.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Some students may need a copy of these notes provided to them or with some parts filled in already.</a:t>
            </a:r>
            <a:endParaRPr sz="1200" b="0" i="0" u="none" strike="noStrike" cap="none" dirty="0">
              <a:solidFill>
                <a:schemeClr val="dk1"/>
              </a:solidFill>
              <a:latin typeface="Calibri"/>
              <a:ea typeface="Calibri"/>
              <a:cs typeface="Calibri"/>
              <a:sym typeface="Calibri"/>
            </a:endParaRPr>
          </a:p>
        </p:txBody>
      </p:sp>
      <p:sp>
        <p:nvSpPr>
          <p:cNvPr id="114" name="Google Shape;114;g3df216fd6f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7744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15- 25</a:t>
            </a:r>
            <a:r>
              <a:rPr lang="en-US" b="1" i="0" u="none" strike="noStrike" cap="none" dirty="0">
                <a:solidFill>
                  <a:schemeClr val="dk1"/>
                </a:solidFill>
              </a:rPr>
              <a:t> minutes (this slide, 8-10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3</a:t>
            </a:r>
            <a:endParaRPr b="1" dirty="0"/>
          </a:p>
          <a:p>
            <a:pPr marL="0" lvl="0" indent="0" rtl="0">
              <a:lnSpc>
                <a:spcPct val="100000"/>
              </a:lnSpc>
              <a:spcBef>
                <a:spcPts val="1000"/>
              </a:spcBef>
              <a:spcAft>
                <a:spcPts val="0"/>
              </a:spcAft>
              <a:buClr>
                <a:schemeClr val="dk1"/>
              </a:buClr>
              <a:buSzPts val="1100"/>
              <a:buFont typeface="Arial"/>
              <a:buNone/>
            </a:pPr>
            <a:r>
              <a:rPr lang="en-US" b="1" dirty="0"/>
              <a:t>Opening A. Entry Task: Checking for Understanding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Clr>
                <a:schemeClr val="dk1"/>
              </a:buClr>
              <a:buSzPts val="1200"/>
              <a:buFont typeface="Calibri"/>
              <a:buChar char="●"/>
            </a:pPr>
            <a:r>
              <a:rPr lang="en-US" dirty="0"/>
              <a:t>Developing self-assessment and reflection supports all learners, but research shows it supports struggling learners most.</a:t>
            </a:r>
            <a:endParaRPr dirty="0"/>
          </a:p>
          <a:p>
            <a:pPr marL="45720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Remind students that they can use their </a:t>
            </a:r>
            <a:r>
              <a:rPr lang="en-US" b="1" dirty="0" err="1"/>
              <a:t>Lyddie</a:t>
            </a:r>
            <a:r>
              <a:rPr lang="en-US" b="1" dirty="0"/>
              <a:t> Reader’s Notes, Chapter 1 and Chapter 2</a:t>
            </a:r>
            <a:r>
              <a:rPr lang="en-US" dirty="0"/>
              <a:t>, but not the book itself, to answer these questions. Remind them that the purpose of this is not to “quiz” them but to show them how they are doing with taking notes and with understanding character, plot, and setting in </a:t>
            </a:r>
            <a:r>
              <a:rPr lang="en-US" b="0" i="1" dirty="0" err="1"/>
              <a:t>Lyddie</a:t>
            </a:r>
            <a:r>
              <a:rPr lang="en-US" dirty="0"/>
              <a:t>.  Also remind students that taking notes is a time honored way of actually learning.</a:t>
            </a:r>
            <a:endParaRPr dirty="0"/>
          </a:p>
          <a:p>
            <a:pPr marL="457200" marR="0" lvl="0" indent="-304800" algn="l" rtl="0">
              <a:lnSpc>
                <a:spcPct val="100000"/>
              </a:lnSpc>
              <a:spcBef>
                <a:spcPts val="0"/>
              </a:spcBef>
              <a:spcAft>
                <a:spcPts val="0"/>
              </a:spcAft>
              <a:buSzPts val="1200"/>
              <a:buFont typeface="Calibri"/>
              <a:buAutoNum type="arabicPeriod"/>
            </a:pPr>
            <a:r>
              <a:rPr lang="en-US" dirty="0"/>
              <a:t>Display a copy of the</a:t>
            </a:r>
            <a:r>
              <a:rPr lang="en-US" b="1" dirty="0"/>
              <a:t> Checking for Understanding, Chapters 1 and 2 entry task</a:t>
            </a:r>
            <a:r>
              <a:rPr lang="en-US" dirty="0"/>
              <a:t>. Direct students to complete the entry task individually as you model out loud. (See the </a:t>
            </a:r>
            <a:r>
              <a:rPr lang="en-US" b="1" dirty="0"/>
              <a:t>Checking for Understanding, Chapters 1 and 2 entry task, Teacher’s Guide</a:t>
            </a:r>
            <a:r>
              <a:rPr lang="en-US" dirty="0"/>
              <a:t> for a suggested way to model this task.) </a:t>
            </a:r>
            <a:endParaRPr dirty="0"/>
          </a:p>
          <a:p>
            <a:pPr marL="457200" marR="0" lvl="0" indent="-304800" algn="l" rtl="0">
              <a:lnSpc>
                <a:spcPct val="100000"/>
              </a:lnSpc>
              <a:spcBef>
                <a:spcPts val="0"/>
              </a:spcBef>
              <a:spcAft>
                <a:spcPts val="0"/>
              </a:spcAft>
              <a:buSzPts val="1200"/>
              <a:buFont typeface="Calibri"/>
              <a:buAutoNum type="arabicPeriod"/>
            </a:pPr>
            <a:r>
              <a:rPr lang="en-US" dirty="0"/>
              <a:t>As you model out loud, also write your answers down to provide a record of what exemplary work looks like.</a:t>
            </a:r>
            <a:endParaRPr dirty="0"/>
          </a:p>
          <a:p>
            <a:pPr marL="457200" marR="0" lvl="0" indent="-304800" algn="l" rtl="0">
              <a:lnSpc>
                <a:spcPct val="100000"/>
              </a:lnSpc>
              <a:spcBef>
                <a:spcPts val="0"/>
              </a:spcBef>
              <a:spcAft>
                <a:spcPts val="0"/>
              </a:spcAft>
              <a:buSzPts val="1200"/>
              <a:buFont typeface="Calibri"/>
              <a:buAutoNum type="arabicPeriod"/>
            </a:pPr>
            <a:r>
              <a:rPr lang="en-US" dirty="0"/>
              <a:t>When students are done with the entry task, notice and appreciate their success with completing the reading and note-taking assignment for homework. Assure them that it will get easier as they get used to the process and become stronger readers.</a:t>
            </a:r>
            <a:endParaRPr dirty="0"/>
          </a:p>
          <a:p>
            <a:pPr marL="457200" marR="0" lvl="0" indent="-304800" algn="l" rtl="0">
              <a:lnSpc>
                <a:spcPct val="100000"/>
              </a:lnSpc>
              <a:spcBef>
                <a:spcPts val="0"/>
              </a:spcBef>
              <a:spcAft>
                <a:spcPts val="0"/>
              </a:spcAft>
              <a:buSzPts val="1200"/>
              <a:buFont typeface="Calibri"/>
              <a:buAutoNum type="arabicPeriod"/>
            </a:pPr>
            <a:r>
              <a:rPr lang="en-US" dirty="0"/>
              <a:t>Be sure to  emphasize the importance of rereading. Say, “</a:t>
            </a:r>
            <a:r>
              <a:rPr lang="en-US" i="1" dirty="0"/>
              <a:t>Good readers ARE good readers because they reread!”</a:t>
            </a:r>
            <a:endParaRPr i="1" dirty="0"/>
          </a:p>
          <a:p>
            <a:pPr marL="457200" marR="0" lvl="0" indent="-304800" algn="l" rtl="0">
              <a:lnSpc>
                <a:spcPct val="100000"/>
              </a:lnSpc>
              <a:spcBef>
                <a:spcPts val="0"/>
              </a:spcBef>
              <a:spcAft>
                <a:spcPts val="0"/>
              </a:spcAft>
              <a:buSzPts val="1200"/>
              <a:buFont typeface="Calibri"/>
              <a:buAutoNum type="arabicPeriod"/>
            </a:pPr>
            <a:r>
              <a:rPr lang="en-US" dirty="0"/>
              <a:t>If appropriate, ask several students to share what they did to ensure that they were successful with the homework assignment.</a:t>
            </a:r>
            <a:endParaRPr dirty="0"/>
          </a:p>
          <a:p>
            <a:pPr marL="0" lvl="0" indent="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Look for students paying attention and recording the answers as the teacher goes through the modeling.</a:t>
            </a:r>
            <a:endParaRPr dirty="0"/>
          </a:p>
          <a:p>
            <a:pPr marL="457200" marR="0" lvl="0" indent="0" algn="l"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Some students may benefit from a printed copy or partially filled in copy.</a:t>
            </a:r>
            <a:endParaRPr i="0" u="none" strike="noStrike" cap="none" dirty="0">
              <a:solidFill>
                <a:schemeClr val="dk1"/>
              </a:solidFill>
            </a:endParaRPr>
          </a:p>
        </p:txBody>
      </p:sp>
      <p:sp>
        <p:nvSpPr>
          <p:cNvPr id="126" name="Google Shape;126;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9327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df216fd6f_0_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g3df216fd6f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15-25 </a:t>
            </a:r>
            <a:r>
              <a:rPr lang="en-US" b="1" i="0" u="none" strike="noStrike" cap="none" dirty="0">
                <a:solidFill>
                  <a:schemeClr val="dk1"/>
                </a:solidFill>
              </a:rPr>
              <a:t> minutes (this slide, 5-8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r>
              <a:rPr lang="en-US" b="1" dirty="0">
                <a:latin typeface="Times New Roman"/>
                <a:ea typeface="Times New Roman"/>
                <a:cs typeface="Times New Roman"/>
                <a:sym typeface="Times New Roman"/>
              </a:rPr>
              <a:t>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spcBef>
                <a:spcPts val="0"/>
              </a:spcBef>
              <a:spcAft>
                <a:spcPts val="0"/>
              </a:spcAft>
              <a:buClr>
                <a:schemeClr val="dk1"/>
              </a:buClr>
              <a:buSzPts val="1200"/>
              <a:buFont typeface="Calibri"/>
              <a:buChar char="●"/>
            </a:pPr>
            <a:r>
              <a:rPr lang="en-US" dirty="0"/>
              <a:t>Developing self-assessment and reflection supports all learners, but research shows it supports struggling learners most.</a:t>
            </a:r>
            <a:endParaRPr dirty="0"/>
          </a:p>
          <a:p>
            <a:pPr marL="457200" lvl="0" indent="-304800" rtl="0">
              <a:spcBef>
                <a:spcPts val="0"/>
              </a:spcBef>
              <a:spcAft>
                <a:spcPts val="0"/>
              </a:spcAft>
              <a:buClr>
                <a:schemeClr val="dk1"/>
              </a:buClr>
              <a:buSzPts val="1200"/>
              <a:buFont typeface="Calibri"/>
              <a:buChar char="●"/>
            </a:pPr>
            <a:r>
              <a:rPr lang="en-US" dirty="0"/>
              <a:t>For definitions of words in </a:t>
            </a:r>
            <a:r>
              <a:rPr lang="en-US" b="0" i="1" dirty="0" err="1"/>
              <a:t>Lyddie</a:t>
            </a:r>
            <a:r>
              <a:rPr lang="en-US" dirty="0"/>
              <a:t>, refer to the </a:t>
            </a:r>
            <a:r>
              <a:rPr lang="en-US" b="1" dirty="0"/>
              <a:t>Teacher’s Edition of the Reader’s Notes</a:t>
            </a:r>
            <a:r>
              <a:rPr lang="en-US" dirty="0"/>
              <a:t>. Also consider the</a:t>
            </a:r>
            <a:r>
              <a:rPr lang="en-US" b="1" dirty="0"/>
              <a:t> Longman online dictionary </a:t>
            </a:r>
            <a:r>
              <a:rPr lang="en-US" b="0" dirty="0"/>
              <a:t>at www.ldoceonline.com</a:t>
            </a:r>
            <a:r>
              <a:rPr lang="en-US" dirty="0"/>
              <a:t>, which provides student-friendly definitions.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Finally, remind students that they will use a similar routine with the </a:t>
            </a:r>
            <a:r>
              <a:rPr lang="en-US" b="1" dirty="0"/>
              <a:t>Reader’s Dictionar</a:t>
            </a:r>
            <a:r>
              <a:rPr lang="en-US" dirty="0"/>
              <a:t>y as they did with </a:t>
            </a:r>
            <a:r>
              <a:rPr lang="en-US" i="1" dirty="0"/>
              <a:t>A Long Walk to Water</a:t>
            </a:r>
            <a:r>
              <a:rPr lang="en-US" dirty="0"/>
              <a:t>: You will post a list of correct definitions, and they should review their work and see how many definitions they got right or almost right. You can display the </a:t>
            </a:r>
            <a:r>
              <a:rPr lang="en-US" b="1" dirty="0"/>
              <a:t>Teacher’s Edition of the Reader’s Notes for Chapters 1 and 2 </a:t>
            </a:r>
            <a:r>
              <a:rPr lang="en-US" dirty="0"/>
              <a:t>or write the definitions on the board or flip chart.</a:t>
            </a:r>
            <a:endParaRPr dirty="0"/>
          </a:p>
          <a:p>
            <a:pPr marL="457200" lvl="0" indent="-304800" rtl="0">
              <a:spcBef>
                <a:spcPts val="0"/>
              </a:spcBef>
              <a:spcAft>
                <a:spcPts val="0"/>
              </a:spcAft>
              <a:buClr>
                <a:schemeClr val="dk1"/>
              </a:buClr>
              <a:buSzPts val="1200"/>
              <a:buFont typeface="Calibri"/>
              <a:buAutoNum type="arabicPeriod"/>
            </a:pPr>
            <a:r>
              <a:rPr lang="en-US" dirty="0"/>
              <a:t>Ask students to revise their </a:t>
            </a:r>
            <a:r>
              <a:rPr lang="en-US" b="1" dirty="0"/>
              <a:t>Reader’s Dictionary </a:t>
            </a:r>
            <a:r>
              <a:rPr lang="en-US" dirty="0"/>
              <a:t>as necessary to make sure all words are defined correctly. Their definitions do not need to be in the same words as yours. </a:t>
            </a:r>
            <a:endParaRPr dirty="0"/>
          </a:p>
          <a:p>
            <a:pPr marL="457200" lvl="0" indent="-304800" rtl="0">
              <a:spcBef>
                <a:spcPts val="0"/>
              </a:spcBef>
              <a:spcAft>
                <a:spcPts val="0"/>
              </a:spcAft>
              <a:buClr>
                <a:schemeClr val="dk1"/>
              </a:buClr>
              <a:buSzPts val="1200"/>
              <a:buFont typeface="Calibri"/>
              <a:buAutoNum type="arabicPeriod"/>
            </a:pPr>
            <a:r>
              <a:rPr lang="en-US" dirty="0"/>
              <a:t>Give them an example: The posted definition of </a:t>
            </a:r>
            <a:r>
              <a:rPr lang="en-US" i="1" dirty="0"/>
              <a:t>transaction</a:t>
            </a:r>
            <a:r>
              <a:rPr lang="en-US" dirty="0"/>
              <a:t> is </a:t>
            </a:r>
            <a:r>
              <a:rPr lang="en-US" i="1" dirty="0"/>
              <a:t>deal</a:t>
            </a:r>
            <a:r>
              <a:rPr lang="en-US" dirty="0"/>
              <a:t>. If they have </a:t>
            </a:r>
            <a:r>
              <a:rPr lang="en-US" i="1" dirty="0"/>
              <a:t>business or business deal</a:t>
            </a:r>
            <a:r>
              <a:rPr lang="en-US" dirty="0"/>
              <a:t> </a:t>
            </a:r>
            <a:r>
              <a:rPr lang="en-US" i="1" dirty="0"/>
              <a:t>or exchange</a:t>
            </a:r>
            <a:r>
              <a:rPr lang="en-US" dirty="0"/>
              <a:t>, they don’t need to change it. However, if they have </a:t>
            </a:r>
            <a:r>
              <a:rPr lang="en-US" i="1" dirty="0"/>
              <a:t>conversation</a:t>
            </a:r>
            <a:r>
              <a:rPr lang="en-US" dirty="0"/>
              <a:t>, they should revise it to be more accurate.</a:t>
            </a:r>
            <a:endParaRPr dirty="0"/>
          </a:p>
          <a:p>
            <a:pPr marL="457200" lvl="0" indent="-304800" rtl="0">
              <a:spcBef>
                <a:spcPts val="0"/>
              </a:spcBef>
              <a:spcAft>
                <a:spcPts val="0"/>
              </a:spcAft>
              <a:buClr>
                <a:schemeClr val="dk1"/>
              </a:buClr>
              <a:buSzPts val="1200"/>
              <a:buFont typeface="Calibri"/>
              <a:buAutoNum type="arabicPeriod"/>
            </a:pPr>
            <a:r>
              <a:rPr lang="en-US" dirty="0"/>
              <a:t>Remind students that the process of determining the meaning of a word from context and then checking their answer not only helps them learn that word but makes them stronger readers in general. Good readers are good because they reread to figure out words and phrases they didn’t understand at first. Even if they have to correct some of their answers, the rereading and thinking students did while they were filling out the </a:t>
            </a:r>
            <a:r>
              <a:rPr lang="en-US" b="1" dirty="0"/>
              <a:t>Reader’s Dictionary</a:t>
            </a:r>
            <a:r>
              <a:rPr lang="en-US" dirty="0"/>
              <a:t> at home is building the “figuring out new words in context” muscle that is so important to strong readers.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Look for students checking their vocabulary while adding and changing to their definitions.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For some students, may need to be given the definitions already filled in.</a:t>
            </a:r>
            <a:endParaRPr sz="1200" b="0" i="0" u="none" strike="noStrike" cap="none" dirty="0">
              <a:solidFill>
                <a:schemeClr val="dk1"/>
              </a:solidFill>
              <a:latin typeface="Calibri"/>
              <a:ea typeface="Calibri"/>
              <a:cs typeface="Calibri"/>
              <a:sym typeface="Calibri"/>
            </a:endParaRPr>
          </a:p>
        </p:txBody>
      </p:sp>
      <p:sp>
        <p:nvSpPr>
          <p:cNvPr id="136" name="Google Shape;136;g3df216fd6f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8048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A. Setting Up Discussion Appointments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b="0" dirty="0"/>
              <a:t>Discussion appointments </a:t>
            </a:r>
            <a:r>
              <a:rPr lang="en-US" dirty="0"/>
              <a:t>protocol was used in Module One.  This protocol gives students the opportunity to work with different people in the class throughout the unit.</a:t>
            </a:r>
            <a:endParaRPr dirty="0"/>
          </a:p>
          <a:p>
            <a:pPr marL="457200" marR="0" lvl="0" indent="-304800" algn="l" rtl="0">
              <a:lnSpc>
                <a:spcPct val="100000"/>
              </a:lnSpc>
              <a:spcBef>
                <a:spcPts val="0"/>
              </a:spcBef>
              <a:spcAft>
                <a:spcPts val="0"/>
              </a:spcAft>
              <a:buSzPts val="1200"/>
              <a:buFont typeface="Calibri"/>
              <a:buChar char="●"/>
            </a:pPr>
            <a:r>
              <a:rPr lang="en-US" dirty="0"/>
              <a:t>If you have an uneven number of students, one student at each appointment will not be able to get an appointment. That will be ok because as you use these appointments over time, some students will be absent, others will have lost their sheets, and some will come into class having missed the sign up time. When students don’t have an appointment, if they come to you, you can match them with others who do not have a person or you can assign them to join another pair and form a committee of three. This process is usually very efficient, and everyone can begin to work with his/her appointments quickly.</a:t>
            </a:r>
            <a:endParaRPr dirty="0"/>
          </a:p>
          <a:p>
            <a:pPr marL="457200" marR="0" lvl="0" indent="-304800" algn="l" rtl="0">
              <a:lnSpc>
                <a:spcPct val="100000"/>
              </a:lnSpc>
              <a:spcBef>
                <a:spcPts val="0"/>
              </a:spcBef>
              <a:spcAft>
                <a:spcPts val="0"/>
              </a:spcAft>
              <a:buSzPts val="1200"/>
              <a:buFont typeface="Calibri"/>
              <a:buChar char="●"/>
            </a:pPr>
            <a:r>
              <a:rPr lang="en-US" dirty="0"/>
              <a:t>Consider filling in one of the appointments for each of the students to have some control over one of the partnerships.</a:t>
            </a:r>
            <a:endParaRPr dirty="0"/>
          </a:p>
          <a:p>
            <a:pPr marL="457200" marR="0" lvl="0" indent="-304800" algn="l" rtl="0">
              <a:lnSpc>
                <a:spcPct val="100000"/>
              </a:lnSpc>
              <a:spcBef>
                <a:spcPts val="0"/>
              </a:spcBef>
              <a:spcAft>
                <a:spcPts val="0"/>
              </a:spcAft>
              <a:buSzPts val="1200"/>
              <a:buFont typeface="Calibri"/>
              <a:buChar char="●"/>
            </a:pPr>
            <a:r>
              <a:rPr lang="en-US" dirty="0"/>
              <a:t>Also consider assigning all of the partners ahead of time if the class is too big or too crowded to make this kind of movement possible.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Ask students to raise their hands if they remember the </a:t>
            </a:r>
            <a:r>
              <a:rPr lang="en-US" b="0" dirty="0"/>
              <a:t>Discussion Appointment protocol </a:t>
            </a:r>
            <a:r>
              <a:rPr lang="en-US" dirty="0"/>
              <a:t>from Module 1. Depending on need, review the process of signing up for appointments. (See </a:t>
            </a:r>
            <a:r>
              <a:rPr lang="en-US" b="1" dirty="0"/>
              <a:t>Instructions for Discussion Appointments</a:t>
            </a:r>
            <a:r>
              <a:rPr lang="en-US" dirty="0"/>
              <a:t> in supporting materials).</a:t>
            </a:r>
            <a:endParaRPr dirty="0"/>
          </a:p>
          <a:p>
            <a:pPr marL="457200" lvl="0" indent="-304800" rtl="0">
              <a:lnSpc>
                <a:spcPct val="100000"/>
              </a:lnSpc>
              <a:spcBef>
                <a:spcPts val="0"/>
              </a:spcBef>
              <a:spcAft>
                <a:spcPts val="0"/>
              </a:spcAft>
              <a:buSzPts val="1200"/>
              <a:buFont typeface="Calibri"/>
              <a:buAutoNum type="arabicPeriod"/>
            </a:pPr>
            <a:r>
              <a:rPr lang="en-US" dirty="0"/>
              <a:t>Tell students that they need to circulate and make appointments with five people, one for each line on the paper. When two students make an appointment, they each write their name on the other person’s paper. For example, if I am making a Warp Threads appointment with Lucy, I write my name on the Warp Threads line of her paper, and she writes her name on the Warp Threads line of my paper. Students cannot make multiple appointments with the same person.</a:t>
            </a:r>
            <a:endParaRPr dirty="0"/>
          </a:p>
          <a:p>
            <a:pPr marL="457200" lvl="0" indent="-304800" rtl="0">
              <a:lnSpc>
                <a:spcPct val="100000"/>
              </a:lnSpc>
              <a:spcBef>
                <a:spcPts val="0"/>
              </a:spcBef>
              <a:spcAft>
                <a:spcPts val="0"/>
              </a:spcAft>
              <a:buSzPts val="1200"/>
              <a:buFont typeface="Calibri"/>
              <a:buAutoNum type="arabicPeriod"/>
            </a:pPr>
            <a:r>
              <a:rPr lang="en-US" dirty="0"/>
              <a:t>Distribute the </a:t>
            </a:r>
            <a:r>
              <a:rPr lang="en-US" b="1" dirty="0"/>
              <a:t>Weaving Room Discussion Appointments</a:t>
            </a:r>
            <a:r>
              <a:rPr lang="en-US" dirty="0"/>
              <a:t> handout and give students several minutes to sign up for Discussion Appointments.</a:t>
            </a:r>
            <a:endParaRPr dirty="0"/>
          </a:p>
          <a:p>
            <a:pPr marL="457200" lvl="0" indent="-304800" rtl="0">
              <a:lnSpc>
                <a:spcPct val="100000"/>
              </a:lnSpc>
              <a:spcBef>
                <a:spcPts val="0"/>
              </a:spcBef>
              <a:spcAft>
                <a:spcPts val="0"/>
              </a:spcAft>
              <a:buSzPts val="1200"/>
              <a:buFont typeface="Calibri"/>
              <a:buAutoNum type="arabicPeriod"/>
            </a:pPr>
            <a:r>
              <a:rPr lang="en-US" dirty="0"/>
              <a:t>After students have signed up, call them together and explain that they will frequently do close reading work with a partner. Readers often understand a text better when they discuss it with someone else, and they will have this opportunity with </a:t>
            </a:r>
            <a:r>
              <a:rPr lang="en-US" b="0" i="1" dirty="0" err="1"/>
              <a:t>Lyddie</a:t>
            </a:r>
            <a:r>
              <a:rPr lang="en-US" b="1" dirty="0"/>
              <a:t> </a:t>
            </a:r>
            <a:r>
              <a:rPr lang="en-US" dirty="0"/>
              <a:t>on many occasions. Remind them of the norms for moving to be with their partner and direct them to take their </a:t>
            </a:r>
            <a:r>
              <a:rPr lang="en-US" b="1" dirty="0"/>
              <a:t>Reader’s Notes </a:t>
            </a:r>
            <a:r>
              <a:rPr lang="en-US" dirty="0"/>
              <a:t>and </a:t>
            </a:r>
            <a:r>
              <a:rPr lang="en-US" b="0" i="1" dirty="0" err="1"/>
              <a:t>Lyddie</a:t>
            </a:r>
            <a:r>
              <a:rPr lang="en-US" b="1" dirty="0"/>
              <a:t> </a:t>
            </a:r>
            <a:r>
              <a:rPr lang="en-US" dirty="0"/>
              <a:t>and move to sit with their Loom Discussion Appointment.</a:t>
            </a:r>
            <a:endParaRPr dirty="0"/>
          </a:p>
          <a:p>
            <a:pPr marL="0" lvl="0" indent="0">
              <a:lnSpc>
                <a:spcPct val="100000"/>
              </a:lnSpc>
              <a:spcBef>
                <a:spcPts val="0"/>
              </a:spcBef>
              <a:spcAft>
                <a:spcPts val="0"/>
              </a:spcAft>
              <a:buNone/>
            </a:pPr>
            <a:br>
              <a:rPr lang="en-US" dirty="0"/>
            </a:b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filling in all the spots on their appointment sheet.</a:t>
            </a:r>
            <a:endParaRPr dirty="0"/>
          </a:p>
          <a:p>
            <a:pPr marL="457200" lvl="0" indent="0"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Font typeface="Calibri"/>
              <a:buChar char="●"/>
            </a:pPr>
            <a:r>
              <a:rPr lang="en-US" dirty="0"/>
              <a:t>Students may need assistance finding different partners.</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46" name="Google Shape;146;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5369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df216fd6f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3df216fd6f_0_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20</a:t>
            </a:r>
            <a:r>
              <a:rPr lang="en-US" b="1" dirty="0"/>
              <a:t>-25 </a:t>
            </a:r>
            <a:r>
              <a:rPr lang="en-US" b="1" i="0" u="none" strike="noStrike" cap="none" dirty="0">
                <a:solidFill>
                  <a:schemeClr val="dk1"/>
                </a:solidFill>
              </a:rPr>
              <a:t>minutes (this slide, 1</a:t>
            </a:r>
            <a:r>
              <a:rPr lang="en-US" b="1" dirty="0"/>
              <a:t>0 - 15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1 of 2 slides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Guided Practice: Noticing When to Reread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If students have a difficult time focusing while they read, the modeling will provide them with the kinds of reasons to stop and ask themselves questions and reread.  If rereading is an expectation, they will feel better about doing it.</a:t>
            </a:r>
            <a:endParaRPr dirty="0"/>
          </a:p>
          <a:p>
            <a:pPr marL="457200" marR="0" lvl="0" indent="-304800" algn="l" rtl="0">
              <a:lnSpc>
                <a:spcPct val="100000"/>
              </a:lnSpc>
              <a:spcBef>
                <a:spcPts val="0"/>
              </a:spcBef>
              <a:spcAft>
                <a:spcPts val="0"/>
              </a:spcAft>
              <a:buSzPts val="1200"/>
              <a:buFont typeface="Calibri"/>
              <a:buChar char="●"/>
            </a:pPr>
            <a:r>
              <a:rPr lang="en-US" dirty="0"/>
              <a:t>Students are likely to immediately see how much better they understand a text when they reread, so this is a very self-reinforcing habit.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Tell students that in this part of the lesson, they will discuss and practice some strategies that they might use when they are reading at home. Together, the class will start the homework assignment for tonight.</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open </a:t>
            </a:r>
            <a:r>
              <a:rPr lang="en-US" b="0" i="1" dirty="0" err="1"/>
              <a:t>Lyddie</a:t>
            </a:r>
            <a:r>
              <a:rPr lang="en-US" dirty="0"/>
              <a:t> to the beginning of Chapter 3. Ask them to read the first three pages of the chapter silently to themselves, as if they were reading for homework.</a:t>
            </a:r>
            <a:endParaRPr dirty="0"/>
          </a:p>
          <a:p>
            <a:pPr marL="457200" marR="0" lvl="0" indent="-304800" algn="l" rtl="0">
              <a:lnSpc>
                <a:spcPct val="100000"/>
              </a:lnSpc>
              <a:spcBef>
                <a:spcPts val="0"/>
              </a:spcBef>
              <a:spcAft>
                <a:spcPts val="0"/>
              </a:spcAft>
              <a:buSzPts val="1200"/>
              <a:buFont typeface="Calibri"/>
              <a:buAutoNum type="arabicPeriod"/>
            </a:pPr>
            <a:r>
              <a:rPr lang="en-US" dirty="0"/>
              <a:t>When most students are done, ask them to think about what strategies they used as they were reading. Ask them to raise their hands if they:</a:t>
            </a:r>
            <a:endParaRPr dirty="0"/>
          </a:p>
          <a:p>
            <a:pPr marL="914400" marR="0" lvl="1" indent="-304800" algn="l" rtl="0">
              <a:lnSpc>
                <a:spcPct val="100000"/>
              </a:lnSpc>
              <a:spcBef>
                <a:spcPts val="0"/>
              </a:spcBef>
              <a:spcAft>
                <a:spcPts val="0"/>
              </a:spcAft>
              <a:buSzPts val="1200"/>
              <a:buFont typeface="Calibri"/>
              <a:buChar char="○"/>
            </a:pPr>
            <a:r>
              <a:rPr lang="en-US" dirty="0"/>
              <a:t>Reread any passages or sentences</a:t>
            </a:r>
            <a:endParaRPr dirty="0"/>
          </a:p>
          <a:p>
            <a:pPr marL="914400" marR="0" lvl="1" indent="-304800" algn="l" rtl="0">
              <a:lnSpc>
                <a:spcPct val="100000"/>
              </a:lnSpc>
              <a:spcBef>
                <a:spcPts val="0"/>
              </a:spcBef>
              <a:spcAft>
                <a:spcPts val="0"/>
              </a:spcAft>
              <a:buSzPts val="1200"/>
              <a:buFont typeface="Calibri"/>
              <a:buChar char="○"/>
            </a:pPr>
            <a:r>
              <a:rPr lang="en-US" dirty="0"/>
              <a:t>Tried to figure out what a new word meant</a:t>
            </a:r>
            <a:endParaRPr dirty="0"/>
          </a:p>
          <a:p>
            <a:pPr marL="914400" marR="0" lvl="1" indent="-304800" algn="l" rtl="0">
              <a:lnSpc>
                <a:spcPct val="100000"/>
              </a:lnSpc>
              <a:spcBef>
                <a:spcPts val="0"/>
              </a:spcBef>
              <a:spcAft>
                <a:spcPts val="0"/>
              </a:spcAft>
              <a:buSzPts val="1200"/>
              <a:buFont typeface="Calibri"/>
              <a:buChar char="○"/>
            </a:pPr>
            <a:r>
              <a:rPr lang="en-US" dirty="0"/>
              <a:t>Made a picture or a movie in their minds as they read</a:t>
            </a:r>
            <a:endParaRPr dirty="0"/>
          </a:p>
          <a:p>
            <a:pPr marL="914400" marR="0" lvl="1" indent="-304800" algn="l" rtl="0">
              <a:lnSpc>
                <a:spcPct val="100000"/>
              </a:lnSpc>
              <a:spcBef>
                <a:spcPts val="0"/>
              </a:spcBef>
              <a:spcAft>
                <a:spcPts val="0"/>
              </a:spcAft>
              <a:buSzPts val="1200"/>
              <a:buFont typeface="Calibri"/>
              <a:buChar char="○"/>
            </a:pPr>
            <a:r>
              <a:rPr lang="en-US" dirty="0"/>
              <a:t>Asked themselves a question</a:t>
            </a:r>
            <a:endParaRPr dirty="0"/>
          </a:p>
          <a:p>
            <a:pPr marL="914400" marR="0" lvl="1" indent="-304800" algn="l" rtl="0">
              <a:lnSpc>
                <a:spcPct val="100000"/>
              </a:lnSpc>
              <a:spcBef>
                <a:spcPts val="0"/>
              </a:spcBef>
              <a:spcAft>
                <a:spcPts val="0"/>
              </a:spcAft>
              <a:buSzPts val="1200"/>
              <a:buFont typeface="Calibri"/>
              <a:buChar char="○"/>
            </a:pPr>
            <a:r>
              <a:rPr lang="en-US" dirty="0"/>
              <a:t>Imagined how </a:t>
            </a:r>
            <a:r>
              <a:rPr lang="en-US" dirty="0" err="1"/>
              <a:t>Lyddie</a:t>
            </a:r>
            <a:r>
              <a:rPr lang="en-US" dirty="0"/>
              <a:t> might be feeling</a:t>
            </a:r>
            <a:endParaRPr dirty="0"/>
          </a:p>
          <a:p>
            <a:pPr marL="457200" marR="0" lvl="0" indent="-304800" algn="l" rtl="0">
              <a:lnSpc>
                <a:spcPct val="100000"/>
              </a:lnSpc>
              <a:spcBef>
                <a:spcPts val="0"/>
              </a:spcBef>
              <a:spcAft>
                <a:spcPts val="0"/>
              </a:spcAft>
              <a:buSzPts val="1200"/>
              <a:buFont typeface="Calibri"/>
              <a:buAutoNum type="arabicPeriod"/>
            </a:pPr>
            <a:r>
              <a:rPr lang="en-US" dirty="0"/>
              <a:t>Next, tell them that since they are starting a new book that is much harder than</a:t>
            </a:r>
            <a:r>
              <a:rPr lang="en-US" i="1" dirty="0"/>
              <a:t> A Long Walk to Water</a:t>
            </a:r>
            <a:r>
              <a:rPr lang="en-US" dirty="0"/>
              <a:t>, you are going to model for them a few things they can do to understand this difficult text. (Use or modify the </a:t>
            </a:r>
            <a:r>
              <a:rPr lang="en-US" b="1" dirty="0"/>
              <a:t>Chapter 3 of </a:t>
            </a:r>
            <a:r>
              <a:rPr lang="en-US" b="1" dirty="0" err="1"/>
              <a:t>Lyddie</a:t>
            </a:r>
            <a:r>
              <a:rPr lang="en-US" b="1" dirty="0"/>
              <a:t> Suggested Read-aloud Teacher Script</a:t>
            </a:r>
            <a:r>
              <a:rPr lang="en-US" dirty="0"/>
              <a:t> provided.)</a:t>
            </a:r>
            <a:endParaRPr dirty="0"/>
          </a:p>
          <a:p>
            <a:pPr marL="457200" marR="0" lvl="0" indent="-304800" algn="l" rtl="0">
              <a:lnSpc>
                <a:spcPct val="100000"/>
              </a:lnSpc>
              <a:spcBef>
                <a:spcPts val="0"/>
              </a:spcBef>
              <a:spcAft>
                <a:spcPts val="0"/>
              </a:spcAft>
              <a:buSzPts val="1200"/>
              <a:buFont typeface="Calibri"/>
              <a:buAutoNum type="arabicPeriod"/>
            </a:pPr>
            <a:r>
              <a:rPr lang="en-US" dirty="0"/>
              <a:t>Say to students: “</a:t>
            </a:r>
            <a:r>
              <a:rPr lang="en-US" i="1" dirty="0"/>
              <a:t>Read in your heads while I read aloud.</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After you read the first two paragraphs on page 18, pause to say: </a:t>
            </a:r>
            <a:r>
              <a:rPr lang="en-US" i="1" dirty="0"/>
              <a:t>“I’m trying to picture this in my mind. Cutler’s Tavern sounds like it’s a big building with many different sections and levels. There are pastures around it and two big trees. I bet that’s intimidating for </a:t>
            </a:r>
            <a:r>
              <a:rPr lang="en-US" i="1" dirty="0" err="1"/>
              <a:t>Lyddie</a:t>
            </a:r>
            <a:r>
              <a:rPr lang="en-US" i="1" dirty="0"/>
              <a:t>. Making a picture in my mind helps me understand the setting and think about how it might be affecting </a:t>
            </a:r>
            <a:r>
              <a:rPr lang="en-US" i="1" dirty="0" err="1"/>
              <a:t>Lyddie</a:t>
            </a:r>
            <a:r>
              <a:rPr lang="en-US" i="1" dirty="0"/>
              <a:t>.”</a:t>
            </a:r>
            <a:endParaRPr i="1" dirty="0"/>
          </a:p>
          <a:p>
            <a:pPr marL="457200" marR="0" lvl="0" indent="-304800" algn="l" rtl="0">
              <a:lnSpc>
                <a:spcPct val="100000"/>
              </a:lnSpc>
              <a:spcBef>
                <a:spcPts val="0"/>
              </a:spcBef>
              <a:spcAft>
                <a:spcPts val="0"/>
              </a:spcAft>
              <a:buSzPts val="1200"/>
              <a:buFont typeface="Calibri"/>
              <a:buAutoNum type="arabicPeriod"/>
            </a:pPr>
            <a:r>
              <a:rPr lang="en-US" dirty="0"/>
              <a:t>Then continue reading the next paragraph. Pause to wonder aloud: </a:t>
            </a:r>
            <a:r>
              <a:rPr lang="en-US" i="1" dirty="0"/>
              <a:t>“I wonder if this will be true. Will she really be like a slave? Asking a question like this makes me want to keep reading to find out what happens.”</a:t>
            </a:r>
            <a:endParaRPr i="1" dirty="0"/>
          </a:p>
          <a:p>
            <a:pPr marL="457200" marR="0" lvl="0" indent="-304800" algn="l" rtl="0">
              <a:lnSpc>
                <a:spcPct val="100000"/>
              </a:lnSpc>
              <a:spcBef>
                <a:spcPts val="0"/>
              </a:spcBef>
              <a:spcAft>
                <a:spcPts val="0"/>
              </a:spcAft>
              <a:buSzPts val="1200"/>
              <a:buFont typeface="Calibri"/>
              <a:buAutoNum type="arabicPeriod"/>
            </a:pPr>
            <a:r>
              <a:rPr lang="en-US" dirty="0"/>
              <a:t>Then continue reading. Pause at the top of the next page after the first full paragraph. Say:</a:t>
            </a:r>
            <a:r>
              <a:rPr lang="en-US" i="1" dirty="0"/>
              <a:t> “Wait, that was confusing. What is roaring? I’m going to reread that.”</a:t>
            </a:r>
            <a:r>
              <a:rPr lang="en-US" dirty="0"/>
              <a:t> After you reread, say:</a:t>
            </a:r>
            <a:r>
              <a:rPr lang="en-US" i="1" dirty="0"/>
              <a:t> “Okay. Now I understand. A stagecoach, which is like a carriage pulled by horses, has arrived.”</a:t>
            </a:r>
            <a:endParaRPr i="1" dirty="0"/>
          </a:p>
          <a:p>
            <a:pPr marL="457200" marR="0" lvl="0" indent="-304800" algn="l" rtl="0">
              <a:lnSpc>
                <a:spcPct val="100000"/>
              </a:lnSpc>
              <a:spcBef>
                <a:spcPts val="0"/>
              </a:spcBef>
              <a:spcAft>
                <a:spcPts val="0"/>
              </a:spcAft>
              <a:buSzPts val="1200"/>
              <a:buFont typeface="Calibri"/>
              <a:buAutoNum type="arabicPeriod"/>
            </a:pPr>
            <a:r>
              <a:rPr lang="en-US" dirty="0"/>
              <a:t>Then continue reading. Pause when you get to the end of page 19. Say:</a:t>
            </a:r>
            <a:r>
              <a:rPr lang="en-US" i="1" dirty="0"/>
              <a:t> “I can really picture this in my head. This woman is dressed so nicely, she must look so different from </a:t>
            </a:r>
            <a:r>
              <a:rPr lang="en-US" i="1" dirty="0" err="1"/>
              <a:t>Lyddie</a:t>
            </a:r>
            <a:r>
              <a:rPr lang="en-US" i="1" dirty="0"/>
              <a:t>. I wonder what not haughty means. I’m going to reread that sentence to try to figure it out. It seems to be something negative, because she says it was a ‘nice smile.’ I think it means that this woman was not looking down on her, as she could have.”</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Then continue reading until the middle of page 20. Pause after you read the paragraph that begins, “</a:t>
            </a:r>
            <a:r>
              <a:rPr lang="en-US" dirty="0" err="1"/>
              <a:t>Lyddie</a:t>
            </a:r>
            <a:r>
              <a:rPr lang="en-US" dirty="0"/>
              <a:t> was aware …” </a:t>
            </a:r>
            <a:r>
              <a:rPr lang="en-US" i="0" dirty="0"/>
              <a:t>Say</a:t>
            </a:r>
            <a:r>
              <a:rPr lang="en-US" i="1" dirty="0"/>
              <a:t>: “Hmm … I can picture </a:t>
            </a:r>
            <a:r>
              <a:rPr lang="en-US" i="1" dirty="0" err="1"/>
              <a:t>Lyddie</a:t>
            </a:r>
            <a:r>
              <a:rPr lang="en-US" i="1" dirty="0"/>
              <a:t>, and she is dirty and dressed in rags. I wonder what homespun means. I’m going to reread that part and try to figure it out. The word homespun is unfamiliar to me, but I know spun comes from spin. So if it was spun at home, I think that means homemade. She looks a lot different from the fancy lady. I know how this feels—I’ve felt out of place and embarrassed like this before. Trying to put myself in the character’s shoes helps me understand the story better.” </a:t>
            </a:r>
            <a:endParaRPr i="1" dirty="0"/>
          </a:p>
          <a:p>
            <a:pPr marL="457200" marR="0" lvl="0" indent="-304800" algn="l" rtl="0">
              <a:lnSpc>
                <a:spcPct val="100000"/>
              </a:lnSpc>
              <a:spcBef>
                <a:spcPts val="0"/>
              </a:spcBef>
              <a:spcAft>
                <a:spcPts val="0"/>
              </a:spcAft>
              <a:buSzPts val="1200"/>
              <a:buFont typeface="Calibri"/>
              <a:buAutoNum type="arabicPeriod"/>
            </a:pPr>
            <a:r>
              <a:rPr lang="en-US" dirty="0"/>
              <a:t>Then continue reading until you get to the top of page 21. Say: </a:t>
            </a:r>
            <a:r>
              <a:rPr lang="en-US" i="1" dirty="0"/>
              <a:t>“Wow! I could really picture that. </a:t>
            </a:r>
            <a:r>
              <a:rPr lang="en-US" i="1" dirty="0" err="1"/>
              <a:t>Lyddie</a:t>
            </a:r>
            <a:r>
              <a:rPr lang="en-US" i="1" dirty="0"/>
              <a:t> was mad at that woman for saying those rude things, and she did not back down.</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After you have finished reading and thinking aloud, ask students to turn and talk with a partner:</a:t>
            </a:r>
            <a:endParaRPr dirty="0"/>
          </a:p>
          <a:p>
            <a:pPr marL="914400" marR="0" lvl="1" indent="-304800" algn="l" rtl="0">
              <a:lnSpc>
                <a:spcPct val="100000"/>
              </a:lnSpc>
              <a:spcBef>
                <a:spcPts val="0"/>
              </a:spcBef>
              <a:spcAft>
                <a:spcPts val="0"/>
              </a:spcAft>
              <a:buSzPts val="1200"/>
              <a:buFont typeface="Calibri"/>
              <a:buChar char="○"/>
            </a:pPr>
            <a:r>
              <a:rPr lang="en-US" i="1" dirty="0"/>
              <a:t>“What is one thing you noticed me doing that might be helpful when you read </a:t>
            </a:r>
            <a:r>
              <a:rPr lang="en-US" b="0" i="1" dirty="0" err="1"/>
              <a:t>Lyddie</a:t>
            </a:r>
            <a:r>
              <a:rPr lang="en-US" i="1" dirty="0"/>
              <a:t> for homework?”</a:t>
            </a:r>
            <a:endParaRPr i="1" dirty="0"/>
          </a:p>
          <a:p>
            <a:pPr marL="0" lvl="0" indent="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Look for students to be following along while you are reading.</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Offer to read aloud with anyone who would like to during the silent reading time.</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58" name="Google Shape;158;g3df216fd6f_0_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3977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15125"/>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83410"/>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3</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50-70 </a:t>
            </a:r>
            <a:r>
              <a:rPr lang="en-US" sz="2600" i="0" u="none" strike="noStrike" cap="none" dirty="0">
                <a:solidFill>
                  <a:schemeClr val="dk1"/>
                </a:solidFill>
                <a:latin typeface="Century Gothic"/>
                <a:ea typeface="Century Gothic"/>
                <a:cs typeface="Century Gothic"/>
                <a:sym typeface="Century Gothic"/>
              </a:rPr>
              <a:t>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dirty="0">
                <a:solidFill>
                  <a:srgbClr val="333333"/>
                </a:solidFill>
                <a:highlight>
                  <a:srgbClr val="FFFFFF"/>
                </a:highlight>
                <a:latin typeface="Century Gothic"/>
                <a:ea typeface="Century Gothic"/>
                <a:cs typeface="Century Gothic"/>
                <a:sym typeface="Century Gothic"/>
              </a:rPr>
              <a:t>In this lesson students watch the teacher model how to use the </a:t>
            </a:r>
            <a:r>
              <a:rPr lang="en-US" sz="2400" b="1" dirty="0">
                <a:solidFill>
                  <a:srgbClr val="333333"/>
                </a:solidFill>
                <a:highlight>
                  <a:srgbClr val="FFFFFF"/>
                </a:highlight>
                <a:latin typeface="Century Gothic"/>
                <a:ea typeface="Century Gothic"/>
                <a:cs typeface="Century Gothic"/>
                <a:sym typeface="Century Gothic"/>
              </a:rPr>
              <a:t>Reader’s Notes </a:t>
            </a:r>
            <a:r>
              <a:rPr lang="en-US" sz="2400" dirty="0">
                <a:solidFill>
                  <a:srgbClr val="333333"/>
                </a:solidFill>
                <a:highlight>
                  <a:srgbClr val="FFFFFF"/>
                </a:highlight>
                <a:latin typeface="Century Gothic"/>
                <a:ea typeface="Century Gothic"/>
                <a:cs typeface="Century Gothic"/>
                <a:sym typeface="Century Gothic"/>
              </a:rPr>
              <a:t>to complete the daily </a:t>
            </a:r>
            <a:r>
              <a:rPr lang="en-US" sz="2400" b="1" dirty="0">
                <a:solidFill>
                  <a:srgbClr val="333333"/>
                </a:solidFill>
                <a:highlight>
                  <a:srgbClr val="FFFFFF"/>
                </a:highlight>
                <a:latin typeface="Century Gothic"/>
                <a:ea typeface="Century Gothic"/>
                <a:cs typeface="Century Gothic"/>
                <a:sym typeface="Century Gothic"/>
              </a:rPr>
              <a:t>Checking for Understanding entry task</a:t>
            </a:r>
            <a:r>
              <a:rPr lang="en-US" sz="2400" dirty="0">
                <a:solidFill>
                  <a:srgbClr val="333333"/>
                </a:solidFill>
                <a:highlight>
                  <a:srgbClr val="FFFFFF"/>
                </a:highlight>
                <a:latin typeface="Century Gothic"/>
                <a:ea typeface="Century Gothic"/>
                <a:cs typeface="Century Gothic"/>
                <a:sym typeface="Century Gothic"/>
              </a:rPr>
              <a:t>, as well as  strategies students might use to make meaning of this text when reading for homework.</a:t>
            </a:r>
            <a:endParaRPr sz="26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dirty="0">
                <a:latin typeface="Century Gothic"/>
                <a:ea typeface="Century Gothic"/>
                <a:cs typeface="Century Gothic"/>
                <a:sym typeface="Century Gothic"/>
              </a:rPr>
              <a:t>I can analyze how plot, character, and setting interact in </a:t>
            </a:r>
            <a:r>
              <a:rPr lang="en-US" sz="2400" b="1" i="1"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I can use context clues—both in the sentence and on the page—to determine the meaning of unknown words.</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By engaging in a discussion with my partner, I can analyze one section of </a:t>
            </a:r>
            <a:r>
              <a:rPr lang="en-US" sz="2400" b="1" i="1"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to deepen my understanding of the plot, characters, and setting.</a:t>
            </a: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practice reading effectively</a:t>
            </a:r>
            <a:endParaRPr sz="3400" i="0" u="none" strike="noStrike" cap="none">
              <a:solidFill>
                <a:schemeClr val="dk1"/>
              </a:solidFill>
              <a:latin typeface="Century Gothic"/>
              <a:ea typeface="Century Gothic"/>
              <a:cs typeface="Century Gothic"/>
              <a:sym typeface="Century Gothic"/>
            </a:endParaRPr>
          </a:p>
        </p:txBody>
      </p:sp>
      <p:sp>
        <p:nvSpPr>
          <p:cNvPr id="171" name="Google Shape;171;p22"/>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74" name="Google Shape;174;p22"/>
          <p:cNvSpPr txBox="1"/>
          <p:nvPr/>
        </p:nvSpPr>
        <p:spPr>
          <a:xfrm>
            <a:off x="838200" y="1955800"/>
            <a:ext cx="10572900" cy="43902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b="1">
                <a:solidFill>
                  <a:schemeClr val="dk1"/>
                </a:solidFill>
                <a:latin typeface="Century Gothic"/>
                <a:ea typeface="Century Gothic"/>
                <a:cs typeface="Century Gothic"/>
                <a:sym typeface="Century Gothic"/>
              </a:rPr>
              <a:t>Turn and Talk with a partner:</a:t>
            </a:r>
            <a:endParaRPr sz="2400" b="1">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b="1">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What has happened so far in this chapter?</a:t>
            </a:r>
            <a:endParaRPr sz="240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What did these strategies help us understand about the text?</a:t>
            </a: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800">
              <a:solidFill>
                <a:schemeClr val="dk1"/>
              </a:solidFill>
              <a:latin typeface="Century Gothic"/>
              <a:ea typeface="Century Gothic"/>
              <a:cs typeface="Century Gothic"/>
              <a:sym typeface="Century Gothic"/>
            </a:endParaRPr>
          </a:p>
        </p:txBody>
      </p:sp>
      <p:pic>
        <p:nvPicPr>
          <p:cNvPr id="175" name="Google Shape;175;p22"/>
          <p:cNvPicPr preferRelativeResize="0"/>
          <p:nvPr/>
        </p:nvPicPr>
        <p:blipFill>
          <a:blip r:embed="rId3">
            <a:alphaModFix/>
          </a:blip>
          <a:stretch>
            <a:fillRect/>
          </a:stretch>
        </p:blipFill>
        <p:spPr>
          <a:xfrm>
            <a:off x="11198325" y="6079923"/>
            <a:ext cx="715500" cy="706637"/>
          </a:xfrm>
          <a:prstGeom prst="rect">
            <a:avLst/>
          </a:prstGeom>
          <a:noFill/>
          <a:ln>
            <a:noFill/>
          </a:ln>
        </p:spPr>
      </p:pic>
      <p:pic>
        <p:nvPicPr>
          <p:cNvPr id="8" name="Google Shape;110;p16"/>
          <p:cNvPicPr preferRelativeResize="0"/>
          <p:nvPr/>
        </p:nvPicPr>
        <p:blipFill>
          <a:blip r:embed="rId4">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3"/>
          <p:cNvSpPr txBox="1">
            <a:spLocks noGrp="1"/>
          </p:cNvSpPr>
          <p:nvPr>
            <p:ph type="title"/>
          </p:nvPr>
        </p:nvSpPr>
        <p:spPr>
          <a:xfrm>
            <a:off x="591200" y="500050"/>
            <a:ext cx="10207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talk about Lyddie</a:t>
            </a:r>
            <a:endParaRPr sz="3400" i="0" u="none" strike="noStrike" cap="none">
              <a:solidFill>
                <a:schemeClr val="dk1"/>
              </a:solidFill>
              <a:latin typeface="Century Gothic"/>
              <a:ea typeface="Century Gothic"/>
              <a:cs typeface="Century Gothic"/>
              <a:sym typeface="Century Gothic"/>
            </a:endParaRPr>
          </a:p>
        </p:txBody>
      </p:sp>
      <p:sp>
        <p:nvSpPr>
          <p:cNvPr id="182" name="Google Shape;182;p23"/>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85" name="Google Shape;185;p23"/>
          <p:cNvSpPr txBox="1"/>
          <p:nvPr/>
        </p:nvSpPr>
        <p:spPr>
          <a:xfrm>
            <a:off x="591200" y="1779775"/>
            <a:ext cx="10881600" cy="4566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endParaRPr sz="1100" b="1" dirty="0">
              <a:solidFill>
                <a:schemeClr val="dk1"/>
              </a:solidFill>
            </a:endParaRPr>
          </a:p>
          <a:p>
            <a:pPr marL="0" lvl="0" indent="0">
              <a:spcBef>
                <a:spcPts val="0"/>
              </a:spcBef>
              <a:spcAft>
                <a:spcPts val="0"/>
              </a:spcAft>
              <a:buNone/>
            </a:pPr>
            <a:endParaRPr sz="1100" dirty="0">
              <a:solidFill>
                <a:schemeClr val="dk1"/>
              </a:solidFill>
            </a:endParaRPr>
          </a:p>
          <a:p>
            <a:pPr marL="0" lvl="0" indent="0">
              <a:spcBef>
                <a:spcPts val="0"/>
              </a:spcBef>
              <a:spcAft>
                <a:spcPts val="0"/>
              </a:spcAft>
              <a:buNone/>
            </a:pPr>
            <a:endParaRPr sz="1100" dirty="0">
              <a:solidFill>
                <a:schemeClr val="dk1"/>
              </a:solidFill>
            </a:endParaRPr>
          </a:p>
          <a:p>
            <a:pPr marL="0" lvl="0" indent="0">
              <a:spcBef>
                <a:spcPts val="0"/>
              </a:spcBef>
              <a:spcAft>
                <a:spcPts val="0"/>
              </a:spcAft>
              <a:buNone/>
            </a:pPr>
            <a:r>
              <a:rPr lang="en-US" sz="3000" b="1" dirty="0">
                <a:solidFill>
                  <a:schemeClr val="dk1"/>
                </a:solidFill>
                <a:latin typeface="Century Gothic"/>
                <a:ea typeface="Century Gothic"/>
                <a:cs typeface="Century Gothic"/>
                <a:sym typeface="Century Gothic"/>
              </a:rPr>
              <a:t>Turn and talk with your partner:</a:t>
            </a:r>
            <a:endParaRPr sz="30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3000" b="1"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3000" b="1" dirty="0">
              <a:solidFill>
                <a:schemeClr val="dk1"/>
              </a:solidFill>
              <a:latin typeface="Century Gothic"/>
              <a:ea typeface="Century Gothic"/>
              <a:cs typeface="Century Gothic"/>
              <a:sym typeface="Century Gothic"/>
            </a:endParaRPr>
          </a:p>
          <a:p>
            <a:pPr marL="457200" lvl="0" indent="-419100" rtl="0">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What have you learned about </a:t>
            </a:r>
            <a:r>
              <a:rPr lang="en-US" sz="3000" dirty="0" err="1">
                <a:solidFill>
                  <a:schemeClr val="dk1"/>
                </a:solidFill>
                <a:latin typeface="Century Gothic"/>
                <a:ea typeface="Century Gothic"/>
                <a:cs typeface="Century Gothic"/>
                <a:sym typeface="Century Gothic"/>
              </a:rPr>
              <a:t>Lyddie</a:t>
            </a:r>
            <a:r>
              <a:rPr lang="en-US" sz="3000" dirty="0">
                <a:solidFill>
                  <a:schemeClr val="dk1"/>
                </a:solidFill>
                <a:latin typeface="Century Gothic"/>
                <a:ea typeface="Century Gothic"/>
                <a:cs typeface="Century Gothic"/>
                <a:sym typeface="Century Gothic"/>
              </a:rPr>
              <a:t>?</a:t>
            </a:r>
          </a:p>
          <a:p>
            <a:pPr marL="457200" lvl="0" indent="-419100" rtl="0">
              <a:spcBef>
                <a:spcPts val="0"/>
              </a:spcBef>
              <a:spcAft>
                <a:spcPts val="0"/>
              </a:spcAft>
              <a:buClr>
                <a:schemeClr val="dk1"/>
              </a:buClr>
              <a:buSzPts val="3000"/>
              <a:buFont typeface="Century Gothic"/>
              <a:buAutoNum type="arabicPeriod"/>
            </a:pPr>
            <a:endParaRPr lang="en-US" sz="3000" dirty="0">
              <a:solidFill>
                <a:schemeClr val="dk1"/>
              </a:solidFill>
              <a:latin typeface="Century Gothic"/>
              <a:ea typeface="Century Gothic"/>
              <a:cs typeface="Century Gothic"/>
              <a:sym typeface="Century Gothic"/>
            </a:endParaRPr>
          </a:p>
          <a:p>
            <a:pPr marL="457200" lvl="0" indent="-419100" rtl="0">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What seems to be important to her?</a:t>
            </a:r>
            <a:endParaRPr sz="30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3000" dirty="0">
                <a:solidFill>
                  <a:schemeClr val="dk1"/>
                </a:solidFill>
                <a:latin typeface="Century Gothic"/>
                <a:ea typeface="Century Gothic"/>
                <a:cs typeface="Century Gothic"/>
                <a:sym typeface="Century Gothic"/>
              </a:rPr>
              <a:t>  </a:t>
            </a:r>
            <a:endParaRPr sz="1200" dirty="0">
              <a:latin typeface="Calibri"/>
              <a:ea typeface="Calibri"/>
              <a:cs typeface="Calibri"/>
              <a:sym typeface="Calibri"/>
            </a:endParaRPr>
          </a:p>
        </p:txBody>
      </p:sp>
      <p:pic>
        <p:nvPicPr>
          <p:cNvPr id="8" name="Google Shape;175;p22"/>
          <p:cNvPicPr preferRelativeResize="0"/>
          <p:nvPr/>
        </p:nvPicPr>
        <p:blipFill>
          <a:blip r:embed="rId3">
            <a:alphaModFix/>
          </a:blip>
          <a:stretch>
            <a:fillRect/>
          </a:stretch>
        </p:blipFill>
        <p:spPr>
          <a:xfrm>
            <a:off x="11198325" y="6079923"/>
            <a:ext cx="715500" cy="706637"/>
          </a:xfrm>
          <a:prstGeom prst="rect">
            <a:avLst/>
          </a:prstGeom>
          <a:noFill/>
          <a:ln>
            <a:noFill/>
          </a:ln>
        </p:spPr>
      </p:pic>
      <p:pic>
        <p:nvPicPr>
          <p:cNvPr id="9" name="Google Shape;110;p16"/>
          <p:cNvPicPr preferRelativeResize="0"/>
          <p:nvPr/>
        </p:nvPicPr>
        <p:blipFill>
          <a:blip r:embed="rId4">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Homework</a:t>
            </a:r>
            <a:endParaRPr sz="3400" b="1" i="0" u="none" strike="noStrike" cap="none">
              <a:solidFill>
                <a:schemeClr val="dk1"/>
              </a:solidFill>
              <a:latin typeface="Century Gothic"/>
              <a:ea typeface="Century Gothic"/>
              <a:cs typeface="Century Gothic"/>
              <a:sym typeface="Century Gothic"/>
            </a:endParaRPr>
          </a:p>
        </p:txBody>
      </p:sp>
      <p:sp>
        <p:nvSpPr>
          <p:cNvPr id="193" name="Google Shape;193;p24"/>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96" name="Google Shape;196;p24"/>
          <p:cNvSpPr txBox="1"/>
          <p:nvPr/>
        </p:nvSpPr>
        <p:spPr>
          <a:xfrm>
            <a:off x="438900" y="2122575"/>
            <a:ext cx="11525100" cy="4255800"/>
          </a:xfrm>
          <a:prstGeom prst="rect">
            <a:avLst/>
          </a:prstGeom>
          <a:noFill/>
          <a:ln>
            <a:noFill/>
          </a:ln>
        </p:spPr>
        <p:txBody>
          <a:bodyPr spcFirstLastPara="1" wrap="square" lIns="91425" tIns="91425" rIns="91425" bIns="91425" anchor="ctr" anchorCtr="0">
            <a:noAutofit/>
          </a:bodyPr>
          <a:lstStyle/>
          <a:p>
            <a:pPr marL="342900" lvl="0" indent="-177800" rtl="0">
              <a:lnSpc>
                <a:spcPct val="115000"/>
              </a:lnSpc>
              <a:spcBef>
                <a:spcPts val="0"/>
              </a:spcBef>
              <a:spcAft>
                <a:spcPts val="0"/>
              </a:spcAft>
              <a:buClr>
                <a:schemeClr val="dk1"/>
              </a:buClr>
              <a:buSzPts val="1100"/>
              <a:buFont typeface="Arial"/>
              <a:buNone/>
            </a:pPr>
            <a:endParaRPr sz="3000" b="1" dirty="0">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endParaRPr sz="3000" b="1"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3000" b="1" dirty="0">
                <a:solidFill>
                  <a:schemeClr val="dk1"/>
                </a:solidFill>
                <a:latin typeface="Century Gothic"/>
                <a:ea typeface="Century Gothic"/>
                <a:cs typeface="Century Gothic"/>
                <a:sym typeface="Century Gothic"/>
              </a:rPr>
              <a:t>Required: </a:t>
            </a:r>
            <a:r>
              <a:rPr lang="en-US" sz="3000" dirty="0">
                <a:solidFill>
                  <a:schemeClr val="dk1"/>
                </a:solidFill>
                <a:latin typeface="Century Gothic"/>
                <a:ea typeface="Century Gothic"/>
                <a:cs typeface="Century Gothic"/>
                <a:sym typeface="Century Gothic"/>
              </a:rPr>
              <a:t>Finish reading Chapter 3 and read Chapter 4 of </a:t>
            </a:r>
            <a:r>
              <a:rPr lang="en-US" sz="3000" i="1" dirty="0" err="1">
                <a:solidFill>
                  <a:schemeClr val="dk1"/>
                </a:solidFill>
                <a:latin typeface="Century Gothic"/>
                <a:ea typeface="Century Gothic"/>
                <a:cs typeface="Century Gothic"/>
                <a:sym typeface="Century Gothic"/>
              </a:rPr>
              <a:t>Lyddie</a:t>
            </a:r>
            <a:r>
              <a:rPr lang="en-US" sz="3000" dirty="0">
                <a:solidFill>
                  <a:schemeClr val="dk1"/>
                </a:solidFill>
                <a:latin typeface="Century Gothic"/>
                <a:ea typeface="Century Gothic"/>
                <a:cs typeface="Century Gothic"/>
                <a:sym typeface="Century Gothic"/>
              </a:rPr>
              <a:t> and complete</a:t>
            </a:r>
            <a:r>
              <a:rPr lang="en-US" sz="3000" b="1" dirty="0">
                <a:solidFill>
                  <a:schemeClr val="dk1"/>
                </a:solidFill>
                <a:latin typeface="Century Gothic"/>
                <a:ea typeface="Century Gothic"/>
                <a:cs typeface="Century Gothic"/>
                <a:sym typeface="Century Gothic"/>
              </a:rPr>
              <a:t> </a:t>
            </a:r>
            <a:r>
              <a:rPr lang="en-US" sz="3000" b="1" i="1" dirty="0" err="1">
                <a:solidFill>
                  <a:schemeClr val="dk1"/>
                </a:solidFill>
                <a:latin typeface="Century Gothic"/>
                <a:ea typeface="Century Gothic"/>
                <a:cs typeface="Century Gothic"/>
                <a:sym typeface="Century Gothic"/>
              </a:rPr>
              <a:t>Lyddie</a:t>
            </a:r>
            <a:r>
              <a:rPr lang="en-US" sz="3000" dirty="0">
                <a:solidFill>
                  <a:schemeClr val="dk1"/>
                </a:solidFill>
                <a:latin typeface="Century Gothic"/>
                <a:ea typeface="Century Gothic"/>
                <a:cs typeface="Century Gothic"/>
                <a:sym typeface="Century Gothic"/>
              </a:rPr>
              <a:t> </a:t>
            </a:r>
            <a:r>
              <a:rPr lang="en-US" sz="3000" b="1" dirty="0">
                <a:solidFill>
                  <a:schemeClr val="dk1"/>
                </a:solidFill>
                <a:latin typeface="Century Gothic"/>
                <a:ea typeface="Century Gothic"/>
                <a:cs typeface="Century Gothic"/>
                <a:sym typeface="Century Gothic"/>
              </a:rPr>
              <a:t>Reader’s Notes, Chapters 3 and 4</a:t>
            </a:r>
            <a:r>
              <a:rPr lang="en-US" sz="3000" dirty="0">
                <a:solidFill>
                  <a:schemeClr val="dk1"/>
                </a:solidFill>
                <a:latin typeface="Century Gothic"/>
                <a:ea typeface="Century Gothic"/>
                <a:cs typeface="Century Gothic"/>
                <a:sym typeface="Century Gothic"/>
              </a:rPr>
              <a:t>.</a:t>
            </a:r>
            <a:endParaRPr sz="3000" dirty="0">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endParaRPr sz="30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3000" b="1" dirty="0">
                <a:solidFill>
                  <a:schemeClr val="dk1"/>
                </a:solidFill>
                <a:latin typeface="Century Gothic"/>
                <a:ea typeface="Century Gothic"/>
                <a:cs typeface="Century Gothic"/>
                <a:sym typeface="Century Gothic"/>
              </a:rPr>
              <a:t>Optional:</a:t>
            </a:r>
            <a:r>
              <a:rPr lang="en-US" sz="3000" dirty="0">
                <a:solidFill>
                  <a:schemeClr val="dk1"/>
                </a:solidFill>
                <a:latin typeface="Century Gothic"/>
                <a:ea typeface="Century Gothic"/>
                <a:cs typeface="Century Gothic"/>
                <a:sym typeface="Century Gothic"/>
              </a:rPr>
              <a:t> Read Chapter 5 of </a:t>
            </a:r>
            <a:r>
              <a:rPr lang="en-US" sz="3000" i="1" dirty="0" err="1">
                <a:solidFill>
                  <a:schemeClr val="dk1"/>
                </a:solidFill>
                <a:latin typeface="Century Gothic"/>
                <a:ea typeface="Century Gothic"/>
                <a:cs typeface="Century Gothic"/>
                <a:sym typeface="Century Gothic"/>
              </a:rPr>
              <a:t>Lyddie</a:t>
            </a:r>
            <a:r>
              <a:rPr lang="en-US" sz="3000" dirty="0">
                <a:solidFill>
                  <a:schemeClr val="dk1"/>
                </a:solidFill>
                <a:latin typeface="Century Gothic"/>
                <a:ea typeface="Century Gothic"/>
                <a:cs typeface="Century Gothic"/>
                <a:sym typeface="Century Gothic"/>
              </a:rPr>
              <a:t>.</a:t>
            </a:r>
            <a:endParaRPr sz="3000" dirty="0">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endParaRPr sz="3000" dirty="0">
              <a:latin typeface="Century Gothic"/>
              <a:ea typeface="Century Gothic"/>
              <a:cs typeface="Century Gothic"/>
              <a:sym typeface="Century Gothic"/>
            </a:endParaRPr>
          </a:p>
          <a:p>
            <a:pPr marL="0" lvl="0" indent="0" rtl="0">
              <a:spcBef>
                <a:spcPts val="0"/>
              </a:spcBef>
              <a:spcAft>
                <a:spcPts val="0"/>
              </a:spcAft>
              <a:buNone/>
            </a:pPr>
            <a:endParaRPr sz="3600" dirty="0">
              <a:latin typeface="Century Gothic"/>
              <a:ea typeface="Century Gothic"/>
              <a:cs typeface="Century Gothic"/>
              <a:sym typeface="Century Gothic"/>
            </a:endParaRPr>
          </a:p>
          <a:p>
            <a:pPr marL="0" lvl="0" indent="0" rtl="0">
              <a:spcBef>
                <a:spcPts val="0"/>
              </a:spcBef>
              <a:spcAft>
                <a:spcPts val="0"/>
              </a:spcAft>
              <a:buNone/>
            </a:pPr>
            <a:r>
              <a:rPr lang="en-US"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0" lvl="0" indent="0" rtl="0">
              <a:spcBef>
                <a:spcPts val="0"/>
              </a:spcBef>
              <a:spcAft>
                <a:spcPts val="0"/>
              </a:spcAft>
              <a:buNone/>
            </a:pP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5"/>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03" name="Google Shape;203;p25"/>
          <p:cNvGraphicFramePr/>
          <p:nvPr/>
        </p:nvGraphicFramePr>
        <p:xfrm>
          <a:off x="825816" y="1479012"/>
          <a:ext cx="9569025" cy="4204775"/>
        </p:xfrm>
        <a:graphic>
          <a:graphicData uri="http://schemas.openxmlformats.org/drawingml/2006/table">
            <a:tbl>
              <a:tblPr firstRow="1" bandRow="1">
                <a:noFill/>
                <a:tableStyleId>{DDF26F2A-8E74-4A55-BBC1-CA27D43DBB28}</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06850" y="1693225"/>
            <a:ext cx="10965300" cy="49504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1500" b="1" i="0" u="none" strike="noStrike" cap="none" dirty="0">
                <a:solidFill>
                  <a:schemeClr val="dk1"/>
                </a:solidFill>
                <a:latin typeface="Century Gothic"/>
                <a:ea typeface="Century Gothic"/>
                <a:cs typeface="Century Gothic"/>
                <a:sym typeface="Century Gothic"/>
              </a:rPr>
              <a:t>Preparing for Unit One: </a:t>
            </a:r>
            <a:r>
              <a:rPr lang="en-US" sz="1500" i="1" u="none" strike="noStrike" cap="none" dirty="0">
                <a:solidFill>
                  <a:schemeClr val="dk1"/>
                </a:solidFill>
                <a:latin typeface="Century Gothic"/>
                <a:ea typeface="Century Gothic"/>
                <a:cs typeface="Century Gothic"/>
                <a:sym typeface="Century Gothic"/>
              </a:rPr>
              <a:t>Materials and Student Pairings</a:t>
            </a:r>
            <a:endParaRPr sz="1500" i="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US" sz="1500" b="1" dirty="0">
                <a:latin typeface="Century Gothic"/>
                <a:ea typeface="Century Gothic"/>
                <a:cs typeface="Century Gothic"/>
                <a:sym typeface="Century Gothic"/>
              </a:rPr>
              <a:t>Checking for Understanding, Chapters 1 and 2 entry task </a:t>
            </a:r>
            <a:r>
              <a:rPr lang="en-US" sz="1500" dirty="0">
                <a:latin typeface="Century Gothic"/>
                <a:ea typeface="Century Gothic"/>
                <a:cs typeface="Century Gothic"/>
                <a:sym typeface="Century Gothic"/>
              </a:rPr>
              <a:t>(one per student)</a:t>
            </a:r>
            <a:endParaRPr sz="15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500" b="1" dirty="0">
                <a:latin typeface="Century Gothic"/>
                <a:ea typeface="Century Gothic"/>
                <a:cs typeface="Century Gothic"/>
                <a:sym typeface="Century Gothic"/>
              </a:rPr>
              <a:t>Checking for Understanding, Chapters 1 and 2 entry task, Teacher’s Gu</a:t>
            </a:r>
            <a:r>
              <a:rPr lang="en-US" sz="1500" dirty="0">
                <a:latin typeface="Century Gothic"/>
                <a:ea typeface="Century Gothic"/>
                <a:cs typeface="Century Gothic"/>
                <a:sym typeface="Century Gothic"/>
              </a:rPr>
              <a:t>ide (for Teacher Reference)</a:t>
            </a:r>
            <a:endParaRPr sz="15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500" dirty="0">
                <a:latin typeface="Century Gothic"/>
                <a:ea typeface="Century Gothic"/>
                <a:cs typeface="Century Gothic"/>
                <a:sym typeface="Century Gothic"/>
              </a:rPr>
              <a:t>Document camera</a:t>
            </a:r>
            <a:endParaRPr sz="15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500" b="1" dirty="0">
                <a:latin typeface="Century Gothic"/>
                <a:ea typeface="Century Gothic"/>
                <a:cs typeface="Century Gothic"/>
                <a:sym typeface="Century Gothic"/>
              </a:rPr>
              <a:t>Instructions for Discussion Appointments </a:t>
            </a:r>
            <a:r>
              <a:rPr lang="en-US" sz="1500" dirty="0">
                <a:latin typeface="Century Gothic"/>
                <a:ea typeface="Century Gothic"/>
                <a:cs typeface="Century Gothic"/>
                <a:sym typeface="Century Gothic"/>
              </a:rPr>
              <a:t>(also used in Module 1; included again here for teacher reference)</a:t>
            </a:r>
            <a:endParaRPr sz="15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500" b="1" dirty="0">
                <a:latin typeface="Century Gothic"/>
                <a:ea typeface="Century Gothic"/>
                <a:cs typeface="Century Gothic"/>
                <a:sym typeface="Century Gothic"/>
              </a:rPr>
              <a:t>Weaving Room Discussion Appointments </a:t>
            </a:r>
            <a:r>
              <a:rPr lang="en-US" sz="1500" dirty="0">
                <a:latin typeface="Century Gothic"/>
                <a:ea typeface="Century Gothic"/>
                <a:cs typeface="Century Gothic"/>
                <a:sym typeface="Century Gothic"/>
              </a:rPr>
              <a:t>(one per student)</a:t>
            </a:r>
            <a:endParaRPr sz="15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500" i="1" dirty="0" err="1">
                <a:latin typeface="Century Gothic"/>
                <a:ea typeface="Century Gothic"/>
                <a:cs typeface="Century Gothic"/>
                <a:sym typeface="Century Gothic"/>
              </a:rPr>
              <a:t>Lyddie</a:t>
            </a:r>
            <a:r>
              <a:rPr lang="en-US" sz="1500" dirty="0">
                <a:latin typeface="Century Gothic"/>
                <a:ea typeface="Century Gothic"/>
                <a:cs typeface="Century Gothic"/>
                <a:sym typeface="Century Gothic"/>
              </a:rPr>
              <a:t> (book; one per student)</a:t>
            </a:r>
            <a:endParaRPr sz="15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500" b="1" dirty="0">
                <a:latin typeface="Century Gothic"/>
                <a:ea typeface="Century Gothic"/>
                <a:cs typeface="Century Gothic"/>
                <a:sym typeface="Century Gothic"/>
              </a:rPr>
              <a:t>Chapter 3 of </a:t>
            </a:r>
            <a:r>
              <a:rPr lang="en-US" sz="1500" b="1" i="1" dirty="0" err="1">
                <a:latin typeface="Century Gothic"/>
                <a:ea typeface="Century Gothic"/>
                <a:cs typeface="Century Gothic"/>
                <a:sym typeface="Century Gothic"/>
              </a:rPr>
              <a:t>Lyddie</a:t>
            </a:r>
            <a:r>
              <a:rPr lang="en-US" sz="1500" b="1" dirty="0">
                <a:latin typeface="Century Gothic"/>
                <a:ea typeface="Century Gothic"/>
                <a:cs typeface="Century Gothic"/>
                <a:sym typeface="Century Gothic"/>
              </a:rPr>
              <a:t> Suggested Read-aloud Teacher Script </a:t>
            </a:r>
            <a:r>
              <a:rPr lang="en-US" sz="1500" dirty="0">
                <a:latin typeface="Century Gothic"/>
                <a:ea typeface="Century Gothic"/>
                <a:cs typeface="Century Gothic"/>
                <a:sym typeface="Century Gothic"/>
              </a:rPr>
              <a:t>(for Teacher Reference)</a:t>
            </a:r>
            <a:endParaRPr sz="15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500" dirty="0">
                <a:latin typeface="Century Gothic"/>
                <a:ea typeface="Century Gothic"/>
                <a:cs typeface="Century Gothic"/>
                <a:sym typeface="Century Gothic"/>
              </a:rPr>
              <a:t>Sticky notes (1 per student), </a:t>
            </a:r>
            <a:endParaRPr sz="15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500" b="1" i="1" dirty="0" err="1">
                <a:latin typeface="Century Gothic"/>
                <a:ea typeface="Century Gothic"/>
                <a:cs typeface="Century Gothic"/>
                <a:sym typeface="Century Gothic"/>
              </a:rPr>
              <a:t>Lyddie</a:t>
            </a:r>
            <a:r>
              <a:rPr lang="en-US" sz="1500" b="1" i="1" dirty="0">
                <a:latin typeface="Century Gothic"/>
                <a:ea typeface="Century Gothic"/>
                <a:cs typeface="Century Gothic"/>
                <a:sym typeface="Century Gothic"/>
              </a:rPr>
              <a:t> </a:t>
            </a:r>
            <a:r>
              <a:rPr lang="en-US" sz="1500" b="1" dirty="0">
                <a:latin typeface="Century Gothic"/>
                <a:ea typeface="Century Gothic"/>
                <a:cs typeface="Century Gothic"/>
                <a:sym typeface="Century Gothic"/>
              </a:rPr>
              <a:t>Reader’s Notes. Chapters 1 and 2  </a:t>
            </a:r>
            <a:r>
              <a:rPr lang="en-US" sz="1500" dirty="0">
                <a:latin typeface="Century Gothic"/>
                <a:ea typeface="Century Gothic"/>
                <a:cs typeface="Century Gothic"/>
                <a:sym typeface="Century Gothic"/>
              </a:rPr>
              <a:t>(from lesson 2, one per student)</a:t>
            </a:r>
            <a:endParaRPr sz="1500"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US" sz="1500" b="1" i="1" dirty="0" err="1">
                <a:latin typeface="Century Gothic"/>
                <a:ea typeface="Century Gothic"/>
                <a:cs typeface="Century Gothic"/>
                <a:sym typeface="Century Gothic"/>
              </a:rPr>
              <a:t>Lyddie</a:t>
            </a:r>
            <a:r>
              <a:rPr lang="en-US" sz="1500" b="1" i="1" dirty="0">
                <a:latin typeface="Century Gothic"/>
                <a:ea typeface="Century Gothic"/>
                <a:cs typeface="Century Gothic"/>
                <a:sym typeface="Century Gothic"/>
              </a:rPr>
              <a:t> </a:t>
            </a:r>
            <a:r>
              <a:rPr lang="en-US" sz="1500" b="1" dirty="0">
                <a:latin typeface="Century Gothic"/>
                <a:ea typeface="Century Gothic"/>
                <a:cs typeface="Century Gothic"/>
                <a:sym typeface="Century Gothic"/>
              </a:rPr>
              <a:t>Reader’s Notes, Chapter 1 and 2 Teacher’s Edition</a:t>
            </a:r>
            <a:r>
              <a:rPr lang="en-US" sz="1500" dirty="0">
                <a:latin typeface="Century Gothic"/>
                <a:ea typeface="Century Gothic"/>
                <a:cs typeface="Century Gothic"/>
                <a:sym typeface="Century Gothic"/>
              </a:rPr>
              <a:t> (from lesson 2; for Teacher Reference)</a:t>
            </a:r>
            <a:endParaRPr sz="15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500" b="1" i="1" dirty="0" err="1">
                <a:latin typeface="Century Gothic"/>
                <a:ea typeface="Century Gothic"/>
                <a:cs typeface="Century Gothic"/>
                <a:sym typeface="Century Gothic"/>
              </a:rPr>
              <a:t>Lyddie</a:t>
            </a:r>
            <a:r>
              <a:rPr lang="en-US" sz="1500" b="1" i="1" dirty="0">
                <a:latin typeface="Century Gothic"/>
                <a:ea typeface="Century Gothic"/>
                <a:cs typeface="Century Gothic"/>
                <a:sym typeface="Century Gothic"/>
              </a:rPr>
              <a:t> </a:t>
            </a:r>
            <a:r>
              <a:rPr lang="en-US" sz="1500" b="1" dirty="0">
                <a:latin typeface="Century Gothic"/>
                <a:ea typeface="Century Gothic"/>
                <a:cs typeface="Century Gothic"/>
                <a:sym typeface="Century Gothic"/>
              </a:rPr>
              <a:t>Reader’s Notes, Chapter 3, Chapter 4, and Chapter 5 </a:t>
            </a:r>
            <a:r>
              <a:rPr lang="en-US" sz="1500" dirty="0">
                <a:latin typeface="Century Gothic"/>
                <a:ea typeface="Century Gothic"/>
                <a:cs typeface="Century Gothic"/>
                <a:sym typeface="Century Gothic"/>
              </a:rPr>
              <a:t>(three separate supporting materials; one each per student)</a:t>
            </a:r>
            <a:endParaRPr sz="15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500" b="1" i="1" dirty="0" err="1">
                <a:latin typeface="Century Gothic"/>
                <a:ea typeface="Century Gothic"/>
                <a:cs typeface="Century Gothic"/>
                <a:sym typeface="Century Gothic"/>
              </a:rPr>
              <a:t>Lyddie</a:t>
            </a:r>
            <a:r>
              <a:rPr lang="en-US" sz="1500" b="1" i="1" dirty="0">
                <a:latin typeface="Century Gothic"/>
                <a:ea typeface="Century Gothic"/>
                <a:cs typeface="Century Gothic"/>
                <a:sym typeface="Century Gothic"/>
              </a:rPr>
              <a:t> </a:t>
            </a:r>
            <a:r>
              <a:rPr lang="en-US" sz="1500" b="1" dirty="0">
                <a:latin typeface="Century Gothic"/>
                <a:ea typeface="Century Gothic"/>
                <a:cs typeface="Century Gothic"/>
                <a:sym typeface="Century Gothic"/>
              </a:rPr>
              <a:t>Reader’s Notes, Chapter 3, Chapter 4, and Chapter 5, Teacher’s Edition </a:t>
            </a:r>
            <a:r>
              <a:rPr lang="en-US" sz="1500" dirty="0">
                <a:latin typeface="Century Gothic"/>
                <a:ea typeface="Century Gothic"/>
                <a:cs typeface="Century Gothic"/>
                <a:sym typeface="Century Gothic"/>
              </a:rPr>
              <a:t>(three separate supporting materials; for Teacher Reference)</a:t>
            </a:r>
            <a:endParaRPr sz="1500"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1800" i="0" u="none" strike="noStrike" cap="none" dirty="0">
              <a:solidFill>
                <a:schemeClr val="dk1"/>
              </a:solidFill>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3</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3</a:t>
            </a:r>
            <a:endParaRPr sz="5600" b="1"/>
          </a:p>
        </p:txBody>
      </p:sp>
      <p:pic>
        <p:nvPicPr>
          <p:cNvPr id="3" name="Picture 2">
            <a:extLst>
              <a:ext uri="{FF2B5EF4-FFF2-40B4-BE49-F238E27FC236}">
                <a16:creationId xmlns:a16="http://schemas.microsoft.com/office/drawing/2014/main" id="{16F2830F-2938-437F-BF23-69BD0B5FC17B}"/>
              </a:ext>
            </a:extLst>
          </p:cNvPr>
          <p:cNvPicPr>
            <a:picLocks noChangeAspect="1"/>
          </p:cNvPicPr>
          <p:nvPr/>
        </p:nvPicPr>
        <p:blipFill>
          <a:blip r:embed="rId3"/>
          <a:stretch>
            <a:fillRect/>
          </a:stretch>
        </p:blipFill>
        <p:spPr>
          <a:xfrm>
            <a:off x="4865645" y="1000125"/>
            <a:ext cx="2651210" cy="141847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solidFill>
                <a:srgbClr val="333333"/>
              </a:solidFill>
              <a:highlight>
                <a:srgbClr val="FFFFFF"/>
              </a:highlight>
              <a:latin typeface="Century Gothic"/>
              <a:ea typeface="Century Gothic"/>
              <a:cs typeface="Century Gothic"/>
              <a:sym typeface="Century Gothic"/>
            </a:endParaRPr>
          </a:p>
          <a:p>
            <a:pPr marL="0" lvl="0" indent="0" algn="l" rtl="0">
              <a:spcBef>
                <a:spcPts val="1000"/>
              </a:spcBef>
              <a:spcAft>
                <a:spcPts val="0"/>
              </a:spcAft>
              <a:buNone/>
            </a:pPr>
            <a:r>
              <a:rPr lang="en-US" dirty="0">
                <a:solidFill>
                  <a:srgbClr val="333333"/>
                </a:solidFill>
                <a:highlight>
                  <a:srgbClr val="FFFFFF"/>
                </a:highlight>
                <a:latin typeface="Century Gothic"/>
                <a:ea typeface="Century Gothic"/>
                <a:cs typeface="Century Gothic"/>
                <a:sym typeface="Century Gothic"/>
              </a:rPr>
              <a:t>In this lesson you will learn how to use the </a:t>
            </a:r>
            <a:r>
              <a:rPr lang="en-US" b="1" dirty="0">
                <a:solidFill>
                  <a:srgbClr val="333333"/>
                </a:solidFill>
                <a:highlight>
                  <a:srgbClr val="FFFFFF"/>
                </a:highlight>
                <a:latin typeface="Century Gothic"/>
                <a:ea typeface="Century Gothic"/>
                <a:cs typeface="Century Gothic"/>
                <a:sym typeface="Century Gothic"/>
              </a:rPr>
              <a:t>Reader’s Notes</a:t>
            </a:r>
            <a:r>
              <a:rPr lang="en-US" dirty="0">
                <a:solidFill>
                  <a:srgbClr val="333333"/>
                </a:solidFill>
                <a:highlight>
                  <a:srgbClr val="FFFFFF"/>
                </a:highlight>
                <a:latin typeface="Century Gothic"/>
                <a:ea typeface="Century Gothic"/>
                <a:cs typeface="Century Gothic"/>
                <a:sym typeface="Century Gothic"/>
              </a:rPr>
              <a:t> to complete the daily</a:t>
            </a:r>
            <a:r>
              <a:rPr lang="en-US" b="1" dirty="0">
                <a:solidFill>
                  <a:srgbClr val="333333"/>
                </a:solidFill>
                <a:highlight>
                  <a:srgbClr val="FFFFFF"/>
                </a:highlight>
                <a:latin typeface="Century Gothic"/>
                <a:ea typeface="Century Gothic"/>
                <a:cs typeface="Century Gothic"/>
                <a:sym typeface="Century Gothic"/>
              </a:rPr>
              <a:t> Checking for Understanding entry task</a:t>
            </a:r>
            <a:r>
              <a:rPr lang="en-US" dirty="0">
                <a:solidFill>
                  <a:srgbClr val="333333"/>
                </a:solidFill>
                <a:highlight>
                  <a:srgbClr val="FFFFFF"/>
                </a:highlight>
                <a:latin typeface="Century Gothic"/>
                <a:ea typeface="Century Gothic"/>
                <a:cs typeface="Century Gothic"/>
                <a:sym typeface="Century Gothic"/>
              </a:rPr>
              <a:t>, as well as strategies you might use to make meaning of this text when reading for homework.</a:t>
            </a:r>
            <a:endParaRPr sz="2600" b="1" dirty="0">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a:t>
            </a:r>
            <a:r>
              <a:rPr lang="en-US" dirty="0">
                <a:latin typeface="Century Gothic"/>
                <a:ea typeface="Century Gothic"/>
                <a:cs typeface="Century Gothic"/>
                <a:sym typeface="Century Gothic"/>
              </a:rPr>
              <a:t>we will </a:t>
            </a:r>
            <a:r>
              <a:rPr lang="en-US" i="0" u="none" strike="noStrike" cap="none" dirty="0">
                <a:solidFill>
                  <a:schemeClr val="dk1"/>
                </a:solidFill>
                <a:latin typeface="Century Gothic"/>
                <a:ea typeface="Century Gothic"/>
                <a:cs typeface="Century Gothic"/>
                <a:sym typeface="Century Gothic"/>
              </a:rPr>
              <a:t>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Check for Understanding of Chapters 1 and 2</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Discuss Reading Strategies</a:t>
            </a:r>
            <a:endParaRPr i="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Read Chapter 3</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understanding of Chapters 1-2</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20" name="Google Shape;120;p17"/>
          <p:cNvSpPr txBox="1"/>
          <p:nvPr/>
        </p:nvSpPr>
        <p:spPr>
          <a:xfrm>
            <a:off x="302775" y="1385950"/>
            <a:ext cx="11976000" cy="52764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latin typeface="Century Gothic"/>
              <a:ea typeface="Century Gothic"/>
              <a:cs typeface="Century Gothic"/>
              <a:sym typeface="Century Gothic"/>
            </a:endParaRPr>
          </a:p>
        </p:txBody>
      </p:sp>
      <p:graphicFrame>
        <p:nvGraphicFramePr>
          <p:cNvPr id="121" name="Google Shape;121;p17"/>
          <p:cNvGraphicFramePr/>
          <p:nvPr>
            <p:extLst>
              <p:ext uri="{D42A27DB-BD31-4B8C-83A1-F6EECF244321}">
                <p14:modId xmlns:p14="http://schemas.microsoft.com/office/powerpoint/2010/main" val="408483117"/>
              </p:ext>
            </p:extLst>
          </p:nvPr>
        </p:nvGraphicFramePr>
        <p:xfrm>
          <a:off x="232958" y="2086438"/>
          <a:ext cx="11814077" cy="4306533"/>
        </p:xfrm>
        <a:graphic>
          <a:graphicData uri="http://schemas.openxmlformats.org/drawingml/2006/table">
            <a:tbl>
              <a:tblPr>
                <a:noFill/>
                <a:tableStyleId>{6D079482-BE2B-4DE0-AB54-4A22E8865157}</a:tableStyleId>
              </a:tblPr>
              <a:tblGrid>
                <a:gridCol w="884138">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2071687">
                  <a:extLst>
                    <a:ext uri="{9D8B030D-6E8A-4147-A177-3AD203B41FA5}">
                      <a16:colId xmlns:a16="http://schemas.microsoft.com/office/drawing/2014/main" val="20002"/>
                    </a:ext>
                  </a:extLst>
                </a:gridCol>
                <a:gridCol w="3200400">
                  <a:extLst>
                    <a:ext uri="{9D8B030D-6E8A-4147-A177-3AD203B41FA5}">
                      <a16:colId xmlns:a16="http://schemas.microsoft.com/office/drawing/2014/main" val="20003"/>
                    </a:ext>
                  </a:extLst>
                </a:gridCol>
                <a:gridCol w="4057652">
                  <a:extLst>
                    <a:ext uri="{9D8B030D-6E8A-4147-A177-3AD203B41FA5}">
                      <a16:colId xmlns:a16="http://schemas.microsoft.com/office/drawing/2014/main" val="20004"/>
                    </a:ext>
                  </a:extLst>
                </a:gridCol>
              </a:tblGrid>
              <a:tr h="382616">
                <a:tc>
                  <a:txBody>
                    <a:bodyPr/>
                    <a:lstStyle/>
                    <a:p>
                      <a:pPr marL="76200" lvl="0" indent="0" rtl="0">
                        <a:lnSpc>
                          <a:spcPct val="127272"/>
                        </a:lnSpc>
                        <a:spcBef>
                          <a:spcPts val="0"/>
                        </a:spcBef>
                        <a:spcAft>
                          <a:spcPts val="0"/>
                        </a:spcAft>
                        <a:buNone/>
                      </a:pPr>
                      <a:r>
                        <a:rPr lang="en-US" sz="1200" b="1">
                          <a:latin typeface="Century Gothic"/>
                          <a:ea typeface="Century Gothic"/>
                          <a:cs typeface="Century Gothic"/>
                          <a:sym typeface="Century Gothic"/>
                        </a:rPr>
                        <a:t>Chapter</a:t>
                      </a:r>
                      <a:endParaRPr sz="12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27272"/>
                        </a:lnSpc>
                        <a:spcBef>
                          <a:spcPts val="0"/>
                        </a:spcBef>
                        <a:spcAft>
                          <a:spcPts val="0"/>
                        </a:spcAft>
                        <a:buNone/>
                      </a:pPr>
                      <a:r>
                        <a:rPr lang="en-US" sz="1200" b="1">
                          <a:latin typeface="Century Gothic"/>
                          <a:ea typeface="Century Gothic"/>
                          <a:cs typeface="Century Gothic"/>
                          <a:sym typeface="Century Gothic"/>
                        </a:rPr>
                        <a:t>Setting</a:t>
                      </a:r>
                      <a:endParaRPr sz="12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27272"/>
                        </a:lnSpc>
                        <a:spcBef>
                          <a:spcPts val="0"/>
                        </a:spcBef>
                        <a:spcAft>
                          <a:spcPts val="0"/>
                        </a:spcAft>
                        <a:buNone/>
                      </a:pPr>
                      <a:r>
                        <a:rPr lang="en-US" sz="1200" b="1">
                          <a:latin typeface="Century Gothic"/>
                          <a:ea typeface="Century Gothic"/>
                          <a:cs typeface="Century Gothic"/>
                          <a:sym typeface="Century Gothic"/>
                        </a:rPr>
                        <a:t>Characters</a:t>
                      </a:r>
                      <a:endParaRPr sz="12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27272"/>
                        </a:lnSpc>
                        <a:spcBef>
                          <a:spcPts val="0"/>
                        </a:spcBef>
                        <a:spcAft>
                          <a:spcPts val="0"/>
                        </a:spcAft>
                        <a:buNone/>
                      </a:pPr>
                      <a:r>
                        <a:rPr lang="en-US" sz="1200" b="1">
                          <a:latin typeface="Century Gothic"/>
                          <a:ea typeface="Century Gothic"/>
                          <a:cs typeface="Century Gothic"/>
                          <a:sym typeface="Century Gothic"/>
                        </a:rPr>
                        <a:t>Plot</a:t>
                      </a:r>
                      <a:endParaRPr sz="12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27272"/>
                        </a:lnSpc>
                        <a:spcBef>
                          <a:spcPts val="0"/>
                        </a:spcBef>
                        <a:spcAft>
                          <a:spcPts val="0"/>
                        </a:spcAft>
                        <a:buNone/>
                      </a:pPr>
                      <a:r>
                        <a:rPr lang="en-US" sz="1200" b="1">
                          <a:latin typeface="Century Gothic"/>
                          <a:ea typeface="Century Gothic"/>
                          <a:cs typeface="Century Gothic"/>
                          <a:sym typeface="Century Gothic"/>
                        </a:rPr>
                        <a:t>How do setting, character, and/or plot interact?</a:t>
                      </a:r>
                      <a:endParaRPr sz="12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923917">
                <a:tc>
                  <a:txBody>
                    <a:bodyPr/>
                    <a:lstStyle/>
                    <a:p>
                      <a:pPr marL="76200" lvl="0" indent="0" rtl="0">
                        <a:lnSpc>
                          <a:spcPct val="127272"/>
                        </a:lnSpc>
                        <a:spcBef>
                          <a:spcPts val="0"/>
                        </a:spcBef>
                        <a:spcAft>
                          <a:spcPts val="0"/>
                        </a:spcAft>
                        <a:buNone/>
                      </a:pPr>
                      <a:r>
                        <a:rPr lang="en-US" sz="1200">
                          <a:latin typeface="Century Gothic"/>
                          <a:ea typeface="Century Gothic"/>
                          <a:cs typeface="Century Gothic"/>
                          <a:sym typeface="Century Gothic"/>
                        </a:rPr>
                        <a:t>1</a:t>
                      </a:r>
                      <a:endParaRPr sz="1200">
                        <a:latin typeface="Century Gothic"/>
                        <a:ea typeface="Century Gothic"/>
                        <a:cs typeface="Century Gothic"/>
                        <a:sym typeface="Century Gothic"/>
                      </a:endParaRPr>
                    </a:p>
                    <a:p>
                      <a:pPr marL="76200" lvl="0" indent="0" rtl="0">
                        <a:lnSpc>
                          <a:spcPct val="127272"/>
                        </a:lnSpc>
                        <a:spcBef>
                          <a:spcPts val="0"/>
                        </a:spcBef>
                        <a:spcAft>
                          <a:spcPts val="0"/>
                        </a:spcAft>
                        <a:buNone/>
                      </a:pPr>
                      <a:r>
                        <a:rPr lang="en-US"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p>
                      <a:pPr marL="76200" lvl="0" indent="0" rtl="0">
                        <a:lnSpc>
                          <a:spcPct val="127272"/>
                        </a:lnSpc>
                        <a:spcBef>
                          <a:spcPts val="0"/>
                        </a:spcBef>
                        <a:spcAft>
                          <a:spcPts val="0"/>
                        </a:spcAft>
                        <a:buNone/>
                      </a:pPr>
                      <a:r>
                        <a:rPr lang="en-US"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p>
                      <a:pPr marL="76200" lvl="0" indent="0" rtl="0">
                        <a:lnSpc>
                          <a:spcPct val="127272"/>
                        </a:lnSpc>
                        <a:spcBef>
                          <a:spcPts val="0"/>
                        </a:spcBef>
                        <a:spcAft>
                          <a:spcPts val="0"/>
                        </a:spcAft>
                        <a:buNone/>
                      </a:pPr>
                      <a:r>
                        <a:rPr lang="en-US" sz="1200" b="1">
                          <a:latin typeface="Century Gothic"/>
                          <a:ea typeface="Century Gothic"/>
                          <a:cs typeface="Century Gothic"/>
                          <a:sym typeface="Century Gothic"/>
                        </a:rPr>
                        <a:t> </a:t>
                      </a:r>
                      <a:endParaRPr sz="12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27272"/>
                        </a:lnSpc>
                        <a:spcBef>
                          <a:spcPts val="0"/>
                        </a:spcBef>
                        <a:spcAft>
                          <a:spcPts val="0"/>
                        </a:spcAft>
                        <a:buNone/>
                      </a:pPr>
                      <a:r>
                        <a:rPr lang="en-US" sz="1200">
                          <a:latin typeface="Century Gothic"/>
                          <a:ea typeface="Century Gothic"/>
                          <a:cs typeface="Century Gothic"/>
                          <a:sym typeface="Century Gothic"/>
                        </a:rPr>
                        <a:t>Farm in Vermont, 1843</a:t>
                      </a:r>
                      <a:endParaRPr sz="12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457200" lvl="0" indent="-304800" rtl="0">
                        <a:lnSpc>
                          <a:spcPct val="145454"/>
                        </a:lnSpc>
                        <a:spcBef>
                          <a:spcPts val="0"/>
                        </a:spcBef>
                        <a:spcAft>
                          <a:spcPts val="0"/>
                        </a:spcAft>
                        <a:buSzPts val="1200"/>
                        <a:buFont typeface="Century Gothic"/>
                        <a:buChar char="●"/>
                      </a:pPr>
                      <a:r>
                        <a:rPr lang="en-US" sz="1200">
                          <a:latin typeface="Century Gothic"/>
                          <a:ea typeface="Century Gothic"/>
                          <a:cs typeface="Century Gothic"/>
                          <a:sym typeface="Century Gothic"/>
                        </a:rPr>
                        <a:t>Lyddie (13)</a:t>
                      </a:r>
                      <a:endParaRPr sz="120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200">
                          <a:latin typeface="Century Gothic"/>
                          <a:ea typeface="Century Gothic"/>
                          <a:cs typeface="Century Gothic"/>
                          <a:sym typeface="Century Gothic"/>
                        </a:rPr>
                        <a:t>Her family:</a:t>
                      </a:r>
                      <a:endParaRPr sz="1200">
                        <a:latin typeface="Century Gothic"/>
                        <a:ea typeface="Century Gothic"/>
                        <a:cs typeface="Century Gothic"/>
                        <a:sym typeface="Century Gothic"/>
                      </a:endParaRPr>
                    </a:p>
                    <a:p>
                      <a:pPr marL="457200" lvl="0" indent="-304800" rtl="0">
                        <a:lnSpc>
                          <a:spcPct val="145454"/>
                        </a:lnSpc>
                        <a:spcBef>
                          <a:spcPts val="0"/>
                        </a:spcBef>
                        <a:spcAft>
                          <a:spcPts val="0"/>
                        </a:spcAft>
                        <a:buSzPts val="1200"/>
                        <a:buFont typeface="Century Gothic"/>
                        <a:buChar char="●"/>
                      </a:pPr>
                      <a:r>
                        <a:rPr lang="en-US" sz="1200">
                          <a:latin typeface="Century Gothic"/>
                          <a:ea typeface="Century Gothic"/>
                          <a:cs typeface="Century Gothic"/>
                          <a:sym typeface="Century Gothic"/>
                        </a:rPr>
                        <a:t>Charlie, (10)</a:t>
                      </a:r>
                      <a:endParaRPr sz="1200">
                        <a:latin typeface="Century Gothic"/>
                        <a:ea typeface="Century Gothic"/>
                        <a:cs typeface="Century Gothic"/>
                        <a:sym typeface="Century Gothic"/>
                      </a:endParaRPr>
                    </a:p>
                    <a:p>
                      <a:pPr marL="457200" lvl="0" indent="-304800" rtl="0">
                        <a:lnSpc>
                          <a:spcPct val="145454"/>
                        </a:lnSpc>
                        <a:spcBef>
                          <a:spcPts val="0"/>
                        </a:spcBef>
                        <a:spcAft>
                          <a:spcPts val="0"/>
                        </a:spcAft>
                        <a:buSzPts val="1200"/>
                        <a:buFont typeface="Century Gothic"/>
                        <a:buChar char="●"/>
                      </a:pPr>
                      <a:r>
                        <a:rPr lang="en-US" sz="1200">
                          <a:latin typeface="Century Gothic"/>
                          <a:ea typeface="Century Gothic"/>
                          <a:cs typeface="Century Gothic"/>
                          <a:sym typeface="Century Gothic"/>
                        </a:rPr>
                        <a:t>Rachel (6)</a:t>
                      </a:r>
                      <a:endParaRPr sz="1200">
                        <a:latin typeface="Century Gothic"/>
                        <a:ea typeface="Century Gothic"/>
                        <a:cs typeface="Century Gothic"/>
                        <a:sym typeface="Century Gothic"/>
                      </a:endParaRPr>
                    </a:p>
                    <a:p>
                      <a:pPr marL="457200" lvl="0" indent="-304800" rtl="0">
                        <a:lnSpc>
                          <a:spcPct val="145454"/>
                        </a:lnSpc>
                        <a:spcBef>
                          <a:spcPts val="0"/>
                        </a:spcBef>
                        <a:spcAft>
                          <a:spcPts val="0"/>
                        </a:spcAft>
                        <a:buSzPts val="1200"/>
                        <a:buFont typeface="Century Gothic"/>
                        <a:buChar char="●"/>
                      </a:pPr>
                      <a:r>
                        <a:rPr lang="en-US" sz="1200">
                          <a:latin typeface="Century Gothic"/>
                          <a:ea typeface="Century Gothic"/>
                          <a:cs typeface="Century Gothic"/>
                          <a:sym typeface="Century Gothic"/>
                        </a:rPr>
                        <a:t>Agnes (4)</a:t>
                      </a:r>
                      <a:endParaRPr sz="1200">
                        <a:latin typeface="Century Gothic"/>
                        <a:ea typeface="Century Gothic"/>
                        <a:cs typeface="Century Gothic"/>
                        <a:sym typeface="Century Gothic"/>
                      </a:endParaRPr>
                    </a:p>
                    <a:p>
                      <a:pPr marL="457200" lvl="0" indent="-304800" rtl="0">
                        <a:lnSpc>
                          <a:spcPct val="145454"/>
                        </a:lnSpc>
                        <a:spcBef>
                          <a:spcPts val="0"/>
                        </a:spcBef>
                        <a:spcAft>
                          <a:spcPts val="0"/>
                        </a:spcAft>
                        <a:buSzPts val="1200"/>
                        <a:buFont typeface="Century Gothic"/>
                        <a:buChar char="●"/>
                      </a:pPr>
                      <a:r>
                        <a:rPr lang="en-US" sz="1200">
                          <a:latin typeface="Century Gothic"/>
                          <a:ea typeface="Century Gothic"/>
                          <a:cs typeface="Century Gothic"/>
                          <a:sym typeface="Century Gothic"/>
                        </a:rPr>
                        <a:t>Mama</a:t>
                      </a:r>
                      <a:endParaRPr sz="1200">
                        <a:latin typeface="Century Gothic"/>
                        <a:ea typeface="Century Gothic"/>
                        <a:cs typeface="Century Gothic"/>
                        <a:sym typeface="Century Gothic"/>
                      </a:endParaRPr>
                    </a:p>
                    <a:p>
                      <a:pPr marL="457200" lvl="0" indent="-304800" rtl="0">
                        <a:lnSpc>
                          <a:spcPct val="145454"/>
                        </a:lnSpc>
                        <a:spcBef>
                          <a:spcPts val="0"/>
                        </a:spcBef>
                        <a:spcAft>
                          <a:spcPts val="0"/>
                        </a:spcAft>
                        <a:buSzPts val="1200"/>
                        <a:buFont typeface="Century Gothic"/>
                        <a:buChar char="●"/>
                      </a:pPr>
                      <a:r>
                        <a:rPr lang="en-US" sz="1200">
                          <a:latin typeface="Century Gothic"/>
                          <a:ea typeface="Century Gothic"/>
                          <a:cs typeface="Century Gothic"/>
                          <a:sym typeface="Century Gothic"/>
                        </a:rPr>
                        <a:t>Bear</a:t>
                      </a:r>
                      <a:endParaRPr sz="1200">
                        <a:latin typeface="Century Gothic"/>
                        <a:ea typeface="Century Gothic"/>
                        <a:cs typeface="Century Gothic"/>
                        <a:sym typeface="Century Gothic"/>
                      </a:endParaRPr>
                    </a:p>
                    <a:p>
                      <a:pPr marL="457200" lvl="0" indent="-304800" rtl="0">
                        <a:lnSpc>
                          <a:spcPct val="145454"/>
                        </a:lnSpc>
                        <a:spcBef>
                          <a:spcPts val="0"/>
                        </a:spcBef>
                        <a:spcAft>
                          <a:spcPts val="0"/>
                        </a:spcAft>
                        <a:buSzPts val="1200"/>
                        <a:buFont typeface="Century Gothic"/>
                        <a:buChar char="●"/>
                      </a:pPr>
                      <a:r>
                        <a:rPr lang="en-US" sz="1200">
                          <a:latin typeface="Century Gothic"/>
                          <a:ea typeface="Century Gothic"/>
                          <a:cs typeface="Century Gothic"/>
                          <a:sym typeface="Century Gothic"/>
                        </a:rPr>
                        <a:t>Clarissa and Judah</a:t>
                      </a:r>
                      <a:endParaRPr sz="12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457200" lvl="0" indent="-304800" rtl="0">
                        <a:lnSpc>
                          <a:spcPct val="145454"/>
                        </a:lnSpc>
                        <a:spcBef>
                          <a:spcPts val="0"/>
                        </a:spcBef>
                        <a:spcAft>
                          <a:spcPts val="0"/>
                        </a:spcAft>
                        <a:buSzPts val="1200"/>
                        <a:buFont typeface="Century Gothic"/>
                        <a:buChar char="●"/>
                      </a:pPr>
                      <a:r>
                        <a:rPr lang="en-US" sz="1100">
                          <a:latin typeface="Century Gothic"/>
                          <a:ea typeface="Century Gothic"/>
                          <a:cs typeface="Century Gothic"/>
                          <a:sym typeface="Century Gothic"/>
                        </a:rPr>
                        <a:t>A</a:t>
                      </a:r>
                      <a:r>
                        <a:rPr lang="en-US" sz="1200">
                          <a:latin typeface="Century Gothic"/>
                          <a:ea typeface="Century Gothic"/>
                          <a:cs typeface="Century Gothic"/>
                          <a:sym typeface="Century Gothic"/>
                        </a:rPr>
                        <a:t> bear comes into the cabin, and Lyddie keeps her family safe.</a:t>
                      </a:r>
                      <a:endParaRPr sz="1200">
                        <a:latin typeface="Century Gothic"/>
                        <a:ea typeface="Century Gothic"/>
                        <a:cs typeface="Century Gothic"/>
                        <a:sym typeface="Century Gothic"/>
                      </a:endParaRPr>
                    </a:p>
                    <a:p>
                      <a:pPr marL="457200" lvl="0" indent="-304800" rtl="0">
                        <a:lnSpc>
                          <a:spcPct val="145454"/>
                        </a:lnSpc>
                        <a:spcBef>
                          <a:spcPts val="0"/>
                        </a:spcBef>
                        <a:spcAft>
                          <a:spcPts val="0"/>
                        </a:spcAft>
                        <a:buSzPts val="1200"/>
                        <a:buFont typeface="Century Gothic"/>
                        <a:buChar char="●"/>
                      </a:pPr>
                      <a:r>
                        <a:rPr lang="en-US" sz="1200">
                          <a:latin typeface="Century Gothic"/>
                          <a:ea typeface="Century Gothic"/>
                          <a:cs typeface="Century Gothic"/>
                          <a:sym typeface="Century Gothic"/>
                        </a:rPr>
                        <a:t>Mama, Rachel, and Agnes leave to live with Judah and Clarissa.</a:t>
                      </a:r>
                      <a:endParaRPr sz="1200">
                        <a:latin typeface="Century Gothic"/>
                        <a:ea typeface="Century Gothic"/>
                        <a:cs typeface="Century Gothic"/>
                        <a:sym typeface="Century Gothic"/>
                      </a:endParaRPr>
                    </a:p>
                    <a:p>
                      <a:pPr marL="457200" lvl="0" indent="-304800" rtl="0">
                        <a:lnSpc>
                          <a:spcPct val="145454"/>
                        </a:lnSpc>
                        <a:spcBef>
                          <a:spcPts val="0"/>
                        </a:spcBef>
                        <a:spcAft>
                          <a:spcPts val="0"/>
                        </a:spcAft>
                        <a:buSzPts val="1200"/>
                        <a:buFont typeface="Century Gothic"/>
                        <a:buChar char="●"/>
                      </a:pPr>
                      <a:r>
                        <a:rPr lang="en-US" sz="1200">
                          <a:latin typeface="Century Gothic"/>
                          <a:ea typeface="Century Gothic"/>
                          <a:cs typeface="Century Gothic"/>
                          <a:sym typeface="Century Gothic"/>
                        </a:rPr>
                        <a:t>Lyddie and Charlie take care of themselves through the winter. They have a calf in the spring. Lyddie feels very hopeful.</a:t>
                      </a:r>
                      <a:endParaRPr sz="1200">
                        <a:latin typeface="Century Gothic"/>
                        <a:ea typeface="Century Gothic"/>
                        <a:cs typeface="Century Gothic"/>
                        <a:sym typeface="Century Gothic"/>
                      </a:endParaRPr>
                    </a:p>
                    <a:p>
                      <a:pPr marL="457200" lvl="0" indent="-304800" rtl="0">
                        <a:lnSpc>
                          <a:spcPct val="145454"/>
                        </a:lnSpc>
                        <a:spcBef>
                          <a:spcPts val="0"/>
                        </a:spcBef>
                        <a:spcAft>
                          <a:spcPts val="0"/>
                        </a:spcAft>
                        <a:buSzPts val="1200"/>
                        <a:buFont typeface="Century Gothic"/>
                        <a:buChar char="●"/>
                      </a:pPr>
                      <a:r>
                        <a:rPr lang="en-US" sz="1200">
                          <a:latin typeface="Century Gothic"/>
                          <a:ea typeface="Century Gothic"/>
                          <a:cs typeface="Century Gothic"/>
                          <a:sym typeface="Century Gothic"/>
                        </a:rPr>
                        <a:t>Mama sends them a letter saying they must both go and work to pay off the debts on the farm. The farm is going to be rented to someone else. Lyddie is crushed.</a:t>
                      </a:r>
                      <a:endParaRPr sz="12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45454"/>
                        </a:lnSpc>
                        <a:spcBef>
                          <a:spcPts val="0"/>
                        </a:spcBef>
                        <a:spcAft>
                          <a:spcPts val="0"/>
                        </a:spcAft>
                        <a:buNone/>
                      </a:pPr>
                      <a:r>
                        <a:rPr lang="en-US" sz="1200" i="1" dirty="0">
                          <a:latin typeface="Century Gothic"/>
                          <a:ea typeface="Century Gothic"/>
                          <a:cs typeface="Century Gothic"/>
                          <a:sym typeface="Century Gothic"/>
                        </a:rPr>
                        <a:t>When </a:t>
                      </a:r>
                      <a:r>
                        <a:rPr lang="en-US" sz="1200" i="1" dirty="0" err="1">
                          <a:latin typeface="Century Gothic"/>
                          <a:ea typeface="Century Gothic"/>
                          <a:cs typeface="Century Gothic"/>
                          <a:sym typeface="Century Gothic"/>
                        </a:rPr>
                        <a:t>Lyddie’s</a:t>
                      </a:r>
                      <a:r>
                        <a:rPr lang="en-US" sz="1200" i="1" dirty="0">
                          <a:latin typeface="Century Gothic"/>
                          <a:ea typeface="Century Gothic"/>
                          <a:cs typeface="Century Gothic"/>
                          <a:sym typeface="Century Gothic"/>
                        </a:rPr>
                        <a:t> mother decides to go to her sister’s farm, what do </a:t>
                      </a:r>
                      <a:r>
                        <a:rPr lang="en-US" sz="1200" i="1" dirty="0" err="1">
                          <a:latin typeface="Century Gothic"/>
                          <a:ea typeface="Century Gothic"/>
                          <a:cs typeface="Century Gothic"/>
                          <a:sym typeface="Century Gothic"/>
                        </a:rPr>
                        <a:t>Lyddie</a:t>
                      </a:r>
                      <a:r>
                        <a:rPr lang="en-US" sz="1200" i="1" dirty="0">
                          <a:latin typeface="Century Gothic"/>
                          <a:ea typeface="Century Gothic"/>
                          <a:cs typeface="Century Gothic"/>
                          <a:sym typeface="Century Gothic"/>
                        </a:rPr>
                        <a:t> and Charlie do? What does this show about </a:t>
                      </a:r>
                      <a:r>
                        <a:rPr lang="en-US" sz="1200" i="1" dirty="0" err="1">
                          <a:latin typeface="Century Gothic"/>
                          <a:ea typeface="Century Gothic"/>
                          <a:cs typeface="Century Gothic"/>
                          <a:sym typeface="Century Gothic"/>
                        </a:rPr>
                        <a:t>Lyddie’s</a:t>
                      </a:r>
                      <a:r>
                        <a:rPr lang="en-US" sz="1200" i="1" dirty="0">
                          <a:latin typeface="Century Gothic"/>
                          <a:ea typeface="Century Gothic"/>
                          <a:cs typeface="Century Gothic"/>
                          <a:sym typeface="Century Gothic"/>
                        </a:rPr>
                        <a:t> relationship with her mother and with her brother?</a:t>
                      </a:r>
                      <a:endParaRPr sz="1200" i="1" dirty="0">
                        <a:latin typeface="Century Gothic"/>
                        <a:ea typeface="Century Gothic"/>
                        <a:cs typeface="Century Gothic"/>
                        <a:sym typeface="Century Gothic"/>
                      </a:endParaRPr>
                    </a:p>
                    <a:p>
                      <a:pPr marL="457200" lvl="0" indent="-304800" rtl="0">
                        <a:lnSpc>
                          <a:spcPct val="145454"/>
                        </a:lnSpc>
                        <a:spcBef>
                          <a:spcPts val="0"/>
                        </a:spcBef>
                        <a:spcAft>
                          <a:spcPts val="0"/>
                        </a:spcAft>
                        <a:buSzPts val="1200"/>
                        <a:buFont typeface="Century Gothic"/>
                        <a:buChar char="●"/>
                      </a:pP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decides to stay and take care of the farm against her mother’s wishes. This shows that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is very independent and her relationship with her mother is not typical. Because her mother is mentally unstable,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is the mother figure of the family.</a:t>
                      </a:r>
                      <a:endParaRPr sz="1200" dirty="0">
                        <a:latin typeface="Century Gothic"/>
                        <a:ea typeface="Century Gothic"/>
                        <a:cs typeface="Century Gothic"/>
                        <a:sym typeface="Century Gothic"/>
                      </a:endParaRPr>
                    </a:p>
                    <a:p>
                      <a:pPr marL="457200" lvl="0" indent="-304800" rtl="0">
                        <a:lnSpc>
                          <a:spcPct val="145454"/>
                        </a:lnSpc>
                        <a:spcBef>
                          <a:spcPts val="0"/>
                        </a:spcBef>
                        <a:spcAft>
                          <a:spcPts val="0"/>
                        </a:spcAft>
                        <a:buSzPts val="1200"/>
                        <a:buFont typeface="Century Gothic"/>
                        <a:buChar char="●"/>
                      </a:pPr>
                      <a:r>
                        <a:rPr lang="en-US" sz="1200" dirty="0">
                          <a:latin typeface="Century Gothic"/>
                          <a:ea typeface="Century Gothic"/>
                          <a:cs typeface="Century Gothic"/>
                          <a:sym typeface="Century Gothic"/>
                        </a:rPr>
                        <a:t>Charlie decides to stay with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because he doesn’t want her to be alone on the farm. This shows they have a caring and close relationship.</a:t>
                      </a:r>
                      <a:endParaRPr sz="1200" b="1"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122" name="Google Shape;122;p17"/>
          <p:cNvPicPr preferRelativeResize="0"/>
          <p:nvPr/>
        </p:nvPicPr>
        <p:blipFill>
          <a:blip r:embed="rId3">
            <a:alphaModFix/>
          </a:blip>
          <a:stretch>
            <a:fillRect/>
          </a:stretch>
        </p:blipFill>
        <p:spPr>
          <a:xfrm>
            <a:off x="11343560" y="5911348"/>
            <a:ext cx="703475" cy="703475"/>
          </a:xfrm>
          <a:prstGeom prst="rect">
            <a:avLst/>
          </a:prstGeom>
          <a:noFill/>
          <a:ln>
            <a:noFill/>
          </a:ln>
        </p:spPr>
      </p:pic>
      <p:pic>
        <p:nvPicPr>
          <p:cNvPr id="10" name="Google Shape;110;p16"/>
          <p:cNvPicPr preferRelativeResize="0"/>
          <p:nvPr/>
        </p:nvPicPr>
        <p:blipFill>
          <a:blip r:embed="rId4">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understanding of Chapters 1-2</a:t>
            </a:r>
            <a:endParaRPr sz="3400" i="0" u="none" strike="noStrike" cap="none">
              <a:solidFill>
                <a:schemeClr val="dk1"/>
              </a:solidFill>
              <a:latin typeface="Century Gothic"/>
              <a:ea typeface="Century Gothic"/>
              <a:cs typeface="Century Gothic"/>
              <a:sym typeface="Century Gothic"/>
            </a:endParaRPr>
          </a:p>
        </p:txBody>
      </p:sp>
      <p:sp>
        <p:nvSpPr>
          <p:cNvPr id="129" name="Google Shape;129;p18"/>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32" name="Google Shape;132;p18"/>
          <p:cNvSpPr txBox="1"/>
          <p:nvPr/>
        </p:nvSpPr>
        <p:spPr>
          <a:xfrm>
            <a:off x="693225" y="1581675"/>
            <a:ext cx="10945200" cy="4960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000" b="1" dirty="0">
                <a:solidFill>
                  <a:schemeClr val="dk1"/>
                </a:solidFill>
                <a:latin typeface="Century Gothic"/>
                <a:ea typeface="Century Gothic"/>
                <a:cs typeface="Century Gothic"/>
                <a:sym typeface="Century Gothic"/>
              </a:rPr>
              <a:t>Use your Reader’s Notes to answer the following questions:</a:t>
            </a:r>
            <a:endParaRPr sz="20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000" b="1" dirty="0">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entury Gothic"/>
              <a:buAutoNum type="arabicPeriod"/>
            </a:pPr>
            <a:r>
              <a:rPr lang="en-US" sz="2000" dirty="0">
                <a:solidFill>
                  <a:schemeClr val="dk1"/>
                </a:solidFill>
                <a:latin typeface="Century Gothic"/>
                <a:ea typeface="Century Gothic"/>
                <a:cs typeface="Century Gothic"/>
                <a:sym typeface="Century Gothic"/>
              </a:rPr>
              <a:t>Near the end of Chapter 1, Charlie and </a:t>
            </a:r>
            <a:r>
              <a:rPr lang="en-US" sz="2000" dirty="0" err="1">
                <a:solidFill>
                  <a:schemeClr val="dk1"/>
                </a:solidFill>
                <a:latin typeface="Century Gothic"/>
                <a:ea typeface="Century Gothic"/>
                <a:cs typeface="Century Gothic"/>
                <a:sym typeface="Century Gothic"/>
              </a:rPr>
              <a:t>Lyddie</a:t>
            </a:r>
            <a:r>
              <a:rPr lang="en-US" sz="2000" dirty="0">
                <a:solidFill>
                  <a:schemeClr val="dk1"/>
                </a:solidFill>
                <a:latin typeface="Century Gothic"/>
                <a:ea typeface="Century Gothic"/>
                <a:cs typeface="Century Gothic"/>
                <a:sym typeface="Century Gothic"/>
              </a:rPr>
              <a:t> get a letter from their mother. How does this letter change Charlie and </a:t>
            </a:r>
            <a:r>
              <a:rPr lang="en-US" sz="2000" dirty="0" err="1">
                <a:solidFill>
                  <a:schemeClr val="dk1"/>
                </a:solidFill>
                <a:latin typeface="Century Gothic"/>
                <a:ea typeface="Century Gothic"/>
                <a:cs typeface="Century Gothic"/>
                <a:sym typeface="Century Gothic"/>
              </a:rPr>
              <a:t>Lyddie’s</a:t>
            </a:r>
            <a:r>
              <a:rPr lang="en-US" sz="2000" dirty="0">
                <a:solidFill>
                  <a:schemeClr val="dk1"/>
                </a:solidFill>
                <a:latin typeface="Century Gothic"/>
                <a:ea typeface="Century Gothic"/>
                <a:cs typeface="Century Gothic"/>
                <a:sym typeface="Century Gothic"/>
              </a:rPr>
              <a:t> plans?</a:t>
            </a:r>
          </a:p>
          <a:p>
            <a:pPr marL="457200" lvl="0" indent="-355600" rtl="0">
              <a:spcBef>
                <a:spcPts val="0"/>
              </a:spcBef>
              <a:spcAft>
                <a:spcPts val="0"/>
              </a:spcAft>
              <a:buClr>
                <a:schemeClr val="dk1"/>
              </a:buClr>
              <a:buSzPts val="2000"/>
              <a:buFont typeface="Century Gothic"/>
              <a:buAutoNum type="arabicPeriod"/>
            </a:pPr>
            <a:endParaRPr lang="en-US" sz="2000" dirty="0">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entury Gothic"/>
              <a:buAutoNum type="arabicPeriod"/>
            </a:pPr>
            <a:r>
              <a:rPr lang="en-US" sz="2000" dirty="0">
                <a:solidFill>
                  <a:schemeClr val="dk1"/>
                </a:solidFill>
                <a:latin typeface="Century Gothic"/>
                <a:ea typeface="Century Gothic"/>
                <a:cs typeface="Century Gothic"/>
                <a:sym typeface="Century Gothic"/>
              </a:rPr>
              <a:t>Chapter 2 is titled “Kindly Neighbors.” Who are the neighbors? Are they kind to Charlie and </a:t>
            </a:r>
            <a:r>
              <a:rPr lang="en-US" sz="2000" dirty="0" err="1">
                <a:solidFill>
                  <a:schemeClr val="dk1"/>
                </a:solidFill>
                <a:latin typeface="Century Gothic"/>
                <a:ea typeface="Century Gothic"/>
                <a:cs typeface="Century Gothic"/>
                <a:sym typeface="Century Gothic"/>
              </a:rPr>
              <a:t>Lyddie</a:t>
            </a:r>
            <a:r>
              <a:rPr lang="en-US" sz="2000" dirty="0">
                <a:solidFill>
                  <a:schemeClr val="dk1"/>
                </a:solidFill>
                <a:latin typeface="Century Gothic"/>
                <a:ea typeface="Century Gothic"/>
                <a:cs typeface="Century Gothic"/>
                <a:sym typeface="Century Gothic"/>
              </a:rPr>
              <a:t>? Use evidence from the story to support your claim.</a:t>
            </a:r>
          </a:p>
          <a:p>
            <a:pPr marL="457200" lvl="0" indent="-355600" rtl="0">
              <a:spcBef>
                <a:spcPts val="0"/>
              </a:spcBef>
              <a:spcAft>
                <a:spcPts val="0"/>
              </a:spcAft>
              <a:buClr>
                <a:schemeClr val="dk1"/>
              </a:buClr>
              <a:buSzPts val="2000"/>
              <a:buFont typeface="Century Gothic"/>
              <a:buAutoNum type="arabicPeriod"/>
            </a:pPr>
            <a:endParaRPr lang="en-US" sz="2000" dirty="0">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entury Gothic"/>
              <a:buAutoNum type="arabicPeriod"/>
            </a:pPr>
            <a:r>
              <a:rPr lang="en-US" sz="2000" dirty="0">
                <a:solidFill>
                  <a:schemeClr val="dk1"/>
                </a:solidFill>
                <a:latin typeface="Century Gothic"/>
                <a:ea typeface="Century Gothic"/>
                <a:cs typeface="Century Gothic"/>
                <a:sym typeface="Century Gothic"/>
              </a:rPr>
              <a:t>When Luke Stevens offered his hand to help </a:t>
            </a:r>
            <a:r>
              <a:rPr lang="en-US" sz="2000" dirty="0" err="1">
                <a:solidFill>
                  <a:schemeClr val="dk1"/>
                </a:solidFill>
                <a:latin typeface="Century Gothic"/>
                <a:ea typeface="Century Gothic"/>
                <a:cs typeface="Century Gothic"/>
                <a:sym typeface="Century Gothic"/>
              </a:rPr>
              <a:t>Lyddie</a:t>
            </a:r>
            <a:r>
              <a:rPr lang="en-US" sz="2000" dirty="0">
                <a:solidFill>
                  <a:schemeClr val="dk1"/>
                </a:solidFill>
                <a:latin typeface="Century Gothic"/>
                <a:ea typeface="Century Gothic"/>
                <a:cs typeface="Century Gothic"/>
                <a:sym typeface="Century Gothic"/>
              </a:rPr>
              <a:t> into the wagon, she “pretended not to see. She couldn’t have the man thinking she was a child or a helpless female (15).”</a:t>
            </a:r>
            <a:endParaRPr sz="2000" dirty="0">
              <a:solidFill>
                <a:schemeClr val="dk1"/>
              </a:solidFill>
              <a:latin typeface="Century Gothic"/>
              <a:ea typeface="Century Gothic"/>
              <a:cs typeface="Century Gothic"/>
              <a:sym typeface="Century Gothic"/>
            </a:endParaRPr>
          </a:p>
          <a:p>
            <a:pPr marL="914400" lvl="1" indent="-355600" rtl="0">
              <a:spcBef>
                <a:spcPts val="0"/>
              </a:spcBef>
              <a:spcAft>
                <a:spcPts val="0"/>
              </a:spcAft>
              <a:buClr>
                <a:schemeClr val="dk1"/>
              </a:buClr>
              <a:buSzPts val="2000"/>
              <a:buFont typeface="Century Gothic"/>
              <a:buChar char="○"/>
            </a:pPr>
            <a:r>
              <a:rPr lang="en-US" sz="2000" dirty="0">
                <a:solidFill>
                  <a:schemeClr val="dk1"/>
                </a:solidFill>
                <a:latin typeface="Century Gothic"/>
                <a:ea typeface="Century Gothic"/>
                <a:cs typeface="Century Gothic"/>
                <a:sym typeface="Century Gothic"/>
              </a:rPr>
              <a:t>When he offers to take care of her house in the winter, she says: “No need (16).”</a:t>
            </a:r>
            <a:endParaRPr sz="2000" dirty="0">
              <a:solidFill>
                <a:schemeClr val="dk1"/>
              </a:solidFill>
              <a:latin typeface="Century Gothic"/>
              <a:ea typeface="Century Gothic"/>
              <a:cs typeface="Century Gothic"/>
              <a:sym typeface="Century Gothic"/>
            </a:endParaRPr>
          </a:p>
          <a:p>
            <a:pPr marL="914400" lvl="1" indent="-355600" rtl="0">
              <a:spcBef>
                <a:spcPts val="0"/>
              </a:spcBef>
              <a:spcAft>
                <a:spcPts val="0"/>
              </a:spcAft>
              <a:buClr>
                <a:schemeClr val="dk1"/>
              </a:buClr>
              <a:buSzPts val="2000"/>
              <a:buFont typeface="Century Gothic"/>
              <a:buChar char="○"/>
            </a:pPr>
            <a:r>
              <a:rPr lang="en-US" sz="2000" dirty="0">
                <a:solidFill>
                  <a:schemeClr val="dk1"/>
                </a:solidFill>
                <a:latin typeface="Century Gothic"/>
                <a:ea typeface="Century Gothic"/>
                <a:cs typeface="Century Gothic"/>
                <a:sym typeface="Century Gothic"/>
              </a:rPr>
              <a:t>After Luke offers to keep an eye on Charlie, she “didn’t know whether to be pleased or annoyed (17).”</a:t>
            </a:r>
            <a:endParaRPr sz="2000" dirty="0">
              <a:solidFill>
                <a:schemeClr val="dk1"/>
              </a:solidFill>
              <a:latin typeface="Century Gothic"/>
              <a:ea typeface="Century Gothic"/>
              <a:cs typeface="Century Gothic"/>
              <a:sym typeface="Century Gothic"/>
            </a:endParaRPr>
          </a:p>
          <a:p>
            <a:pPr marL="914400" lvl="1" indent="-355600" rtl="0">
              <a:spcBef>
                <a:spcPts val="0"/>
              </a:spcBef>
              <a:spcAft>
                <a:spcPts val="0"/>
              </a:spcAft>
              <a:buClr>
                <a:schemeClr val="dk1"/>
              </a:buClr>
              <a:buSzPts val="2000"/>
              <a:buFont typeface="Century Gothic"/>
              <a:buChar char="○"/>
            </a:pPr>
            <a:r>
              <a:rPr lang="en-US" sz="2000" dirty="0">
                <a:solidFill>
                  <a:schemeClr val="dk1"/>
                </a:solidFill>
                <a:latin typeface="Century Gothic"/>
                <a:ea typeface="Century Gothic"/>
                <a:cs typeface="Century Gothic"/>
                <a:sym typeface="Century Gothic"/>
              </a:rPr>
              <a:t>How does </a:t>
            </a:r>
            <a:r>
              <a:rPr lang="en-US" sz="2000" dirty="0" err="1">
                <a:solidFill>
                  <a:schemeClr val="dk1"/>
                </a:solidFill>
                <a:latin typeface="Century Gothic"/>
                <a:ea typeface="Century Gothic"/>
                <a:cs typeface="Century Gothic"/>
                <a:sym typeface="Century Gothic"/>
              </a:rPr>
              <a:t>Lyddie</a:t>
            </a:r>
            <a:r>
              <a:rPr lang="en-US" sz="2000" dirty="0">
                <a:solidFill>
                  <a:schemeClr val="dk1"/>
                </a:solidFill>
                <a:latin typeface="Century Gothic"/>
                <a:ea typeface="Century Gothic"/>
                <a:cs typeface="Century Gothic"/>
                <a:sym typeface="Century Gothic"/>
              </a:rPr>
              <a:t> feel about accepting help from Luke?</a:t>
            </a:r>
            <a:endParaRPr sz="2000" dirty="0">
              <a:solidFill>
                <a:schemeClr val="dk1"/>
              </a:solidFill>
              <a:latin typeface="Century Gothic"/>
              <a:ea typeface="Century Gothic"/>
              <a:cs typeface="Century Gothic"/>
              <a:sym typeface="Century Gothic"/>
            </a:endParaRPr>
          </a:p>
          <a:p>
            <a:pPr marL="914400" lvl="1" indent="-355600" rtl="0">
              <a:spcBef>
                <a:spcPts val="0"/>
              </a:spcBef>
              <a:spcAft>
                <a:spcPts val="0"/>
              </a:spcAft>
              <a:buClr>
                <a:schemeClr val="dk1"/>
              </a:buClr>
              <a:buSzPts val="2000"/>
              <a:buFont typeface="Century Gothic"/>
              <a:buChar char="○"/>
            </a:pPr>
            <a:r>
              <a:rPr lang="en-US" sz="2000" dirty="0">
                <a:solidFill>
                  <a:schemeClr val="dk1"/>
                </a:solidFill>
                <a:latin typeface="Century Gothic"/>
                <a:ea typeface="Century Gothic"/>
                <a:cs typeface="Century Gothic"/>
                <a:sym typeface="Century Gothic"/>
              </a:rPr>
              <a:t>What character trait does this show?</a:t>
            </a:r>
            <a:endParaRPr sz="20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9"/>
          <p:cNvSpPr txBox="1">
            <a:spLocks noGrp="1"/>
          </p:cNvSpPr>
          <p:nvPr>
            <p:ph type="title"/>
          </p:nvPr>
        </p:nvSpPr>
        <p:spPr>
          <a:xfrm>
            <a:off x="560925" y="2285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definitions</a:t>
            </a:r>
            <a:endParaRPr sz="3400" i="0" u="none" strike="noStrike" cap="none">
              <a:solidFill>
                <a:schemeClr val="dk1"/>
              </a:solidFill>
              <a:latin typeface="Century Gothic"/>
              <a:ea typeface="Century Gothic"/>
              <a:cs typeface="Century Gothic"/>
              <a:sym typeface="Century Gothic"/>
            </a:endParaRPr>
          </a:p>
        </p:txBody>
      </p:sp>
      <p:sp>
        <p:nvSpPr>
          <p:cNvPr id="139" name="Google Shape;139;p19"/>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1" name="Google Shape;141;p19"/>
          <p:cNvSpPr txBox="1"/>
          <p:nvPr/>
        </p:nvSpPr>
        <p:spPr>
          <a:xfrm>
            <a:off x="216000" y="1581675"/>
            <a:ext cx="11976000" cy="52764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latin typeface="Century Gothic"/>
              <a:ea typeface="Century Gothic"/>
              <a:cs typeface="Century Gothic"/>
              <a:sym typeface="Century Gothic"/>
            </a:endParaRPr>
          </a:p>
        </p:txBody>
      </p:sp>
      <p:graphicFrame>
        <p:nvGraphicFramePr>
          <p:cNvPr id="142" name="Google Shape;142;p19"/>
          <p:cNvGraphicFramePr/>
          <p:nvPr>
            <p:extLst>
              <p:ext uri="{D42A27DB-BD31-4B8C-83A1-F6EECF244321}">
                <p14:modId xmlns:p14="http://schemas.microsoft.com/office/powerpoint/2010/main" val="1377754394"/>
              </p:ext>
            </p:extLst>
          </p:nvPr>
        </p:nvGraphicFramePr>
        <p:xfrm>
          <a:off x="66675" y="1222725"/>
          <a:ext cx="11821650" cy="4970017"/>
        </p:xfrm>
        <a:graphic>
          <a:graphicData uri="http://schemas.openxmlformats.org/drawingml/2006/table">
            <a:tbl>
              <a:tblPr>
                <a:noFill/>
                <a:tableStyleId>{6D079482-BE2B-4DE0-AB54-4A22E8865157}</a:tableStyleId>
              </a:tblPr>
              <a:tblGrid>
                <a:gridCol w="1925750">
                  <a:extLst>
                    <a:ext uri="{9D8B030D-6E8A-4147-A177-3AD203B41FA5}">
                      <a16:colId xmlns:a16="http://schemas.microsoft.com/office/drawing/2014/main" val="20000"/>
                    </a:ext>
                  </a:extLst>
                </a:gridCol>
                <a:gridCol w="857125">
                  <a:extLst>
                    <a:ext uri="{9D8B030D-6E8A-4147-A177-3AD203B41FA5}">
                      <a16:colId xmlns:a16="http://schemas.microsoft.com/office/drawing/2014/main" val="20001"/>
                    </a:ext>
                  </a:extLst>
                </a:gridCol>
                <a:gridCol w="3194750">
                  <a:extLst>
                    <a:ext uri="{9D8B030D-6E8A-4147-A177-3AD203B41FA5}">
                      <a16:colId xmlns:a16="http://schemas.microsoft.com/office/drawing/2014/main" val="20002"/>
                    </a:ext>
                  </a:extLst>
                </a:gridCol>
                <a:gridCol w="1725375">
                  <a:extLst>
                    <a:ext uri="{9D8B030D-6E8A-4147-A177-3AD203B41FA5}">
                      <a16:colId xmlns:a16="http://schemas.microsoft.com/office/drawing/2014/main" val="20003"/>
                    </a:ext>
                  </a:extLst>
                </a:gridCol>
                <a:gridCol w="857125">
                  <a:extLst>
                    <a:ext uri="{9D8B030D-6E8A-4147-A177-3AD203B41FA5}">
                      <a16:colId xmlns:a16="http://schemas.microsoft.com/office/drawing/2014/main" val="20004"/>
                    </a:ext>
                  </a:extLst>
                </a:gridCol>
                <a:gridCol w="3261525">
                  <a:extLst>
                    <a:ext uri="{9D8B030D-6E8A-4147-A177-3AD203B41FA5}">
                      <a16:colId xmlns:a16="http://schemas.microsoft.com/office/drawing/2014/main" val="20005"/>
                    </a:ext>
                  </a:extLst>
                </a:gridCol>
              </a:tblGrid>
              <a:tr h="543600">
                <a:tc>
                  <a:txBody>
                    <a:bodyPr/>
                    <a:lstStyle/>
                    <a:p>
                      <a:pPr marL="76200" lvl="0" indent="0" rtl="0">
                        <a:lnSpc>
                          <a:spcPct val="127272"/>
                        </a:lnSpc>
                        <a:spcBef>
                          <a:spcPts val="0"/>
                        </a:spcBef>
                        <a:spcAft>
                          <a:spcPts val="0"/>
                        </a:spcAft>
                        <a:buNone/>
                      </a:pPr>
                      <a:r>
                        <a:rPr lang="en-US" sz="1800" b="1">
                          <a:latin typeface="Century Gothic"/>
                          <a:ea typeface="Century Gothic"/>
                          <a:cs typeface="Century Gothic"/>
                          <a:sym typeface="Century Gothic"/>
                        </a:rPr>
                        <a:t>Word/Phrase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27272"/>
                        </a:lnSpc>
                        <a:spcBef>
                          <a:spcPts val="0"/>
                        </a:spcBef>
                        <a:spcAft>
                          <a:spcPts val="0"/>
                        </a:spcAft>
                        <a:buNone/>
                      </a:pPr>
                      <a:r>
                        <a:rPr lang="en-US" sz="1800" b="1">
                          <a:latin typeface="Century Gothic"/>
                          <a:ea typeface="Century Gothic"/>
                          <a:cs typeface="Century Gothic"/>
                          <a:sym typeface="Century Gothic"/>
                        </a:rPr>
                        <a:t>Page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27272"/>
                        </a:lnSpc>
                        <a:spcBef>
                          <a:spcPts val="0"/>
                        </a:spcBef>
                        <a:spcAft>
                          <a:spcPts val="0"/>
                        </a:spcAft>
                        <a:buNone/>
                      </a:pPr>
                      <a:r>
                        <a:rPr lang="en-US" sz="1800" b="1">
                          <a:latin typeface="Century Gothic"/>
                          <a:ea typeface="Century Gothic"/>
                          <a:cs typeface="Century Gothic"/>
                          <a:sym typeface="Century Gothic"/>
                        </a:rPr>
                        <a:t>Definition</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27272"/>
                        </a:lnSpc>
                        <a:spcBef>
                          <a:spcPts val="0"/>
                        </a:spcBef>
                        <a:spcAft>
                          <a:spcPts val="0"/>
                        </a:spcAft>
                        <a:buNone/>
                      </a:pPr>
                      <a:r>
                        <a:rPr lang="en-US" sz="1800" b="1">
                          <a:latin typeface="Century Gothic"/>
                          <a:ea typeface="Century Gothic"/>
                          <a:cs typeface="Century Gothic"/>
                          <a:sym typeface="Century Gothic"/>
                        </a:rPr>
                        <a:t>Word/Phrase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27272"/>
                        </a:lnSpc>
                        <a:spcBef>
                          <a:spcPts val="0"/>
                        </a:spcBef>
                        <a:spcAft>
                          <a:spcPts val="0"/>
                        </a:spcAft>
                        <a:buNone/>
                      </a:pPr>
                      <a:r>
                        <a:rPr lang="en-US" sz="1800" b="1">
                          <a:latin typeface="Century Gothic"/>
                          <a:ea typeface="Century Gothic"/>
                          <a:cs typeface="Century Gothic"/>
                          <a:sym typeface="Century Gothic"/>
                        </a:rPr>
                        <a:t>Page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27272"/>
                        </a:lnSpc>
                        <a:spcBef>
                          <a:spcPts val="0"/>
                        </a:spcBef>
                        <a:spcAft>
                          <a:spcPts val="0"/>
                        </a:spcAft>
                        <a:buNone/>
                      </a:pPr>
                      <a:r>
                        <a:rPr lang="en-US" sz="1800" b="1">
                          <a:latin typeface="Century Gothic"/>
                          <a:ea typeface="Century Gothic"/>
                          <a:cs typeface="Century Gothic"/>
                          <a:sym typeface="Century Gothic"/>
                        </a:rPr>
                        <a:t>Definition</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972750">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mighty</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2</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strong, big, impressive</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charity</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6</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help or gifts given to people in need</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371275">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anxious</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4</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worried</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beholden</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7</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to feel you have a duty to someone because they have done something for you</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371275">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queer</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5</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dirty="0">
                          <a:latin typeface="Century Gothic"/>
                          <a:ea typeface="Century Gothic"/>
                          <a:cs typeface="Century Gothic"/>
                          <a:sym typeface="Century Gothic"/>
                        </a:rPr>
                        <a:t>strange, difficult to explain; “queer in the head” means slightly crazy</a:t>
                      </a:r>
                      <a:endParaRPr sz="18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574250">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Other new words:</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 </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7" name="Google Shape;110;p16"/>
          <p:cNvPicPr preferRelativeResize="0"/>
          <p:nvPr/>
        </p:nvPicPr>
        <p:blipFill>
          <a:blip r:embed="rId3">
            <a:alphaModFix/>
          </a:blip>
          <a:stretch>
            <a:fillRect/>
          </a:stretch>
        </p:blipFill>
        <p:spPr>
          <a:xfrm>
            <a:off x="10798650" y="13233"/>
            <a:ext cx="1089675" cy="120949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set up discussion appointments</a:t>
            </a:r>
            <a:endParaRPr sz="3400" i="0" u="none" strike="noStrike" cap="none">
              <a:solidFill>
                <a:schemeClr val="dk1"/>
              </a:solidFill>
              <a:latin typeface="Century Gothic"/>
              <a:ea typeface="Century Gothic"/>
              <a:cs typeface="Century Gothic"/>
              <a:sym typeface="Century Gothic"/>
            </a:endParaRPr>
          </a:p>
        </p:txBody>
      </p:sp>
      <p:sp>
        <p:nvSpPr>
          <p:cNvPr id="149" name="Google Shape;149;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52" name="Google Shape;152;p20"/>
          <p:cNvSpPr txBox="1"/>
          <p:nvPr/>
        </p:nvSpPr>
        <p:spPr>
          <a:xfrm>
            <a:off x="838200" y="1955800"/>
            <a:ext cx="10572900" cy="43902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1000"/>
              </a:spcAft>
              <a:buNone/>
            </a:pPr>
            <a:endParaRPr sz="1200">
              <a:solidFill>
                <a:schemeClr val="dk1"/>
              </a:solidFill>
              <a:latin typeface="Calibri"/>
              <a:ea typeface="Calibri"/>
              <a:cs typeface="Calibri"/>
              <a:sym typeface="Calibri"/>
            </a:endParaRPr>
          </a:p>
        </p:txBody>
      </p:sp>
      <p:graphicFrame>
        <p:nvGraphicFramePr>
          <p:cNvPr id="153" name="Google Shape;153;p20"/>
          <p:cNvGraphicFramePr/>
          <p:nvPr/>
        </p:nvGraphicFramePr>
        <p:xfrm>
          <a:off x="600025" y="1798775"/>
          <a:ext cx="11195100" cy="4835125"/>
        </p:xfrm>
        <a:graphic>
          <a:graphicData uri="http://schemas.openxmlformats.org/drawingml/2006/table">
            <a:tbl>
              <a:tblPr>
                <a:noFill/>
                <a:tableStyleId>{6D079482-BE2B-4DE0-AB54-4A22E8865157}</a:tableStyleId>
              </a:tblPr>
              <a:tblGrid>
                <a:gridCol w="2746800">
                  <a:extLst>
                    <a:ext uri="{9D8B030D-6E8A-4147-A177-3AD203B41FA5}">
                      <a16:colId xmlns:a16="http://schemas.microsoft.com/office/drawing/2014/main" val="20000"/>
                    </a:ext>
                  </a:extLst>
                </a:gridCol>
                <a:gridCol w="8448300">
                  <a:extLst>
                    <a:ext uri="{9D8B030D-6E8A-4147-A177-3AD203B41FA5}">
                      <a16:colId xmlns:a16="http://schemas.microsoft.com/office/drawing/2014/main" val="20001"/>
                    </a:ext>
                  </a:extLst>
                </a:gridCol>
              </a:tblGrid>
              <a:tr h="967025">
                <a:tc>
                  <a:txBody>
                    <a:bodyPr/>
                    <a:lstStyle/>
                    <a:p>
                      <a:pPr marL="76200" lvl="0" indent="0" rtl="0">
                        <a:lnSpc>
                          <a:spcPct val="115000"/>
                        </a:lnSpc>
                        <a:spcBef>
                          <a:spcPts val="0"/>
                        </a:spcBef>
                        <a:spcAft>
                          <a:spcPts val="0"/>
                        </a:spcAft>
                        <a:buNone/>
                      </a:pPr>
                      <a:r>
                        <a:rPr lang="en-US" sz="2400">
                          <a:latin typeface="Century Gothic"/>
                          <a:ea typeface="Century Gothic"/>
                          <a:cs typeface="Century Gothic"/>
                          <a:sym typeface="Century Gothic"/>
                        </a:rPr>
                        <a:t>At the </a:t>
                      </a:r>
                      <a:r>
                        <a:rPr lang="en-US" sz="2400" b="1">
                          <a:latin typeface="Century Gothic"/>
                          <a:ea typeface="Century Gothic"/>
                          <a:cs typeface="Century Gothic"/>
                          <a:sym typeface="Century Gothic"/>
                        </a:rPr>
                        <a:t>loom</a:t>
                      </a:r>
                      <a:r>
                        <a:rPr lang="en-US"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967025">
                <a:tc>
                  <a:txBody>
                    <a:bodyPr/>
                    <a:lstStyle/>
                    <a:p>
                      <a:pPr marL="76200" lvl="0" indent="0" rtl="0">
                        <a:lnSpc>
                          <a:spcPct val="115000"/>
                        </a:lnSpc>
                        <a:spcBef>
                          <a:spcPts val="0"/>
                        </a:spcBef>
                        <a:spcAft>
                          <a:spcPts val="0"/>
                        </a:spcAft>
                        <a:buNone/>
                      </a:pPr>
                      <a:r>
                        <a:rPr lang="en-US" sz="2400">
                          <a:latin typeface="Century Gothic"/>
                          <a:ea typeface="Century Gothic"/>
                          <a:cs typeface="Century Gothic"/>
                          <a:sym typeface="Century Gothic"/>
                        </a:rPr>
                        <a:t>At the </a:t>
                      </a:r>
                      <a:r>
                        <a:rPr lang="en-US" sz="2400" b="1">
                          <a:latin typeface="Century Gothic"/>
                          <a:ea typeface="Century Gothic"/>
                          <a:cs typeface="Century Gothic"/>
                          <a:sym typeface="Century Gothic"/>
                        </a:rPr>
                        <a:t>weft</a:t>
                      </a:r>
                      <a:r>
                        <a:rPr lang="en-US" sz="2400">
                          <a:latin typeface="Century Gothic"/>
                          <a:ea typeface="Century Gothic"/>
                          <a:cs typeface="Century Gothic"/>
                          <a:sym typeface="Century Gothic"/>
                        </a:rPr>
                        <a:t> threads:</a:t>
                      </a:r>
                      <a:endParaRPr sz="24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967025">
                <a:tc>
                  <a:txBody>
                    <a:bodyPr/>
                    <a:lstStyle/>
                    <a:p>
                      <a:pPr marL="76200" lvl="0" indent="0" rtl="0">
                        <a:lnSpc>
                          <a:spcPct val="115000"/>
                        </a:lnSpc>
                        <a:spcBef>
                          <a:spcPts val="0"/>
                        </a:spcBef>
                        <a:spcAft>
                          <a:spcPts val="0"/>
                        </a:spcAft>
                        <a:buNone/>
                      </a:pPr>
                      <a:r>
                        <a:rPr lang="en-US" sz="2400">
                          <a:latin typeface="Century Gothic"/>
                          <a:ea typeface="Century Gothic"/>
                          <a:cs typeface="Century Gothic"/>
                          <a:sym typeface="Century Gothic"/>
                        </a:rPr>
                        <a:t>At the </a:t>
                      </a:r>
                      <a:r>
                        <a:rPr lang="en-US" sz="2400" b="1">
                          <a:latin typeface="Century Gothic"/>
                          <a:ea typeface="Century Gothic"/>
                          <a:cs typeface="Century Gothic"/>
                          <a:sym typeface="Century Gothic"/>
                        </a:rPr>
                        <a:t>warp</a:t>
                      </a:r>
                      <a:r>
                        <a:rPr lang="en-US" sz="2400">
                          <a:latin typeface="Century Gothic"/>
                          <a:ea typeface="Century Gothic"/>
                          <a:cs typeface="Century Gothic"/>
                          <a:sym typeface="Century Gothic"/>
                        </a:rPr>
                        <a:t> threads:</a:t>
                      </a:r>
                      <a:endParaRPr sz="24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967025">
                <a:tc>
                  <a:txBody>
                    <a:bodyPr/>
                    <a:lstStyle/>
                    <a:p>
                      <a:pPr marL="76200" lvl="0" indent="0" rtl="0">
                        <a:lnSpc>
                          <a:spcPct val="115000"/>
                        </a:lnSpc>
                        <a:spcBef>
                          <a:spcPts val="0"/>
                        </a:spcBef>
                        <a:spcAft>
                          <a:spcPts val="0"/>
                        </a:spcAft>
                        <a:buNone/>
                      </a:pPr>
                      <a:r>
                        <a:rPr lang="en-US" sz="2400">
                          <a:latin typeface="Century Gothic"/>
                          <a:ea typeface="Century Gothic"/>
                          <a:cs typeface="Century Gothic"/>
                          <a:sym typeface="Century Gothic"/>
                        </a:rPr>
                        <a:t>Next to the </a:t>
                      </a:r>
                      <a:r>
                        <a:rPr lang="en-US" sz="2400" b="1">
                          <a:latin typeface="Century Gothic"/>
                          <a:ea typeface="Century Gothic"/>
                          <a:cs typeface="Century Gothic"/>
                          <a:sym typeface="Century Gothic"/>
                        </a:rPr>
                        <a:t>shuttle</a:t>
                      </a:r>
                      <a:r>
                        <a:rPr lang="en-US"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967025">
                <a:tc>
                  <a:txBody>
                    <a:bodyPr/>
                    <a:lstStyle/>
                    <a:p>
                      <a:pPr marL="76200" lvl="0" indent="0" rtl="0">
                        <a:lnSpc>
                          <a:spcPct val="115000"/>
                        </a:lnSpc>
                        <a:spcBef>
                          <a:spcPts val="0"/>
                        </a:spcBef>
                        <a:spcAft>
                          <a:spcPts val="0"/>
                        </a:spcAft>
                        <a:buNone/>
                      </a:pPr>
                      <a:r>
                        <a:rPr lang="en-US" sz="2400">
                          <a:latin typeface="Century Gothic"/>
                          <a:ea typeface="Century Gothic"/>
                          <a:cs typeface="Century Gothic"/>
                          <a:sym typeface="Century Gothic"/>
                        </a:rPr>
                        <a:t>By the closed </a:t>
                      </a:r>
                      <a:r>
                        <a:rPr lang="en-US" sz="2400" b="1">
                          <a:latin typeface="Century Gothic"/>
                          <a:ea typeface="Century Gothic"/>
                          <a:cs typeface="Century Gothic"/>
                          <a:sym typeface="Century Gothic"/>
                        </a:rPr>
                        <a:t>window</a:t>
                      </a:r>
                      <a:r>
                        <a:rPr lang="en-US"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54" name="Google Shape;154;p20"/>
          <p:cNvPicPr preferRelativeResize="0"/>
          <p:nvPr/>
        </p:nvPicPr>
        <p:blipFill>
          <a:blip r:embed="rId3">
            <a:alphaModFix/>
          </a:blip>
          <a:stretch>
            <a:fillRect/>
          </a:stretch>
        </p:blipFill>
        <p:spPr>
          <a:xfrm>
            <a:off x="11044237" y="5900737"/>
            <a:ext cx="817355" cy="652037"/>
          </a:xfrm>
          <a:prstGeom prst="rect">
            <a:avLst/>
          </a:prstGeom>
          <a:noFill/>
          <a:ln>
            <a:noFill/>
          </a:ln>
        </p:spPr>
      </p:pic>
      <p:pic>
        <p:nvPicPr>
          <p:cNvPr id="9" name="Google Shape;110;p16"/>
          <p:cNvPicPr preferRelativeResize="0"/>
          <p:nvPr/>
        </p:nvPicPr>
        <p:blipFill>
          <a:blip r:embed="rId4">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practice reading effectively</a:t>
            </a:r>
            <a:endParaRPr sz="3400" i="0" u="none" strike="noStrike" cap="none">
              <a:solidFill>
                <a:schemeClr val="dk1"/>
              </a:solidFill>
              <a:latin typeface="Century Gothic"/>
              <a:ea typeface="Century Gothic"/>
              <a:cs typeface="Century Gothic"/>
              <a:sym typeface="Century Gothic"/>
            </a:endParaRPr>
          </a:p>
        </p:txBody>
      </p:sp>
      <p:sp>
        <p:nvSpPr>
          <p:cNvPr id="161" name="Google Shape;161;p21"/>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64" name="Google Shape;164;p21"/>
          <p:cNvSpPr txBox="1"/>
          <p:nvPr/>
        </p:nvSpPr>
        <p:spPr>
          <a:xfrm>
            <a:off x="838200" y="1955800"/>
            <a:ext cx="10572900" cy="43902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b="1" dirty="0">
                <a:solidFill>
                  <a:schemeClr val="dk1"/>
                </a:solidFill>
                <a:latin typeface="Century Gothic"/>
                <a:ea typeface="Century Gothic"/>
                <a:cs typeface="Century Gothic"/>
                <a:sym typeface="Century Gothic"/>
              </a:rPr>
              <a:t>What are the strategies you use while reading?</a:t>
            </a: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What is one thing you noticed the teacher doing that might be helpful when you read </a:t>
            </a:r>
            <a:r>
              <a:rPr lang="en-US" sz="2400" i="1" dirty="0" err="1">
                <a:solidFill>
                  <a:schemeClr val="dk1"/>
                </a:solidFill>
                <a:latin typeface="Century Gothic"/>
                <a:ea typeface="Century Gothic"/>
                <a:cs typeface="Century Gothic"/>
                <a:sym typeface="Century Gothic"/>
              </a:rPr>
              <a:t>Lyddie</a:t>
            </a:r>
            <a:r>
              <a:rPr lang="en-US" sz="2400" dirty="0">
                <a:solidFill>
                  <a:schemeClr val="dk1"/>
                </a:solidFill>
                <a:latin typeface="Century Gothic"/>
                <a:ea typeface="Century Gothic"/>
                <a:cs typeface="Century Gothic"/>
                <a:sym typeface="Century Gothic"/>
              </a:rPr>
              <a:t> for homework?</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800" dirty="0">
              <a:solidFill>
                <a:schemeClr val="dk1"/>
              </a:solidFill>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C9799E-E218-4565-A4A1-6C4ADA3A41EA}">
  <ds:schemaRefs>
    <ds:schemaRef ds:uri="http://schemas.microsoft.com/sharepoint/v3/contenttype/forms"/>
  </ds:schemaRefs>
</ds:datastoreItem>
</file>

<file path=customXml/itemProps2.xml><?xml version="1.0" encoding="utf-8"?>
<ds:datastoreItem xmlns:ds="http://schemas.openxmlformats.org/officeDocument/2006/customXml" ds:itemID="{CDC843EF-1970-4C42-9C6D-A3750262AF58}">
  <ds:schemaRefs>
    <ds:schemaRef ds:uri="http://schemas.microsoft.com/office/2006/documentManagement/type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 ds:uri="http://purl.org/dc/terms/"/>
  </ds:schemaRefs>
</ds:datastoreItem>
</file>

<file path=customXml/itemProps3.xml><?xml version="1.0" encoding="utf-8"?>
<ds:datastoreItem xmlns:ds="http://schemas.openxmlformats.org/officeDocument/2006/customXml" ds:itemID="{6EA121D3-5A1C-48FF-AFAF-F9C88134D1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84</TotalTime>
  <Words>5517</Words>
  <Application>Microsoft Office PowerPoint</Application>
  <PresentationFormat>Widescreen</PresentationFormat>
  <Paragraphs>507</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Calibri</vt:lpstr>
      <vt:lpstr>Overlock</vt:lpstr>
      <vt:lpstr>Arial</vt:lpstr>
      <vt:lpstr>Century Gothic</vt:lpstr>
      <vt:lpstr>Times New Roman</vt:lpstr>
      <vt:lpstr>Office Theme</vt:lpstr>
      <vt:lpstr>Grade 7: Module 2: Unit 1: Lesson 3 Teacher slide, before teaching.</vt:lpstr>
      <vt:lpstr>Grade 7: Module 2: Unit 1: Lesson 3 Teacher slide, before teaching.</vt:lpstr>
      <vt:lpstr>Grade 7: Module 2:  Unit 1: Lesson 3</vt:lpstr>
      <vt:lpstr>Hello, Students!</vt:lpstr>
      <vt:lpstr>Let’s check our understanding of Chapters 1-2</vt:lpstr>
      <vt:lpstr>Let’s check our understanding of Chapters 1-2</vt:lpstr>
      <vt:lpstr>Let’s check our definitions</vt:lpstr>
      <vt:lpstr>Let’s set up discussion appointments</vt:lpstr>
      <vt:lpstr>Let’s practice reading effectively</vt:lpstr>
      <vt:lpstr>Let’s practice reading effectively</vt:lpstr>
      <vt:lpstr>Let’s talk about Lyddie</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3 Teacher slide, before teaching.</dc:title>
  <dc:creator>nbravo</dc:creator>
  <cp:lastModifiedBy>Steven Benson</cp:lastModifiedBy>
  <cp:revision>8</cp:revision>
  <dcterms:modified xsi:type="dcterms:W3CDTF">2018-09-20T17:32:00Z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