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60402020202020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576786-D332-5F4B-A52B-F0FEB8DE986B}" v="7" dt="2018-10-08T02:13:36.979"/>
    <p1510:client id="{F749D5D0-7492-0EEE-241A-C4CC55F44812}" v="1" dt="2018-10-08T02:15:07.522"/>
  </p1510:revLst>
</p1510:revInfo>
</file>

<file path=ppt/tableStyles.xml><?xml version="1.0" encoding="utf-8"?>
<a:tblStyleLst xmlns:a="http://schemas.openxmlformats.org/drawingml/2006/main" def="{9154ABA6-0E16-417F-8E1F-E0335EA8EE43}">
  <a:tblStyle styleId="{9154ABA6-0E16-417F-8E1F-E0335EA8EE4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35B02BCE-A7F2-4276-AB46-39AAA7D0C3FC}"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3.fntdata"/><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2.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6.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1.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F749D5D0-7492-0EEE-241A-C4CC55F44812}"/>
    <pc:docChg chg="modSld">
      <pc:chgData name="Jennifer Snapp" userId="S::jennifer.snapp@detroitk12.org::42622253-5fe4-47d2-9c8f-1ef2d995c939" providerId="AD" clId="Web-{F749D5D0-7492-0EEE-241A-C4CC55F44812}" dt="2018-10-08T02:15:07.522" v="1" actId="1076"/>
      <pc:docMkLst>
        <pc:docMk/>
      </pc:docMkLst>
      <pc:sldChg chg="addSp modSp">
        <pc:chgData name="Jennifer Snapp" userId="S::jennifer.snapp@detroitk12.org::42622253-5fe4-47d2-9c8f-1ef2d995c939" providerId="AD" clId="Web-{F749D5D0-7492-0EEE-241A-C4CC55F44812}" dt="2018-10-08T02:15:07.522" v="1" actId="1076"/>
        <pc:sldMkLst>
          <pc:docMk/>
          <pc:sldMk cId="0" sldId="259"/>
        </pc:sldMkLst>
        <pc:picChg chg="add mod">
          <ac:chgData name="Jennifer Snapp" userId="S::jennifer.snapp@detroitk12.org::42622253-5fe4-47d2-9c8f-1ef2d995c939" providerId="AD" clId="Web-{F749D5D0-7492-0EEE-241A-C4CC55F44812}" dt="2018-10-08T02:15:07.522" v="1" actId="1076"/>
          <ac:picMkLst>
            <pc:docMk/>
            <pc:sldMk cId="0" sldId="259"/>
            <ac:picMk id="2" creationId="{68BF3D5F-8E93-4672-8C70-88D0F1EE3B43}"/>
          </ac:picMkLst>
        </pc:picChg>
      </pc:sldChg>
    </pc:docChg>
  </pc:docChgLst>
  <pc:docChgLst>
    <pc:chgData name="Jennifer Snapp" userId="42622253-5fe4-47d2-9c8f-1ef2d995c939" providerId="ADAL" clId="{07576786-D332-5F4B-A52B-F0FEB8DE986B}"/>
    <pc:docChg chg="modMainMaster">
      <pc:chgData name="Jennifer Snapp" userId="42622253-5fe4-47d2-9c8f-1ef2d995c939" providerId="ADAL" clId="{07576786-D332-5F4B-A52B-F0FEB8DE986B}" dt="2018-10-08T02:13:36.980" v="6" actId="14100"/>
      <pc:docMkLst>
        <pc:docMk/>
      </pc:docMkLst>
      <pc:sldMasterChg chg="addSp modSp">
        <pc:chgData name="Jennifer Snapp" userId="42622253-5fe4-47d2-9c8f-1ef2d995c939" providerId="ADAL" clId="{07576786-D332-5F4B-A52B-F0FEB8DE986B}" dt="2018-10-08T02:13:14.449" v="3" actId="1076"/>
        <pc:sldMasterMkLst>
          <pc:docMk/>
          <pc:sldMasterMk cId="0" sldId="2147483670"/>
        </pc:sldMasterMkLst>
        <pc:picChg chg="add mod">
          <ac:chgData name="Jennifer Snapp" userId="42622253-5fe4-47d2-9c8f-1ef2d995c939" providerId="ADAL" clId="{07576786-D332-5F4B-A52B-F0FEB8DE986B}" dt="2018-10-08T02:13:14.449" v="3" actId="1076"/>
          <ac:picMkLst>
            <pc:docMk/>
            <pc:sldMasterMk cId="0" sldId="2147483670"/>
            <ac:picMk id="3" creationId="{35EABD35-8FA6-F844-81BA-DC2F6F69972A}"/>
          </ac:picMkLst>
        </pc:picChg>
      </pc:sldMasterChg>
      <pc:sldMasterChg chg="addSp modSp">
        <pc:chgData name="Jennifer Snapp" userId="42622253-5fe4-47d2-9c8f-1ef2d995c939" providerId="ADAL" clId="{07576786-D332-5F4B-A52B-F0FEB8DE986B}" dt="2018-10-08T02:13:36.980" v="6" actId="14100"/>
        <pc:sldMasterMkLst>
          <pc:docMk/>
          <pc:sldMasterMk cId="0" sldId="2147483671"/>
        </pc:sldMasterMkLst>
        <pc:picChg chg="add mod">
          <ac:chgData name="Jennifer Snapp" userId="42622253-5fe4-47d2-9c8f-1ef2d995c939" providerId="ADAL" clId="{07576786-D332-5F4B-A52B-F0FEB8DE986B}" dt="2018-10-08T02:13:36.980" v="6" actId="14100"/>
          <ac:picMkLst>
            <pc:docMk/>
            <pc:sldMasterMk cId="0" sldId="2147483671"/>
            <ac:picMk id="3" creationId="{93949A21-CD7B-074C-941B-091A3B70C24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032296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esl-bits.net/listening/Media/CesarChavez/default.html"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purpose of today’s lesson is for to  students to begin to work with the central text, César Chávez’s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Commonwealth Club Address</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(1984). This text is challenging. Therefore, students will first read and listen to large chunks of the speech for gist. Then they will reread and analyze each selection in greater depth.</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They will also begin to add evidence to their </a:t>
            </a:r>
            <a:r>
              <a:rPr lang="en" sz="1200" b="1">
                <a:solidFill>
                  <a:schemeClr val="dk1"/>
                </a:solidFill>
                <a:latin typeface="Calibri"/>
                <a:ea typeface="Calibri"/>
                <a:cs typeface="Calibri"/>
                <a:sym typeface="Calibri"/>
              </a:rPr>
              <a:t>Forming Evidence Based claims worksheet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 help students connect with this powerful text, in this lesson students read along as they listen to a recording of Chávez actually delivering the first half of his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Commonwealth Club Address</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(paragraphs 1-15). (The source of this recording is the Commonwealth Club of California</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dive deeper into the first seven paragraphs of the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Commonwealth Club Address</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to analyze one of Chávez’s claims. In Unit 1, students formed evidence-based claims after collecting evidence. Here they reverse that process: they are given the claim from the text, but must find evidence to support it. The examples provided in the teacher versions are possibilities meant more to illustrate the process than to shape textual analysis. Instruction will be most effective if the evidence used in modeling flows naturally from the textual ideas and details that you and the students find significant and interesting.</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that in these lessons, the term “central claim” is used to refer to the overall claim of Chávez’s speech. As with any argument, his central claim is supported by a number of smaller claims that add together to develop  his central claim. These lessons use the language of “main claim in the section …” to refer to the smaller claims that together support his central claim. Both central claim and main claim refer to arguments that are supported by evidence or reasons.</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Note that Chávez’s central claim is in Paragraph 15, in the middle of the speech. Lead students to understand how this is different from the essays they have written and how a persuasive speech differs in structure from an argumentative essay. In an argumentative essay, the central claim is established early. In this speech, it is introduced in the middle.</a:t>
            </a:r>
            <a:endParaRPr sz="1200">
              <a:solidFill>
                <a:schemeClr val="dk1"/>
              </a:solidFill>
              <a:latin typeface="Calibri"/>
              <a:ea typeface="Calibri"/>
              <a:cs typeface="Calibri"/>
              <a:sym typeface="Calibri"/>
            </a:endParaRPr>
          </a:p>
          <a:p>
            <a:pPr marL="457200" lvl="0" indent="0" rtl="0">
              <a:lnSpc>
                <a:spcPct val="9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77709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ff3619ad2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ff3619ad2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(this slide, 2-3 minutes)</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Slide 2 of 4</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continued: Analyzing the Structure of the Speech</a:t>
            </a:r>
            <a:r>
              <a:rPr lang="en" b="1">
                <a:solidFill>
                  <a:schemeClr val="dk1"/>
                </a:solidFill>
              </a:rPr>
              <a:t> </a:t>
            </a:r>
            <a:endParaRPr b="1">
              <a:solidFill>
                <a:schemeClr val="dk1"/>
              </a:solidFill>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and display the </a:t>
            </a:r>
            <a:r>
              <a:rPr lang="en-US" sz="1200">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Commonwealth Club Address</a:t>
            </a:r>
            <a:r>
              <a:rPr lang="en-US" sz="1200" b="1">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 Structure anchor chart</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find the overall purpose of the speech (the “central claim”) and put their finger on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When most students have their fingers in the right place, ask a student to read the central claim out 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the central claim is the argument Chávez is making that is the reason for his whole speech: Everything he says is to convince the audience of his central claim.</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readers generally can’t say for sure what the central claim of a text is until they’ve read the whole thing, because it doesn’t always appear in the same place in texts.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To help them see the structure of the Chávez speech, you are telling them the central claim, which you determined in the same way they will determine the main claims in various sections of the speech</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the students just heard that sentence in the speech when they were listening to the recording</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actively engaged</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9923688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 this slide, 2-3 minutes)</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3 of 4</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continued: Analyzing the Structure of the Speech</a:t>
            </a:r>
            <a:r>
              <a:rPr lang="en" b="1">
                <a:solidFill>
                  <a:schemeClr val="dk1"/>
                </a:solidFill>
              </a:rPr>
              <a:t>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to Paragraph 15 of the text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 student to read aloud Lines 109 and 110.</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the speech has about 30 paragraphs, so this is halfway through the text.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if this is where they would expect a central claim to be. (Probably not!)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if this is where they put their central claim when they wrote their </a:t>
            </a:r>
            <a:r>
              <a:rPr lang="en" sz="1200" i="1">
                <a:solidFill>
                  <a:schemeClr val="dk1"/>
                </a:solidFill>
                <a:latin typeface="Calibri"/>
                <a:ea typeface="Calibri"/>
                <a:cs typeface="Calibri"/>
                <a:sym typeface="Calibri"/>
              </a:rPr>
              <a:t>Lyddie</a:t>
            </a:r>
            <a:r>
              <a:rPr lang="en" sz="1200">
                <a:solidFill>
                  <a:schemeClr val="dk1"/>
                </a:solidFill>
                <a:latin typeface="Calibri"/>
                <a:ea typeface="Calibri"/>
                <a:cs typeface="Calibri"/>
                <a:sym typeface="Calibri"/>
              </a:rPr>
              <a:t> essay argument essay. Why would Chávez put his central claim here, in the middle of the speech? Why not at the beginning or the end?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this is a very common structure for speeches: Unlike in a school essay, the central claim is rarely at the beginning. Instead, speakers build to their central claim, state it, and then prove it.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say he didn’t put it at the beginning because he wanted to build up to it; putting it in the middle gives him the chance to prove it in the rest of the speech.</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a:t>
            </a:r>
            <a:r>
              <a:rPr lang="en" sz="1200">
                <a:latin typeface="Calibri"/>
                <a:ea typeface="Calibri"/>
                <a:cs typeface="Calibri"/>
                <a:sym typeface="Calibri"/>
              </a:rPr>
              <a:t>None</a:t>
            </a:r>
            <a:endParaRPr sz="1200">
              <a:latin typeface="Calibri"/>
              <a:ea typeface="Calibri"/>
              <a:cs typeface="Calibri"/>
              <a:sym typeface="Calibri"/>
            </a:endParaRPr>
          </a:p>
        </p:txBody>
      </p:sp>
    </p:spTree>
    <p:extLst>
      <p:ext uri="{BB962C8B-B14F-4D97-AF65-F5344CB8AC3E}">
        <p14:creationId xmlns:p14="http://schemas.microsoft.com/office/powerpoint/2010/main" val="33042870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ffb4edbd9_1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ffb4edbd9_1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 this slide, 5-8 minutes)</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4 of 4</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continued: Analyzing the Structure of the Speech</a:t>
            </a:r>
            <a:r>
              <a:rPr lang="en" b="1">
                <a:solidFill>
                  <a:schemeClr val="dk1"/>
                </a:solidFill>
              </a:rPr>
              <a:t>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slide, you are helping students understand what a good “main claim” looks like. It needs to be a statement (not a phrase or word), and it needs to pull ideas from the whole section, not just one paragraph.</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Now ask students to find the part of the anchor chart that shows the main claim of Paragraphs 1–7 and put their fingers on it. When most students have their fingers in the right place, call on one student to read it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identifying a main claim, or the main topic of a section, is more than gist notes and less than a full summary. It pulls together an idea from the whole section (in this case, Paragraphs 1 - 7).</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two poor examples: “Working conditions” and “Statistics show that living conditions for farmworkers are very hard.”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a:t>
            </a:r>
            <a:r>
              <a:rPr lang="en-US"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Why is ‘Working conditions’ not a good way to describe the main claim of this section?”</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a:t>
            </a:r>
            <a:r>
              <a:rPr lang="en" sz="1200" i="1">
                <a:solidFill>
                  <a:schemeClr val="dk1"/>
                </a:solidFill>
                <a:latin typeface="Calibri"/>
                <a:ea typeface="Calibri"/>
                <a:cs typeface="Calibri"/>
                <a:sym typeface="Calibri"/>
              </a:rPr>
              <a:t>“Why is ‘Statistics show that living conditions for farmworkers are very hard’ not a good way to describe the main claim of this section?</a:t>
            </a:r>
            <a:r>
              <a:rPr lang="en-US" sz="1200" i="1">
                <a:solidFill>
                  <a:schemeClr val="dk1"/>
                </a:solidFill>
                <a:latin typeface="Calibri"/>
                <a:ea typeface="Calibri"/>
                <a:cs typeface="Calibri"/>
                <a:sym typeface="Calibri"/>
              </a:rPr>
              <a:t>”</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Assure students that they will have a chance to analyze how you determined this main claim, and then they will think about how it relates to the central claim.</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Question 4, listen for something like: </a:t>
            </a:r>
            <a:r>
              <a:rPr lang="en" sz="1200" b="0">
                <a:solidFill>
                  <a:schemeClr val="dk1"/>
                </a:solidFill>
                <a:latin typeface="Calibri"/>
                <a:ea typeface="Calibri"/>
                <a:cs typeface="Calibri"/>
                <a:sym typeface="Calibri"/>
              </a:rPr>
              <a:t>“It gives only a word or two to tell the topic and doesn’t explain what Chávez said about this topic</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a:t>
            </a:r>
            <a:endParaRPr sz="1200" b="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For Question 5, listen for students to point out that “this describes only the content of Paragraph 3, not the whole section.”</a:t>
            </a:r>
            <a:endParaRPr sz="1200" b="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Many students will benefit from seeing questions posted on an interactive whiteboard or document camera</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692030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fe8b1017c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fe8b1017c_0_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15 - 20  minutes (this slide, 10 -12 minutes)</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Grouping: Whole Group and Partners</a:t>
            </a:r>
            <a:endParaRPr lang="en-US"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Slide 1 of 2</a:t>
            </a:r>
            <a:endParaRPr lang="en-US"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Work Time B. Reading Closely: Paragraphs 1–7 </a:t>
            </a: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how helpful it will be to reread each section of the speech as they work with the text. Good readers ARE good readers because they reread!</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Arrange students in pairs.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they will now read this section closely to see how you determined the claim and how this section relates to the central claim of the text.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this is the introduction of the speech, so Chavez  is introducing the topic, the farmworkers’ situation, and himself to the audience.</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they will read the speech with a partner.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To help them understand this difficult text, they will read with some guiding text-dependent questions.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they’ve discussed the questions and jotted down their thoughts on this handout, they will write their ideas in the left-hand side of the text, where they wrote their gist notes. You may want to remind them that they will be marking up this text a lot; they should write neatly and not too big so that they can read their notes. When students in high school and college read and think about texts, they often mark them up in this way.</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Text-Dependent Questions for Paragraphs 1–7</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 students to read along as you read the directions.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Clarify any questions. Circulate to help as needed.</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10 minutes, debrief students on the questions. </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Use the </a:t>
            </a:r>
            <a:r>
              <a:rPr lang="en" sz="1200" b="1">
                <a:solidFill>
                  <a:schemeClr val="dk1"/>
                </a:solidFill>
                <a:latin typeface="Calibri"/>
                <a:ea typeface="Calibri"/>
                <a:cs typeface="Calibri"/>
                <a:sym typeface="Calibri"/>
              </a:rPr>
              <a:t>Text-Dependent Questions for Paragraphs 1–7 Answers, for teacher reference, </a:t>
            </a:r>
            <a:r>
              <a:rPr lang="en" sz="1200">
                <a:solidFill>
                  <a:schemeClr val="dk1"/>
                </a:solidFill>
                <a:latin typeface="Calibri"/>
                <a:ea typeface="Calibri"/>
                <a:cs typeface="Calibri"/>
                <a:sym typeface="Calibri"/>
              </a:rPr>
              <a:t>below,  for a guide.</a:t>
            </a:r>
            <a:endParaRPr sz="120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engaged and understanding lesson.</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Question 11, listen for students to say,</a:t>
            </a:r>
            <a:endParaRPr sz="120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#1: “He begins with a horrific story of 32 farmworkers losing their lives in a traffic accident. Then he paints a terrible picture of farmworkers’ living conditions, with images such as “vicious rats,</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 </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amid garbage</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 and </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human excrement.</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a:t>
            </a:r>
            <a:endParaRPr sz="1200" b="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#2: “He quotes many statistics to show they are unfair, especially for children. Many children are working, and infant mortality and malnutrition are many times higher than the national rate.” </a:t>
            </a:r>
            <a:endParaRPr sz="1200" b="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#3: “He knows because he lived in those conditions.” </a:t>
            </a:r>
            <a:endParaRPr sz="1200" b="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#4: “He wants to change them by organizing, educating, and empowering.”</a:t>
            </a:r>
            <a:endParaRPr sz="1200" b="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working with a small group of struggling readers during this time.</a:t>
            </a:r>
            <a:endParaRPr sz="120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21138866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ffb4edbd9_1_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5" name="Google Shape;225;g3ffb4edbd9_1_4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15 - 20 minutes (this slide, 3-5 minutes)</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 turn and talk </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Slide 2 of 2</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B continued Reading Closely: Paragraphs 1–7 </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Finally, direct students back to the </a:t>
            </a:r>
            <a:r>
              <a:rPr lang="en-US" sz="1200">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Commonwealth Club Address</a:t>
            </a:r>
            <a:r>
              <a:rPr lang="en-US" sz="1200" b="1">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 Structure anchor chart</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them to turn and talk:</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“How does this section connect to Chávez’s overall claim?”</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probing questions:</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“Is he talking about current conditions or about the past?”</a:t>
            </a:r>
            <a:endParaRPr sz="1200" i="1">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“Why would he talk about the way things used to be?”</a:t>
            </a:r>
            <a:endParaRPr sz="1200" i="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Question 2, listen for students to note,  </a:t>
            </a:r>
            <a:r>
              <a:rPr lang="en" sz="1200" b="0">
                <a:solidFill>
                  <a:schemeClr val="dk1"/>
                </a:solidFill>
                <a:latin typeface="Calibri"/>
                <a:ea typeface="Calibri"/>
                <a:cs typeface="Calibri"/>
                <a:sym typeface="Calibri"/>
              </a:rPr>
              <a:t>“He is talking about his own experience with being treated unfairly.”</a:t>
            </a:r>
            <a:endParaRPr sz="1200" b="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Question 3, listen for students to say, “He is talking about the past” and “He wants to remind his audience why there was a need for a union.”</a:t>
            </a:r>
            <a:endParaRPr sz="1200" b="0">
              <a:solidFill>
                <a:schemeClr val="dk1"/>
              </a:solidFill>
              <a:latin typeface="Calibri"/>
              <a:ea typeface="Calibri"/>
              <a:cs typeface="Calibri"/>
              <a:sym typeface="Calibri"/>
            </a:endParaRPr>
          </a:p>
          <a:p>
            <a:pPr marL="0" lvl="0" indent="0" rtl="0">
              <a:spcBef>
                <a:spcPts val="0"/>
              </a:spcBef>
              <a:spcAft>
                <a:spcPts val="0"/>
              </a:spcAft>
              <a:buNone/>
            </a:pPr>
            <a:endParaRPr sz="1200" b="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2004258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ff3619ad2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ff3619ad2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5 - 8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Closing and Assessment A: Forming Evidence-Based Claims: Paragraphs 1–7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It’s helpful to remind students that they are already familiar with supporting a claim with evidence. They did this with their </a:t>
            </a:r>
            <a:r>
              <a:rPr lang="en" sz="1200" i="1">
                <a:solidFill>
                  <a:schemeClr val="dk1"/>
                </a:solidFill>
                <a:latin typeface="Calibri"/>
                <a:ea typeface="Calibri"/>
                <a:cs typeface="Calibri"/>
                <a:sym typeface="Calibri"/>
              </a:rPr>
              <a:t>Lyddie</a:t>
            </a:r>
            <a:r>
              <a:rPr lang="en" sz="1200">
                <a:solidFill>
                  <a:schemeClr val="dk1"/>
                </a:solidFill>
                <a:latin typeface="Calibri"/>
                <a:ea typeface="Calibri"/>
                <a:cs typeface="Calibri"/>
                <a:sym typeface="Calibri"/>
              </a:rPr>
              <a:t> essay, and Chavez is doing the same thing in his speech.</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the </a:t>
            </a:r>
            <a:r>
              <a:rPr lang="en" sz="1200" b="1">
                <a:solidFill>
                  <a:schemeClr val="dk1"/>
                </a:solidFill>
                <a:latin typeface="Calibri"/>
                <a:ea typeface="Calibri"/>
                <a:cs typeface="Calibri"/>
                <a:sym typeface="Calibri"/>
              </a:rPr>
              <a:t>Forming Evidence-Based Claims graphic organizer for Paragraphs 1–7</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students worked with a similar graphic organizer while they read </a:t>
            </a:r>
            <a:r>
              <a:rPr lang="en" sz="1200" i="1">
                <a:solidFill>
                  <a:schemeClr val="dk1"/>
                </a:solidFill>
                <a:latin typeface="Calibri"/>
                <a:ea typeface="Calibri"/>
                <a:cs typeface="Calibri"/>
                <a:sym typeface="Calibri"/>
              </a:rPr>
              <a:t>Lyddie</a:t>
            </a:r>
            <a:r>
              <a:rPr lang="en" sz="1200">
                <a:solidFill>
                  <a:schemeClr val="dk1"/>
                </a:solidFill>
                <a:latin typeface="Calibri"/>
                <a:ea typeface="Calibri"/>
                <a:cs typeface="Calibri"/>
                <a:sym typeface="Calibri"/>
              </a:rPr>
              <a:t>; they collected evidence and then formed an evidence-based claim. In contrast, here you have given them the claim and they will be finding evidence.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a speaker chooses evidence to support his claim.</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The task for students is to find four pieces of evidence in the first seven paragraphs that support that section’s main claim. Students can write direct quotes or paraphrase the information, but they should give the line numbers.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you want them to notice the </a:t>
            </a:r>
            <a:r>
              <a:rPr lang="en" sz="1200" b="0" i="1">
                <a:solidFill>
                  <a:schemeClr val="dk1"/>
                </a:solidFill>
                <a:latin typeface="Calibri"/>
                <a:ea typeface="Calibri"/>
                <a:cs typeface="Calibri"/>
                <a:sym typeface="Calibri"/>
              </a:rPr>
              <a:t>different</a:t>
            </a:r>
            <a:r>
              <a:rPr lang="en" sz="1200">
                <a:solidFill>
                  <a:schemeClr val="dk1"/>
                </a:solidFill>
                <a:latin typeface="Calibri"/>
                <a:ea typeface="Calibri"/>
                <a:cs typeface="Calibri"/>
                <a:sym typeface="Calibri"/>
              </a:rPr>
              <a:t> kinds of evidence Chávez uses, so only one box can be a statistic.</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Model the first one together.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Consider finding evidence for “Point 2,” as it is a more challenging concept.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You may do it yourself (example: </a:t>
            </a:r>
            <a:r>
              <a:rPr lang="en" sz="1200" i="0">
                <a:solidFill>
                  <a:schemeClr val="dk1"/>
                </a:solidFill>
                <a:latin typeface="Calibri"/>
                <a:ea typeface="Calibri"/>
                <a:cs typeface="Calibri"/>
                <a:sym typeface="Calibri"/>
              </a:rPr>
              <a:t>“I began to realize what other minority people had discovered; that the only answer, the only hope, was in organizing. Lines 39 and 40”) or consider asking a student to “think aloud” for a piece of evidence she noticed.</a:t>
            </a:r>
            <a:endParaRPr sz="1200" i="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provide relevant evidence and explanations.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Display the slide and fill in the evidence so students can copy it if they did not have relevant evidence.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model part of filling in this chart.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99788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a2ea5133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3a2ea5133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spcBef>
                <a:spcPts val="0"/>
              </a:spcBef>
              <a:spcAft>
                <a:spcPts val="0"/>
              </a:spcAft>
              <a:buSzPts val="1200"/>
              <a:buFont typeface="Calibri"/>
              <a:buChar char="●"/>
            </a:pPr>
            <a:r>
              <a:rPr lang="en" sz="1200">
                <a:latin typeface="Calibri"/>
                <a:ea typeface="Calibri"/>
                <a:cs typeface="Calibri"/>
                <a:sym typeface="Calibri"/>
              </a:rPr>
              <a:t>Students should complete the  </a:t>
            </a:r>
            <a:r>
              <a:rPr lang="en" sz="1200" b="1">
                <a:latin typeface="Calibri"/>
                <a:ea typeface="Calibri"/>
                <a:cs typeface="Calibri"/>
                <a:sym typeface="Calibri"/>
              </a:rPr>
              <a:t>Forming Evidence Based Claims organizer</a:t>
            </a:r>
            <a:r>
              <a:rPr lang="en" sz="1200">
                <a:latin typeface="Calibri"/>
                <a:ea typeface="Calibri"/>
                <a:cs typeface="Calibri"/>
                <a:sym typeface="Calibri"/>
              </a:rPr>
              <a:t> and continue reading independent reading book.</a:t>
            </a:r>
            <a:endParaRPr sz="1200">
              <a:latin typeface="Calibri"/>
              <a:ea typeface="Calibri"/>
              <a:cs typeface="Calibri"/>
              <a:sym typeface="Calibri"/>
            </a:endParaRPr>
          </a:p>
        </p:txBody>
      </p:sp>
    </p:spTree>
    <p:extLst>
      <p:ext uri="{BB962C8B-B14F-4D97-AF65-F5344CB8AC3E}">
        <p14:creationId xmlns:p14="http://schemas.microsoft.com/office/powerpoint/2010/main" val="25615086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a30a3459f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1" name="Google Shape;251;g3a30a3459f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252" name="Google Shape;252;g3a30a3459f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27481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Recording of César Chávez giving the speech: http://esl-bits.net/listening/Media/CesarChavez/default.html</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(TM/© 2014 the Cesar Chavez Foundation www.chavezfoundation.org)</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Text of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Commonwealth Club Address</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by César Chávez (one per student)</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US" sz="1200" b="1">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Commonwealth Club Address</a:t>
            </a:r>
            <a:r>
              <a:rPr lang="en-US" sz="1200" b="1">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 Structure anchor chart </a:t>
            </a:r>
            <a:r>
              <a:rPr lang="en" sz="1200">
                <a:solidFill>
                  <a:schemeClr val="dk1"/>
                </a:solidFill>
                <a:latin typeface="Calibri"/>
                <a:ea typeface="Calibri"/>
                <a:cs typeface="Calibri"/>
                <a:sym typeface="Calibri"/>
              </a:rPr>
              <a:t>(one per student and one for display)</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US" sz="1200" b="1">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Commonwealth Club Address</a:t>
            </a:r>
            <a:r>
              <a:rPr lang="en-US" sz="1200" b="1">
                <a:solidFill>
                  <a:schemeClr val="dk1"/>
                </a:solidFill>
                <a:latin typeface="Calibri"/>
                <a:ea typeface="Calibri"/>
                <a:cs typeface="Calibri"/>
                <a:sym typeface="Calibri"/>
              </a:rPr>
              <a:t>”</a:t>
            </a:r>
            <a:r>
              <a:rPr lang="en" sz="1200" b="1">
                <a:solidFill>
                  <a:schemeClr val="dk1"/>
                </a:solidFill>
                <a:latin typeface="Calibri"/>
                <a:ea typeface="Calibri"/>
                <a:cs typeface="Calibri"/>
                <a:sym typeface="Calibri"/>
              </a:rPr>
              <a:t> Structure anchor chart (for teacher reference)</a:t>
            </a:r>
            <a:endParaRPr sz="1200" b="1">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Text-Dependent Questions for Paragraphs 1-7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Text-Dependent Questions for Paragraphs 1-7 (Answers, for teacher reference)</a:t>
            </a:r>
            <a:endParaRPr sz="1200" b="1">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Forming Evidence Based Claims graphic organizer for Paragraphs 1–7 </a:t>
            </a:r>
            <a:r>
              <a:rPr lang="en" sz="1200">
                <a:solidFill>
                  <a:schemeClr val="dk1"/>
                </a:solidFill>
                <a:latin typeface="Calibri"/>
                <a:ea typeface="Calibri"/>
                <a:cs typeface="Calibri"/>
                <a:sym typeface="Calibri"/>
              </a:rPr>
              <a:t>(one per student)</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Materials to Gather from Previous Lessons: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Prepare classroom systems for active learning: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0118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Commonwealth Club Address,</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Paragraphs 1–15.</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Seat partners</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4688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6" name="Google Shape;14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14440107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Grouping: </a:t>
            </a:r>
            <a:r>
              <a:rPr lang="en-US" sz="1200" b="1">
                <a:solidFill>
                  <a:schemeClr val="dk1"/>
                </a:solidFill>
                <a:latin typeface="Calibri"/>
                <a:ea typeface="Calibri"/>
                <a:cs typeface="Calibri"/>
                <a:sym typeface="Calibri"/>
              </a:rPr>
              <a:t>W</a:t>
            </a:r>
            <a:r>
              <a:rPr lang="en" sz="1200" b="1">
                <a:solidFill>
                  <a:schemeClr val="dk1"/>
                </a:solidFill>
                <a:latin typeface="Calibri"/>
                <a:ea typeface="Calibri"/>
                <a:cs typeface="Calibri"/>
                <a:sym typeface="Calibri"/>
              </a:rPr>
              <a:t>hole class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slide with students</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solidFill>
                <a:schemeClr val="dk1"/>
              </a:solidFill>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80016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20 - 25  minutes (this slide, 3-4 minutes)</a:t>
            </a: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Slide 1 of 3</a:t>
            </a: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b="1">
              <a:solidFill>
                <a:schemeClr val="dk1"/>
              </a:solidFill>
            </a:endParaRPr>
          </a:p>
          <a:p>
            <a:pPr marL="0" lvl="0" indent="0" rtl="0">
              <a:spcBef>
                <a:spcPts val="0"/>
              </a:spcBef>
              <a:spcAft>
                <a:spcPts val="0"/>
              </a:spcAft>
              <a:buNone/>
            </a:pPr>
            <a:r>
              <a:rPr lang="en" sz="1200" b="1">
                <a:solidFill>
                  <a:schemeClr val="dk1"/>
                </a:solidFill>
                <a:latin typeface="Calibri"/>
                <a:ea typeface="Calibri"/>
                <a:cs typeface="Calibri"/>
                <a:sym typeface="Calibri"/>
              </a:rPr>
              <a:t>Opening: Listening for Gist paragraphs 1-15</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Hearing a complex text read slowly, fluently, and without interruption or explanation promotes comprehension and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portion of the speech takes about 10 minutes to read aloud. In the interest of time, limit the students to gist notes. They will have a chance to read each section more closely later.</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a copy of the </a:t>
            </a:r>
            <a:r>
              <a:rPr lang="en-US" sz="120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Commonwealth Club Address</a:t>
            </a:r>
            <a:r>
              <a:rPr lang="en-US" sz="1200" b="0">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by César Chávez to each student.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Orient students to the text.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the left margin is where they will take gist notes. These will help them understand </a:t>
            </a:r>
            <a:r>
              <a:rPr lang="en" sz="1200" b="0" i="1">
                <a:solidFill>
                  <a:schemeClr val="dk1"/>
                </a:solidFill>
                <a:latin typeface="Calibri"/>
                <a:ea typeface="Calibri"/>
                <a:cs typeface="Calibri"/>
                <a:sym typeface="Calibri"/>
              </a:rPr>
              <a:t>what</a:t>
            </a:r>
            <a:r>
              <a:rPr lang="en" sz="1200">
                <a:solidFill>
                  <a:schemeClr val="dk1"/>
                </a:solidFill>
                <a:latin typeface="Calibri"/>
                <a:ea typeface="Calibri"/>
                <a:cs typeface="Calibri"/>
                <a:sym typeface="Calibri"/>
              </a:rPr>
              <a:t> Chávez is saying.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to label that side “What Chávez Says.” The right margin is where they will take notes about </a:t>
            </a:r>
            <a:r>
              <a:rPr lang="en" sz="1200" b="0" i="1">
                <a:solidFill>
                  <a:schemeClr val="dk1"/>
                </a:solidFill>
                <a:latin typeface="Calibri"/>
                <a:ea typeface="Calibri"/>
                <a:cs typeface="Calibri"/>
                <a:sym typeface="Calibri"/>
              </a:rPr>
              <a:t>how</a:t>
            </a:r>
            <a:r>
              <a:rPr lang="en" sz="1200">
                <a:solidFill>
                  <a:schemeClr val="dk1"/>
                </a:solidFill>
                <a:latin typeface="Calibri"/>
                <a:ea typeface="Calibri"/>
                <a:cs typeface="Calibri"/>
                <a:sym typeface="Calibri"/>
              </a:rPr>
              <a:t> he is saying it. Tell them to label that side “How Chávez Says It.”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that the left side of the text will help them determine the central ideas and summarize the text, while the right side will help them analyze the how the ideas are developed.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that today they will only be taking notes on the left side (the gist of “what Chavez is saying”)</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Look for students to be labelling the text accurately.</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a:p>
        </p:txBody>
      </p:sp>
    </p:spTree>
    <p:extLst>
      <p:ext uri="{BB962C8B-B14F-4D97-AF65-F5344CB8AC3E}">
        <p14:creationId xmlns:p14="http://schemas.microsoft.com/office/powerpoint/2010/main" val="2168117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7" name="Google Shape;16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20 -25  minutes (this slide, 2-3 minutes)</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 and Individual</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2 of 3</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A. Listening for the Gist: Paragraphs 1–15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This slide will come after you’ve distributed the text.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learning targets for the day.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to students that they will work with this text, which explores a fascinating time in American history, over a number of days. They will be noticing what claims Chávez makes, and analyzing how he makes and constructs those claims.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raise their hands if they can define </a:t>
            </a:r>
            <a:r>
              <a:rPr lang="en" sz="1200" i="1">
                <a:solidFill>
                  <a:schemeClr val="dk1"/>
                </a:solidFill>
                <a:latin typeface="Calibri"/>
                <a:ea typeface="Calibri"/>
                <a:cs typeface="Calibri"/>
                <a:sym typeface="Calibri"/>
              </a:rPr>
              <a:t>claim</a:t>
            </a:r>
            <a:r>
              <a:rPr lang="en" sz="1200">
                <a:solidFill>
                  <a:schemeClr val="dk1"/>
                </a:solidFill>
                <a:latin typeface="Calibri"/>
                <a:ea typeface="Calibri"/>
                <a:cs typeface="Calibri"/>
                <a:sym typeface="Calibri"/>
              </a:rPr>
              <a:t>. When many students have their hands up, call on one student to do so.</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to students that they will do several reads of this text, and that the first read will always be reading silently while they hear Chávez deliver the speech. They will do this in two halves; the first half will be today.</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define </a:t>
            </a:r>
            <a:r>
              <a:rPr lang="en" sz="1200" i="1">
                <a:solidFill>
                  <a:schemeClr val="dk1"/>
                </a:solidFill>
                <a:latin typeface="Calibri"/>
                <a:ea typeface="Calibri"/>
                <a:cs typeface="Calibri"/>
                <a:sym typeface="Calibri"/>
              </a:rPr>
              <a:t>claim</a:t>
            </a:r>
            <a:r>
              <a:rPr lang="en" sz="1200">
                <a:solidFill>
                  <a:schemeClr val="dk1"/>
                </a:solidFill>
                <a:latin typeface="Calibri"/>
                <a:ea typeface="Calibri"/>
                <a:cs typeface="Calibri"/>
                <a:sym typeface="Calibri"/>
              </a:rPr>
              <a:t> as a statement the author </a:t>
            </a:r>
            <a:r>
              <a:rPr lang="en-US" sz="1200">
                <a:solidFill>
                  <a:schemeClr val="dk1"/>
                </a:solidFill>
                <a:latin typeface="Calibri"/>
                <a:ea typeface="Calibri"/>
                <a:cs typeface="Calibri"/>
                <a:sym typeface="Calibri"/>
              </a:rPr>
              <a:t>is </a:t>
            </a:r>
            <a:r>
              <a:rPr lang="en" sz="1200">
                <a:solidFill>
                  <a:schemeClr val="dk1"/>
                </a:solidFill>
                <a:latin typeface="Calibri"/>
                <a:ea typeface="Calibri"/>
                <a:cs typeface="Calibri"/>
                <a:sym typeface="Calibri"/>
              </a:rPr>
              <a:t>making that he believes to be true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18208694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38ae713a6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38ae713a6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20 - 25 minutes (this slide, 15-18 minutes)</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 and Individual</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3 of 3</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A. Listening for the Gist: Paragraphs 1–15 </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During this time, students will be listening to Chavez giving the speech, then taking notes on the gist, paragraph by paragraph, in the left hand margin (</a:t>
            </a:r>
            <a:r>
              <a:rPr lang="en" sz="1200" u="sng">
                <a:solidFill>
                  <a:schemeClr val="hlink"/>
                </a:solidFill>
                <a:latin typeface="Calibri"/>
                <a:ea typeface="Calibri"/>
                <a:cs typeface="Calibri"/>
                <a:sym typeface="Calibri"/>
                <a:hlinkClick r:id="rId3"/>
              </a:rPr>
              <a:t>http://esl-bits.net/listening/Media/CesarChavez/default.html</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as they listen to the </a:t>
            </a:r>
            <a:r>
              <a:rPr lang="en" sz="1200" b="0">
                <a:solidFill>
                  <a:schemeClr val="dk1"/>
                </a:solidFill>
                <a:latin typeface="Calibri"/>
                <a:ea typeface="Calibri"/>
                <a:cs typeface="Calibri"/>
                <a:sym typeface="Calibri"/>
              </a:rPr>
              <a:t>recording of Chávez giving the speech</a:t>
            </a:r>
            <a:r>
              <a:rPr lang="en" sz="1200">
                <a:solidFill>
                  <a:schemeClr val="dk1"/>
                </a:solidFill>
                <a:latin typeface="Calibri"/>
                <a:ea typeface="Calibri"/>
                <a:cs typeface="Calibri"/>
                <a:sym typeface="Calibri"/>
              </a:rPr>
              <a:t>, they should write down the gist of each paragraph. On their copy of the speech, they will take notes on the left side first.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to write legibly and small. Assure them that you will pause the recording so they will have time to jot down notes without missing the next part of the speech, but they should feel free to underline words or phrases as they listen that  they think are important.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Begin playing the recording. (Click on “text” link on slide to open reading aloud.)</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At the end of Paragraph 3, pause and model writing the gist of the paragraph.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Consider saying something similar to: </a:t>
            </a:r>
            <a:r>
              <a:rPr lang="en" sz="1200" i="1">
                <a:solidFill>
                  <a:schemeClr val="dk1"/>
                </a:solidFill>
                <a:latin typeface="Calibri"/>
                <a:ea typeface="Calibri"/>
                <a:cs typeface="Calibri"/>
                <a:sym typeface="Calibri"/>
              </a:rPr>
              <a:t>“In Paragraph 2, Chávez is saying that farmworkers live under terrible conditions. He gives examples from the past and the present to show how terrible it is. So I’m going to write, ‘Farmworkers live in horrible conditions.’ In Paragraph 3, he gives some statistics to show their terrible working conditions, so I’ll write, ‘Terrible working conditions.’”</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this process for Paragraphs 1–15.</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modeling a few, ask different students to “think aloud” the gist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Consider pausing after Paragraphs 4, 7, 9, 12, and 15. Make sure students are adding to their notes.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students to add to their notes.</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latin typeface="Calibri"/>
                <a:ea typeface="Calibri"/>
                <a:cs typeface="Calibri"/>
                <a:sym typeface="Calibri"/>
              </a:rPr>
              <a:t>Consider modeling or guiding additional paragraphs for students who may be challenged by this task.</a:t>
            </a:r>
            <a:endParaRPr sz="1200">
              <a:latin typeface="Calibri"/>
              <a:ea typeface="Calibri"/>
              <a:cs typeface="Calibri"/>
              <a:sym typeface="Calibri"/>
            </a:endParaRPr>
          </a:p>
        </p:txBody>
      </p:sp>
    </p:spTree>
    <p:extLst>
      <p:ext uri="{BB962C8B-B14F-4D97-AF65-F5344CB8AC3E}">
        <p14:creationId xmlns:p14="http://schemas.microsoft.com/office/powerpoint/2010/main" val="1888441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ffb4edbd9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ffb4edbd9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(this slide, </a:t>
            </a:r>
            <a:r>
              <a:rPr lang="en-US" sz="1200" b="1">
                <a:solidFill>
                  <a:schemeClr val="dk1"/>
                </a:solidFill>
                <a:latin typeface="Calibri"/>
                <a:ea typeface="Calibri"/>
                <a:cs typeface="Calibri"/>
                <a:sym typeface="Calibri"/>
              </a:rPr>
              <a:t>3-</a:t>
            </a:r>
            <a:r>
              <a:rPr lang="en" sz="1200" b="1">
                <a:solidFill>
                  <a:schemeClr val="dk1"/>
                </a:solidFill>
                <a:latin typeface="Calibri"/>
                <a:ea typeface="Calibri"/>
                <a:cs typeface="Calibri"/>
                <a:sym typeface="Calibri"/>
              </a:rPr>
              <a:t>5 minutes)</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lang="en-US"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Slide 1 of 4</a:t>
            </a:r>
            <a:endParaRPr sz="1200" b="1">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Work Time A. Analyzing the Structure of the Speech</a:t>
            </a:r>
            <a:r>
              <a:rPr lang="en" b="1">
                <a:solidFill>
                  <a:schemeClr val="dk1"/>
                </a:solidFill>
              </a:rPr>
              <a:t> </a:t>
            </a:r>
            <a:endParaRPr b="1">
              <a:solidFill>
                <a:schemeClr val="dk1"/>
              </a:solidFill>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Using an analogy helps to make abstract concepts more accessible to students</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Careful attention to learning targets throughout a lesson engages, supports, and holds students accountable for their learning. Consider revisiting learning targets throughout the lesson so that students can connect their learning with the activity they are working on.</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third learning target: “I can analyze the structure of Chávez’s speech and explain how each section contributes to his central claim.”</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relevant vocabulary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talked about analysis in Unit 1, and that it means to take something apart or study it closely.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them what they think of when they hear the word </a:t>
            </a:r>
            <a:r>
              <a:rPr lang="en" sz="1200" i="1">
                <a:solidFill>
                  <a:schemeClr val="dk1"/>
                </a:solidFill>
                <a:latin typeface="Calibri"/>
                <a:ea typeface="Calibri"/>
                <a:cs typeface="Calibri"/>
                <a:sym typeface="Calibri"/>
              </a:rPr>
              <a:t>structure</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them that when we talk about structure, we mean the way the parts work together to form a whole. A house has a structure; there are four walls that hold up a roof, plus doors and windows.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it is easy to see the structure of a house, but it is harder to see the structure of a text. Texts, like things that are built with hammers and nails, have structures. They are composed of a number of parts, and those parts fit together in a way to form a whole. For example, the first part of a book is often designed to grab your attention and introduce you to the characters. This is part of the structure of a text.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understanding the overall purpose, or the central point/claim, of the text they are analyzing is an important part of understanding the structure. The author of the text “constructed” it to develop that central point.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Offer the example of the house again: Once you know that the purpose of a house is to provide a comfortable place to live, you can figure out that the purpose of the door is to provide a way in, that the windows are to provide light, and that the roof is to keep out rain.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Say: “</a:t>
            </a:r>
            <a:r>
              <a:rPr lang="en" sz="1200" i="1">
                <a:solidFill>
                  <a:schemeClr val="dk1"/>
                </a:solidFill>
                <a:latin typeface="Calibri"/>
                <a:ea typeface="Calibri"/>
                <a:cs typeface="Calibri"/>
                <a:sym typeface="Calibri"/>
              </a:rPr>
              <a:t>Once you understand the overall purpose/central point of a text, it is much easier to analyze the parts that make it up, and to understand the purpose/ point of each section.”</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Guide students to see that when we talk about the structure of a text, we often divide the text into sections, such as paragraphs or sets of paragraphs. Then we can ask,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What is happening in this section? What is the purpose of this section? How does this one section contribute to or add to the text as a whole?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they will practice doing this with the Chávez speech and that they will get really good at it. Later, they will show their ability to do this independently by tackling a new text.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Listen for them to say: “Building” or “Something that has been built.”</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writing these questions on the board for struggling learners who benefit from visuals to reinforce discussion.</a:t>
            </a:r>
            <a:endParaRPr sz="1200">
              <a:latin typeface="Calibri"/>
              <a:ea typeface="Calibri"/>
              <a:cs typeface="Calibri"/>
              <a:sym typeface="Calibri"/>
            </a:endParaRPr>
          </a:p>
        </p:txBody>
      </p:sp>
    </p:spTree>
    <p:extLst>
      <p:ext uri="{BB962C8B-B14F-4D97-AF65-F5344CB8AC3E}">
        <p14:creationId xmlns:p14="http://schemas.microsoft.com/office/powerpoint/2010/main" val="40670894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5EABD35-8FA6-F844-81BA-DC2F6F69972A}"/>
              </a:ext>
            </a:extLst>
          </p:cNvPr>
          <p:cNvPicPr>
            <a:picLocks noChangeAspect="1"/>
          </p:cNvPicPr>
          <p:nvPr userDrawn="1"/>
        </p:nvPicPr>
        <p:blipFill>
          <a:blip r:embed="rId13"/>
          <a:stretch>
            <a:fillRect/>
          </a:stretch>
        </p:blipFill>
        <p:spPr>
          <a:xfrm>
            <a:off x="47308" y="1181100"/>
            <a:ext cx="8973850" cy="39624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3949A21-CD7B-074C-941B-091A3B70C24E}"/>
              </a:ext>
            </a:extLst>
          </p:cNvPr>
          <p:cNvPicPr>
            <a:picLocks noChangeAspect="1"/>
          </p:cNvPicPr>
          <p:nvPr userDrawn="1"/>
        </p:nvPicPr>
        <p:blipFill>
          <a:blip r:embed="rId13"/>
          <a:stretch>
            <a:fillRect/>
          </a:stretch>
        </p:blipFill>
        <p:spPr>
          <a:xfrm>
            <a:off x="-1" y="1181100"/>
            <a:ext cx="9084733" cy="39624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esl-bits.net/listening/Media/CesarChavez/default.html"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4.jpg"/><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1590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7:</a:t>
            </a:r>
            <a:r>
              <a:rPr lang="en" sz="3400"/>
              <a:t> Module </a:t>
            </a:r>
            <a:r>
              <a:rPr lang="en"/>
              <a:t>2:</a:t>
            </a:r>
            <a:r>
              <a:rPr lang="en" sz="3400"/>
              <a:t> Unit </a:t>
            </a:r>
            <a:r>
              <a:rPr lang="en"/>
              <a:t>2</a:t>
            </a:r>
            <a:r>
              <a:rPr lang="en" sz="3400"/>
              <a:t>: Lesson </a:t>
            </a:r>
            <a:r>
              <a:rPr lang="en"/>
              <a:t>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049550"/>
            <a:ext cx="8708400" cy="39408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The purpose of today’s lesson is for students to begin to work with the central text, César Chávez’s </a:t>
            </a:r>
            <a:r>
              <a:rPr lang="en-US" sz="1600">
                <a:solidFill>
                  <a:schemeClr val="dk1"/>
                </a:solidFill>
              </a:rPr>
              <a:t>“</a:t>
            </a:r>
            <a:r>
              <a:rPr lang="en" sz="1600">
                <a:solidFill>
                  <a:schemeClr val="dk1"/>
                </a:solidFill>
              </a:rPr>
              <a:t>Commonwealth Club Address</a:t>
            </a:r>
            <a:r>
              <a:rPr lang="en-US" sz="1600">
                <a:solidFill>
                  <a:schemeClr val="dk1"/>
                </a:solidFill>
              </a:rPr>
              <a:t>”</a:t>
            </a:r>
            <a:r>
              <a:rPr lang="en" sz="1600">
                <a:solidFill>
                  <a:schemeClr val="dk1"/>
                </a:solidFill>
              </a:rPr>
              <a:t> (1984). This text is challenging. Therefore, students will first read and listen to large chunks of the speech for gist. Then they will reread and analyze each selection in greater depth.</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They will also begin to add evidence to their </a:t>
            </a:r>
            <a:r>
              <a:rPr lang="en" sz="1600" b="1">
                <a:solidFill>
                  <a:schemeClr val="dk1"/>
                </a:solidFill>
              </a:rPr>
              <a:t>Forming Evidence Based claims worksheet</a:t>
            </a:r>
            <a:r>
              <a:rPr lang="en" sz="1600">
                <a:solidFill>
                  <a:schemeClr val="dk1"/>
                </a:solidFill>
              </a:rPr>
              <a:t>. </a:t>
            </a: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17500" rtl="0">
              <a:lnSpc>
                <a:spcPct val="90000"/>
              </a:lnSpc>
              <a:spcBef>
                <a:spcPts val="1000"/>
              </a:spcBef>
              <a:spcAft>
                <a:spcPts val="0"/>
              </a:spcAft>
              <a:buClr>
                <a:schemeClr val="dk1"/>
              </a:buClr>
              <a:buSzPts val="1400"/>
              <a:buChar char="●"/>
            </a:pPr>
            <a:r>
              <a:rPr lang="en" sz="1400">
                <a:solidFill>
                  <a:schemeClr val="dk1"/>
                </a:solidFill>
              </a:rPr>
              <a:t>I can determine one of César Chávez’s main claims and identify the supporting evidence for it.</a:t>
            </a:r>
            <a:endParaRPr sz="14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I can analyze the development of a central claim in César Chávez’s speech.</a:t>
            </a:r>
            <a:endParaRPr sz="14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I can analyze the structure of Chávez’s speech and explain how each section contributes to his central claim.</a:t>
            </a:r>
            <a:endParaRPr sz="14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p:nvPr/>
        </p:nvSpPr>
        <p:spPr>
          <a:xfrm>
            <a:off x="210579" y="126921"/>
            <a:ext cx="8832300" cy="430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400">
                <a:latin typeface="Century Gothic"/>
                <a:ea typeface="Century Gothic"/>
                <a:cs typeface="Century Gothic"/>
                <a:sym typeface="Century Gothic"/>
              </a:rPr>
              <a:t>Let’s look at the structure of the Commonwealth </a:t>
            </a:r>
          </a:p>
          <a:p>
            <a:pPr marL="0" lvl="0" indent="0">
              <a:spcBef>
                <a:spcPts val="0"/>
              </a:spcBef>
              <a:spcAft>
                <a:spcPts val="0"/>
              </a:spcAft>
              <a:buNone/>
            </a:pPr>
            <a:r>
              <a:rPr lang="en" sz="2400">
                <a:latin typeface="Century Gothic"/>
                <a:ea typeface="Century Gothic"/>
                <a:cs typeface="Century Gothic"/>
                <a:sym typeface="Century Gothic"/>
              </a:rPr>
              <a:t>Address</a:t>
            </a:r>
            <a:endParaRPr sz="2400">
              <a:latin typeface="Century Gothic"/>
              <a:ea typeface="Century Gothic"/>
              <a:cs typeface="Century Gothic"/>
              <a:sym typeface="Century Gothic"/>
            </a:endParaRPr>
          </a:p>
        </p:txBody>
      </p:sp>
      <p:graphicFrame>
        <p:nvGraphicFramePr>
          <p:cNvPr id="196" name="Google Shape;196;p34"/>
          <p:cNvGraphicFramePr/>
          <p:nvPr>
            <p:extLst>
              <p:ext uri="{D42A27DB-BD31-4B8C-83A1-F6EECF244321}">
                <p14:modId xmlns:p14="http://schemas.microsoft.com/office/powerpoint/2010/main" val="1786933189"/>
              </p:ext>
            </p:extLst>
          </p:nvPr>
        </p:nvGraphicFramePr>
        <p:xfrm>
          <a:off x="215350" y="1967968"/>
          <a:ext cx="8713300" cy="3047910"/>
        </p:xfrm>
        <a:graphic>
          <a:graphicData uri="http://schemas.openxmlformats.org/drawingml/2006/table">
            <a:tbl>
              <a:tblPr>
                <a:noFill/>
                <a:tableStyleId>{9154ABA6-0E16-417F-8E1F-E0335EA8EE43}</a:tableStyleId>
              </a:tblPr>
              <a:tblGrid>
                <a:gridCol w="1477721">
                  <a:extLst>
                    <a:ext uri="{9D8B030D-6E8A-4147-A177-3AD203B41FA5}">
                      <a16:colId xmlns:a16="http://schemas.microsoft.com/office/drawing/2014/main" val="20000"/>
                    </a:ext>
                  </a:extLst>
                </a:gridCol>
                <a:gridCol w="2122715">
                  <a:extLst>
                    <a:ext uri="{9D8B030D-6E8A-4147-A177-3AD203B41FA5}">
                      <a16:colId xmlns:a16="http://schemas.microsoft.com/office/drawing/2014/main" val="20001"/>
                    </a:ext>
                  </a:extLst>
                </a:gridCol>
                <a:gridCol w="751114">
                  <a:extLst>
                    <a:ext uri="{9D8B030D-6E8A-4147-A177-3AD203B41FA5}">
                      <a16:colId xmlns:a16="http://schemas.microsoft.com/office/drawing/2014/main" val="20002"/>
                    </a:ext>
                  </a:extLst>
                </a:gridCol>
                <a:gridCol w="701000">
                  <a:extLst>
                    <a:ext uri="{9D8B030D-6E8A-4147-A177-3AD203B41FA5}">
                      <a16:colId xmlns:a16="http://schemas.microsoft.com/office/drawing/2014/main" val="20003"/>
                    </a:ext>
                  </a:extLst>
                </a:gridCol>
                <a:gridCol w="1356400">
                  <a:extLst>
                    <a:ext uri="{9D8B030D-6E8A-4147-A177-3AD203B41FA5}">
                      <a16:colId xmlns:a16="http://schemas.microsoft.com/office/drawing/2014/main" val="20004"/>
                    </a:ext>
                  </a:extLst>
                </a:gridCol>
                <a:gridCol w="1084100">
                  <a:extLst>
                    <a:ext uri="{9D8B030D-6E8A-4147-A177-3AD203B41FA5}">
                      <a16:colId xmlns:a16="http://schemas.microsoft.com/office/drawing/2014/main" val="20005"/>
                    </a:ext>
                  </a:extLst>
                </a:gridCol>
                <a:gridCol w="1220250">
                  <a:extLst>
                    <a:ext uri="{9D8B030D-6E8A-4147-A177-3AD203B41FA5}">
                      <a16:colId xmlns:a16="http://schemas.microsoft.com/office/drawing/2014/main" val="20006"/>
                    </a:ext>
                  </a:extLst>
                </a:gridCol>
              </a:tblGrid>
              <a:tr h="349600">
                <a:tc>
                  <a:txBody>
                    <a:bodyPr/>
                    <a:lstStyle/>
                    <a:p>
                      <a:pPr marL="0" lvl="0" indent="0" rtl="0">
                        <a:spcBef>
                          <a:spcPts val="0"/>
                        </a:spcBef>
                        <a:spcAft>
                          <a:spcPts val="0"/>
                        </a:spcAft>
                        <a:buNone/>
                      </a:pPr>
                      <a:r>
                        <a:rPr lang="en">
                          <a:latin typeface="Century Gothic" panose="020B0502020202020204" pitchFamily="34" charset="0"/>
                        </a:rPr>
                        <a:t>Paragraphs</a:t>
                      </a:r>
                      <a:endParaRPr>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a:latin typeface="Century Gothic" panose="020B0502020202020204" pitchFamily="34" charset="0"/>
                        </a:rPr>
                        <a:t>1-7</a:t>
                      </a:r>
                      <a:endParaRPr>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a:latin typeface="Century Gothic" panose="020B0502020202020204" pitchFamily="34" charset="0"/>
                        </a:rPr>
                        <a:t>8-15</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16-21</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22 and 27</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23-26</a:t>
                      </a:r>
                      <a:endParaRPr>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a:latin typeface="Century Gothic" panose="020B0502020202020204" pitchFamily="34" charset="0"/>
                        </a:rPr>
                        <a:t>28 and 29</a:t>
                      </a:r>
                      <a:endParaRPr>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338336">
                <a:tc>
                  <a:txBody>
                    <a:bodyPr/>
                    <a:lstStyle/>
                    <a:p>
                      <a:pPr marL="0" lvl="0" indent="0" rtl="0">
                        <a:spcBef>
                          <a:spcPts val="0"/>
                        </a:spcBef>
                        <a:spcAft>
                          <a:spcPts val="0"/>
                        </a:spcAft>
                        <a:buNone/>
                      </a:pPr>
                      <a:r>
                        <a:rPr lang="en" sz="1000">
                          <a:latin typeface="Century Gothic" panose="020B0502020202020204" pitchFamily="34" charset="0"/>
                          <a:ea typeface="Century Gothic"/>
                          <a:cs typeface="Century Gothic"/>
                          <a:sym typeface="Century Gothic"/>
                        </a:rPr>
                        <a:t>Main Claim</a:t>
                      </a: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Clr>
                          <a:schemeClr val="dk1"/>
                        </a:buClr>
                        <a:buSzPts val="1100"/>
                        <a:buFont typeface="Arial"/>
                        <a:buNone/>
                      </a:pPr>
                      <a:r>
                        <a:rPr lang="en" sz="1000">
                          <a:latin typeface="Century Gothic" panose="020B0502020202020204" pitchFamily="34" charset="0"/>
                          <a:ea typeface="Century Gothic"/>
                          <a:cs typeface="Century Gothic"/>
                          <a:sym typeface="Century Gothic"/>
                        </a:rPr>
                        <a:t>Farmworkers have faced difficult living and working conditions. Chávez’s own experience showed him that, and he decided to organize the union to empower farmworkers in general and Chicanos in particular.</a:t>
                      </a: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 sz="1000">
                          <a:latin typeface="Century Gothic" panose="020B0502020202020204" pitchFamily="34" charset="0"/>
                          <a:ea typeface="Century Gothic"/>
                          <a:cs typeface="Century Gothic"/>
                          <a:sym typeface="Century Gothic"/>
                        </a:rPr>
                        <a:t>The other trend is that Latinos have more influence politically because they are empowered and their numbers are growing.</a:t>
                      </a: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31686">
                <a:tc>
                  <a:txBody>
                    <a:bodyPr/>
                    <a:lstStyle/>
                    <a:p>
                      <a:pPr marL="0" lvl="0" indent="0" rtl="0">
                        <a:spcBef>
                          <a:spcPts val="0"/>
                        </a:spcBef>
                        <a:spcAft>
                          <a:spcPts val="0"/>
                        </a:spcAft>
                        <a:buClr>
                          <a:schemeClr val="dk1"/>
                        </a:buClr>
                        <a:buSzPts val="1100"/>
                        <a:buFont typeface="Arial"/>
                        <a:buNone/>
                      </a:pPr>
                      <a:r>
                        <a:rPr lang="en" sz="1000">
                          <a:solidFill>
                            <a:schemeClr val="dk1"/>
                          </a:solidFill>
                          <a:latin typeface="Century Gothic" panose="020B0502020202020204" pitchFamily="34" charset="0"/>
                          <a:ea typeface="Century Gothic"/>
                          <a:cs typeface="Century Gothic"/>
                          <a:sym typeface="Century Gothic"/>
                        </a:rPr>
                        <a:t>Connection to central claim</a:t>
                      </a:r>
                      <a:endParaRPr sz="1000">
                        <a:solidFill>
                          <a:schemeClr val="dk1"/>
                        </a:solidFill>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r>
                        <a:rPr lang="en" sz="1000">
                          <a:solidFill>
                            <a:schemeClr val="dk1"/>
                          </a:solidFill>
                          <a:latin typeface="Century Gothic" panose="020B0502020202020204" pitchFamily="34" charset="0"/>
                          <a:ea typeface="Century Gothic"/>
                          <a:cs typeface="Century Gothic"/>
                          <a:sym typeface="Century Gothic"/>
                        </a:rPr>
                        <a:t>What is the purpose of this section? How does this one section contribute or add to the text as a whole</a:t>
                      </a:r>
                      <a:r>
                        <a:rPr lang="en-US" sz="1000">
                          <a:solidFill>
                            <a:schemeClr val="dk1"/>
                          </a:solidFill>
                          <a:latin typeface="Century Gothic" panose="020B0502020202020204" pitchFamily="34" charset="0"/>
                          <a:ea typeface="Century Gothic"/>
                          <a:cs typeface="Century Gothic"/>
                          <a:sym typeface="Century Gothic"/>
                        </a:rPr>
                        <a:t>?</a:t>
                      </a: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Clr>
                          <a:schemeClr val="dk1"/>
                        </a:buClr>
                        <a:buSzPts val="1100"/>
                        <a:buFont typeface="Arial"/>
                        <a:buNone/>
                      </a:pPr>
                      <a:r>
                        <a:rPr lang="en" sz="1000">
                          <a:latin typeface="Century Gothic" panose="020B0502020202020204" pitchFamily="34" charset="0"/>
                          <a:ea typeface="Century Gothic"/>
                          <a:cs typeface="Century Gothic"/>
                          <a:sym typeface="Century Gothic"/>
                        </a:rPr>
                        <a:t>Our power and influence will grow because we vote.</a:t>
                      </a:r>
                      <a:endParaRPr sz="1000">
                        <a:latin typeface="Century Gothic" panose="020B0502020202020204" pitchFamily="34" charset="0"/>
                        <a:ea typeface="Century Gothic"/>
                        <a:cs typeface="Century Gothic"/>
                        <a:sym typeface="Century Gothic"/>
                      </a:endParaRPr>
                    </a:p>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sp>
        <p:nvSpPr>
          <p:cNvPr id="197" name="Google Shape;197;p34"/>
          <p:cNvSpPr txBox="1"/>
          <p:nvPr/>
        </p:nvSpPr>
        <p:spPr>
          <a:xfrm>
            <a:off x="210579" y="1357607"/>
            <a:ext cx="8718071" cy="525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76200" lvl="0" indent="0" rtl="0">
              <a:lnSpc>
                <a:spcPct val="115000"/>
              </a:lnSpc>
              <a:spcBef>
                <a:spcPts val="0"/>
              </a:spcBef>
              <a:spcAft>
                <a:spcPts val="0"/>
              </a:spcAft>
              <a:buNone/>
            </a:pPr>
            <a:r>
              <a:rPr lang="en" sz="1200" b="1">
                <a:solidFill>
                  <a:srgbClr val="FF0000"/>
                </a:solidFill>
                <a:latin typeface="Century Gothic"/>
                <a:ea typeface="Century Gothic"/>
                <a:cs typeface="Century Gothic"/>
                <a:sym typeface="Century Gothic"/>
              </a:rPr>
              <a:t>Central claim:</a:t>
            </a:r>
            <a:r>
              <a:rPr lang="en" sz="1200" b="1">
                <a:latin typeface="Century Gothic"/>
                <a:ea typeface="Century Gothic"/>
                <a:cs typeface="Century Gothic"/>
                <a:sym typeface="Century Gothic"/>
              </a:rPr>
              <a:t> Our union will forever exist as an empowering force among Chicanos in the Southwest. </a:t>
            </a:r>
            <a:endParaRPr sz="12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 sz="1200" b="1">
                <a:latin typeface="Century Gothic"/>
                <a:ea typeface="Century Gothic"/>
                <a:cs typeface="Century Gothic"/>
                <a:sym typeface="Century Gothic"/>
              </a:rPr>
              <a:t>That means our power and our influence will grow and not diminish. (P15)</a:t>
            </a:r>
            <a:endParaRPr sz="12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 sz="1100" b="1"/>
              <a:t> </a:t>
            </a:r>
            <a:endParaRPr sz="1100" b="1"/>
          </a:p>
          <a:p>
            <a:pPr marL="0" lvl="0" indent="0">
              <a:spcBef>
                <a:spcPts val="0"/>
              </a:spcBef>
              <a:spcAft>
                <a:spcPts val="0"/>
              </a:spcAft>
              <a:buNone/>
            </a:pPr>
            <a:endParaRPr/>
          </a:p>
        </p:txBody>
      </p:sp>
      <p:pic>
        <p:nvPicPr>
          <p:cNvPr id="6"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Paragraph 15</a:t>
            </a:r>
            <a:endParaRPr/>
          </a:p>
        </p:txBody>
      </p:sp>
      <p:sp>
        <p:nvSpPr>
          <p:cNvPr id="204" name="Google Shape;204;p35"/>
          <p:cNvSpPr txBox="1">
            <a:spLocks noGrp="1"/>
          </p:cNvSpPr>
          <p:nvPr>
            <p:ph type="body" idx="1"/>
          </p:nvPr>
        </p:nvSpPr>
        <p:spPr>
          <a:xfrm>
            <a:off x="809825" y="1854025"/>
            <a:ext cx="8145000" cy="3416400"/>
          </a:xfrm>
          <a:prstGeom prst="rect">
            <a:avLst/>
          </a:prstGeom>
          <a:ln>
            <a:noFill/>
          </a:ln>
        </p:spPr>
        <p:txBody>
          <a:bodyPr spcFirstLastPara="1" wrap="square" lIns="91425" tIns="91425" rIns="91425" bIns="91425" anchor="t" anchorCtr="0">
            <a:noAutofit/>
          </a:bodyPr>
          <a:lstStyle/>
          <a:p>
            <a:pPr marL="0" lvl="0" indent="0" rtl="0">
              <a:lnSpc>
                <a:spcPct val="145454"/>
              </a:lnSpc>
              <a:spcBef>
                <a:spcPts val="0"/>
              </a:spcBef>
              <a:spcAft>
                <a:spcPts val="0"/>
              </a:spcAft>
              <a:buNone/>
            </a:pPr>
            <a:r>
              <a:rPr lang="en" sz="1200"/>
              <a:t>T</a:t>
            </a:r>
            <a:r>
              <a:rPr lang="en" sz="1400"/>
              <a:t>ens of thousands of children and grandchildren of farm workers and the children</a:t>
            </a:r>
            <a:endParaRPr sz="1400"/>
          </a:p>
          <a:p>
            <a:pPr marL="0" lvl="0" indent="0" rtl="0">
              <a:lnSpc>
                <a:spcPct val="145454"/>
              </a:lnSpc>
              <a:spcBef>
                <a:spcPts val="0"/>
              </a:spcBef>
              <a:spcAft>
                <a:spcPts val="0"/>
              </a:spcAft>
              <a:buNone/>
            </a:pPr>
            <a:r>
              <a:rPr lang="en" sz="1400"/>
              <a:t>and grandchildren of poor Hispanics are moving out of the fields and out of the </a:t>
            </a:r>
            <a:endParaRPr sz="1400"/>
          </a:p>
          <a:p>
            <a:pPr marL="0" lvl="0" indent="0" rtl="0">
              <a:lnSpc>
                <a:spcPct val="145454"/>
              </a:lnSpc>
              <a:spcBef>
                <a:spcPts val="0"/>
              </a:spcBef>
              <a:spcAft>
                <a:spcPts val="0"/>
              </a:spcAft>
              <a:buNone/>
            </a:pPr>
            <a:r>
              <a:rPr lang="en" sz="1400"/>
              <a:t>barrios and into the professions and into business and into politics, and that movement </a:t>
            </a:r>
            <a:endParaRPr sz="1400"/>
          </a:p>
          <a:p>
            <a:pPr marL="0" lvl="0" indent="0" rtl="0">
              <a:lnSpc>
                <a:spcPct val="145454"/>
              </a:lnSpc>
              <a:spcBef>
                <a:spcPts val="0"/>
              </a:spcBef>
              <a:spcAft>
                <a:spcPts val="0"/>
              </a:spcAft>
              <a:buNone/>
            </a:pPr>
            <a:r>
              <a:rPr lang="en" sz="1400"/>
              <a:t>cannot be reversed. </a:t>
            </a:r>
            <a:r>
              <a:rPr lang="en" sz="1400" b="1"/>
              <a:t>Our union will forever exist as an empowering force among Chicanos </a:t>
            </a:r>
            <a:endParaRPr sz="1400" b="1"/>
          </a:p>
          <a:p>
            <a:pPr marL="0" lvl="0" indent="0" rtl="0">
              <a:lnSpc>
                <a:spcPct val="145454"/>
              </a:lnSpc>
              <a:spcBef>
                <a:spcPts val="0"/>
              </a:spcBef>
              <a:spcAft>
                <a:spcPts val="0"/>
              </a:spcAft>
              <a:buNone/>
            </a:pPr>
            <a:r>
              <a:rPr lang="en" sz="1400" b="1"/>
              <a:t>in the Southwest. That means our power and our influence will grow and not diminish.</a:t>
            </a:r>
            <a:endParaRPr sz="1400" b="1"/>
          </a:p>
          <a:p>
            <a:pPr marL="0" lvl="0" indent="0" rtl="0">
              <a:lnSpc>
                <a:spcPct val="100000"/>
              </a:lnSpc>
              <a:spcBef>
                <a:spcPts val="0"/>
              </a:spcBef>
              <a:spcAft>
                <a:spcPts val="0"/>
              </a:spcAft>
              <a:buNone/>
            </a:pPr>
            <a:endParaRPr sz="1400"/>
          </a:p>
        </p:txBody>
      </p:sp>
      <p:sp>
        <p:nvSpPr>
          <p:cNvPr id="205" name="Google Shape;205;p35"/>
          <p:cNvSpPr txBox="1"/>
          <p:nvPr/>
        </p:nvSpPr>
        <p:spPr>
          <a:xfrm>
            <a:off x="279042" y="2189250"/>
            <a:ext cx="569100" cy="765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p>
          <a:p>
            <a:pPr marL="0" lvl="0" indent="0">
              <a:spcBef>
                <a:spcPts val="0"/>
              </a:spcBef>
              <a:spcAft>
                <a:spcPts val="0"/>
              </a:spcAft>
              <a:buNone/>
            </a:pPr>
            <a:r>
              <a:rPr lang="en">
                <a:latin typeface="Century Gothic" panose="020B0502020202020204" pitchFamily="34" charset="0"/>
              </a:rPr>
              <a:t> 110</a:t>
            </a:r>
            <a:endParaRPr>
              <a:latin typeface="Century Gothic" panose="020B0502020202020204" pitchFamily="34" charset="0"/>
            </a:endParaRPr>
          </a:p>
        </p:txBody>
      </p:sp>
      <p:pic>
        <p:nvPicPr>
          <p:cNvPr id="6"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358036" y="169211"/>
            <a:ext cx="87027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think about what a good </a:t>
            </a:r>
            <a:br>
              <a:rPr lang="en"/>
            </a:br>
            <a:r>
              <a:rPr lang="en"/>
              <a:t>claim is</a:t>
            </a:r>
            <a:endParaRPr/>
          </a:p>
        </p:txBody>
      </p:sp>
      <p:graphicFrame>
        <p:nvGraphicFramePr>
          <p:cNvPr id="212" name="Google Shape;212;p36"/>
          <p:cNvGraphicFramePr/>
          <p:nvPr>
            <p:extLst>
              <p:ext uri="{D42A27DB-BD31-4B8C-83A1-F6EECF244321}">
                <p14:modId xmlns:p14="http://schemas.microsoft.com/office/powerpoint/2010/main" val="3534725673"/>
              </p:ext>
            </p:extLst>
          </p:nvPr>
        </p:nvGraphicFramePr>
        <p:xfrm>
          <a:off x="543675" y="1915770"/>
          <a:ext cx="3238425" cy="3061636"/>
        </p:xfrm>
        <a:graphic>
          <a:graphicData uri="http://schemas.openxmlformats.org/drawingml/2006/table">
            <a:tbl>
              <a:tblPr>
                <a:noFill/>
                <a:tableStyleId>{9154ABA6-0E16-417F-8E1F-E0335EA8EE43}</a:tableStyleId>
              </a:tblPr>
              <a:tblGrid>
                <a:gridCol w="1475696">
                  <a:extLst>
                    <a:ext uri="{9D8B030D-6E8A-4147-A177-3AD203B41FA5}">
                      <a16:colId xmlns:a16="http://schemas.microsoft.com/office/drawing/2014/main" val="20000"/>
                    </a:ext>
                  </a:extLst>
                </a:gridCol>
                <a:gridCol w="1762729">
                  <a:extLst>
                    <a:ext uri="{9D8B030D-6E8A-4147-A177-3AD203B41FA5}">
                      <a16:colId xmlns:a16="http://schemas.microsoft.com/office/drawing/2014/main" val="20001"/>
                    </a:ext>
                  </a:extLst>
                </a:gridCol>
              </a:tblGrid>
              <a:tr h="384150">
                <a:tc>
                  <a:txBody>
                    <a:bodyPr/>
                    <a:lstStyle/>
                    <a:p>
                      <a:pPr marL="0" lvl="0" indent="0" rtl="0">
                        <a:spcBef>
                          <a:spcPts val="0"/>
                        </a:spcBef>
                        <a:spcAft>
                          <a:spcPts val="0"/>
                        </a:spcAft>
                        <a:buNone/>
                      </a:pPr>
                      <a:r>
                        <a:rPr lang="en">
                          <a:latin typeface="Century Gothic" panose="020B0502020202020204" pitchFamily="34" charset="0"/>
                        </a:rPr>
                        <a:t>Paragraphs</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1-7</a:t>
                      </a:r>
                      <a:endParaRPr>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404144">
                <a:tc>
                  <a:txBody>
                    <a:bodyPr/>
                    <a:lstStyle/>
                    <a:p>
                      <a:pPr marL="0" lvl="0" indent="0" rtl="0">
                        <a:spcBef>
                          <a:spcPts val="0"/>
                        </a:spcBef>
                        <a:spcAft>
                          <a:spcPts val="0"/>
                        </a:spcAft>
                        <a:buNone/>
                      </a:pPr>
                      <a:r>
                        <a:rPr lang="en" sz="1000">
                          <a:latin typeface="Century Gothic"/>
                          <a:ea typeface="Century Gothic"/>
                          <a:cs typeface="Century Gothic"/>
                          <a:sym typeface="Century Gothic"/>
                        </a:rPr>
                        <a:t>Main Claim</a:t>
                      </a: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sz="1000">
                          <a:latin typeface="Century Gothic"/>
                          <a:ea typeface="Century Gothic"/>
                          <a:cs typeface="Century Gothic"/>
                          <a:sym typeface="Century Gothic"/>
                        </a:rPr>
                        <a:t>Working conditions</a:t>
                      </a:r>
                      <a:endParaRPr sz="1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61282">
                <a:tc>
                  <a:txBody>
                    <a:bodyPr/>
                    <a:lstStyle/>
                    <a:p>
                      <a:pPr marL="0" lvl="0" indent="0" rtl="0">
                        <a:spcBef>
                          <a:spcPts val="0"/>
                        </a:spcBef>
                        <a:spcAft>
                          <a:spcPts val="0"/>
                        </a:spcAft>
                        <a:buClr>
                          <a:schemeClr val="dk1"/>
                        </a:buClr>
                        <a:buSzPts val="1100"/>
                        <a:buFont typeface="Arial"/>
                        <a:buNone/>
                      </a:pPr>
                      <a:r>
                        <a:rPr lang="en" sz="1000">
                          <a:solidFill>
                            <a:schemeClr val="dk1"/>
                          </a:solidFill>
                          <a:latin typeface="Century Gothic"/>
                          <a:ea typeface="Century Gothic"/>
                          <a:cs typeface="Century Gothic"/>
                          <a:sym typeface="Century Gothic"/>
                        </a:rPr>
                        <a:t>Connection to central claim.</a:t>
                      </a:r>
                      <a:endParaRPr sz="10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000">
                          <a:solidFill>
                            <a:schemeClr val="dk1"/>
                          </a:solidFill>
                          <a:latin typeface="Century Gothic"/>
                          <a:ea typeface="Century Gothic"/>
                          <a:cs typeface="Century Gothic"/>
                          <a:sym typeface="Century Gothic"/>
                        </a:rPr>
                        <a:t>What is the purpose of this section? How does this one section contribute or add to the text as a whole</a:t>
                      </a:r>
                      <a:r>
                        <a:rPr lang="en-US" sz="1000">
                          <a:solidFill>
                            <a:schemeClr val="dk1"/>
                          </a:solidFill>
                          <a:latin typeface="Century Gothic"/>
                          <a:ea typeface="Century Gothic"/>
                          <a:cs typeface="Century Gothic"/>
                          <a:sym typeface="Century Gothic"/>
                        </a:rPr>
                        <a:t>?</a:t>
                      </a: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graphicFrame>
        <p:nvGraphicFramePr>
          <p:cNvPr id="213" name="Google Shape;213;p36"/>
          <p:cNvGraphicFramePr/>
          <p:nvPr>
            <p:extLst>
              <p:ext uri="{D42A27DB-BD31-4B8C-83A1-F6EECF244321}">
                <p14:modId xmlns:p14="http://schemas.microsoft.com/office/powerpoint/2010/main" val="3431587025"/>
              </p:ext>
            </p:extLst>
          </p:nvPr>
        </p:nvGraphicFramePr>
        <p:xfrm>
          <a:off x="4709386" y="1915770"/>
          <a:ext cx="3419400" cy="3073796"/>
        </p:xfrm>
        <a:graphic>
          <a:graphicData uri="http://schemas.openxmlformats.org/drawingml/2006/table">
            <a:tbl>
              <a:tblPr>
                <a:noFill/>
                <a:tableStyleId>{9154ABA6-0E16-417F-8E1F-E0335EA8EE43}</a:tableStyleId>
              </a:tblPr>
              <a:tblGrid>
                <a:gridCol w="1626100">
                  <a:extLst>
                    <a:ext uri="{9D8B030D-6E8A-4147-A177-3AD203B41FA5}">
                      <a16:colId xmlns:a16="http://schemas.microsoft.com/office/drawing/2014/main" val="20000"/>
                    </a:ext>
                  </a:extLst>
                </a:gridCol>
                <a:gridCol w="1793300">
                  <a:extLst>
                    <a:ext uri="{9D8B030D-6E8A-4147-A177-3AD203B41FA5}">
                      <a16:colId xmlns:a16="http://schemas.microsoft.com/office/drawing/2014/main" val="20001"/>
                    </a:ext>
                  </a:extLst>
                </a:gridCol>
              </a:tblGrid>
              <a:tr h="0">
                <a:tc>
                  <a:txBody>
                    <a:bodyPr/>
                    <a:lstStyle/>
                    <a:p>
                      <a:pPr marL="0" lvl="0" indent="0" rtl="0">
                        <a:spcBef>
                          <a:spcPts val="0"/>
                        </a:spcBef>
                        <a:spcAft>
                          <a:spcPts val="0"/>
                        </a:spcAft>
                        <a:buNone/>
                      </a:pPr>
                      <a:r>
                        <a:rPr lang="en">
                          <a:latin typeface="Century Gothic" panose="020B0502020202020204" pitchFamily="34" charset="0"/>
                        </a:rPr>
                        <a:t>Paragraphs</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1-7</a:t>
                      </a:r>
                      <a:endParaRPr>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427936">
                <a:tc>
                  <a:txBody>
                    <a:bodyPr/>
                    <a:lstStyle/>
                    <a:p>
                      <a:pPr marL="0" lvl="0" indent="0" rtl="0">
                        <a:spcBef>
                          <a:spcPts val="0"/>
                        </a:spcBef>
                        <a:spcAft>
                          <a:spcPts val="0"/>
                        </a:spcAft>
                        <a:buNone/>
                      </a:pPr>
                      <a:r>
                        <a:rPr lang="en" sz="1000">
                          <a:latin typeface="Century Gothic"/>
                          <a:ea typeface="Century Gothic"/>
                          <a:cs typeface="Century Gothic"/>
                          <a:sym typeface="Century Gothic"/>
                        </a:rPr>
                        <a:t>Main Claim</a:t>
                      </a: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r>
                        <a:rPr lang="en" sz="1000">
                          <a:solidFill>
                            <a:schemeClr val="dk1"/>
                          </a:solidFill>
                          <a:latin typeface="Century Gothic"/>
                          <a:ea typeface="Century Gothic"/>
                          <a:cs typeface="Century Gothic"/>
                          <a:sym typeface="Century Gothic"/>
                        </a:rPr>
                        <a:t>Satistics show that living conditions for farmworkers are very hard.</a:t>
                      </a:r>
                      <a:r>
                        <a:rPr lang="en" sz="1200">
                          <a:solidFill>
                            <a:schemeClr val="dk1"/>
                          </a:solidFill>
                          <a:latin typeface="Times New Roman"/>
                          <a:ea typeface="Times New Roman"/>
                          <a:cs typeface="Times New Roman"/>
                          <a:sym typeface="Times New Roman"/>
                        </a:rPr>
                        <a:t> </a:t>
                      </a:r>
                      <a:endParaRPr sz="1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40972">
                <a:tc>
                  <a:txBody>
                    <a:bodyPr/>
                    <a:lstStyle/>
                    <a:p>
                      <a:pPr marL="0" lvl="0" indent="0" rtl="0">
                        <a:spcBef>
                          <a:spcPts val="0"/>
                        </a:spcBef>
                        <a:spcAft>
                          <a:spcPts val="0"/>
                        </a:spcAft>
                        <a:buClr>
                          <a:schemeClr val="dk1"/>
                        </a:buClr>
                        <a:buSzPts val="1100"/>
                        <a:buFont typeface="Arial"/>
                        <a:buNone/>
                      </a:pPr>
                      <a:r>
                        <a:rPr lang="en" sz="1000">
                          <a:solidFill>
                            <a:schemeClr val="dk1"/>
                          </a:solidFill>
                          <a:latin typeface="Century Gothic"/>
                          <a:ea typeface="Century Gothic"/>
                          <a:cs typeface="Century Gothic"/>
                          <a:sym typeface="Century Gothic"/>
                        </a:rPr>
                        <a:t>Connection to central claim.</a:t>
                      </a:r>
                      <a:endParaRPr sz="10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000">
                          <a:solidFill>
                            <a:schemeClr val="dk1"/>
                          </a:solidFill>
                          <a:latin typeface="Century Gothic"/>
                          <a:ea typeface="Century Gothic"/>
                          <a:cs typeface="Century Gothic"/>
                          <a:sym typeface="Century Gothic"/>
                        </a:rPr>
                        <a:t>What is the purpose of this section? How does this one section contribute or add to the text as a whole</a:t>
                      </a:r>
                      <a:r>
                        <a:rPr lang="en-US" sz="1000">
                          <a:solidFill>
                            <a:schemeClr val="dk1"/>
                          </a:solidFill>
                          <a:latin typeface="Century Gothic"/>
                          <a:ea typeface="Century Gothic"/>
                          <a:cs typeface="Century Gothic"/>
                          <a:sym typeface="Century Gothic"/>
                        </a:rPr>
                        <a:t>?</a:t>
                      </a: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sp>
        <p:nvSpPr>
          <p:cNvPr id="214" name="Google Shape;214;p36"/>
          <p:cNvSpPr txBox="1"/>
          <p:nvPr/>
        </p:nvSpPr>
        <p:spPr>
          <a:xfrm>
            <a:off x="778486" y="1479294"/>
            <a:ext cx="7350300" cy="572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800" b="1">
                <a:latin typeface="Century Gothic" panose="020B0502020202020204" pitchFamily="34" charset="0"/>
              </a:rPr>
              <a:t>Poor example of claim		        Poor example of claim  </a:t>
            </a:r>
            <a:endParaRPr sz="1800" b="1">
              <a:latin typeface="Century Gothic" panose="020B0502020202020204" pitchFamily="34" charset="0"/>
            </a:endParaRPr>
          </a:p>
        </p:txBody>
      </p:sp>
      <p:pic>
        <p:nvPicPr>
          <p:cNvPr id="7"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7"/>
          <p:cNvSpPr txBox="1">
            <a:spLocks noGrp="1"/>
          </p:cNvSpPr>
          <p:nvPr>
            <p:ph type="title"/>
          </p:nvPr>
        </p:nvSpPr>
        <p:spPr>
          <a:xfrm>
            <a:off x="522279" y="197142"/>
            <a:ext cx="8520600" cy="458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our Text-Dependent Questions</a:t>
            </a:r>
            <a:endParaRPr/>
          </a:p>
        </p:txBody>
      </p:sp>
      <p:graphicFrame>
        <p:nvGraphicFramePr>
          <p:cNvPr id="221" name="Google Shape;221;p37"/>
          <p:cNvGraphicFramePr/>
          <p:nvPr>
            <p:extLst>
              <p:ext uri="{D42A27DB-BD31-4B8C-83A1-F6EECF244321}">
                <p14:modId xmlns:p14="http://schemas.microsoft.com/office/powerpoint/2010/main" val="215251586"/>
              </p:ext>
            </p:extLst>
          </p:nvPr>
        </p:nvGraphicFramePr>
        <p:xfrm>
          <a:off x="522279" y="1543597"/>
          <a:ext cx="8033000" cy="3295404"/>
        </p:xfrm>
        <a:graphic>
          <a:graphicData uri="http://schemas.openxmlformats.org/drawingml/2006/table">
            <a:tbl>
              <a:tblPr>
                <a:noFill/>
                <a:tableStyleId>{9154ABA6-0E16-417F-8E1F-E0335EA8EE43}</a:tableStyleId>
              </a:tblPr>
              <a:tblGrid>
                <a:gridCol w="4041425">
                  <a:extLst>
                    <a:ext uri="{9D8B030D-6E8A-4147-A177-3AD203B41FA5}">
                      <a16:colId xmlns:a16="http://schemas.microsoft.com/office/drawing/2014/main" val="20000"/>
                    </a:ext>
                  </a:extLst>
                </a:gridCol>
                <a:gridCol w="3991575">
                  <a:extLst>
                    <a:ext uri="{9D8B030D-6E8A-4147-A177-3AD203B41FA5}">
                      <a16:colId xmlns:a16="http://schemas.microsoft.com/office/drawing/2014/main" val="20001"/>
                    </a:ext>
                  </a:extLst>
                </a:gridCol>
              </a:tblGrid>
              <a:tr h="666204">
                <a:tc>
                  <a:txBody>
                    <a:bodyPr/>
                    <a:lstStyle/>
                    <a:p>
                      <a:pPr marL="0" lvl="0" indent="0" rtl="0">
                        <a:lnSpc>
                          <a:spcPct val="145454"/>
                        </a:lnSpc>
                        <a:spcBef>
                          <a:spcPts val="0"/>
                        </a:spcBef>
                        <a:spcAft>
                          <a:spcPts val="0"/>
                        </a:spcAft>
                        <a:buNone/>
                      </a:pPr>
                      <a:r>
                        <a:rPr lang="en" sz="1200">
                          <a:latin typeface="Century Gothic"/>
                          <a:ea typeface="Century Gothic"/>
                          <a:cs typeface="Century Gothic"/>
                          <a:sym typeface="Century Gothic"/>
                        </a:rPr>
                        <a:t>Questions</a:t>
                      </a:r>
                      <a:endParaRPr sz="12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rtl="0">
                        <a:lnSpc>
                          <a:spcPct val="100000"/>
                        </a:lnSpc>
                        <a:spcBef>
                          <a:spcPts val="0"/>
                        </a:spcBef>
                        <a:spcAft>
                          <a:spcPts val="0"/>
                        </a:spcAft>
                        <a:buNone/>
                      </a:pPr>
                      <a:r>
                        <a:rPr lang="en" sz="1200">
                          <a:latin typeface="Century Gothic"/>
                          <a:ea typeface="Century Gothic"/>
                          <a:cs typeface="Century Gothic"/>
                          <a:sym typeface="Century Gothic"/>
                        </a:rPr>
                        <a:t>Write the answer to each question in the left-hand margin of the text. Be brief; you do not need to use complete sentences.</a:t>
                      </a:r>
                      <a:endParaRPr sz="1200">
                        <a:latin typeface="Century Gothic"/>
                        <a:ea typeface="Century Gothic"/>
                        <a:cs typeface="Century Gothic"/>
                        <a:sym typeface="Century Gothic"/>
                      </a:endParaRPr>
                    </a:p>
                  </a:txBody>
                  <a:tcPr marL="73025" marR="73025" marT="54600" marB="5460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721025">
                <a:tc>
                  <a:txBody>
                    <a:bodyPr/>
                    <a:lstStyle/>
                    <a:p>
                      <a:pPr marL="228600" lvl="0" indent="-228600" rtl="0">
                        <a:lnSpc>
                          <a:spcPct val="100000"/>
                        </a:lnSpc>
                        <a:spcBef>
                          <a:spcPts val="0"/>
                        </a:spcBef>
                        <a:spcAft>
                          <a:spcPts val="0"/>
                        </a:spcAft>
                        <a:buClr>
                          <a:schemeClr val="dk1"/>
                        </a:buClr>
                        <a:buSzPts val="1100"/>
                        <a:buFont typeface="+mj-lt"/>
                        <a:buAutoNum type="arabicPeriod"/>
                      </a:pPr>
                      <a:r>
                        <a:rPr lang="en" sz="1100">
                          <a:solidFill>
                            <a:schemeClr val="dk1"/>
                          </a:solidFill>
                          <a:latin typeface="Century Gothic"/>
                          <a:ea typeface="Century Gothic"/>
                          <a:cs typeface="Century Gothic"/>
                          <a:sym typeface="Century Gothic"/>
                        </a:rPr>
                        <a:t>After reading P2: What story and images does Chávez tell to begin his speech?</a:t>
                      </a:r>
                      <a:endParaRPr sz="1100">
                        <a:solidFill>
                          <a:schemeClr val="dk1"/>
                        </a:solidFill>
                        <a:latin typeface="Century Gothic"/>
                        <a:ea typeface="Century Gothic"/>
                        <a:cs typeface="Century Gothic"/>
                        <a:sym typeface="Century Gothic"/>
                      </a:endParaRPr>
                    </a:p>
                    <a:p>
                      <a:pPr marL="0" lvl="0" indent="0">
                        <a:lnSpc>
                          <a:spcPct val="100000"/>
                        </a:lnSpc>
                        <a:spcBef>
                          <a:spcPts val="0"/>
                        </a:spcBef>
                        <a:spcAft>
                          <a:spcPts val="0"/>
                        </a:spcAft>
                        <a:buNone/>
                      </a:pPr>
                      <a:endParaRPr sz="1100">
                        <a:latin typeface="Century Gothic"/>
                        <a:ea typeface="Century Gothic"/>
                        <a:cs typeface="Century Gothic"/>
                        <a:sym typeface="Century Gothic"/>
                      </a:endParaRPr>
                    </a:p>
                  </a:txBody>
                  <a:tcPr marL="91425" marR="91425" marT="91425" marB="91425">
                    <a:lnT w="12700" cap="flat" cmpd="sng">
                      <a:solidFill>
                        <a:srgbClr val="000000"/>
                      </a:solidFill>
                      <a:prstDash val="solid"/>
                      <a:round/>
                      <a:headEnd type="none" w="sm" len="sm"/>
                      <a:tailEnd type="none" w="sm" len="sm"/>
                    </a:lnT>
                  </a:tcPr>
                </a:tc>
                <a:tc>
                  <a:txBody>
                    <a:bodyPr/>
                    <a:lstStyle/>
                    <a:p>
                      <a:pPr marL="0" lvl="0" indent="0">
                        <a:spcBef>
                          <a:spcPts val="0"/>
                        </a:spcBef>
                        <a:spcAft>
                          <a:spcPts val="0"/>
                        </a:spcAft>
                        <a:buNone/>
                      </a:pPr>
                      <a:endParaRPr/>
                    </a:p>
                  </a:txBody>
                  <a:tcPr marL="91425" marR="91425" marT="91425" marB="91425">
                    <a:lnT w="12700" cap="flat" cmpd="sng">
                      <a:solidFill>
                        <a:srgbClr val="000000"/>
                      </a:solidFill>
                      <a:prstDash val="solid"/>
                      <a:round/>
                      <a:headEnd type="none" w="sm" len="sm"/>
                      <a:tailEnd type="none" w="sm" len="sm"/>
                    </a:lnT>
                  </a:tcPr>
                </a:tc>
                <a:extLst>
                  <a:ext uri="{0D108BD9-81ED-4DB2-BD59-A6C34878D82A}">
                    <a16:rowId xmlns:a16="http://schemas.microsoft.com/office/drawing/2014/main" val="10001"/>
                  </a:ext>
                </a:extLst>
              </a:tr>
              <a:tr h="721025">
                <a:tc>
                  <a:txBody>
                    <a:bodyPr/>
                    <a:lstStyle/>
                    <a:p>
                      <a:pPr marL="228600" lvl="0" indent="-228600">
                        <a:spcBef>
                          <a:spcPts val="0"/>
                        </a:spcBef>
                        <a:spcAft>
                          <a:spcPts val="0"/>
                        </a:spcAft>
                        <a:buFont typeface="+mj-lt"/>
                        <a:buAutoNum type="arabicPeriod" startAt="2"/>
                      </a:pPr>
                      <a:r>
                        <a:rPr lang="en" sz="1100">
                          <a:latin typeface="Century Gothic"/>
                          <a:ea typeface="Century Gothic"/>
                          <a:cs typeface="Century Gothic"/>
                          <a:sym typeface="Century Gothic"/>
                        </a:rPr>
                        <a:t>After reading P3:What does Chávez say about the working conditions of the farmworkers? </a:t>
                      </a:r>
                      <a:br>
                        <a:rPr lang="en" sz="1100">
                          <a:latin typeface="Century Gothic"/>
                          <a:ea typeface="Century Gothic"/>
                          <a:cs typeface="Century Gothic"/>
                          <a:sym typeface="Century Gothic"/>
                        </a:rPr>
                      </a:br>
                      <a:endParaRPr sz="11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2"/>
                  </a:ext>
                </a:extLst>
              </a:tr>
              <a:tr h="593575">
                <a:tc>
                  <a:txBody>
                    <a:bodyPr/>
                    <a:lstStyle/>
                    <a:p>
                      <a:pPr marL="228600" lvl="0" indent="-228600">
                        <a:spcBef>
                          <a:spcPts val="0"/>
                        </a:spcBef>
                        <a:spcAft>
                          <a:spcPts val="0"/>
                        </a:spcAft>
                        <a:buFont typeface="+mj-lt"/>
                        <a:buAutoNum type="arabicPeriod" startAt="3"/>
                      </a:pPr>
                      <a:r>
                        <a:rPr lang="en" sz="1100">
                          <a:solidFill>
                            <a:schemeClr val="dk1"/>
                          </a:solidFill>
                          <a:latin typeface="Century Gothic"/>
                          <a:ea typeface="Century Gothic"/>
                          <a:cs typeface="Century Gothic"/>
                          <a:sym typeface="Century Gothic"/>
                        </a:rPr>
                        <a:t>After reading P5: How does Chávez know about the living conditions of the farmworkers?</a:t>
                      </a:r>
                      <a:endParaRPr sz="11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3"/>
                  </a:ext>
                </a:extLst>
              </a:tr>
              <a:tr h="593575">
                <a:tc>
                  <a:txBody>
                    <a:bodyPr/>
                    <a:lstStyle/>
                    <a:p>
                      <a:pPr marL="228600" lvl="0" indent="-228600">
                        <a:spcBef>
                          <a:spcPts val="0"/>
                        </a:spcBef>
                        <a:spcAft>
                          <a:spcPts val="0"/>
                        </a:spcAft>
                        <a:buFont typeface="+mj-lt"/>
                        <a:buAutoNum type="arabicPeriod" startAt="4"/>
                      </a:pPr>
                      <a:r>
                        <a:rPr lang="en" sz="1100">
                          <a:solidFill>
                            <a:schemeClr val="dk1"/>
                          </a:solidFill>
                          <a:latin typeface="Century Gothic"/>
                          <a:ea typeface="Century Gothic"/>
                          <a:cs typeface="Century Gothic"/>
                          <a:sym typeface="Century Gothic"/>
                        </a:rPr>
                        <a:t>After reading P6 and P7: What does Chávez want to do about the conditions of farmworkers?</a:t>
                      </a:r>
                      <a:endParaRPr sz="1100">
                        <a:latin typeface="Century Gothic"/>
                        <a:ea typeface="Century Gothic"/>
                        <a:cs typeface="Century Gothic"/>
                        <a:sym typeface="Century Gothic"/>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4"/>
                  </a:ext>
                </a:extLst>
              </a:tr>
            </a:tbl>
          </a:graphicData>
        </a:graphic>
      </p:graphicFrame>
      <p:pic>
        <p:nvPicPr>
          <p:cNvPr id="5"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8"/>
          <p:cNvSpPr txBox="1"/>
          <p:nvPr/>
        </p:nvSpPr>
        <p:spPr>
          <a:xfrm>
            <a:off x="351049" y="215736"/>
            <a:ext cx="8832300" cy="43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 sz="2400">
                <a:latin typeface="Century Gothic"/>
                <a:ea typeface="Century Gothic"/>
                <a:cs typeface="Century Gothic"/>
                <a:sym typeface="Century Gothic"/>
              </a:rPr>
              <a:t>Let’s look at the structure of the Commonwealth </a:t>
            </a:r>
          </a:p>
          <a:p>
            <a:pPr marL="0" lvl="0" indent="0" rtl="0">
              <a:spcBef>
                <a:spcPts val="0"/>
              </a:spcBef>
              <a:spcAft>
                <a:spcPts val="0"/>
              </a:spcAft>
              <a:buNone/>
            </a:pPr>
            <a:r>
              <a:rPr lang="en" sz="2400">
                <a:latin typeface="Century Gothic"/>
                <a:ea typeface="Century Gothic"/>
                <a:cs typeface="Century Gothic"/>
                <a:sym typeface="Century Gothic"/>
              </a:rPr>
              <a:t>Address</a:t>
            </a:r>
            <a:endParaRPr sz="2400">
              <a:latin typeface="Century Gothic"/>
              <a:ea typeface="Century Gothic"/>
              <a:cs typeface="Century Gothic"/>
              <a:sym typeface="Century Gothic"/>
            </a:endParaRPr>
          </a:p>
        </p:txBody>
      </p:sp>
      <p:graphicFrame>
        <p:nvGraphicFramePr>
          <p:cNvPr id="228" name="Google Shape;228;p38"/>
          <p:cNvGraphicFramePr/>
          <p:nvPr>
            <p:extLst>
              <p:ext uri="{D42A27DB-BD31-4B8C-83A1-F6EECF244321}">
                <p14:modId xmlns:p14="http://schemas.microsoft.com/office/powerpoint/2010/main" val="2159209769"/>
              </p:ext>
            </p:extLst>
          </p:nvPr>
        </p:nvGraphicFramePr>
        <p:xfrm>
          <a:off x="351049" y="1850239"/>
          <a:ext cx="8354878" cy="3200310"/>
        </p:xfrm>
        <a:graphic>
          <a:graphicData uri="http://schemas.openxmlformats.org/drawingml/2006/table">
            <a:tbl>
              <a:tblPr>
                <a:noFill/>
                <a:tableStyleId>{9154ABA6-0E16-417F-8E1F-E0335EA8EE43}</a:tableStyleId>
              </a:tblPr>
              <a:tblGrid>
                <a:gridCol w="1540421">
                  <a:extLst>
                    <a:ext uri="{9D8B030D-6E8A-4147-A177-3AD203B41FA5}">
                      <a16:colId xmlns:a16="http://schemas.microsoft.com/office/drawing/2014/main" val="20000"/>
                    </a:ext>
                  </a:extLst>
                </a:gridCol>
                <a:gridCol w="1774371">
                  <a:extLst>
                    <a:ext uri="{9D8B030D-6E8A-4147-A177-3AD203B41FA5}">
                      <a16:colId xmlns:a16="http://schemas.microsoft.com/office/drawing/2014/main" val="20001"/>
                    </a:ext>
                  </a:extLst>
                </a:gridCol>
                <a:gridCol w="794657">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1567543">
                  <a:extLst>
                    <a:ext uri="{9D8B030D-6E8A-4147-A177-3AD203B41FA5}">
                      <a16:colId xmlns:a16="http://schemas.microsoft.com/office/drawing/2014/main" val="20004"/>
                    </a:ext>
                  </a:extLst>
                </a:gridCol>
                <a:gridCol w="968829">
                  <a:extLst>
                    <a:ext uri="{9D8B030D-6E8A-4147-A177-3AD203B41FA5}">
                      <a16:colId xmlns:a16="http://schemas.microsoft.com/office/drawing/2014/main" val="20005"/>
                    </a:ext>
                  </a:extLst>
                </a:gridCol>
                <a:gridCol w="870857">
                  <a:extLst>
                    <a:ext uri="{9D8B030D-6E8A-4147-A177-3AD203B41FA5}">
                      <a16:colId xmlns:a16="http://schemas.microsoft.com/office/drawing/2014/main" val="20006"/>
                    </a:ext>
                  </a:extLst>
                </a:gridCol>
              </a:tblGrid>
              <a:tr h="370446">
                <a:tc>
                  <a:txBody>
                    <a:bodyPr/>
                    <a:lstStyle/>
                    <a:p>
                      <a:pPr marL="0" lvl="0" indent="0" rtl="0">
                        <a:spcBef>
                          <a:spcPts val="0"/>
                        </a:spcBef>
                        <a:spcAft>
                          <a:spcPts val="0"/>
                        </a:spcAft>
                        <a:buNone/>
                      </a:pPr>
                      <a:r>
                        <a:rPr lang="en">
                          <a:latin typeface="Century Gothic" panose="020B0502020202020204" pitchFamily="34" charset="0"/>
                        </a:rPr>
                        <a:t>Paragraphs</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1-7</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8-15</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16-21</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22 and 27</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23-26</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28-29</a:t>
                      </a:r>
                      <a:endParaRPr>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544353">
                <a:tc>
                  <a:txBody>
                    <a:bodyPr/>
                    <a:lstStyle/>
                    <a:p>
                      <a:pPr marL="0" lvl="0" indent="0" rtl="0">
                        <a:spcBef>
                          <a:spcPts val="0"/>
                        </a:spcBef>
                        <a:spcAft>
                          <a:spcPts val="0"/>
                        </a:spcAft>
                        <a:buNone/>
                      </a:pPr>
                      <a:r>
                        <a:rPr lang="en" sz="1000">
                          <a:latin typeface="Century Gothic" panose="020B0502020202020204" pitchFamily="34" charset="0"/>
                          <a:ea typeface="Century Gothic"/>
                          <a:cs typeface="Century Gothic"/>
                          <a:sym typeface="Century Gothic"/>
                        </a:rPr>
                        <a:t>Main Claim</a:t>
                      </a: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 sz="1000">
                          <a:latin typeface="Century Gothic" panose="020B0502020202020204" pitchFamily="34" charset="0"/>
                          <a:ea typeface="Century Gothic"/>
                          <a:cs typeface="Century Gothic"/>
                          <a:sym typeface="Century Gothic"/>
                        </a:rPr>
                        <a:t>Farmworkers have faced difficult living and working conditions. Chávez’s own experience showed him that, and he decided to organize the union to empower farmworkers in general and Chicanos in particular.</a:t>
                      </a: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 sz="1000">
                          <a:latin typeface="Century Gothic" panose="020B0502020202020204" pitchFamily="34" charset="0"/>
                          <a:ea typeface="Century Gothic"/>
                          <a:cs typeface="Century Gothic"/>
                          <a:sym typeface="Century Gothic"/>
                        </a:rPr>
                        <a:t>The other trend is that Latinos have more influence politically because they are empowered and their numbers are growing.</a:t>
                      </a: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panose="020B0502020202020204" pitchFamily="34" charset="0"/>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9103">
                <a:tc>
                  <a:txBody>
                    <a:bodyPr/>
                    <a:lstStyle/>
                    <a:p>
                      <a:pPr marL="0" lvl="0" indent="0" rtl="0">
                        <a:spcBef>
                          <a:spcPts val="0"/>
                        </a:spcBef>
                        <a:spcAft>
                          <a:spcPts val="0"/>
                        </a:spcAft>
                        <a:buClr>
                          <a:schemeClr val="dk1"/>
                        </a:buClr>
                        <a:buSzPts val="1100"/>
                        <a:buFont typeface="Arial"/>
                        <a:buNone/>
                      </a:pPr>
                      <a:r>
                        <a:rPr lang="en" sz="1000">
                          <a:solidFill>
                            <a:schemeClr val="dk1"/>
                          </a:solidFill>
                          <a:latin typeface="Century Gothic"/>
                          <a:ea typeface="Century Gothic"/>
                          <a:cs typeface="Century Gothic"/>
                          <a:sym typeface="Century Gothic"/>
                        </a:rPr>
                        <a:t>Connection to central claim.</a:t>
                      </a:r>
                      <a:endParaRPr sz="10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 sz="1000">
                          <a:solidFill>
                            <a:schemeClr val="dk1"/>
                          </a:solidFill>
                          <a:latin typeface="Century Gothic"/>
                          <a:ea typeface="Century Gothic"/>
                          <a:cs typeface="Century Gothic"/>
                          <a:sym typeface="Century Gothic"/>
                        </a:rPr>
                        <a:t>What is the purpose of this section? How does this one section contribute or add to the text as a whole</a:t>
                      </a:r>
                      <a:r>
                        <a:rPr lang="en-US" sz="1000">
                          <a:solidFill>
                            <a:schemeClr val="dk1"/>
                          </a:solidFill>
                          <a:latin typeface="Century Gothic"/>
                          <a:ea typeface="Century Gothic"/>
                          <a:cs typeface="Century Gothic"/>
                          <a:sym typeface="Century Gothic"/>
                        </a:rPr>
                        <a:t>?</a:t>
                      </a: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Clr>
                          <a:schemeClr val="dk1"/>
                        </a:buClr>
                        <a:buSzPts val="1100"/>
                        <a:buFont typeface="Arial"/>
                        <a:buNone/>
                      </a:pPr>
                      <a:r>
                        <a:rPr lang="en" sz="1000">
                          <a:latin typeface="Century Gothic"/>
                          <a:ea typeface="Century Gothic"/>
                          <a:cs typeface="Century Gothic"/>
                          <a:sym typeface="Century Gothic"/>
                        </a:rPr>
                        <a:t>Our power and influence will grow because we vote.</a:t>
                      </a:r>
                      <a:endParaRPr sz="1000">
                        <a:latin typeface="Century Gothic"/>
                        <a:ea typeface="Century Gothic"/>
                        <a:cs typeface="Century Gothic"/>
                        <a:sym typeface="Century Gothic"/>
                      </a:endParaRPr>
                    </a:p>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tc>
                  <a:txBody>
                    <a:bodyPr/>
                    <a:lstStyle/>
                    <a:p>
                      <a:pPr marL="0" lvl="0" indent="0" rtl="0">
                        <a:spcBef>
                          <a:spcPts val="0"/>
                        </a:spcBef>
                        <a:spcAft>
                          <a:spcPts val="0"/>
                        </a:spcAft>
                        <a:buNone/>
                      </a:pPr>
                      <a:endParaRPr sz="10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bl>
          </a:graphicData>
        </a:graphic>
      </p:graphicFrame>
      <p:sp>
        <p:nvSpPr>
          <p:cNvPr id="229" name="Google Shape;229;p38"/>
          <p:cNvSpPr txBox="1"/>
          <p:nvPr/>
        </p:nvSpPr>
        <p:spPr>
          <a:xfrm>
            <a:off x="351049" y="1231988"/>
            <a:ext cx="8354878" cy="525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76200" lvl="0" indent="0" rtl="0">
              <a:lnSpc>
                <a:spcPct val="115000"/>
              </a:lnSpc>
              <a:spcBef>
                <a:spcPts val="0"/>
              </a:spcBef>
              <a:spcAft>
                <a:spcPts val="0"/>
              </a:spcAft>
              <a:buNone/>
            </a:pPr>
            <a:r>
              <a:rPr lang="en" sz="1200" b="1">
                <a:latin typeface="Century Gothic"/>
                <a:ea typeface="Century Gothic"/>
                <a:cs typeface="Century Gothic"/>
                <a:sym typeface="Century Gothic"/>
              </a:rPr>
              <a:t>Central claim: Our union will forever exist as an empowering force among Chicanos in the Southwest. That means our power and our influence will grow and not diminish. (P15)</a:t>
            </a:r>
            <a:endParaRPr sz="12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 sz="1100" b="1"/>
              <a:t> </a:t>
            </a:r>
            <a:endParaRPr sz="1100" b="1"/>
          </a:p>
          <a:p>
            <a:pPr marL="0" lvl="0" indent="0" rtl="0">
              <a:spcBef>
                <a:spcPts val="0"/>
              </a:spcBef>
              <a:spcAft>
                <a:spcPts val="0"/>
              </a:spcAft>
              <a:buNone/>
            </a:pPr>
            <a:endParaRPr/>
          </a:p>
        </p:txBody>
      </p:sp>
      <p:pic>
        <p:nvPicPr>
          <p:cNvPr id="230" name="Google Shape;230;p38"/>
          <p:cNvPicPr preferRelativeResize="0"/>
          <p:nvPr/>
        </p:nvPicPr>
        <p:blipFill>
          <a:blip r:embed="rId3">
            <a:alphaModFix/>
          </a:blip>
          <a:stretch>
            <a:fillRect/>
          </a:stretch>
        </p:blipFill>
        <p:spPr>
          <a:xfrm>
            <a:off x="8417525" y="4596094"/>
            <a:ext cx="587875" cy="547406"/>
          </a:xfrm>
          <a:prstGeom prst="rect">
            <a:avLst/>
          </a:prstGeom>
          <a:noFill/>
          <a:ln>
            <a:noFill/>
          </a:ln>
        </p:spPr>
      </p:pic>
      <p:pic>
        <p:nvPicPr>
          <p:cNvPr id="7" name="Google Shape;155;p29"/>
          <p:cNvPicPr preferRelativeResize="0"/>
          <p:nvPr/>
        </p:nvPicPr>
        <p:blipFill>
          <a:blip r:embed="rId4">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311700" y="223799"/>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2800"/>
              <a:t>Let’s check our Evidence-Based Claims </a:t>
            </a:r>
            <a:br>
              <a:rPr lang="en" sz="2800"/>
            </a:br>
            <a:r>
              <a:rPr lang="en" sz="2800"/>
              <a:t>Chart</a:t>
            </a:r>
            <a:endParaRPr sz="2800"/>
          </a:p>
          <a:p>
            <a:pPr marL="0" lvl="0" indent="0" rtl="0">
              <a:spcBef>
                <a:spcPts val="0"/>
              </a:spcBef>
              <a:spcAft>
                <a:spcPts val="0"/>
              </a:spcAft>
              <a:buNone/>
            </a:pPr>
            <a:endParaRPr/>
          </a:p>
        </p:txBody>
      </p:sp>
      <p:graphicFrame>
        <p:nvGraphicFramePr>
          <p:cNvPr id="237" name="Google Shape;237;p39"/>
          <p:cNvGraphicFramePr/>
          <p:nvPr>
            <p:extLst>
              <p:ext uri="{D42A27DB-BD31-4B8C-83A1-F6EECF244321}">
                <p14:modId xmlns:p14="http://schemas.microsoft.com/office/powerpoint/2010/main" val="2911270136"/>
              </p:ext>
            </p:extLst>
          </p:nvPr>
        </p:nvGraphicFramePr>
        <p:xfrm>
          <a:off x="311700" y="1697888"/>
          <a:ext cx="8520600" cy="777210"/>
        </p:xfrm>
        <a:graphic>
          <a:graphicData uri="http://schemas.openxmlformats.org/drawingml/2006/table">
            <a:tbl>
              <a:tblPr>
                <a:noFill/>
                <a:tableStyleId>{9154ABA6-0E16-417F-8E1F-E0335EA8EE43}</a:tableStyleId>
              </a:tblPr>
              <a:tblGrid>
                <a:gridCol w="8520600">
                  <a:extLst>
                    <a:ext uri="{9D8B030D-6E8A-4147-A177-3AD203B41FA5}">
                      <a16:colId xmlns:a16="http://schemas.microsoft.com/office/drawing/2014/main" val="20000"/>
                    </a:ext>
                  </a:extLst>
                </a:gridCol>
              </a:tblGrid>
              <a:tr h="673175">
                <a:tc>
                  <a:txBody>
                    <a:bodyPr/>
                    <a:lstStyle/>
                    <a:p>
                      <a:pPr marL="0" lvl="0" indent="0" rtl="0">
                        <a:lnSpc>
                          <a:spcPct val="100000"/>
                        </a:lnSpc>
                        <a:spcBef>
                          <a:spcPts val="0"/>
                        </a:spcBef>
                        <a:spcAft>
                          <a:spcPts val="0"/>
                        </a:spcAft>
                        <a:buNone/>
                      </a:pPr>
                      <a:r>
                        <a:rPr lang="en" sz="1300">
                          <a:solidFill>
                            <a:schemeClr val="dk1"/>
                          </a:solidFill>
                          <a:latin typeface="Century Gothic" panose="020B0502020202020204" pitchFamily="34" charset="0"/>
                        </a:rPr>
                        <a:t>Chávez asserts that farmworkers face difficult and unfair living and working conditions, and that he decided to organize the union to empower the workers in particular and the Chicano people in general. </a:t>
                      </a:r>
                      <a:endParaRPr sz="13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238" name="Google Shape;238;p39"/>
          <p:cNvGraphicFramePr/>
          <p:nvPr>
            <p:extLst>
              <p:ext uri="{D42A27DB-BD31-4B8C-83A1-F6EECF244321}">
                <p14:modId xmlns:p14="http://schemas.microsoft.com/office/powerpoint/2010/main" val="2995743885"/>
              </p:ext>
            </p:extLst>
          </p:nvPr>
        </p:nvGraphicFramePr>
        <p:xfrm>
          <a:off x="311700" y="1316918"/>
          <a:ext cx="8520600" cy="380970"/>
        </p:xfrm>
        <a:graphic>
          <a:graphicData uri="http://schemas.openxmlformats.org/drawingml/2006/table">
            <a:tbl>
              <a:tblPr>
                <a:noFill/>
                <a:tableStyleId>{9154ABA6-0E16-417F-8E1F-E0335EA8EE43}</a:tableStyleId>
              </a:tblPr>
              <a:tblGrid>
                <a:gridCol w="8520600">
                  <a:extLst>
                    <a:ext uri="{9D8B030D-6E8A-4147-A177-3AD203B41FA5}">
                      <a16:colId xmlns:a16="http://schemas.microsoft.com/office/drawing/2014/main" val="20000"/>
                    </a:ext>
                  </a:extLst>
                </a:gridCol>
              </a:tblGrid>
              <a:tr h="274320">
                <a:tc>
                  <a:txBody>
                    <a:bodyPr/>
                    <a:lstStyle/>
                    <a:p>
                      <a:pPr marL="0" lvl="0" indent="0" rtl="0">
                        <a:spcBef>
                          <a:spcPts val="0"/>
                        </a:spcBef>
                        <a:spcAft>
                          <a:spcPts val="0"/>
                        </a:spcAft>
                        <a:buNone/>
                      </a:pPr>
                      <a:r>
                        <a:rPr lang="en" sz="1300" b="1">
                          <a:latin typeface="Century Gothic" panose="020B0502020202020204" pitchFamily="34" charset="0"/>
                        </a:rPr>
                        <a:t>Claim</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bl>
          </a:graphicData>
        </a:graphic>
      </p:graphicFrame>
      <p:graphicFrame>
        <p:nvGraphicFramePr>
          <p:cNvPr id="239" name="Google Shape;239;p39"/>
          <p:cNvGraphicFramePr/>
          <p:nvPr>
            <p:extLst>
              <p:ext uri="{D42A27DB-BD31-4B8C-83A1-F6EECF244321}">
                <p14:modId xmlns:p14="http://schemas.microsoft.com/office/powerpoint/2010/main" val="3997717296"/>
              </p:ext>
            </p:extLst>
          </p:nvPr>
        </p:nvGraphicFramePr>
        <p:xfrm>
          <a:off x="311700" y="2464646"/>
          <a:ext cx="8520600" cy="1158180"/>
        </p:xfrm>
        <a:graphic>
          <a:graphicData uri="http://schemas.openxmlformats.org/drawingml/2006/table">
            <a:tbl>
              <a:tblPr>
                <a:noFill/>
                <a:tableStyleId>{9154ABA6-0E16-417F-8E1F-E0335EA8EE43}</a:tableStyleId>
              </a:tblPr>
              <a:tblGrid>
                <a:gridCol w="4260300">
                  <a:extLst>
                    <a:ext uri="{9D8B030D-6E8A-4147-A177-3AD203B41FA5}">
                      <a16:colId xmlns:a16="http://schemas.microsoft.com/office/drawing/2014/main" val="20000"/>
                    </a:ext>
                  </a:extLst>
                </a:gridCol>
                <a:gridCol w="4260300">
                  <a:extLst>
                    <a:ext uri="{9D8B030D-6E8A-4147-A177-3AD203B41FA5}">
                      <a16:colId xmlns:a16="http://schemas.microsoft.com/office/drawing/2014/main" val="20001"/>
                    </a:ext>
                  </a:extLst>
                </a:gridCol>
              </a:tblGrid>
              <a:tr h="366950">
                <a:tc>
                  <a:txBody>
                    <a:bodyPr/>
                    <a:lstStyle/>
                    <a:p>
                      <a:pPr marL="0" lvl="0" indent="0" rtl="0">
                        <a:lnSpc>
                          <a:spcPct val="100000"/>
                        </a:lnSpc>
                        <a:spcBef>
                          <a:spcPts val="0"/>
                        </a:spcBef>
                        <a:spcAft>
                          <a:spcPts val="0"/>
                        </a:spcAft>
                        <a:buNone/>
                      </a:pPr>
                      <a:r>
                        <a:rPr lang="en" sz="1300" b="1">
                          <a:latin typeface="Century Gothic" panose="020B0502020202020204" pitchFamily="34" charset="0"/>
                        </a:rPr>
                        <a:t>Point 1</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lnSpc>
                          <a:spcPct val="100000"/>
                        </a:lnSpc>
                        <a:spcBef>
                          <a:spcPts val="0"/>
                        </a:spcBef>
                        <a:spcAft>
                          <a:spcPts val="0"/>
                        </a:spcAft>
                        <a:buNone/>
                      </a:pPr>
                      <a:r>
                        <a:rPr lang="en" sz="1300" b="1">
                          <a:latin typeface="Century Gothic" panose="020B0502020202020204" pitchFamily="34" charset="0"/>
                        </a:rPr>
                        <a:t>Point 2</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r h="462200">
                <a:tc>
                  <a:txBody>
                    <a:bodyPr/>
                    <a:lstStyle/>
                    <a:p>
                      <a:pPr marL="0" lvl="0" indent="0" rtl="0">
                        <a:lnSpc>
                          <a:spcPct val="100000"/>
                        </a:lnSpc>
                        <a:spcBef>
                          <a:spcPts val="0"/>
                        </a:spcBef>
                        <a:spcAft>
                          <a:spcPts val="0"/>
                        </a:spcAft>
                        <a:buNone/>
                      </a:pPr>
                      <a:r>
                        <a:rPr lang="en" sz="1300">
                          <a:solidFill>
                            <a:schemeClr val="dk1"/>
                          </a:solidFill>
                          <a:latin typeface="Century Gothic" panose="020B0502020202020204" pitchFamily="34" charset="0"/>
                        </a:rPr>
                        <a:t>Chávez asserts that farmworkers face difficult and unfair living conditions and working conditions. </a:t>
                      </a:r>
                      <a:endParaRPr sz="13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lnSpc>
                          <a:spcPct val="100000"/>
                        </a:lnSpc>
                        <a:spcBef>
                          <a:spcPts val="0"/>
                        </a:spcBef>
                        <a:spcAft>
                          <a:spcPts val="0"/>
                        </a:spcAft>
                        <a:buNone/>
                      </a:pPr>
                      <a:r>
                        <a:rPr lang="en" sz="1300">
                          <a:solidFill>
                            <a:schemeClr val="dk1"/>
                          </a:solidFill>
                          <a:latin typeface="Century Gothic" panose="020B0502020202020204" pitchFamily="34" charset="0"/>
                        </a:rPr>
                        <a:t>Chávez decided to organize the union to empower the workers in particular and the Chicano people in general.</a:t>
                      </a:r>
                      <a:endParaRPr sz="130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240" name="Google Shape;240;p39"/>
          <p:cNvGraphicFramePr/>
          <p:nvPr>
            <p:extLst>
              <p:ext uri="{D42A27DB-BD31-4B8C-83A1-F6EECF244321}">
                <p14:modId xmlns:p14="http://schemas.microsoft.com/office/powerpoint/2010/main" val="3622185407"/>
              </p:ext>
            </p:extLst>
          </p:nvPr>
        </p:nvGraphicFramePr>
        <p:xfrm>
          <a:off x="311700" y="3622826"/>
          <a:ext cx="8520600" cy="1417260"/>
        </p:xfrm>
        <a:graphic>
          <a:graphicData uri="http://schemas.openxmlformats.org/drawingml/2006/table">
            <a:tbl>
              <a:tblPr>
                <a:noFill/>
                <a:tableStyleId>{9154ABA6-0E16-417F-8E1F-E0335EA8EE43}</a:tableStyleId>
              </a:tblPr>
              <a:tblGrid>
                <a:gridCol w="2130150">
                  <a:extLst>
                    <a:ext uri="{9D8B030D-6E8A-4147-A177-3AD203B41FA5}">
                      <a16:colId xmlns:a16="http://schemas.microsoft.com/office/drawing/2014/main" val="20000"/>
                    </a:ext>
                  </a:extLst>
                </a:gridCol>
                <a:gridCol w="2130150">
                  <a:extLst>
                    <a:ext uri="{9D8B030D-6E8A-4147-A177-3AD203B41FA5}">
                      <a16:colId xmlns:a16="http://schemas.microsoft.com/office/drawing/2014/main" val="20001"/>
                    </a:ext>
                  </a:extLst>
                </a:gridCol>
                <a:gridCol w="2130150">
                  <a:extLst>
                    <a:ext uri="{9D8B030D-6E8A-4147-A177-3AD203B41FA5}">
                      <a16:colId xmlns:a16="http://schemas.microsoft.com/office/drawing/2014/main" val="20002"/>
                    </a:ext>
                  </a:extLst>
                </a:gridCol>
                <a:gridCol w="2130150">
                  <a:extLst>
                    <a:ext uri="{9D8B030D-6E8A-4147-A177-3AD203B41FA5}">
                      <a16:colId xmlns:a16="http://schemas.microsoft.com/office/drawing/2014/main" val="20003"/>
                    </a:ext>
                  </a:extLst>
                </a:gridCol>
              </a:tblGrid>
              <a:tr h="256800">
                <a:tc>
                  <a:txBody>
                    <a:bodyPr/>
                    <a:lstStyle/>
                    <a:p>
                      <a:pPr marL="0" lvl="0" indent="0" rtl="0">
                        <a:spcBef>
                          <a:spcPts val="0"/>
                        </a:spcBef>
                        <a:spcAft>
                          <a:spcPts val="0"/>
                        </a:spcAft>
                        <a:buNone/>
                      </a:pPr>
                      <a:r>
                        <a:rPr lang="en" sz="1300" b="1">
                          <a:latin typeface="Century Gothic" panose="020B0502020202020204" pitchFamily="34" charset="0"/>
                        </a:rPr>
                        <a:t>Evidence</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spcBef>
                          <a:spcPts val="0"/>
                        </a:spcBef>
                        <a:spcAft>
                          <a:spcPts val="0"/>
                        </a:spcAft>
                        <a:buNone/>
                      </a:pPr>
                      <a:r>
                        <a:rPr lang="en" sz="1300" b="1">
                          <a:latin typeface="Century Gothic" panose="020B0502020202020204" pitchFamily="34" charset="0"/>
                        </a:rPr>
                        <a:t>Evidence</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spcBef>
                          <a:spcPts val="0"/>
                        </a:spcBef>
                        <a:spcAft>
                          <a:spcPts val="0"/>
                        </a:spcAft>
                        <a:buNone/>
                      </a:pPr>
                      <a:r>
                        <a:rPr lang="en" sz="1300" b="1">
                          <a:latin typeface="Century Gothic" panose="020B0502020202020204" pitchFamily="34" charset="0"/>
                        </a:rPr>
                        <a:t>Evidence</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tc>
                  <a:txBody>
                    <a:bodyPr/>
                    <a:lstStyle/>
                    <a:p>
                      <a:pPr marL="0" lvl="0" indent="0" rtl="0">
                        <a:spcBef>
                          <a:spcPts val="0"/>
                        </a:spcBef>
                        <a:spcAft>
                          <a:spcPts val="0"/>
                        </a:spcAft>
                        <a:buNone/>
                      </a:pPr>
                      <a:r>
                        <a:rPr lang="en" sz="1300" b="1">
                          <a:latin typeface="Century Gothic" panose="020B0502020202020204" pitchFamily="34" charset="0"/>
                        </a:rPr>
                        <a:t>Evidence</a:t>
                      </a:r>
                      <a:endParaRPr sz="13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r h="890341">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8"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b="1"/>
              <a:t>Homework</a:t>
            </a:r>
            <a:endParaRPr b="1"/>
          </a:p>
        </p:txBody>
      </p:sp>
      <p:sp>
        <p:nvSpPr>
          <p:cNvPr id="247" name="Google Shape;247;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lvl="0" indent="-457200">
              <a:spcBef>
                <a:spcPts val="0"/>
              </a:spcBef>
              <a:spcAft>
                <a:spcPts val="0"/>
              </a:spcAft>
              <a:buSzPct val="100000"/>
              <a:buFont typeface="+mj-lt"/>
              <a:buAutoNum type="alphaUcPeriod"/>
            </a:pPr>
            <a:r>
              <a:rPr lang="en" sz="2400">
                <a:solidFill>
                  <a:schemeClr val="dk1"/>
                </a:solidFill>
              </a:rPr>
              <a:t>Complete the </a:t>
            </a:r>
            <a:r>
              <a:rPr lang="en" sz="2400" b="1">
                <a:solidFill>
                  <a:schemeClr val="dk1"/>
                </a:solidFill>
              </a:rPr>
              <a:t>Forming Evidence-Based Claims graphic organizer </a:t>
            </a:r>
            <a:r>
              <a:rPr lang="en" sz="2400">
                <a:solidFill>
                  <a:schemeClr val="dk1"/>
                </a:solidFill>
              </a:rPr>
              <a:t>for Paragraphs 1–7.</a:t>
            </a:r>
          </a:p>
          <a:p>
            <a:pPr lvl="0" indent="-457200">
              <a:spcBef>
                <a:spcPts val="0"/>
              </a:spcBef>
              <a:spcAft>
                <a:spcPts val="0"/>
              </a:spcAft>
              <a:buSzPct val="100000"/>
              <a:buFont typeface="+mj-lt"/>
              <a:buAutoNum type="alphaUcPeriod"/>
            </a:pPr>
            <a:endParaRPr lang="en" sz="2400">
              <a:solidFill>
                <a:schemeClr val="dk1"/>
              </a:solidFill>
            </a:endParaRPr>
          </a:p>
          <a:p>
            <a:pPr lvl="0" indent="-457200">
              <a:spcBef>
                <a:spcPts val="0"/>
              </a:spcBef>
              <a:spcAft>
                <a:spcPts val="0"/>
              </a:spcAft>
              <a:buSzPct val="100000"/>
              <a:buFont typeface="+mj-lt"/>
              <a:buAutoNum type="alphaUcPeriod"/>
            </a:pPr>
            <a:r>
              <a:rPr lang="en" sz="2400">
                <a:solidFill>
                  <a:schemeClr val="dk1"/>
                </a:solidFill>
              </a:rPr>
              <a:t>Continue reading in your independent reading book for this unit at home. </a:t>
            </a:r>
            <a:endParaRPr sz="2400"/>
          </a:p>
        </p:txBody>
      </p:sp>
      <p:pic>
        <p:nvPicPr>
          <p:cNvPr id="5"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55" name="Google Shape;255;p41"/>
          <p:cNvSpPr txBox="1">
            <a:spLocks noGrp="1"/>
          </p:cNvSpPr>
          <p:nvPr>
            <p:ph type="body" idx="1"/>
          </p:nvPr>
        </p:nvSpPr>
        <p:spPr>
          <a:xfrm>
            <a:off x="628650" y="16286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endParaRPr sz="21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56" name="Google Shape;256;p41"/>
          <p:cNvGraphicFramePr/>
          <p:nvPr/>
        </p:nvGraphicFramePr>
        <p:xfrm>
          <a:off x="152366" y="879287"/>
          <a:ext cx="8862350" cy="4145475"/>
        </p:xfrm>
        <a:graphic>
          <a:graphicData uri="http://schemas.openxmlformats.org/drawingml/2006/table">
            <a:tbl>
              <a:tblPr firstRow="1" bandRow="1">
                <a:noFill/>
                <a:tableStyleId>{35B02BCE-A7F2-4276-AB46-39AAA7D0C3FC}</a:tableStyleId>
              </a:tblPr>
              <a:tblGrid>
                <a:gridCol w="3095975">
                  <a:extLst>
                    <a:ext uri="{9D8B030D-6E8A-4147-A177-3AD203B41FA5}">
                      <a16:colId xmlns:a16="http://schemas.microsoft.com/office/drawing/2014/main" val="20000"/>
                    </a:ext>
                  </a:extLst>
                </a:gridCol>
                <a:gridCol w="2807500">
                  <a:extLst>
                    <a:ext uri="{9D8B030D-6E8A-4147-A177-3AD203B41FA5}">
                      <a16:colId xmlns:a16="http://schemas.microsoft.com/office/drawing/2014/main" val="20001"/>
                    </a:ext>
                  </a:extLst>
                </a:gridCol>
                <a:gridCol w="2958875">
                  <a:extLst>
                    <a:ext uri="{9D8B030D-6E8A-4147-A177-3AD203B41FA5}">
                      <a16:colId xmlns:a16="http://schemas.microsoft.com/office/drawing/2014/main" val="20002"/>
                    </a:ext>
                  </a:extLst>
                </a:gridCol>
              </a:tblGrid>
              <a:tr h="5244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05250">
                <a:tc>
                  <a:txBody>
                    <a:bodyPr/>
                    <a:lstStyle/>
                    <a:p>
                      <a:pPr marL="0" marR="0" lvl="0" indent="0" algn="l" rtl="0">
                        <a:lnSpc>
                          <a:spcPct val="100000"/>
                        </a:lnSpc>
                        <a:spcBef>
                          <a:spcPts val="0"/>
                        </a:spcBef>
                        <a:spcAft>
                          <a:spcPts val="0"/>
                        </a:spcAft>
                        <a:buClr>
                          <a:srgbClr val="000000"/>
                        </a:buClr>
                        <a:buSzPts val="1800"/>
                        <a:buFont typeface="Calibri"/>
                        <a:buNone/>
                      </a:pPr>
                      <a:r>
                        <a:rPr lang="en"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2</a:t>
            </a:r>
            <a:r>
              <a:rPr lang="en" sz="3400"/>
              <a:t>: Unit </a:t>
            </a:r>
            <a:r>
              <a:rPr lang="en"/>
              <a:t>2</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2</a:t>
            </a:r>
            <a:endParaRPr i="1">
              <a:solidFill>
                <a:schemeClr val="dk1"/>
              </a:solidFill>
            </a:endParaRPr>
          </a:p>
          <a:p>
            <a:pPr marL="0" lvl="0" indent="0" rtl="0">
              <a:lnSpc>
                <a:spcPct val="90000"/>
              </a:lnSpc>
              <a:spcBef>
                <a:spcPts val="1000"/>
              </a:spcBef>
              <a:spcAft>
                <a:spcPts val="0"/>
              </a:spcAft>
              <a:buNone/>
            </a:pPr>
            <a:r>
              <a:rPr lang="en" b="1">
                <a:solidFill>
                  <a:schemeClr val="dk1"/>
                </a:solidFill>
              </a:rPr>
              <a:t>Materials and classroom preparation</a:t>
            </a:r>
            <a:endParaRPr sz="1400" b="1">
              <a:solidFill>
                <a:schemeClr val="dk1"/>
              </a:solidFill>
            </a:endParaRPr>
          </a:p>
          <a:p>
            <a:pPr marL="457200" lvl="0" indent="-317500" rtl="0">
              <a:lnSpc>
                <a:spcPct val="90000"/>
              </a:lnSpc>
              <a:spcBef>
                <a:spcPts val="1000"/>
              </a:spcBef>
              <a:spcAft>
                <a:spcPts val="0"/>
              </a:spcAft>
              <a:buClr>
                <a:schemeClr val="dk1"/>
              </a:buClr>
              <a:buSzPts val="1400"/>
              <a:buFont typeface="Century Gothic"/>
              <a:buChar char="●"/>
            </a:pPr>
            <a:r>
              <a:rPr lang="en" sz="1400">
                <a:solidFill>
                  <a:schemeClr val="dk1"/>
                </a:solidFill>
              </a:rPr>
              <a:t>Recording of César Chávez giving the speech: http://esl-bits.net/listening/Media/CesarChavez/default.html(TM/© 2014 the Cesar Chavez Foundation www.chavezfoundation.org)</a:t>
            </a:r>
            <a:endParaRPr sz="1400">
              <a:solidFill>
                <a:schemeClr val="dk1"/>
              </a:solidFill>
            </a:endParaRPr>
          </a:p>
          <a:p>
            <a:pPr marL="457200" lvl="0" indent="-317500" rtl="0">
              <a:lnSpc>
                <a:spcPct val="90000"/>
              </a:lnSpc>
              <a:spcBef>
                <a:spcPts val="0"/>
              </a:spcBef>
              <a:spcAft>
                <a:spcPts val="0"/>
              </a:spcAft>
              <a:buClr>
                <a:schemeClr val="dk1"/>
              </a:buClr>
              <a:buSzPts val="1400"/>
              <a:buFont typeface="Century Gothic"/>
              <a:buChar char="●"/>
            </a:pPr>
            <a:r>
              <a:rPr lang="en" sz="1400">
                <a:solidFill>
                  <a:schemeClr val="dk1"/>
                </a:solidFill>
              </a:rPr>
              <a:t>Text of </a:t>
            </a:r>
            <a:r>
              <a:rPr lang="en-US" sz="1400">
                <a:solidFill>
                  <a:schemeClr val="dk1"/>
                </a:solidFill>
              </a:rPr>
              <a:t>“</a:t>
            </a:r>
            <a:r>
              <a:rPr lang="en" sz="1400">
                <a:solidFill>
                  <a:schemeClr val="dk1"/>
                </a:solidFill>
              </a:rPr>
              <a:t>Commonwealth Club Address</a:t>
            </a:r>
            <a:r>
              <a:rPr lang="en-US" sz="1400">
                <a:solidFill>
                  <a:schemeClr val="dk1"/>
                </a:solidFill>
              </a:rPr>
              <a:t>”</a:t>
            </a:r>
            <a:r>
              <a:rPr lang="en" sz="1400">
                <a:solidFill>
                  <a:schemeClr val="dk1"/>
                </a:solidFill>
              </a:rPr>
              <a:t> by César Chávez (one per student)</a:t>
            </a:r>
            <a:endParaRPr sz="1400">
              <a:solidFill>
                <a:schemeClr val="dk1"/>
              </a:solidFill>
            </a:endParaRPr>
          </a:p>
          <a:p>
            <a:pPr marL="457200" lvl="0" indent="-317500" rtl="0">
              <a:lnSpc>
                <a:spcPct val="90000"/>
              </a:lnSpc>
              <a:spcBef>
                <a:spcPts val="0"/>
              </a:spcBef>
              <a:spcAft>
                <a:spcPts val="0"/>
              </a:spcAft>
              <a:buClr>
                <a:schemeClr val="dk1"/>
              </a:buClr>
              <a:buSzPts val="1400"/>
              <a:buFont typeface="Century Gothic"/>
              <a:buChar char="●"/>
            </a:pPr>
            <a:r>
              <a:rPr lang="en-US" sz="1400" b="1">
                <a:solidFill>
                  <a:schemeClr val="dk1"/>
                </a:solidFill>
              </a:rPr>
              <a:t>"</a:t>
            </a:r>
            <a:r>
              <a:rPr lang="en" sz="1400" b="1">
                <a:solidFill>
                  <a:schemeClr val="dk1"/>
                </a:solidFill>
              </a:rPr>
              <a:t>Commonwealth Club Address</a:t>
            </a:r>
            <a:r>
              <a:rPr lang="en-US" sz="1400" b="1">
                <a:solidFill>
                  <a:schemeClr val="dk1"/>
                </a:solidFill>
              </a:rPr>
              <a:t>”</a:t>
            </a:r>
            <a:r>
              <a:rPr lang="en" sz="1400" b="1">
                <a:solidFill>
                  <a:schemeClr val="dk1"/>
                </a:solidFill>
              </a:rPr>
              <a:t> Structure anchor chart </a:t>
            </a:r>
            <a:r>
              <a:rPr lang="en" sz="1400">
                <a:solidFill>
                  <a:schemeClr val="dk1"/>
                </a:solidFill>
              </a:rPr>
              <a:t>(one per student and one for display)</a:t>
            </a:r>
            <a:endParaRPr sz="1400">
              <a:solidFill>
                <a:schemeClr val="dk1"/>
              </a:solidFill>
            </a:endParaRPr>
          </a:p>
          <a:p>
            <a:pPr marL="457200" lvl="0" indent="-317500" rtl="0">
              <a:lnSpc>
                <a:spcPct val="90000"/>
              </a:lnSpc>
              <a:spcBef>
                <a:spcPts val="0"/>
              </a:spcBef>
              <a:spcAft>
                <a:spcPts val="0"/>
              </a:spcAft>
              <a:buClr>
                <a:schemeClr val="dk1"/>
              </a:buClr>
              <a:buSzPts val="1400"/>
              <a:buFont typeface="Century Gothic"/>
              <a:buChar char="●"/>
            </a:pPr>
            <a:r>
              <a:rPr lang="en-US" sz="1400" b="1">
                <a:solidFill>
                  <a:schemeClr val="dk1"/>
                </a:solidFill>
              </a:rPr>
              <a:t>"</a:t>
            </a:r>
            <a:r>
              <a:rPr lang="en" sz="1400" b="1">
                <a:solidFill>
                  <a:schemeClr val="dk1"/>
                </a:solidFill>
              </a:rPr>
              <a:t>Commonwealth Club Address</a:t>
            </a:r>
            <a:r>
              <a:rPr lang="en-US" sz="1400" b="1">
                <a:solidFill>
                  <a:schemeClr val="dk1"/>
                </a:solidFill>
              </a:rPr>
              <a:t>”</a:t>
            </a:r>
            <a:r>
              <a:rPr lang="en" sz="1400" b="1">
                <a:solidFill>
                  <a:schemeClr val="dk1"/>
                </a:solidFill>
              </a:rPr>
              <a:t> Structure anchor chart (for teacher reference)</a:t>
            </a:r>
            <a:endParaRPr sz="1400" b="1">
              <a:solidFill>
                <a:schemeClr val="dk1"/>
              </a:solidFill>
            </a:endParaRPr>
          </a:p>
          <a:p>
            <a:pPr marL="457200" lvl="0" indent="-317500" rtl="0">
              <a:lnSpc>
                <a:spcPct val="90000"/>
              </a:lnSpc>
              <a:spcBef>
                <a:spcPts val="0"/>
              </a:spcBef>
              <a:spcAft>
                <a:spcPts val="0"/>
              </a:spcAft>
              <a:buClr>
                <a:schemeClr val="dk1"/>
              </a:buClr>
              <a:buSzPts val="1400"/>
              <a:buFont typeface="Century Gothic"/>
              <a:buChar char="●"/>
            </a:pPr>
            <a:r>
              <a:rPr lang="en" sz="1400" b="1">
                <a:solidFill>
                  <a:schemeClr val="dk1"/>
                </a:solidFill>
              </a:rPr>
              <a:t>Text-Dependent Questions for Paragraphs 1-7 </a:t>
            </a:r>
            <a:r>
              <a:rPr lang="en" sz="1400">
                <a:solidFill>
                  <a:schemeClr val="dk1"/>
                </a:solidFill>
              </a:rPr>
              <a:t>(one per student)</a:t>
            </a:r>
            <a:endParaRPr sz="1400">
              <a:solidFill>
                <a:schemeClr val="dk1"/>
              </a:solidFill>
            </a:endParaRPr>
          </a:p>
          <a:p>
            <a:pPr marL="457200" lvl="0" indent="-317500" rtl="0">
              <a:lnSpc>
                <a:spcPct val="90000"/>
              </a:lnSpc>
              <a:spcBef>
                <a:spcPts val="0"/>
              </a:spcBef>
              <a:spcAft>
                <a:spcPts val="0"/>
              </a:spcAft>
              <a:buClr>
                <a:schemeClr val="dk1"/>
              </a:buClr>
              <a:buSzPts val="1400"/>
              <a:buFont typeface="Century Gothic"/>
              <a:buChar char="●"/>
            </a:pPr>
            <a:r>
              <a:rPr lang="en" sz="1400" b="1">
                <a:solidFill>
                  <a:schemeClr val="dk1"/>
                </a:solidFill>
              </a:rPr>
              <a:t>Text-Dependent Questions for Paragraphs 1-7 (Answers, for teacher reference)</a:t>
            </a:r>
            <a:endParaRPr sz="1400" b="1">
              <a:solidFill>
                <a:schemeClr val="dk1"/>
              </a:solidFill>
            </a:endParaRPr>
          </a:p>
          <a:p>
            <a:pPr marL="457200" lvl="0" indent="-317500" rtl="0">
              <a:lnSpc>
                <a:spcPct val="90000"/>
              </a:lnSpc>
              <a:spcBef>
                <a:spcPts val="0"/>
              </a:spcBef>
              <a:spcAft>
                <a:spcPts val="0"/>
              </a:spcAft>
              <a:buClr>
                <a:schemeClr val="dk1"/>
              </a:buClr>
              <a:buSzPts val="1400"/>
              <a:buFont typeface="Century Gothic"/>
              <a:buChar char="●"/>
            </a:pPr>
            <a:r>
              <a:rPr lang="en" sz="1400" b="1">
                <a:solidFill>
                  <a:schemeClr val="dk1"/>
                </a:solidFill>
              </a:rPr>
              <a:t>Forming Evidence Based Claims graphic organizer for Paragraphs 1–7 </a:t>
            </a:r>
            <a:r>
              <a:rPr lang="en" sz="1400">
                <a:solidFill>
                  <a:schemeClr val="dk1"/>
                </a:solidFill>
              </a:rPr>
              <a:t>(one per student)</a:t>
            </a:r>
            <a:endParaRPr sz="1400">
              <a:solidFill>
                <a:schemeClr val="dk1"/>
              </a:solidFill>
            </a:endParaRPr>
          </a:p>
          <a:p>
            <a:pPr marL="457200" lvl="0" indent="0" rtl="0">
              <a:spcBef>
                <a:spcPts val="0"/>
              </a:spcBef>
              <a:spcAft>
                <a:spcPts val="0"/>
              </a:spcAft>
              <a:buClr>
                <a:schemeClr val="dk1"/>
              </a:buClr>
              <a:buSzPts val="1100"/>
              <a:buFont typeface="Arial"/>
              <a:buNone/>
            </a:pPr>
            <a:endParaRPr sz="1400">
              <a:solidFill>
                <a:schemeClr val="dk1"/>
              </a:solidFill>
            </a:endParaRPr>
          </a:p>
          <a:p>
            <a:pPr marL="0" lvl="0" indent="0" rtl="0">
              <a:spcBef>
                <a:spcPts val="0"/>
              </a:spcBef>
              <a:spcAft>
                <a:spcPts val="0"/>
              </a:spcAft>
              <a:buClr>
                <a:schemeClr val="dk1"/>
              </a:buClr>
              <a:buSzPts val="1100"/>
              <a:buFont typeface="Arial"/>
              <a:buNone/>
            </a:pPr>
            <a:endParaRPr sz="1400">
              <a:solidFill>
                <a:schemeClr val="dk1"/>
              </a:solidFill>
            </a:endParaRPr>
          </a:p>
          <a:p>
            <a:pPr marL="457200" lvl="0" indent="0" rtl="0">
              <a:lnSpc>
                <a:spcPct val="90000"/>
              </a:lnSpc>
              <a:spcBef>
                <a:spcPts val="1000"/>
              </a:spcBef>
              <a:spcAft>
                <a:spcPts val="0"/>
              </a:spcAft>
              <a:buNone/>
            </a:pPr>
            <a:endParaRPr sz="14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2</a:t>
            </a:r>
            <a:r>
              <a:rPr lang="en" sz="3400"/>
              <a:t>: Unit </a:t>
            </a:r>
            <a:r>
              <a:rPr lang="en"/>
              <a:t>2</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2</a:t>
            </a:r>
            <a:endParaRPr i="1">
              <a:solidFill>
                <a:schemeClr val="dk1"/>
              </a:solidFill>
            </a:endParaRPr>
          </a:p>
          <a:p>
            <a:pPr marL="0" lvl="0" indent="0"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0" lvl="0" indent="0" rtl="0">
              <a:lnSpc>
                <a:spcPct val="90000"/>
              </a:lnSpc>
              <a:spcBef>
                <a:spcPts val="1000"/>
              </a:spcBef>
              <a:spcAft>
                <a:spcPts val="0"/>
              </a:spcAft>
              <a:buNone/>
            </a:pPr>
            <a:r>
              <a:rPr lang="en">
                <a:solidFill>
                  <a:schemeClr val="dk1"/>
                </a:solidFill>
              </a:rPr>
              <a:t>Review:  </a:t>
            </a:r>
            <a:r>
              <a:rPr lang="en-US">
                <a:solidFill>
                  <a:schemeClr val="dk1"/>
                </a:solidFill>
              </a:rPr>
              <a:t>“</a:t>
            </a:r>
            <a:r>
              <a:rPr lang="en">
                <a:solidFill>
                  <a:schemeClr val="dk1"/>
                </a:solidFill>
              </a:rPr>
              <a:t>Commonwealth Club Address,</a:t>
            </a:r>
            <a:r>
              <a:rPr lang="en-US">
                <a:solidFill>
                  <a:schemeClr val="dk1"/>
                </a:solidFill>
              </a:rPr>
              <a:t>”</a:t>
            </a:r>
            <a:r>
              <a:rPr lang="en">
                <a:solidFill>
                  <a:schemeClr val="dk1"/>
                </a:solidFill>
              </a:rPr>
              <a:t> Paragraphs 1-15</a:t>
            </a:r>
            <a:endParaRPr>
              <a:solidFill>
                <a:schemeClr val="dk1"/>
              </a:solidFill>
            </a:endParaRPr>
          </a:p>
          <a:p>
            <a:pPr marL="0" lvl="0" indent="0" rtl="0">
              <a:lnSpc>
                <a:spcPct val="90000"/>
              </a:lnSpc>
              <a:spcBef>
                <a:spcPts val="1000"/>
              </a:spcBef>
              <a:spcAft>
                <a:spcPts val="0"/>
              </a:spcAft>
              <a:buNone/>
            </a:pPr>
            <a:r>
              <a:rPr lang="en">
                <a:solidFill>
                  <a:schemeClr val="dk1"/>
                </a:solidFill>
              </a:rPr>
              <a:t>Review:  Seat Partners protocol</a:t>
            </a:r>
            <a:endParaRPr>
              <a:solidFill>
                <a:schemeClr val="dk1"/>
              </a:solidFill>
            </a:endParaRPr>
          </a:p>
        </p:txBody>
      </p:sp>
      <p:pic>
        <p:nvPicPr>
          <p:cNvPr id="143" name="Google Shape;143;p27"/>
          <p:cNvPicPr preferRelativeResize="0"/>
          <p:nvPr/>
        </p:nvPicPr>
        <p:blipFill>
          <a:blip r:embed="rId3">
            <a:alphaModFix/>
          </a:blip>
          <a:stretch>
            <a:fillRect/>
          </a:stretch>
        </p:blipFill>
        <p:spPr>
          <a:xfrm>
            <a:off x="3929350" y="3061175"/>
            <a:ext cx="1737900" cy="14728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7</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a:solidFill>
                <a:srgbClr val="000000"/>
              </a:solidFill>
              <a:latin typeface="Overlock"/>
              <a:ea typeface="Overlock"/>
              <a:cs typeface="Overlock"/>
              <a:sym typeface="Overlock"/>
            </a:endParaRPr>
          </a:p>
        </p:txBody>
      </p:sp>
      <p:pic>
        <p:nvPicPr>
          <p:cNvPr id="2" name="Picture 2" descr="A close up of a sign&#10;&#10;Description generated with very high confidence">
            <a:extLst>
              <a:ext uri="{FF2B5EF4-FFF2-40B4-BE49-F238E27FC236}">
                <a16:creationId xmlns:a16="http://schemas.microsoft.com/office/drawing/2014/main" id="{68BF3D5F-8E93-4672-8C70-88D0F1EE3B43}"/>
              </a:ext>
            </a:extLst>
          </p:cNvPr>
          <p:cNvPicPr>
            <a:picLocks noChangeAspect="1"/>
          </p:cNvPicPr>
          <p:nvPr/>
        </p:nvPicPr>
        <p:blipFill>
          <a:blip r:embed="rId3"/>
          <a:stretch>
            <a:fillRect/>
          </a:stretch>
        </p:blipFill>
        <p:spPr>
          <a:xfrm>
            <a:off x="3204697" y="692465"/>
            <a:ext cx="2743200" cy="111162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4" name="Google Shape;154;p2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600"/>
              <a:t>Today we are beginning our text, “Commonwealth Club Address” by Cesar Chavez. Because this is a challenging text, we will spend a lot of time reading it and diving deeply into it.  </a:t>
            </a:r>
            <a:endParaRPr sz="1600"/>
          </a:p>
          <a:p>
            <a:pPr marL="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r>
              <a:rPr lang="en" sz="1600">
                <a:solidFill>
                  <a:schemeClr val="dk1"/>
                </a:solidFill>
              </a:rPr>
              <a:t>We will also be collecting evidence to use on your </a:t>
            </a:r>
            <a:r>
              <a:rPr lang="en" sz="1600" b="1">
                <a:solidFill>
                  <a:schemeClr val="dk1"/>
                </a:solidFill>
              </a:rPr>
              <a:t>Forming Evidence -Based Claims graphic organizer</a:t>
            </a:r>
            <a:r>
              <a:rPr lang="en" sz="1600">
                <a:solidFill>
                  <a:schemeClr val="dk1"/>
                </a:solidFill>
              </a:rPr>
              <a:t>. </a:t>
            </a:r>
            <a:endParaRPr sz="1600">
              <a:solidFill>
                <a:schemeClr val="dk1"/>
              </a:solidFill>
            </a:endParaRPr>
          </a:p>
          <a:p>
            <a:pPr marL="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r>
              <a:rPr lang="en" sz="1600">
                <a:solidFill>
                  <a:schemeClr val="dk1"/>
                </a:solidFill>
              </a:rPr>
              <a:t> </a:t>
            </a:r>
            <a:r>
              <a:rPr lang="en" sz="1600" b="1">
                <a:solidFill>
                  <a:schemeClr val="dk1"/>
                </a:solidFill>
              </a:rPr>
              <a:t>Today we will:</a:t>
            </a:r>
            <a:endParaRPr sz="1600" b="1">
              <a:solidFill>
                <a:schemeClr val="dk1"/>
              </a:solidFill>
            </a:endParaRPr>
          </a:p>
          <a:p>
            <a:pPr marL="457200" lvl="0" indent="-330200" rtl="0">
              <a:lnSpc>
                <a:spcPct val="100000"/>
              </a:lnSpc>
              <a:spcBef>
                <a:spcPts val="0"/>
              </a:spcBef>
              <a:spcAft>
                <a:spcPts val="0"/>
              </a:spcAft>
              <a:buSzPts val="1600"/>
              <a:buChar char="●"/>
            </a:pPr>
            <a:r>
              <a:rPr lang="en" sz="1600"/>
              <a:t>Listen and read closely the “Commonwealth Club Address</a:t>
            </a:r>
            <a:r>
              <a:rPr lang="en-US" sz="1600"/>
              <a:t>.</a:t>
            </a:r>
            <a:r>
              <a:rPr lang="en" sz="1600"/>
              <a:t>” </a:t>
            </a:r>
            <a:endParaRPr sz="1600"/>
          </a:p>
          <a:p>
            <a:pPr marL="457200" lvl="0" indent="-330200" rtl="0">
              <a:lnSpc>
                <a:spcPct val="100000"/>
              </a:lnSpc>
              <a:spcBef>
                <a:spcPts val="0"/>
              </a:spcBef>
              <a:spcAft>
                <a:spcPts val="0"/>
              </a:spcAft>
              <a:buSzPts val="1600"/>
              <a:buChar char="●"/>
            </a:pPr>
            <a:r>
              <a:rPr lang="en" sz="1600"/>
              <a:t>Learn about the central claim of the text</a:t>
            </a:r>
            <a:r>
              <a:rPr lang="en-US" sz="1600"/>
              <a:t>.</a:t>
            </a:r>
            <a:endParaRPr sz="1600"/>
          </a:p>
          <a:p>
            <a:pPr marL="457200" lvl="0" indent="-330200" rtl="0">
              <a:lnSpc>
                <a:spcPct val="100000"/>
              </a:lnSpc>
              <a:spcBef>
                <a:spcPts val="0"/>
              </a:spcBef>
              <a:spcAft>
                <a:spcPts val="0"/>
              </a:spcAft>
              <a:buSzPts val="1600"/>
              <a:buChar char="●"/>
            </a:pPr>
            <a:r>
              <a:rPr lang="en" sz="1600"/>
              <a:t>Add evidence to your </a:t>
            </a:r>
            <a:r>
              <a:rPr lang="en" sz="1600" b="1"/>
              <a:t>Forming Evidence -Based Claims graphic organizers </a:t>
            </a:r>
            <a:r>
              <a:rPr lang="en" sz="1600"/>
              <a:t>for paragraphs 1-7.</a:t>
            </a:r>
            <a:endParaRPr sz="1600"/>
          </a:p>
          <a:p>
            <a:pPr marL="0" lvl="0" indent="0">
              <a:lnSpc>
                <a:spcPct val="100000"/>
              </a:lnSpc>
              <a:spcBef>
                <a:spcPts val="0"/>
              </a:spcBef>
              <a:spcAft>
                <a:spcPts val="0"/>
              </a:spcAft>
              <a:buNone/>
            </a:pPr>
            <a:endParaRPr sz="1600"/>
          </a:p>
        </p:txBody>
      </p:sp>
      <p:pic>
        <p:nvPicPr>
          <p:cNvPr id="155"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a:spLocks noGrp="1"/>
          </p:cNvSpPr>
          <p:nvPr>
            <p:ph type="title"/>
          </p:nvPr>
        </p:nvSpPr>
        <p:spPr>
          <a:xfrm>
            <a:off x="277036" y="152275"/>
            <a:ext cx="8520600" cy="1012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2800" b="1"/>
              <a:t>Let’s look at our text </a:t>
            </a:r>
            <a:br>
              <a:rPr lang="en" sz="2800" b="1"/>
            </a:br>
            <a:endParaRPr sz="2800" b="1"/>
          </a:p>
          <a:p>
            <a:pPr marL="0" lvl="0" indent="0" algn="ctr" rtl="0">
              <a:lnSpc>
                <a:spcPct val="100000"/>
              </a:lnSpc>
              <a:spcBef>
                <a:spcPts val="0"/>
              </a:spcBef>
              <a:spcAft>
                <a:spcPts val="0"/>
              </a:spcAft>
              <a:buClr>
                <a:schemeClr val="dk1"/>
              </a:buClr>
              <a:buSzPts val="1100"/>
              <a:buFont typeface="Arial"/>
              <a:buNone/>
            </a:pPr>
            <a:r>
              <a:rPr lang="en-US" sz="1800" b="1"/>
              <a:t>"</a:t>
            </a:r>
            <a:r>
              <a:rPr lang="en" sz="1800" b="1"/>
              <a:t>Commonwealth Club Address</a:t>
            </a:r>
            <a:r>
              <a:rPr lang="en-US" sz="1800" b="1"/>
              <a:t>”</a:t>
            </a:r>
            <a:r>
              <a:rPr lang="en" sz="1800" b="1"/>
              <a:t> </a:t>
            </a:r>
            <a:r>
              <a:rPr lang="en" sz="1800" b="1" u="sng">
                <a:solidFill>
                  <a:schemeClr val="hlink"/>
                </a:solidFill>
                <a:hlinkClick r:id="rId3"/>
              </a:rPr>
              <a:t>Text</a:t>
            </a:r>
            <a:endParaRPr sz="1800" b="1"/>
          </a:p>
          <a:p>
            <a:pPr marL="0" lvl="0" indent="0" algn="ctr" rtl="0">
              <a:lnSpc>
                <a:spcPct val="100000"/>
              </a:lnSpc>
              <a:spcBef>
                <a:spcPts val="0"/>
              </a:spcBef>
              <a:spcAft>
                <a:spcPts val="0"/>
              </a:spcAft>
              <a:buClr>
                <a:schemeClr val="dk1"/>
              </a:buClr>
              <a:buSzPts val="1100"/>
              <a:buFont typeface="Arial"/>
              <a:buNone/>
            </a:pPr>
            <a:r>
              <a:rPr lang="en" sz="1800" b="1"/>
              <a:t>San Francisco, November 9, 1984</a:t>
            </a:r>
            <a:endParaRPr sz="1800" b="1"/>
          </a:p>
          <a:p>
            <a:pPr marL="0" lvl="0" indent="0" algn="ctr" rtl="0">
              <a:lnSpc>
                <a:spcPct val="100000"/>
              </a:lnSpc>
              <a:spcBef>
                <a:spcPts val="0"/>
              </a:spcBef>
              <a:spcAft>
                <a:spcPts val="0"/>
              </a:spcAft>
              <a:buNone/>
            </a:pPr>
            <a:r>
              <a:rPr lang="en" sz="1800" b="1"/>
              <a:t>Cesar Chavez</a:t>
            </a:r>
            <a:endParaRPr sz="1800"/>
          </a:p>
        </p:txBody>
      </p:sp>
      <p:graphicFrame>
        <p:nvGraphicFramePr>
          <p:cNvPr id="161" name="Google Shape;161;p30"/>
          <p:cNvGraphicFramePr/>
          <p:nvPr>
            <p:extLst>
              <p:ext uri="{D42A27DB-BD31-4B8C-83A1-F6EECF244321}">
                <p14:modId xmlns:p14="http://schemas.microsoft.com/office/powerpoint/2010/main" val="2411527675"/>
              </p:ext>
            </p:extLst>
          </p:nvPr>
        </p:nvGraphicFramePr>
        <p:xfrm>
          <a:off x="1306286" y="2029011"/>
          <a:ext cx="6727371" cy="3026175"/>
        </p:xfrm>
        <a:graphic>
          <a:graphicData uri="http://schemas.openxmlformats.org/drawingml/2006/table">
            <a:tbl>
              <a:tblPr>
                <a:noFill/>
                <a:tableStyleId>{9154ABA6-0E16-417F-8E1F-E0335EA8EE43}</a:tableStyleId>
              </a:tblPr>
              <a:tblGrid>
                <a:gridCol w="6727371">
                  <a:extLst>
                    <a:ext uri="{9D8B030D-6E8A-4147-A177-3AD203B41FA5}">
                      <a16:colId xmlns:a16="http://schemas.microsoft.com/office/drawing/2014/main" val="20000"/>
                    </a:ext>
                  </a:extLst>
                </a:gridCol>
              </a:tblGrid>
              <a:tr h="448575">
                <a:tc>
                  <a:txBody>
                    <a:bodyPr/>
                    <a:lstStyle/>
                    <a:p>
                      <a:pPr marL="0" lvl="0" indent="0" rtl="0">
                        <a:lnSpc>
                          <a:spcPct val="100000"/>
                        </a:lnSpc>
                        <a:spcBef>
                          <a:spcPts val="0"/>
                        </a:spcBef>
                        <a:spcAft>
                          <a:spcPts val="0"/>
                        </a:spcAft>
                        <a:buNone/>
                      </a:pPr>
                      <a:r>
                        <a:rPr lang="en" sz="1200">
                          <a:latin typeface="Century Gothic" panose="020B0502020202020204" pitchFamily="34" charset="0"/>
                          <a:ea typeface="Century Gothic"/>
                          <a:cs typeface="Century Gothic"/>
                          <a:sym typeface="Century Gothic"/>
                        </a:rPr>
                        <a:t>Thank you very much, Mr. Lee, Mrs. Black, ladies and gentlemen.</a:t>
                      </a:r>
                      <a:endParaRPr sz="1200">
                        <a:latin typeface="Century Gothic" panose="020B0502020202020204" pitchFamily="34" charset="0"/>
                      </a:endParaRPr>
                    </a:p>
                  </a:txBody>
                  <a:tcPr marL="68575" marR="68575" marT="91425" marB="91425"/>
                </a:tc>
                <a:extLst>
                  <a:ext uri="{0D108BD9-81ED-4DB2-BD59-A6C34878D82A}">
                    <a16:rowId xmlns:a16="http://schemas.microsoft.com/office/drawing/2014/main" val="10000"/>
                  </a:ext>
                </a:extLst>
              </a:tr>
              <a:tr h="2577600">
                <a:tc>
                  <a:txBody>
                    <a:bodyPr/>
                    <a:lstStyle/>
                    <a:p>
                      <a:pPr marL="0" lvl="0" indent="0" rtl="0">
                        <a:lnSpc>
                          <a:spcPct val="100000"/>
                        </a:lnSpc>
                        <a:spcBef>
                          <a:spcPts val="0"/>
                        </a:spcBef>
                        <a:spcAft>
                          <a:spcPts val="0"/>
                        </a:spcAft>
                        <a:buClr>
                          <a:schemeClr val="dk1"/>
                        </a:buClr>
                        <a:buSzPts val="1100"/>
                        <a:buFont typeface="Arial"/>
                        <a:buNone/>
                      </a:pPr>
                      <a:r>
                        <a:rPr lang="en" sz="1200">
                          <a:solidFill>
                            <a:schemeClr val="dk1"/>
                          </a:solidFill>
                          <a:latin typeface="Century Gothic" panose="020B0502020202020204" pitchFamily="34" charset="0"/>
                          <a:ea typeface="Century Gothic"/>
                          <a:cs typeface="Century Gothic"/>
                          <a:sym typeface="Century Gothic"/>
                        </a:rPr>
                        <a:t>Twenty-one years ago, this last September, on a lonely stretch of railroad track paralleling U.S. Highway 101 near Salinas, 32 Bracero farm workers lost their lives in a</a:t>
                      </a:r>
                      <a:endParaRPr sz="1200">
                        <a:solidFill>
                          <a:schemeClr val="dk1"/>
                        </a:solidFill>
                        <a:latin typeface="Century Gothic" panose="020B0502020202020204" pitchFamily="34" charset="0"/>
                        <a:ea typeface="Century Gothic"/>
                        <a:cs typeface="Century Gothic"/>
                        <a:sym typeface="Century Gothic"/>
                      </a:endParaRPr>
                    </a:p>
                    <a:p>
                      <a:pPr marL="0" lvl="0" indent="0" rtl="0">
                        <a:lnSpc>
                          <a:spcPct val="100000"/>
                        </a:lnSpc>
                        <a:spcBef>
                          <a:spcPts val="0"/>
                        </a:spcBef>
                        <a:spcAft>
                          <a:spcPts val="0"/>
                        </a:spcAft>
                        <a:buNone/>
                      </a:pPr>
                      <a:r>
                        <a:rPr lang="en" sz="1200">
                          <a:solidFill>
                            <a:schemeClr val="dk1"/>
                          </a:solidFill>
                          <a:latin typeface="Century Gothic" panose="020B0502020202020204" pitchFamily="34" charset="0"/>
                          <a:ea typeface="Century Gothic"/>
                          <a:cs typeface="Century Gothic"/>
                          <a:sym typeface="Century Gothic"/>
                        </a:rPr>
                        <a:t>tragic accident. The Braceros had been imported from Mexico to work on California farms.</a:t>
                      </a:r>
                      <a:r>
                        <a:rPr lang="en" sz="1100">
                          <a:solidFill>
                            <a:schemeClr val="dk1"/>
                          </a:solidFill>
                          <a:latin typeface="Century Gothic" panose="020B0502020202020204" pitchFamily="34" charset="0"/>
                          <a:ea typeface="Century Gothic"/>
                          <a:cs typeface="Century Gothic"/>
                          <a:sym typeface="Century Gothic"/>
                        </a:rPr>
                        <a:t> </a:t>
                      </a:r>
                      <a:r>
                        <a:rPr lang="en" sz="1200">
                          <a:latin typeface="Century Gothic" panose="020B0502020202020204" pitchFamily="34" charset="0"/>
                          <a:ea typeface="Century Gothic"/>
                          <a:cs typeface="Century Gothic"/>
                          <a:sym typeface="Century Gothic"/>
                        </a:rPr>
                        <a:t>They died when their bus, which was converted from a flatbed truck, drove in front of a freight train. Conversion of </a:t>
                      </a:r>
                      <a:r>
                        <a:rPr lang="en" sz="1200">
                          <a:latin typeface="Century Gothic" panose="020B0502020202020204" pitchFamily="34" charset="0"/>
                        </a:rPr>
                        <a:t>the bus </a:t>
                      </a:r>
                      <a:r>
                        <a:rPr lang="en" sz="1200">
                          <a:latin typeface="Century Gothic" panose="020B0502020202020204" pitchFamily="34" charset="0"/>
                          <a:ea typeface="Century Gothic"/>
                          <a:cs typeface="Century Gothic"/>
                          <a:sym typeface="Century Gothic"/>
                        </a:rPr>
                        <a:t>had not been approved by any government agency.</a:t>
                      </a:r>
                      <a:endParaRPr sz="1200">
                        <a:latin typeface="Century Gothic" panose="020B0502020202020204" pitchFamily="34" charset="0"/>
                        <a:ea typeface="Century Gothic"/>
                        <a:cs typeface="Century Gothic"/>
                        <a:sym typeface="Century Gothic"/>
                      </a:endParaRPr>
                    </a:p>
                    <a:p>
                      <a:pPr marL="0" lvl="0" indent="0" rtl="0">
                        <a:lnSpc>
                          <a:spcPct val="100000"/>
                        </a:lnSpc>
                        <a:spcBef>
                          <a:spcPts val="0"/>
                        </a:spcBef>
                        <a:spcAft>
                          <a:spcPts val="0"/>
                        </a:spcAft>
                        <a:buNone/>
                      </a:pPr>
                      <a:r>
                        <a:rPr lang="en" sz="1200">
                          <a:latin typeface="Century Gothic" panose="020B0502020202020204" pitchFamily="34" charset="0"/>
                          <a:ea typeface="Century Gothic"/>
                          <a:cs typeface="Century Gothic"/>
                          <a:sym typeface="Century Gothic"/>
                        </a:rPr>
                        <a:t>The driver had </a:t>
                      </a:r>
                      <a:r>
                        <a:rPr lang="en" sz="1200" b="1">
                          <a:latin typeface="Century Gothic" panose="020B0502020202020204" pitchFamily="34" charset="0"/>
                          <a:ea typeface="Century Gothic"/>
                          <a:cs typeface="Century Gothic"/>
                          <a:sym typeface="Century Gothic"/>
                        </a:rPr>
                        <a:t>tunnel vision.</a:t>
                      </a:r>
                      <a:r>
                        <a:rPr lang="en" sz="1200">
                          <a:latin typeface="Century Gothic" panose="020B0502020202020204" pitchFamily="34" charset="0"/>
                          <a:ea typeface="Century Gothic"/>
                          <a:cs typeface="Century Gothic"/>
                          <a:sym typeface="Century Gothic"/>
                        </a:rPr>
                        <a:t> Most of the bodies laid unidentified for days. No one,</a:t>
                      </a:r>
                      <a:r>
                        <a:rPr lang="en" sz="1200" baseline="0">
                          <a:latin typeface="Century Gothic" panose="020B0502020202020204" pitchFamily="34" charset="0"/>
                          <a:ea typeface="Century Gothic"/>
                          <a:cs typeface="Century Gothic"/>
                          <a:sym typeface="Century Gothic"/>
                        </a:rPr>
                        <a:t> </a:t>
                      </a:r>
                      <a:r>
                        <a:rPr lang="en" sz="1200">
                          <a:latin typeface="Century Gothic" panose="020B0502020202020204" pitchFamily="34" charset="0"/>
                          <a:ea typeface="Century Gothic"/>
                          <a:cs typeface="Century Gothic"/>
                          <a:sym typeface="Century Gothic"/>
                        </a:rPr>
                        <a:t>including the grower who employed the workers, even knew their names. Today,</a:t>
                      </a:r>
                      <a:r>
                        <a:rPr lang="en" sz="1200" baseline="0">
                          <a:latin typeface="Century Gothic" panose="020B0502020202020204" pitchFamily="34" charset="0"/>
                          <a:ea typeface="Century Gothic"/>
                          <a:cs typeface="Century Gothic"/>
                          <a:sym typeface="Century Gothic"/>
                        </a:rPr>
                        <a:t> </a:t>
                      </a:r>
                      <a:r>
                        <a:rPr lang="en" sz="1200">
                          <a:latin typeface="Century Gothic" panose="020B0502020202020204" pitchFamily="34" charset="0"/>
                          <a:ea typeface="Century Gothic"/>
                          <a:cs typeface="Century Gothic"/>
                          <a:sym typeface="Century Gothic"/>
                        </a:rPr>
                        <a:t>thousands of farm workers live under </a:t>
                      </a:r>
                      <a:r>
                        <a:rPr lang="en" sz="1200" b="1">
                          <a:latin typeface="Century Gothic" panose="020B0502020202020204" pitchFamily="34" charset="0"/>
                          <a:ea typeface="Century Gothic"/>
                          <a:cs typeface="Century Gothic"/>
                          <a:sym typeface="Century Gothic"/>
                        </a:rPr>
                        <a:t>savage</a:t>
                      </a:r>
                      <a:r>
                        <a:rPr lang="en" sz="1200">
                          <a:latin typeface="Century Gothic" panose="020B0502020202020204" pitchFamily="34" charset="0"/>
                          <a:ea typeface="Century Gothic"/>
                          <a:cs typeface="Century Gothic"/>
                          <a:sym typeface="Century Gothic"/>
                        </a:rPr>
                        <a:t> conditions, beneath trees and amid </a:t>
                      </a:r>
                      <a:r>
                        <a:rPr lang="en" sz="1200">
                          <a:solidFill>
                            <a:schemeClr val="dk1"/>
                          </a:solidFill>
                          <a:latin typeface="Century Gothic" panose="020B0502020202020204" pitchFamily="34" charset="0"/>
                          <a:ea typeface="Century Gothic"/>
                          <a:cs typeface="Century Gothic"/>
                          <a:sym typeface="Century Gothic"/>
                        </a:rPr>
                        <a:t>garbage and human excrement near tomato fields in San Diego County; tomato fields,</a:t>
                      </a:r>
                      <a:r>
                        <a:rPr lang="en" sz="1200" baseline="0">
                          <a:solidFill>
                            <a:schemeClr val="dk1"/>
                          </a:solidFill>
                          <a:latin typeface="Century Gothic" panose="020B0502020202020204" pitchFamily="34" charset="0"/>
                          <a:ea typeface="Century Gothic"/>
                          <a:cs typeface="Century Gothic"/>
                          <a:sym typeface="Century Gothic"/>
                        </a:rPr>
                        <a:t> </a:t>
                      </a:r>
                      <a:r>
                        <a:rPr lang="en" sz="1200">
                          <a:solidFill>
                            <a:schemeClr val="dk1"/>
                          </a:solidFill>
                          <a:latin typeface="Century Gothic" panose="020B0502020202020204" pitchFamily="34" charset="0"/>
                          <a:ea typeface="Century Gothic"/>
                          <a:cs typeface="Century Gothic"/>
                          <a:sym typeface="Century Gothic"/>
                        </a:rPr>
                        <a:t>which use the most modern farm technology. Vicious rats gnaw at them as they sleep.</a:t>
                      </a:r>
                      <a:r>
                        <a:rPr lang="en" sz="1200" baseline="0">
                          <a:solidFill>
                            <a:schemeClr val="dk1"/>
                          </a:solidFill>
                          <a:latin typeface="Century Gothic" panose="020B0502020202020204" pitchFamily="34" charset="0"/>
                          <a:ea typeface="Century Gothic"/>
                          <a:cs typeface="Century Gothic"/>
                          <a:sym typeface="Century Gothic"/>
                        </a:rPr>
                        <a:t> </a:t>
                      </a:r>
                      <a:r>
                        <a:rPr lang="en" sz="1200">
                          <a:solidFill>
                            <a:schemeClr val="dk1"/>
                          </a:solidFill>
                          <a:latin typeface="Century Gothic" panose="020B0502020202020204" pitchFamily="34" charset="0"/>
                          <a:ea typeface="Century Gothic"/>
                          <a:cs typeface="Century Gothic"/>
                          <a:sym typeface="Century Gothic"/>
                        </a:rPr>
                        <a:t>They walk miles to buy food at inflated prices and they carry in water from irrigation</a:t>
                      </a:r>
                      <a:r>
                        <a:rPr lang="en" sz="1200" baseline="0">
                          <a:solidFill>
                            <a:schemeClr val="dk1"/>
                          </a:solidFill>
                          <a:latin typeface="Century Gothic" panose="020B0502020202020204" pitchFamily="34" charset="0"/>
                          <a:ea typeface="Century Gothic"/>
                          <a:cs typeface="Century Gothic"/>
                          <a:sym typeface="Century Gothic"/>
                        </a:rPr>
                        <a:t> d</a:t>
                      </a:r>
                      <a:r>
                        <a:rPr lang="en" sz="1200">
                          <a:solidFill>
                            <a:schemeClr val="dk1"/>
                          </a:solidFill>
                          <a:latin typeface="Century Gothic" panose="020B0502020202020204" pitchFamily="34" charset="0"/>
                          <a:ea typeface="Times New Roman"/>
                          <a:cs typeface="Times New Roman"/>
                          <a:sym typeface="Times New Roman"/>
                        </a:rPr>
                        <a:t>itches.</a:t>
                      </a:r>
                      <a:endParaRPr sz="1200">
                        <a:latin typeface="Century Gothic" panose="020B0502020202020204" pitchFamily="34" charset="0"/>
                      </a:endParaRPr>
                    </a:p>
                  </a:txBody>
                  <a:tcPr marL="68575" marR="68575" marT="91425" marB="91425"/>
                </a:tc>
                <a:extLst>
                  <a:ext uri="{0D108BD9-81ED-4DB2-BD59-A6C34878D82A}">
                    <a16:rowId xmlns:a16="http://schemas.microsoft.com/office/drawing/2014/main" val="10001"/>
                  </a:ext>
                </a:extLst>
              </a:tr>
            </a:tbl>
          </a:graphicData>
        </a:graphic>
      </p:graphicFrame>
      <p:sp>
        <p:nvSpPr>
          <p:cNvPr id="162" name="Google Shape;162;p30"/>
          <p:cNvSpPr/>
          <p:nvPr/>
        </p:nvSpPr>
        <p:spPr>
          <a:xfrm>
            <a:off x="35543" y="947056"/>
            <a:ext cx="1415142" cy="2231393"/>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100">
                <a:latin typeface="Century Gothic"/>
                <a:ea typeface="Century Gothic"/>
                <a:cs typeface="Century Gothic"/>
                <a:sym typeface="Century Gothic"/>
              </a:rPr>
              <a:t>Left margin notes</a:t>
            </a:r>
            <a:endParaRPr sz="1100">
              <a:latin typeface="Century Gothic"/>
              <a:ea typeface="Century Gothic"/>
              <a:cs typeface="Century Gothic"/>
              <a:sym typeface="Century Gothic"/>
            </a:endParaRPr>
          </a:p>
          <a:p>
            <a:pPr marL="0" lvl="0" indent="0">
              <a:spcBef>
                <a:spcPts val="0"/>
              </a:spcBef>
              <a:spcAft>
                <a:spcPts val="0"/>
              </a:spcAft>
              <a:buNone/>
            </a:pPr>
            <a:r>
              <a:rPr lang="en" sz="1100">
                <a:latin typeface="Century Gothic"/>
                <a:ea typeface="Century Gothic"/>
                <a:cs typeface="Century Gothic"/>
                <a:sym typeface="Century Gothic"/>
              </a:rPr>
              <a:t>“What</a:t>
            </a:r>
            <a:endParaRPr sz="1100">
              <a:latin typeface="Century Gothic"/>
              <a:ea typeface="Century Gothic"/>
              <a:cs typeface="Century Gothic"/>
              <a:sym typeface="Century Gothic"/>
            </a:endParaRPr>
          </a:p>
          <a:p>
            <a:pPr marL="0" lvl="0" indent="0">
              <a:spcBef>
                <a:spcPts val="0"/>
              </a:spcBef>
              <a:spcAft>
                <a:spcPts val="0"/>
              </a:spcAft>
              <a:buNone/>
            </a:pPr>
            <a:r>
              <a:rPr lang="en" sz="1100">
                <a:latin typeface="Century Gothic"/>
                <a:ea typeface="Century Gothic"/>
                <a:cs typeface="Century Gothic"/>
                <a:sym typeface="Century Gothic"/>
              </a:rPr>
              <a:t>Chavez</a:t>
            </a:r>
            <a:endParaRPr sz="1100">
              <a:latin typeface="Century Gothic"/>
              <a:ea typeface="Century Gothic"/>
              <a:cs typeface="Century Gothic"/>
              <a:sym typeface="Century Gothic"/>
            </a:endParaRPr>
          </a:p>
          <a:p>
            <a:pPr marL="0" lvl="0" indent="0">
              <a:spcBef>
                <a:spcPts val="0"/>
              </a:spcBef>
              <a:spcAft>
                <a:spcPts val="0"/>
              </a:spcAft>
              <a:buNone/>
            </a:pPr>
            <a:r>
              <a:rPr lang="en" sz="1100">
                <a:latin typeface="Century Gothic"/>
                <a:ea typeface="Century Gothic"/>
                <a:cs typeface="Century Gothic"/>
                <a:sym typeface="Century Gothic"/>
              </a:rPr>
              <a:t>says”</a:t>
            </a:r>
            <a:endParaRPr sz="1100">
              <a:latin typeface="Century Gothic"/>
              <a:ea typeface="Century Gothic"/>
              <a:cs typeface="Century Gothic"/>
              <a:sym typeface="Century Gothic"/>
            </a:endParaRPr>
          </a:p>
        </p:txBody>
      </p:sp>
      <p:sp>
        <p:nvSpPr>
          <p:cNvPr id="163" name="Google Shape;163;p30"/>
          <p:cNvSpPr/>
          <p:nvPr/>
        </p:nvSpPr>
        <p:spPr>
          <a:xfrm>
            <a:off x="7623986" y="781380"/>
            <a:ext cx="1484471" cy="2449346"/>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100">
                <a:latin typeface="Century Gothic"/>
                <a:ea typeface="Century Gothic"/>
                <a:cs typeface="Century Gothic"/>
                <a:sym typeface="Century Gothic"/>
              </a:rPr>
              <a:t>Right</a:t>
            </a:r>
            <a:endParaRPr sz="1100">
              <a:latin typeface="Century Gothic"/>
              <a:ea typeface="Century Gothic"/>
              <a:cs typeface="Century Gothic"/>
              <a:sym typeface="Century Gothic"/>
            </a:endParaRPr>
          </a:p>
          <a:p>
            <a:pPr marL="0" lvl="0" indent="0" rtl="0">
              <a:spcBef>
                <a:spcPts val="0"/>
              </a:spcBef>
              <a:spcAft>
                <a:spcPts val="0"/>
              </a:spcAft>
              <a:buNone/>
            </a:pPr>
            <a:r>
              <a:rPr lang="en" sz="1100">
                <a:latin typeface="Century Gothic"/>
                <a:ea typeface="Century Gothic"/>
                <a:cs typeface="Century Gothic"/>
                <a:sym typeface="Century Gothic"/>
              </a:rPr>
              <a:t>margin notes</a:t>
            </a:r>
            <a:endParaRPr sz="1100">
              <a:latin typeface="Century Gothic"/>
              <a:ea typeface="Century Gothic"/>
              <a:cs typeface="Century Gothic"/>
              <a:sym typeface="Century Gothic"/>
            </a:endParaRPr>
          </a:p>
          <a:p>
            <a:pPr marL="0" lvl="0" indent="0" rtl="0">
              <a:spcBef>
                <a:spcPts val="0"/>
              </a:spcBef>
              <a:spcAft>
                <a:spcPts val="0"/>
              </a:spcAft>
              <a:buNone/>
            </a:pPr>
            <a:r>
              <a:rPr lang="en" sz="1100">
                <a:latin typeface="Century Gothic"/>
                <a:ea typeface="Century Gothic"/>
                <a:cs typeface="Century Gothic"/>
                <a:sym typeface="Century Gothic"/>
              </a:rPr>
              <a:t>“How</a:t>
            </a:r>
            <a:endParaRPr sz="1100">
              <a:latin typeface="Century Gothic"/>
              <a:ea typeface="Century Gothic"/>
              <a:cs typeface="Century Gothic"/>
              <a:sym typeface="Century Gothic"/>
            </a:endParaRPr>
          </a:p>
          <a:p>
            <a:pPr marL="0" lvl="0" indent="0" rtl="0">
              <a:spcBef>
                <a:spcPts val="0"/>
              </a:spcBef>
              <a:spcAft>
                <a:spcPts val="0"/>
              </a:spcAft>
              <a:buNone/>
            </a:pPr>
            <a:r>
              <a:rPr lang="en" sz="1100">
                <a:latin typeface="Century Gothic"/>
                <a:ea typeface="Century Gothic"/>
                <a:cs typeface="Century Gothic"/>
                <a:sym typeface="Century Gothic"/>
              </a:rPr>
              <a:t>Chavezsays it”</a:t>
            </a:r>
            <a:endParaRPr sz="1100">
              <a:latin typeface="Century Gothic"/>
              <a:ea typeface="Century Gothic"/>
              <a:cs typeface="Century Gothic"/>
              <a:sym typeface="Century Gothic"/>
            </a:endParaRPr>
          </a:p>
        </p:txBody>
      </p:sp>
      <p:pic>
        <p:nvPicPr>
          <p:cNvPr id="164" name="Google Shape;164;p30"/>
          <p:cNvPicPr preferRelativeResize="0"/>
          <p:nvPr/>
        </p:nvPicPr>
        <p:blipFill>
          <a:blip r:embed="rId4">
            <a:alphaModFix/>
          </a:blip>
          <a:stretch>
            <a:fillRect/>
          </a:stretch>
        </p:blipFill>
        <p:spPr>
          <a:xfrm>
            <a:off x="6788150" y="117413"/>
            <a:ext cx="1066900" cy="96687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Let’s look at our learning targets </a:t>
            </a:r>
            <a:endParaRPr/>
          </a:p>
        </p:txBody>
      </p:sp>
      <p:sp>
        <p:nvSpPr>
          <p:cNvPr id="170" name="Google Shape;170;p31"/>
          <p:cNvSpPr txBox="1">
            <a:spLocks noGrp="1"/>
          </p:cNvSpPr>
          <p:nvPr>
            <p:ph type="body" idx="1"/>
          </p:nvPr>
        </p:nvSpPr>
        <p:spPr>
          <a:xfrm>
            <a:off x="328929" y="1245817"/>
            <a:ext cx="8503371" cy="38019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ct val="100000"/>
              <a:buChar char="●"/>
            </a:pPr>
            <a:r>
              <a:rPr lang="en" sz="2200">
                <a:solidFill>
                  <a:schemeClr val="dk1"/>
                </a:solidFill>
              </a:rPr>
              <a:t>I can determine one of César Chávez’s main claims and identify the supporting evidence for it.</a:t>
            </a:r>
          </a:p>
          <a:p>
            <a:pPr marL="457200" lvl="0" indent="-381000" rtl="0">
              <a:spcBef>
                <a:spcPts val="0"/>
              </a:spcBef>
              <a:spcAft>
                <a:spcPts val="0"/>
              </a:spcAft>
              <a:buClr>
                <a:schemeClr val="dk1"/>
              </a:buClr>
              <a:buSzPct val="100000"/>
              <a:buChar char="●"/>
            </a:pPr>
            <a:endParaRPr lang="en" sz="2200">
              <a:solidFill>
                <a:schemeClr val="dk1"/>
              </a:solidFill>
            </a:endParaRPr>
          </a:p>
          <a:p>
            <a:pPr marL="457200" lvl="0" indent="-381000" rtl="0">
              <a:spcBef>
                <a:spcPts val="0"/>
              </a:spcBef>
              <a:spcAft>
                <a:spcPts val="0"/>
              </a:spcAft>
              <a:buClr>
                <a:schemeClr val="dk1"/>
              </a:buClr>
              <a:buSzPct val="100000"/>
              <a:buChar char="●"/>
            </a:pPr>
            <a:r>
              <a:rPr lang="en" sz="2200">
                <a:solidFill>
                  <a:schemeClr val="dk1"/>
                </a:solidFill>
              </a:rPr>
              <a:t>I can analyze the development of a central claim in César Chávez’s speech.</a:t>
            </a:r>
          </a:p>
          <a:p>
            <a:pPr marL="457200" lvl="0" indent="-381000" rtl="0">
              <a:spcBef>
                <a:spcPts val="0"/>
              </a:spcBef>
              <a:spcAft>
                <a:spcPts val="0"/>
              </a:spcAft>
              <a:buClr>
                <a:schemeClr val="dk1"/>
              </a:buClr>
              <a:buSzPct val="100000"/>
              <a:buChar char="●"/>
            </a:pPr>
            <a:endParaRPr lang="en" sz="2200">
              <a:solidFill>
                <a:schemeClr val="dk1"/>
              </a:solidFill>
            </a:endParaRPr>
          </a:p>
          <a:p>
            <a:pPr marL="457200" lvl="0" indent="-381000" rtl="0">
              <a:spcBef>
                <a:spcPts val="0"/>
              </a:spcBef>
              <a:spcAft>
                <a:spcPts val="0"/>
              </a:spcAft>
              <a:buClr>
                <a:schemeClr val="dk1"/>
              </a:buClr>
              <a:buSzPct val="100000"/>
              <a:buChar char="●"/>
            </a:pPr>
            <a:r>
              <a:rPr lang="en" sz="2200">
                <a:solidFill>
                  <a:schemeClr val="dk1"/>
                </a:solidFill>
              </a:rPr>
              <a:t>I can analyze the structure of Chávez’s speech and explain how each section contributes to his central claim.</a:t>
            </a:r>
            <a:endParaRPr sz="2200"/>
          </a:p>
        </p:txBody>
      </p:sp>
      <p:pic>
        <p:nvPicPr>
          <p:cNvPr id="171" name="Google Shape;171;p31"/>
          <p:cNvPicPr preferRelativeResize="0"/>
          <p:nvPr/>
        </p:nvPicPr>
        <p:blipFill>
          <a:blip r:embed="rId3">
            <a:alphaModFix/>
          </a:blip>
          <a:stretch>
            <a:fillRect/>
          </a:stretch>
        </p:blipFill>
        <p:spPr>
          <a:xfrm>
            <a:off x="8291242" y="4430486"/>
            <a:ext cx="751637" cy="567270"/>
          </a:xfrm>
          <a:prstGeom prst="rect">
            <a:avLst/>
          </a:prstGeom>
          <a:noFill/>
          <a:ln>
            <a:noFill/>
          </a:ln>
        </p:spPr>
      </p:pic>
      <p:pic>
        <p:nvPicPr>
          <p:cNvPr id="6" name="Google Shape;155;p29"/>
          <p:cNvPicPr preferRelativeResize="0"/>
          <p:nvPr/>
        </p:nvPicPr>
        <p:blipFill>
          <a:blip r:embed="rId4">
            <a:alphaModFix/>
          </a:blip>
          <a:stretch>
            <a:fillRect/>
          </a:stretch>
        </p:blipFill>
        <p:spPr>
          <a:xfrm>
            <a:off x="7975979" y="73682"/>
            <a:ext cx="1066900" cy="96687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2"/>
          <p:cNvSpPr txBox="1">
            <a:spLocks noGrp="1"/>
          </p:cNvSpPr>
          <p:nvPr>
            <p:ph type="title"/>
          </p:nvPr>
        </p:nvSpPr>
        <p:spPr>
          <a:xfrm>
            <a:off x="304800" y="270771"/>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t>Let’s listen to and annotate the text </a:t>
            </a:r>
            <a:endParaRPr/>
          </a:p>
        </p:txBody>
      </p:sp>
      <p:sp>
        <p:nvSpPr>
          <p:cNvPr id="178" name="Google Shape;178;p32"/>
          <p:cNvSpPr txBox="1">
            <a:spLocks noGrp="1"/>
          </p:cNvSpPr>
          <p:nvPr>
            <p:ph type="body" idx="1"/>
          </p:nvPr>
        </p:nvSpPr>
        <p:spPr>
          <a:xfrm>
            <a:off x="2153582" y="1235798"/>
            <a:ext cx="6671818" cy="3533100"/>
          </a:xfrm>
          <a:prstGeom prst="rect">
            <a:avLst/>
          </a:prstGeom>
        </p:spPr>
        <p:txBody>
          <a:bodyPr spcFirstLastPara="1" wrap="square" lIns="91425" tIns="91425" rIns="91425" bIns="91425" anchor="t" anchorCtr="0">
            <a:noAutofit/>
          </a:bodyPr>
          <a:lstStyle/>
          <a:p>
            <a:pPr marL="0" lvl="0" indent="0" rtl="0">
              <a:lnSpc>
                <a:spcPct val="145454"/>
              </a:lnSpc>
              <a:spcBef>
                <a:spcPts val="0"/>
              </a:spcBef>
              <a:spcAft>
                <a:spcPts val="0"/>
              </a:spcAft>
              <a:buNone/>
            </a:pPr>
            <a:r>
              <a:rPr lang="en" sz="1300"/>
              <a:t>Thank you very much, Mr. Lee, Mrs. Black, ladies and gentlemen. </a:t>
            </a:r>
            <a:r>
              <a:rPr lang="en" sz="1300">
                <a:latin typeface="Arial"/>
                <a:ea typeface="Arial"/>
                <a:cs typeface="Arial"/>
                <a:sym typeface="Arial"/>
              </a:rPr>
              <a:t>                                     </a:t>
            </a:r>
            <a:endParaRPr sz="1300">
              <a:latin typeface="Arial"/>
              <a:ea typeface="Arial"/>
              <a:cs typeface="Arial"/>
              <a:sym typeface="Arial"/>
            </a:endParaRPr>
          </a:p>
          <a:p>
            <a:pPr marL="0" lvl="0" indent="0" rtl="0">
              <a:lnSpc>
                <a:spcPct val="145454"/>
              </a:lnSpc>
              <a:spcBef>
                <a:spcPts val="0"/>
              </a:spcBef>
              <a:spcAft>
                <a:spcPts val="0"/>
              </a:spcAft>
              <a:buNone/>
            </a:pPr>
            <a:r>
              <a:rPr lang="en" sz="1300">
                <a:solidFill>
                  <a:schemeClr val="dk1"/>
                </a:solidFill>
              </a:rPr>
              <a:t>Twenty-one years ago, this last September, on a lonely stretch of railroad track               </a:t>
            </a:r>
            <a:endParaRPr sz="1300">
              <a:solidFill>
                <a:schemeClr val="dk1"/>
              </a:solidFill>
            </a:endParaRPr>
          </a:p>
          <a:p>
            <a:pPr marL="0" lvl="0" indent="0" rtl="0">
              <a:lnSpc>
                <a:spcPct val="145454"/>
              </a:lnSpc>
              <a:spcBef>
                <a:spcPts val="0"/>
              </a:spcBef>
              <a:spcAft>
                <a:spcPts val="0"/>
              </a:spcAft>
              <a:buNone/>
            </a:pPr>
            <a:r>
              <a:rPr lang="en" sz="1300">
                <a:solidFill>
                  <a:schemeClr val="dk1"/>
                </a:solidFill>
              </a:rPr>
              <a:t>paralleling U.S. Highway 101 near Salinas, 32 Bracero farm workers lost their lives in a tragic accident. The Braceros had been imported from Mexico to work on California farms. </a:t>
            </a:r>
            <a:r>
              <a:rPr lang="en" sz="1300"/>
              <a:t>They died when their bus, which was converted from a flatbed truck, drove in front of a freight train. Conversion of </a:t>
            </a:r>
            <a:r>
              <a:rPr lang="en" sz="1300">
                <a:latin typeface="Arial"/>
                <a:ea typeface="Arial"/>
                <a:cs typeface="Arial"/>
                <a:sym typeface="Arial"/>
              </a:rPr>
              <a:t>the bus </a:t>
            </a:r>
            <a:r>
              <a:rPr lang="en" sz="1300"/>
              <a:t>had not been approved by any government agency. The driver had </a:t>
            </a:r>
            <a:r>
              <a:rPr lang="en" sz="1300" b="1"/>
              <a:t>tunnel vision.</a:t>
            </a:r>
            <a:r>
              <a:rPr lang="en" sz="1300"/>
              <a:t> Most of the bodies laid unidentified for days. No one, including the grower who employed the workers, even knew their names. Today, thousands of farm workers live under </a:t>
            </a:r>
            <a:r>
              <a:rPr lang="en" sz="1300" b="1"/>
              <a:t>savage</a:t>
            </a:r>
            <a:r>
              <a:rPr lang="en" sz="1300"/>
              <a:t> conditions, beneath trees and amid </a:t>
            </a:r>
            <a:r>
              <a:rPr lang="en" sz="1300">
                <a:solidFill>
                  <a:schemeClr val="dk1"/>
                </a:solidFill>
              </a:rPr>
              <a:t>garbage and human excrement near tomato fields in San Diego County; tomato fields, which use the most modern farm technology. Vicious rats gnaw at them as they sleep. </a:t>
            </a:r>
            <a:endParaRPr sz="1300">
              <a:solidFill>
                <a:schemeClr val="dk1"/>
              </a:solidFill>
            </a:endParaRPr>
          </a:p>
          <a:p>
            <a:pPr marL="457200" lvl="0" indent="0" rtl="0">
              <a:spcBef>
                <a:spcPts val="0"/>
              </a:spcBef>
              <a:spcAft>
                <a:spcPts val="0"/>
              </a:spcAft>
              <a:buNone/>
            </a:pPr>
            <a:endParaRPr sz="1300"/>
          </a:p>
        </p:txBody>
      </p:sp>
      <p:sp>
        <p:nvSpPr>
          <p:cNvPr id="180" name="Google Shape;180;p32"/>
          <p:cNvSpPr/>
          <p:nvPr/>
        </p:nvSpPr>
        <p:spPr>
          <a:xfrm>
            <a:off x="195943" y="1545771"/>
            <a:ext cx="1676400" cy="2913154"/>
          </a:xfrm>
          <a:prstGeom prst="down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sz="1300">
                <a:latin typeface="Century Gothic" panose="020B0502020202020204" pitchFamily="34" charset="0"/>
              </a:rPr>
              <a:t>Left margin notes</a:t>
            </a:r>
            <a:endParaRPr sz="1300">
              <a:latin typeface="Century Gothic" panose="020B0502020202020204" pitchFamily="34" charset="0"/>
            </a:endParaRPr>
          </a:p>
          <a:p>
            <a:pPr marL="0" lvl="0" indent="0" rtl="0">
              <a:spcBef>
                <a:spcPts val="0"/>
              </a:spcBef>
              <a:spcAft>
                <a:spcPts val="0"/>
              </a:spcAft>
              <a:buNone/>
            </a:pPr>
            <a:r>
              <a:rPr lang="en" sz="1300">
                <a:latin typeface="Century Gothic" panose="020B0502020202020204" pitchFamily="34" charset="0"/>
              </a:rPr>
              <a:t>“What</a:t>
            </a:r>
            <a:endParaRPr sz="1300">
              <a:latin typeface="Century Gothic" panose="020B0502020202020204" pitchFamily="34" charset="0"/>
            </a:endParaRPr>
          </a:p>
          <a:p>
            <a:pPr marL="0" lvl="0" indent="0" rtl="0">
              <a:spcBef>
                <a:spcPts val="0"/>
              </a:spcBef>
              <a:spcAft>
                <a:spcPts val="0"/>
              </a:spcAft>
              <a:buNone/>
            </a:pPr>
            <a:r>
              <a:rPr lang="en" sz="1300">
                <a:latin typeface="Century Gothic" panose="020B0502020202020204" pitchFamily="34" charset="0"/>
              </a:rPr>
              <a:t>Chavez</a:t>
            </a:r>
            <a:endParaRPr sz="1300">
              <a:latin typeface="Century Gothic" panose="020B0502020202020204" pitchFamily="34" charset="0"/>
            </a:endParaRPr>
          </a:p>
          <a:p>
            <a:pPr marL="0" lvl="0" indent="0" rtl="0">
              <a:spcBef>
                <a:spcPts val="0"/>
              </a:spcBef>
              <a:spcAft>
                <a:spcPts val="0"/>
              </a:spcAft>
              <a:buNone/>
            </a:pPr>
            <a:r>
              <a:rPr lang="en" sz="1300">
                <a:latin typeface="Century Gothic" panose="020B0502020202020204" pitchFamily="34" charset="0"/>
              </a:rPr>
              <a:t>says”</a:t>
            </a:r>
            <a:endParaRPr sz="1300">
              <a:latin typeface="Century Gothic" panose="020B0502020202020204" pitchFamily="34" charset="0"/>
            </a:endParaRPr>
          </a:p>
        </p:txBody>
      </p:sp>
      <p:pic>
        <p:nvPicPr>
          <p:cNvPr id="6" name="Google Shape;155;p29"/>
          <p:cNvPicPr preferRelativeResize="0"/>
          <p:nvPr/>
        </p:nvPicPr>
        <p:blipFill>
          <a:blip r:embed="rId3">
            <a:alphaModFix/>
          </a:blip>
          <a:stretch>
            <a:fillRect/>
          </a:stretch>
        </p:blipFill>
        <p:spPr>
          <a:xfrm>
            <a:off x="7975979" y="73682"/>
            <a:ext cx="1066900" cy="96687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44357" y="270771"/>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Let’s think about text structure</a:t>
            </a:r>
            <a:endParaRPr sz="3000"/>
          </a:p>
        </p:txBody>
      </p:sp>
      <p:sp>
        <p:nvSpPr>
          <p:cNvPr id="186" name="Google Shape;186;p33"/>
          <p:cNvSpPr txBox="1">
            <a:spLocks noGrp="1"/>
          </p:cNvSpPr>
          <p:nvPr>
            <p:ph type="body" idx="1"/>
          </p:nvPr>
        </p:nvSpPr>
        <p:spPr>
          <a:xfrm>
            <a:off x="236700" y="1099114"/>
            <a:ext cx="8907300" cy="2499868"/>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solidFill>
                  <a:schemeClr val="dk1"/>
                </a:solidFill>
              </a:rPr>
              <a:t>One of our targets:</a:t>
            </a:r>
            <a:endParaRPr b="1">
              <a:solidFill>
                <a:schemeClr val="dk1"/>
              </a:solidFill>
            </a:endParaRPr>
          </a:p>
          <a:p>
            <a:pPr marL="457200" lvl="0" indent="0" rtl="0">
              <a:spcBef>
                <a:spcPts val="0"/>
              </a:spcBef>
              <a:spcAft>
                <a:spcPts val="0"/>
              </a:spcAft>
              <a:buNone/>
            </a:pPr>
            <a:endParaRPr b="1">
              <a:solidFill>
                <a:schemeClr val="dk1"/>
              </a:solidFill>
            </a:endParaRPr>
          </a:p>
          <a:p>
            <a:pPr marL="457200" lvl="0" indent="-381000" rtl="0">
              <a:spcBef>
                <a:spcPts val="0"/>
              </a:spcBef>
              <a:spcAft>
                <a:spcPts val="0"/>
              </a:spcAft>
              <a:buClr>
                <a:schemeClr val="dk1"/>
              </a:buClr>
              <a:buSzPct val="100000"/>
              <a:buChar char="●"/>
            </a:pPr>
            <a:r>
              <a:rPr lang="en">
                <a:solidFill>
                  <a:schemeClr val="dk1"/>
                </a:solidFill>
              </a:rPr>
              <a:t>I can analyze the structure of Chávez’s speech and explain how each section contributes to his central claim.</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sz="2400">
                <a:solidFill>
                  <a:schemeClr val="dk1"/>
                </a:solidFill>
              </a:rPr>
              <a:t>																																																																																																																			HOUSE										TEXT</a:t>
            </a:r>
            <a:endParaRPr sz="2400">
              <a:solidFill>
                <a:schemeClr val="dk1"/>
              </a:solidFill>
            </a:endParaRPr>
          </a:p>
        </p:txBody>
      </p:sp>
      <p:pic>
        <p:nvPicPr>
          <p:cNvPr id="187" name="Google Shape;187;p33"/>
          <p:cNvPicPr preferRelativeResize="0"/>
          <p:nvPr/>
        </p:nvPicPr>
        <p:blipFill>
          <a:blip r:embed="rId3">
            <a:alphaModFix/>
          </a:blip>
          <a:stretch>
            <a:fillRect/>
          </a:stretch>
        </p:blipFill>
        <p:spPr>
          <a:xfrm>
            <a:off x="499674" y="2516203"/>
            <a:ext cx="2533652" cy="2229326"/>
          </a:xfrm>
          <a:prstGeom prst="rect">
            <a:avLst/>
          </a:prstGeom>
          <a:noFill/>
          <a:ln>
            <a:noFill/>
          </a:ln>
        </p:spPr>
      </p:pic>
      <p:sp>
        <p:nvSpPr>
          <p:cNvPr id="188" name="Google Shape;188;p33"/>
          <p:cNvSpPr/>
          <p:nvPr/>
        </p:nvSpPr>
        <p:spPr>
          <a:xfrm>
            <a:off x="3154963" y="2516203"/>
            <a:ext cx="2350500" cy="2243724"/>
          </a:xfrm>
          <a:prstGeom prst="mathEqual">
            <a:avLst>
              <a:gd name="adj1" fmla="val 23520"/>
              <a:gd name="adj2" fmla="val 1176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sz="1800">
                <a:latin typeface="Century Gothic" panose="020B0502020202020204" pitchFamily="34" charset="0"/>
              </a:rPr>
              <a:t>The structure of a house  is similar to the structure of a text!</a:t>
            </a:r>
            <a:endParaRPr sz="1800">
              <a:latin typeface="Century Gothic" panose="020B0502020202020204" pitchFamily="34" charset="0"/>
            </a:endParaRPr>
          </a:p>
        </p:txBody>
      </p:sp>
      <p:pic>
        <p:nvPicPr>
          <p:cNvPr id="189" name="Google Shape;189;p33"/>
          <p:cNvPicPr preferRelativeResize="0"/>
          <p:nvPr/>
        </p:nvPicPr>
        <p:blipFill>
          <a:blip r:embed="rId4">
            <a:alphaModFix/>
          </a:blip>
          <a:stretch>
            <a:fillRect/>
          </a:stretch>
        </p:blipFill>
        <p:spPr>
          <a:xfrm>
            <a:off x="5627100" y="2775975"/>
            <a:ext cx="2873600" cy="1794851"/>
          </a:xfrm>
          <a:prstGeom prst="rect">
            <a:avLst/>
          </a:prstGeom>
          <a:noFill/>
          <a:ln>
            <a:noFill/>
          </a:ln>
        </p:spPr>
      </p:pic>
      <p:pic>
        <p:nvPicPr>
          <p:cNvPr id="8" name="Google Shape;155;p29"/>
          <p:cNvPicPr preferRelativeResize="0"/>
          <p:nvPr/>
        </p:nvPicPr>
        <p:blipFill>
          <a:blip r:embed="rId5">
            <a:alphaModFix/>
          </a:blip>
          <a:stretch>
            <a:fillRect/>
          </a:stretch>
        </p:blipFill>
        <p:spPr>
          <a:xfrm>
            <a:off x="7975979" y="73682"/>
            <a:ext cx="1066900" cy="96687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BF2334A-07A6-4615-AF6F-E629FD3E5DA7}">
  <ds:schemaRefs>
    <ds:schemaRef ds:uri="02a6a75b-8925-4bc7-8b21-b87d4a90d0a3"/>
    <ds:schemaRef ds:uri="a1502afc-75e6-4a80-976c-76583f90c7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A8C1478-76A1-4999-988B-CC930F758A0E}">
  <ds:schemaRefs>
    <ds:schemaRef ds:uri="http://schemas.microsoft.com/sharepoint/v3/contenttype/forms"/>
  </ds:schemaRefs>
</ds:datastoreItem>
</file>

<file path=customXml/itemProps3.xml><?xml version="1.0" encoding="utf-8"?>
<ds:datastoreItem xmlns:ds="http://schemas.openxmlformats.org/officeDocument/2006/customXml" ds:itemID="{FF616ECB-F8E3-4DD0-8078-F274B43D5285}">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17</Slides>
  <Notes>17</Notes>
  <HiddenSlides>0</HiddenSlide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Grade 7: Module 2: Unit 2: Lesson 2 Teacher slide, before teaching.</vt:lpstr>
      <vt:lpstr>Grade 7: Module 2: Unit 2: Lesson 2 Teacher slide, before teaching.</vt:lpstr>
      <vt:lpstr>Grade 7: Module 2: Unit 2: Lesson 2 Teacher slide, before teaching.</vt:lpstr>
      <vt:lpstr>PowerPoint Presentation</vt:lpstr>
      <vt:lpstr>Hello, Students!</vt:lpstr>
      <vt:lpstr>Let’s look at our text   "Commonwealth Club Address” Text San Francisco, November 9, 1984 Cesar Chavez</vt:lpstr>
      <vt:lpstr>Let’s look at our learning targets </vt:lpstr>
      <vt:lpstr>Let’s listen to and annotate the text </vt:lpstr>
      <vt:lpstr>Let’s think about text structure</vt:lpstr>
      <vt:lpstr>PowerPoint Presentation</vt:lpstr>
      <vt:lpstr>Let’s look at Paragraph 15</vt:lpstr>
      <vt:lpstr>Let’s think about what a good  claim is</vt:lpstr>
      <vt:lpstr>Let’s look at our Text-Dependent Questions</vt:lpstr>
      <vt:lpstr>PowerPoint Presentation</vt:lpstr>
      <vt:lpstr>Let’s check our Evidence-Based Claims  Chart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2: Lesson 2 Teacher slide, before teaching.</dc:title>
  <dc:creator>nbravo</dc:creator>
  <cp:revision>1</cp:revision>
  <dcterms:modified xsi:type="dcterms:W3CDTF">2018-10-08T02:15:16Z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