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3.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notesSlides/notesSlide4.xml" ContentType="application/vnd.openxmlformats-officedocument.presentationml.notesSlide+xml"/>
  <Override PartName="/ppt/notesSlides/notesSlide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18.xml" ContentType="application/vnd.openxmlformats-officedocument.presentationml.slideLayout+xml"/>
  <Override PartName="/ppt/slideLayouts/slideLayout13.xml" ContentType="application/vnd.openxmlformats-officedocument.presentationml.slideLayout+xml"/>
  <Override PartName="/ppt/slideLayouts/slideLayout19.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4.xml" ContentType="application/vnd.openxmlformats-officedocument.presentationml.slideLayout+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1"/>
    <p:sldMasterId id="2147483674" r:id="rId2"/>
  </p:sldMasterIdLst>
  <p:notesMasterIdLst>
    <p:notesMasterId r:id="rId1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9144000" cy="5143500" type="screen16x9"/>
  <p:notesSz cx="6858000" cy="9144000"/>
  <p:embeddedFontLst>
    <p:embeddedFont>
      <p:font typeface="Calibri" panose="020F0502020204030204" pitchFamily="34" charset="0"/>
      <p:regular r:id="rId17"/>
      <p:bold r:id="rId18"/>
      <p:italic r:id="rId19"/>
      <p:boldItalic r:id="rId20"/>
    </p:embeddedFont>
    <p:embeddedFont>
      <p:font typeface="Century Gothic" panose="020B0502020202020204" pitchFamily="34"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ian McCabe" initials="BM" lastIdx="1" clrIdx="0">
    <p:extLst>
      <p:ext uri="{19B8F6BF-5375-455C-9EA6-DF929625EA0E}">
        <p15:presenceInfo xmlns:p15="http://schemas.microsoft.com/office/powerpoint/2012/main" userId="Brian McCab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27648" autoAdjust="0"/>
  </p:normalViewPr>
  <p:slideViewPr>
    <p:cSldViewPr snapToGrid="0">
      <p:cViewPr varScale="1">
        <p:scale>
          <a:sx n="22" d="100"/>
          <a:sy n="22" d="100"/>
        </p:scale>
        <p:origin x="2016" y="30"/>
      </p:cViewPr>
      <p:guideLst>
        <p:guide orient="horz" pos="1620"/>
        <p:guide pos="2880"/>
      </p:guideLst>
    </p:cSldViewPr>
  </p:slideViewPr>
  <p:notesTextViewPr>
    <p:cViewPr>
      <p:scale>
        <a:sx n="1" d="1"/>
        <a:sy n="1" d="1"/>
      </p:scale>
      <p:origin x="0" y="-1782"/>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2.fntdata"/><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font" Target="fonts/font5.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1.fntdata"/><Relationship Id="rId25"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8.fntdata"/><Relationship Id="rId32" Type="http://schemas.openxmlformats.org/officeDocument/2006/relationships/customXml" Target="../customXml/item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7.fntdata"/><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font" Target="fonts/font3.fntdata"/><Relationship Id="rId31" Type="http://schemas.openxmlformats.org/officeDocument/2006/relationships/customXml" Target="../customXml/item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6.fntdata"/><Relationship Id="rId27" Type="http://schemas.openxmlformats.org/officeDocument/2006/relationships/viewProps" Target="viewProps.xml"/><Relationship Id="rId30"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01056381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Use </a:t>
            </a:r>
            <a:r>
              <a:rPr lang="en-US" sz="1200" dirty="0">
                <a:latin typeface="Calibri"/>
                <a:ea typeface="Calibri"/>
                <a:cs typeface="Calibri"/>
                <a:sym typeface="Calibri"/>
              </a:rPr>
              <a:t>Articulatory Gestures Chart</a:t>
            </a:r>
            <a:r>
              <a:rPr lang="en" sz="1200" dirty="0">
                <a:latin typeface="Calibri"/>
                <a:ea typeface="Calibri"/>
                <a:cs typeface="Calibri"/>
                <a:sym typeface="Calibri"/>
              </a:rPr>
              <a:t> to support student knowledge of how to pronounce word parts and identify syllables.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45460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unknown words in poem and explain the meaning to students as you read. For example, a moment in time is an expression used to tell about what was happening in the moment.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poem “A Moment in Time” (click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“The author of this poem was out for a hike in the woods one day. She wrote this poem because she wanted to capture a moment in time of what she saw that day in the words.”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poem out loud to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“What’s going on? This doesn’t make sense! Why not? (</a:t>
            </a:r>
            <a:r>
              <a:rPr lang="en" sz="1200" b="1" dirty="0">
                <a:solidFill>
                  <a:schemeClr val="dk1"/>
                </a:solidFill>
                <a:latin typeface="Calibri"/>
                <a:ea typeface="Calibri"/>
                <a:cs typeface="Calibri"/>
                <a:sym typeface="Calibri"/>
              </a:rPr>
              <a:t>Magic e is missing on some of the words)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first line “A pal insect rests in the shad.”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Does this sound right?” </a:t>
            </a:r>
            <a:r>
              <a:rPr lang="en" sz="1200" b="1" dirty="0">
                <a:solidFill>
                  <a:schemeClr val="dk1"/>
                </a:solidFill>
                <a:latin typeface="Calibri"/>
                <a:ea typeface="Calibri"/>
                <a:cs typeface="Calibri"/>
                <a:sym typeface="Calibri"/>
              </a:rPr>
              <a:t>(No) </a:t>
            </a:r>
            <a:r>
              <a:rPr lang="en" sz="1200" i="1" dirty="0">
                <a:solidFill>
                  <a:schemeClr val="dk1"/>
                </a:solidFill>
                <a:latin typeface="Calibri"/>
                <a:ea typeface="Calibri"/>
                <a:cs typeface="Calibri"/>
                <a:sym typeface="Calibri"/>
              </a:rPr>
              <a:t>What word do you think the author meant to write here? </a:t>
            </a:r>
            <a:r>
              <a:rPr lang="en" sz="1200" b="1" dirty="0">
                <a:solidFill>
                  <a:schemeClr val="dk1"/>
                </a:solidFill>
                <a:latin typeface="Calibri"/>
                <a:ea typeface="Calibri"/>
                <a:cs typeface="Calibri"/>
                <a:sym typeface="Calibri"/>
              </a:rPr>
              <a:t>(pale, shade)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should we change the word to make it correct?” </a:t>
            </a:r>
            <a:r>
              <a:rPr lang="en" sz="1200" b="1" dirty="0">
                <a:solidFill>
                  <a:schemeClr val="dk1"/>
                </a:solidFill>
                <a:latin typeface="Calibri"/>
                <a:ea typeface="Calibri"/>
                <a:cs typeface="Calibri"/>
                <a:sym typeface="Calibri"/>
              </a:rPr>
              <a:t>(add an e at the end of “pal” and “shad”)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process with one or two more lines of the poem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does the author need to do next time she writes a poem?” </a:t>
            </a:r>
            <a:r>
              <a:rPr lang="en" sz="1200" b="1" i="1" dirty="0">
                <a:solidFill>
                  <a:schemeClr val="dk1"/>
                </a:solidFill>
                <a:latin typeface="Calibri"/>
                <a:ea typeface="Calibri"/>
                <a:cs typeface="Calibri"/>
                <a:sym typeface="Calibri"/>
              </a:rPr>
              <a:t>(spell words correctly using ‘magic e’) </a:t>
            </a:r>
            <a:endParaRPr sz="1200" b="1"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Click on slide to reveal correct poem and say: </a:t>
            </a:r>
            <a:r>
              <a:rPr lang="en" sz="1200" i="1" dirty="0">
                <a:solidFill>
                  <a:schemeClr val="dk1"/>
                </a:solidFill>
                <a:latin typeface="Calibri"/>
                <a:ea typeface="Calibri"/>
                <a:cs typeface="Calibri"/>
                <a:sym typeface="Calibri"/>
              </a:rPr>
              <a:t>“That’s right! Let’s read the correct version together.”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Decodable Reader: “Sam Rides the Subway Train” together and highlight in their own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Now you are ready to read the Decodable Reader with your partner. Some of the words in the story will be familiar because you have learned them in previous lessons. And some of the words you will see for the first time, but don’t worry. Each of the words that you will see for the first time includes only syllable patterns that you have learned. So, you just need to say the sounds that go with each of the patterns and then blend them together to read the word. There are some two-syllable words in the story, so remember you can be syllable sleuths, too!</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read “Sam Rides the Subway Train”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revising words that are missing the ‘magic e’ ending.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p>
        </p:txBody>
      </p:sp>
    </p:spTree>
    <p:extLst>
      <p:ext uri="{BB962C8B-B14F-4D97-AF65-F5344CB8AC3E}">
        <p14:creationId xmlns:p14="http://schemas.microsoft.com/office/powerpoint/2010/main" val="6100451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45a9b0d982_2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45a9b0d982_2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232565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5a9b0d982_2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45a9b0d982_2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Pass out white boards and dry erase markers for students use (or paper and pencil). Project word cards or make copies.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working together to make words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Pass out materials and display the poem “Word Cards” for students to see.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“Work with a partner to read words and practice spelling them.”</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do the following with word card lists: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 reads word for their partner to hear. </a:t>
            </a:r>
            <a:endParaRPr sz="1200" dirty="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Font typeface="Calibri"/>
              <a:buChar char="○"/>
            </a:pPr>
            <a:r>
              <a:rPr lang="en" sz="1200" dirty="0">
                <a:solidFill>
                  <a:schemeClr val="dk1"/>
                </a:solidFill>
                <a:latin typeface="Calibri"/>
                <a:ea typeface="Calibri"/>
                <a:cs typeface="Calibri"/>
                <a:sym typeface="Calibri"/>
              </a:rPr>
              <a:t>Partner writes word down without looking at word. </a:t>
            </a:r>
            <a:endParaRPr sz="1200" dirty="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Font typeface="Calibri"/>
              <a:buChar char="○"/>
            </a:pPr>
            <a:r>
              <a:rPr lang="en" sz="1200" dirty="0">
                <a:solidFill>
                  <a:schemeClr val="dk1"/>
                </a:solidFill>
                <a:latin typeface="Calibri"/>
                <a:ea typeface="Calibri"/>
                <a:cs typeface="Calibri"/>
                <a:sym typeface="Calibri"/>
              </a:rPr>
              <a:t>Student helps partner check the spelling of word. </a:t>
            </a:r>
            <a:endParaRPr sz="1200" dirty="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Font typeface="Calibri"/>
              <a:buChar char="○"/>
            </a:pPr>
            <a:r>
              <a:rPr lang="en" sz="1200" dirty="0">
                <a:solidFill>
                  <a:schemeClr val="dk1"/>
                </a:solidFill>
                <a:latin typeface="Calibri"/>
                <a:ea typeface="Calibri"/>
                <a:cs typeface="Calibri"/>
                <a:sym typeface="Calibri"/>
              </a:rPr>
              <a:t>Switch places.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Each student reads words at the end.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around students, making sure they are working together, analyzing the sounds they hear to help them spell.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spelling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the grouping of students in the  Partial Alphabetic phase with readers in the Full or Consolidated phase to help them.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p>
        </p:txBody>
      </p:sp>
    </p:spTree>
    <p:extLst>
      <p:ext uri="{BB962C8B-B14F-4D97-AF65-F5344CB8AC3E}">
        <p14:creationId xmlns:p14="http://schemas.microsoft.com/office/powerpoint/2010/main" val="18716227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1" name="Google Shape;271;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okay and students will get better at this over time.  This is what a growth mindset is all about.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“Successful learners keep track of and reflect on their own learning. We do this at the end of every lesson so that you may consider how what you did today helps you to become more proficient readers.”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did you do today that is helping you become a more proficient reader?” </a:t>
            </a:r>
            <a:r>
              <a:rPr lang="en" sz="1200" dirty="0">
                <a:solidFill>
                  <a:schemeClr val="dk1"/>
                </a:solidFill>
                <a:latin typeface="Calibri"/>
                <a:ea typeface="Calibri"/>
                <a:cs typeface="Calibri"/>
                <a:sym typeface="Calibri"/>
              </a:rPr>
              <a:t>Have students share out. (Responses will vary. Ex., “</a:t>
            </a:r>
            <a:r>
              <a:rPr lang="en" sz="1200" b="1" dirty="0">
                <a:solidFill>
                  <a:schemeClr val="dk1"/>
                </a:solidFill>
                <a:latin typeface="Calibri"/>
                <a:ea typeface="Calibri"/>
                <a:cs typeface="Calibri"/>
                <a:sym typeface="Calibri"/>
              </a:rPr>
              <a:t>I found all the words that ‘don’t play fair’ in the decodable reader and highlighted them.”)</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any students who struggle to respond.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sentence frames. Ex.</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“When reading the words for Snap or Trap, I __________.”</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 When I work with a partner, I _______________.”</a:t>
            </a:r>
            <a:endParaRPr sz="1200" i="1"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i="0" u="none" strike="noStrike" cap="none" dirty="0">
              <a:solidFill>
                <a:schemeClr val="dk1"/>
              </a:solidFill>
              <a:latin typeface="Calibri"/>
              <a:ea typeface="Calibri"/>
              <a:cs typeface="Calibri"/>
              <a:sym typeface="Calibri"/>
            </a:endParaRPr>
          </a:p>
        </p:txBody>
      </p:sp>
      <p:sp>
        <p:nvSpPr>
          <p:cNvPr id="272" name="Google Shape;272;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273" name="Google Shape;273;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80917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Syllable Cards (In supporting materials or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Cards (one per pair or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Poem “A Moment in Time” (In supporting materials or on slide) </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b="1">
              <a:solidFill>
                <a:schemeClr val="dk1"/>
              </a:solidFill>
              <a:latin typeface="Calibri"/>
              <a:ea typeface="Calibri"/>
              <a:cs typeface="Calibri"/>
              <a:sym typeface="Calibri"/>
            </a:endParaRPr>
          </a:p>
          <a:p>
            <a:pPr marL="0" lvl="0" indent="0" algn="l" rtl="0">
              <a:spcBef>
                <a:spcPts val="1000"/>
              </a:spcBef>
              <a:spcAft>
                <a:spcPts val="0"/>
              </a:spcAft>
              <a:buNone/>
            </a:pPr>
            <a:r>
              <a:rPr lang="en" sz="1200" b="1">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reading/spelling </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77979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53c6f4be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453c6f4be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168314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Building on Previous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apply what they have learned about the spelling patterns and syllable types from Grade One.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Ongoing Assessment: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read and spell one- and two-syllable words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Key Vocabulary: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Syllable, vowel, moment, splendid </a:t>
            </a:r>
            <a:endParaRPr sz="1200" dirty="0">
              <a:latin typeface="Calibri"/>
              <a:ea typeface="Calibri"/>
              <a:cs typeface="Calibri"/>
              <a:sym typeface="Calibri"/>
            </a:endParaRPr>
          </a:p>
        </p:txBody>
      </p:sp>
    </p:spTree>
    <p:extLst>
      <p:ext uri="{BB962C8B-B14F-4D97-AF65-F5344CB8AC3E}">
        <p14:creationId xmlns:p14="http://schemas.microsoft.com/office/powerpoint/2010/main" val="7608182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67980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 back what they heard. This can be very brief as the lesson goes into this in more detail.</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72711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5 - 10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they should listen for the vowel sound, not count the vowel letters they see in words to determine the syllable type.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Introduce the Building Two-Syllable Words poem activity.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Words are made up of syllables. Each syllable has a vowel sound. Listen to each word to determine how many syllables it has.”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“time” </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many syllables does ‘time’ have?” </a:t>
            </a:r>
            <a:r>
              <a:rPr lang="en" sz="1200" b="1" dirty="0">
                <a:solidFill>
                  <a:schemeClr val="dk1"/>
                </a:solidFill>
                <a:latin typeface="Calibri"/>
                <a:ea typeface="Calibri"/>
                <a:cs typeface="Calibri"/>
                <a:sym typeface="Calibri"/>
              </a:rPr>
              <a:t>(one)</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many vowel sounds do you hear?” </a:t>
            </a:r>
            <a:r>
              <a:rPr lang="en" sz="1200" b="1" dirty="0">
                <a:solidFill>
                  <a:schemeClr val="dk1"/>
                </a:solidFill>
                <a:latin typeface="Calibri"/>
                <a:ea typeface="Calibri"/>
                <a:cs typeface="Calibri"/>
                <a:sym typeface="Calibri"/>
              </a:rPr>
              <a:t>(one) </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vowel sound do you hear?” </a:t>
            </a:r>
            <a:r>
              <a:rPr lang="en" sz="1200" b="1" dirty="0">
                <a:solidFill>
                  <a:schemeClr val="dk1"/>
                </a:solidFill>
                <a:latin typeface="Calibri"/>
                <a:ea typeface="Calibri"/>
                <a:cs typeface="Calibri"/>
                <a:sym typeface="Calibri"/>
              </a:rPr>
              <a:t>(long i sound) </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Analyze “picnic,” “include,” “concrete,” and “introduce” with students. Determine how many syllables and type of vowel sounds each word has.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Click on slide to reveal syllable cards (or hold syllable cards up for students to see). </a:t>
            </a: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Each of these cards is a syllable. They all have different vowel sounds. Read the syllable cards to identify the type of vowel sound you hear when you read it.” </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“Short vowel sounds are closed syllables. Can you find cards with closed syllables?” </a:t>
            </a:r>
            <a:r>
              <a:rPr lang="en" sz="1200" b="1" dirty="0">
                <a:solidFill>
                  <a:schemeClr val="dk1"/>
                </a:solidFill>
                <a:latin typeface="Calibri"/>
                <a:ea typeface="Calibri"/>
                <a:cs typeface="Calibri"/>
                <a:sym typeface="Calibri"/>
              </a:rPr>
              <a:t>(in, rab, bit, sing, sect, ment, long, sic) </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Can you find cards with open syllables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mu, mo, a)</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Now it’s time to make words. Can you put two syllables together to make words</a:t>
            </a:r>
            <a:r>
              <a:rPr lang="en" sz="1200" dirty="0">
                <a:solidFill>
                  <a:schemeClr val="dk1"/>
                </a:solidFill>
                <a:latin typeface="Calibri"/>
                <a:ea typeface="Calibri"/>
                <a:cs typeface="Calibri"/>
                <a:sym typeface="Calibri"/>
              </a:rPr>
              <a:t>?” Call on students to make a word by putting two syllable cards together.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Examples: rabbit, moment, insect, along, music</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reading and identifying syllable cards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make words with syllable cards.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 students together to find as many words as possible.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94023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finger-tapping. Feeling each “beat” in this way supports syllabication.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521182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dirty="0">
              <a:solidFill>
                <a:schemeClr val="dk1"/>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70561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4"/>
        <p:cNvGrpSpPr/>
        <p:nvPr/>
      </p:nvGrpSpPr>
      <p:grpSpPr>
        <a:xfrm>
          <a:off x="0" y="0"/>
          <a:ext cx="0" cy="0"/>
          <a:chOff x="0" y="0"/>
          <a:chExt cx="0" cy="0"/>
        </a:xfrm>
      </p:grpSpPr>
      <p:sp>
        <p:nvSpPr>
          <p:cNvPr id="105" name="Google Shape;105;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08" name="Google Shape;10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09" name="Google Shape;10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pic>
        <p:nvPicPr>
          <p:cNvPr id="110" name="Google Shape;110;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1" name="Google Shape;111;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2" name="Google Shape;112;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5" name="Google Shape;115;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6" name="Google Shape;116;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17" name="Google Shape;117;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18" name="Google Shape;118;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1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23" name="Google Shape;123;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24" name="Google Shape;124;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1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1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30" name="Google Shape;130;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31" name="Google Shape;131;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2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48" name="Google Shape;148;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49" name="Google Shape;149;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2" name="Google Shape;152;p2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55" name="Google Shape;155;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56" name="Google Shape;156;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9" name="Google Shape;159;p2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dirty="0"/>
          </a:p>
        </p:txBody>
      </p:sp>
      <p:sp>
        <p:nvSpPr>
          <p:cNvPr id="160" name="Google Shape;160;p2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62" name="Google Shape;162;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63" name="Google Shape;163;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2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68" name="Google Shape;168;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69" name="Google Shape;169;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2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74" name="Google Shape;17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75" name="Google Shape;17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8" name="Google Shape;178;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dirty="0"/>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3.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2.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99" name="Google Shape;99;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00" name="Google Shape;100;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pic>
        <p:nvPicPr>
          <p:cNvPr id="101" name="Google Shape;101;p15"/>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02" name="Google Shape;102;p15"/>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03" name="Google Shape;103;p15"/>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1: Cycle 1: Lesson 2</a:t>
            </a:r>
            <a:endParaRPr sz="2800" dirty="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dirty="0"/>
          </a:p>
        </p:txBody>
      </p:sp>
      <p:sp>
        <p:nvSpPr>
          <p:cNvPr id="185" name="Google Shape;185;p28"/>
          <p:cNvSpPr txBox="1">
            <a:spLocks noGrp="1"/>
          </p:cNvSpPr>
          <p:nvPr>
            <p:ph type="body" idx="1"/>
          </p:nvPr>
        </p:nvSpPr>
        <p:spPr>
          <a:xfrm>
            <a:off x="311700" y="1244100"/>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rgbClr val="000000"/>
              </a:buClr>
              <a:buSzPts val="1100"/>
              <a:buFont typeface="Arial"/>
              <a:buNone/>
            </a:pPr>
            <a:r>
              <a:rPr lang="en" sz="1600" i="1" dirty="0">
                <a:solidFill>
                  <a:schemeClr val="dk1"/>
                </a:solidFill>
              </a:rPr>
              <a:t>This lesson </a:t>
            </a:r>
            <a:r>
              <a:rPr lang="en" sz="1600" i="1" dirty="0"/>
              <a:t>reviews the ‘Magic e’ spelling pattern by teaching students a new poem they can read fluently called “A Moment in Time.” Students will continue to read and spell words with one and two syllables. Continue to support students in analyzing words to identify vowel sound and syllable type. </a:t>
            </a:r>
            <a:endParaRPr sz="1600" b="1" i="1" dirty="0">
              <a:solidFill>
                <a:schemeClr val="dk1"/>
              </a:solidFill>
            </a:endParaRPr>
          </a:p>
          <a:p>
            <a:pPr marL="0" lvl="0" indent="0" algn="l" rtl="0">
              <a:lnSpc>
                <a:spcPct val="90000"/>
              </a:lnSpc>
              <a:spcBef>
                <a:spcPts val="800"/>
              </a:spcBef>
              <a:spcAft>
                <a:spcPts val="0"/>
              </a:spcAft>
              <a:buClr>
                <a:srgbClr val="000000"/>
              </a:buClr>
              <a:buSzPts val="1100"/>
              <a:buFont typeface="Arial"/>
              <a:buNone/>
            </a:pPr>
            <a:r>
              <a:rPr lang="en" sz="1600" b="1" i="1" dirty="0">
                <a:solidFill>
                  <a:schemeClr val="dk1"/>
                </a:solidFill>
              </a:rPr>
              <a:t>Be sure that students pay careful attention to:</a:t>
            </a:r>
            <a:endParaRPr sz="1600" b="1" dirty="0">
              <a:solidFill>
                <a:schemeClr val="dk1"/>
              </a:solidFill>
            </a:endParaRPr>
          </a:p>
          <a:p>
            <a:pPr marL="457200" lvl="0" indent="-330200" algn="l" rtl="0">
              <a:lnSpc>
                <a:spcPct val="90000"/>
              </a:lnSpc>
              <a:spcBef>
                <a:spcPts val="1000"/>
              </a:spcBef>
              <a:spcAft>
                <a:spcPts val="0"/>
              </a:spcAft>
              <a:buSzPts val="1600"/>
              <a:buChar char="•"/>
            </a:pPr>
            <a:r>
              <a:rPr lang="en" sz="1600" dirty="0"/>
              <a:t>Knowledge of syllable types</a:t>
            </a:r>
            <a:endParaRPr sz="1600" dirty="0"/>
          </a:p>
          <a:p>
            <a:pPr marL="457200" lvl="0" indent="-330200" algn="l" rtl="0">
              <a:lnSpc>
                <a:spcPct val="90000"/>
              </a:lnSpc>
              <a:spcBef>
                <a:spcPts val="0"/>
              </a:spcBef>
              <a:spcAft>
                <a:spcPts val="0"/>
              </a:spcAft>
              <a:buSzPts val="1600"/>
              <a:buChar char="•"/>
            </a:pPr>
            <a:r>
              <a:rPr lang="en" sz="1600" dirty="0"/>
              <a:t>Ability to read and spell words</a:t>
            </a:r>
            <a:endParaRPr sz="1600" dirty="0"/>
          </a:p>
          <a:p>
            <a:pPr marL="457200" lvl="0" indent="-330200" algn="l" rtl="0">
              <a:lnSpc>
                <a:spcPct val="90000"/>
              </a:lnSpc>
              <a:spcBef>
                <a:spcPts val="0"/>
              </a:spcBef>
              <a:spcAft>
                <a:spcPts val="0"/>
              </a:spcAft>
              <a:buSzPts val="1600"/>
              <a:buChar char="•"/>
            </a:pPr>
            <a:r>
              <a:rPr lang="en" sz="1600" dirty="0"/>
              <a:t>Knowledge of fluency </a:t>
            </a: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Read a Poem</a:t>
            </a:r>
            <a:endParaRPr sz="3000" dirty="0"/>
          </a:p>
        </p:txBody>
      </p:sp>
      <p:pic>
        <p:nvPicPr>
          <p:cNvPr id="255" name="Google Shape;255;p37"/>
          <p:cNvPicPr preferRelativeResize="0"/>
          <p:nvPr/>
        </p:nvPicPr>
        <p:blipFill>
          <a:blip r:embed="rId3">
            <a:alphaModFix/>
          </a:blip>
          <a:stretch>
            <a:fillRect/>
          </a:stretch>
        </p:blipFill>
        <p:spPr>
          <a:xfrm>
            <a:off x="472725" y="906875"/>
            <a:ext cx="4008491" cy="3931825"/>
          </a:xfrm>
          <a:prstGeom prst="rect">
            <a:avLst/>
          </a:prstGeom>
          <a:noFill/>
          <a:ln>
            <a:noFill/>
          </a:ln>
        </p:spPr>
      </p:pic>
      <p:sp>
        <p:nvSpPr>
          <p:cNvPr id="256" name="Google Shape;256;p37"/>
          <p:cNvSpPr txBox="1"/>
          <p:nvPr/>
        </p:nvSpPr>
        <p:spPr>
          <a:xfrm>
            <a:off x="4756425" y="281525"/>
            <a:ext cx="4212900" cy="4557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Century Gothic"/>
                <a:ea typeface="Century Gothic"/>
                <a:cs typeface="Century Gothic"/>
                <a:sym typeface="Century Gothic"/>
              </a:rPr>
              <a:t>A Moment in Time </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A pale insect rests in the shade while a frog hops along singing a song. </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His music makes me smile wide. </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Hiss! </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A snake slides past thick blades of grass.</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She scares the rabbits, and they all run and hid. </a:t>
            </a: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
            </a:r>
            <a:br>
              <a:rPr lang="en" sz="1600">
                <a:latin typeface="Century Gothic"/>
                <a:ea typeface="Century Gothic"/>
                <a:cs typeface="Century Gothic"/>
                <a:sym typeface="Century Gothic"/>
              </a:rPr>
            </a:br>
            <a:r>
              <a:rPr lang="en" sz="1600">
                <a:latin typeface="Century Gothic"/>
                <a:ea typeface="Century Gothic"/>
                <a:cs typeface="Century Gothic"/>
                <a:sym typeface="Century Gothic"/>
              </a:rPr>
              <a:t>Puffs of wind. A chill on my skin. </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As I hike on this splendid long path. </a:t>
            </a:r>
            <a:endParaRPr sz="1600" dirty="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6"/>
                                        </p:tgtEl>
                                        <p:attrNameLst>
                                          <p:attrName>style.visibility</p:attrName>
                                        </p:attrNameLst>
                                      </p:cBhvr>
                                      <p:to>
                                        <p:strVal val="visible"/>
                                      </p:to>
                                    </p:set>
                                    <p:animEffect transition="in" filter="fade">
                                      <p:cBhvr>
                                        <p:cTn id="7" dur="1000"/>
                                        <p:tgtEl>
                                          <p:spTgt spid="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dirty="0"/>
          </a:p>
        </p:txBody>
      </p:sp>
      <p:sp>
        <p:nvSpPr>
          <p:cNvPr id="262" name="Google Shape;262;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a:solidFill>
                  <a:srgbClr val="FF0000"/>
                </a:solidFill>
                <a:latin typeface="Times New Roman"/>
                <a:ea typeface="Times New Roman"/>
                <a:cs typeface="Times New Roman"/>
                <a:sym typeface="Times New Roman"/>
              </a:rPr>
              <a:t>“</a:t>
            </a:r>
            <a:r>
              <a:rPr lang="en" sz="3000">
                <a:solidFill>
                  <a:srgbClr val="FF0000"/>
                </a:solidFill>
              </a:rPr>
              <a:t>Now it’s time to read and spell words, read and spell words, read and spell words. </a:t>
            </a:r>
            <a:endParaRPr sz="3000" dirty="0">
              <a:solidFill>
                <a:srgbClr val="FF0000"/>
              </a:solidFill>
            </a:endParaRPr>
          </a:p>
          <a:p>
            <a:pPr marL="0" lvl="0" indent="0" algn="ctr" rtl="0">
              <a:lnSpc>
                <a:spcPct val="180000"/>
              </a:lnSpc>
              <a:spcBef>
                <a:spcPts val="800"/>
              </a:spcBef>
              <a:spcAft>
                <a:spcPts val="0"/>
              </a:spcAft>
              <a:buNone/>
            </a:pPr>
            <a:r>
              <a:rPr lang="en" sz="3000">
                <a:solidFill>
                  <a:srgbClr val="FF0000"/>
                </a:solidFill>
              </a:rPr>
              <a:t>Now it’s time to read and spell words using the patterns we know.</a:t>
            </a:r>
            <a:r>
              <a:rPr lang="en" sz="3000">
                <a:solidFill>
                  <a:srgbClr val="FF0000"/>
                </a:solidFill>
                <a:latin typeface="Times New Roman"/>
                <a:ea typeface="Times New Roman"/>
                <a:cs typeface="Times New Roman"/>
                <a:sym typeface="Times New Roman"/>
              </a:rPr>
              <a:t>”</a:t>
            </a:r>
            <a:endParaRPr sz="3000"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Read and Spell Words</a:t>
            </a:r>
            <a:endParaRPr sz="3000" dirty="0"/>
          </a:p>
        </p:txBody>
      </p:sp>
      <p:pic>
        <p:nvPicPr>
          <p:cNvPr id="268" name="Google Shape;268;p39"/>
          <p:cNvPicPr preferRelativeResize="0"/>
          <p:nvPr/>
        </p:nvPicPr>
        <p:blipFill>
          <a:blip r:embed="rId3">
            <a:alphaModFix/>
          </a:blip>
          <a:stretch>
            <a:fillRect/>
          </a:stretch>
        </p:blipFill>
        <p:spPr>
          <a:xfrm>
            <a:off x="1142500" y="991325"/>
            <a:ext cx="2895075" cy="39318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dirty="0"/>
          </a:p>
        </p:txBody>
      </p:sp>
      <p:sp>
        <p:nvSpPr>
          <p:cNvPr id="276" name="Google Shape;276;p40"/>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What did you do today that is helping you become a more proficient reader? </a:t>
            </a:r>
            <a:endParaRPr dirty="0"/>
          </a:p>
        </p:txBody>
      </p:sp>
      <p:pic>
        <p:nvPicPr>
          <p:cNvPr id="277" name="Google Shape;277;p40"/>
          <p:cNvPicPr preferRelativeResize="0"/>
          <p:nvPr/>
        </p:nvPicPr>
        <p:blipFill>
          <a:blip r:embed="rId3">
            <a:alphaModFix/>
          </a:blip>
          <a:stretch>
            <a:fillRect/>
          </a:stretch>
        </p:blipFill>
        <p:spPr>
          <a:xfrm>
            <a:off x="629851" y="1543200"/>
            <a:ext cx="2858673" cy="2858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body" idx="1"/>
          </p:nvPr>
        </p:nvSpPr>
        <p:spPr>
          <a:xfrm>
            <a:off x="311700" y="1247175"/>
            <a:ext cx="8520600" cy="3032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a:solidFill>
                  <a:schemeClr val="dk1"/>
                </a:solidFill>
              </a:rPr>
              <a:t>New Materials to Prepare in Advance: </a:t>
            </a:r>
            <a:endParaRPr sz="1800" b="1" dirty="0">
              <a:solidFill>
                <a:schemeClr val="dk1"/>
              </a:solidFill>
            </a:endParaRPr>
          </a:p>
          <a:p>
            <a:pPr marL="457200" lvl="0" indent="-323850" algn="l" rtl="0">
              <a:spcBef>
                <a:spcPts val="800"/>
              </a:spcBef>
              <a:spcAft>
                <a:spcPts val="0"/>
              </a:spcAft>
              <a:buClr>
                <a:schemeClr val="dk1"/>
              </a:buClr>
              <a:buSzPts val="1500"/>
              <a:buChar char="•"/>
            </a:pPr>
            <a:r>
              <a:rPr lang="en" sz="1500"/>
              <a:t>Syllable Cards (In supporting materials or on slide)</a:t>
            </a:r>
            <a:endParaRPr sz="1500" dirty="0"/>
          </a:p>
          <a:p>
            <a:pPr marL="457200" lvl="0" indent="-323850" algn="l" rtl="0">
              <a:spcBef>
                <a:spcPts val="0"/>
              </a:spcBef>
              <a:spcAft>
                <a:spcPts val="0"/>
              </a:spcAft>
              <a:buSzPts val="1500"/>
              <a:buChar char="•"/>
            </a:pPr>
            <a:r>
              <a:rPr lang="en" sz="1500"/>
              <a:t>Word Cards (one per pair or on slide) </a:t>
            </a:r>
            <a:endParaRPr sz="1500" dirty="0"/>
          </a:p>
          <a:p>
            <a:pPr marL="457200" lvl="0" indent="-323850" algn="l" rtl="0">
              <a:spcBef>
                <a:spcPts val="0"/>
              </a:spcBef>
              <a:spcAft>
                <a:spcPts val="0"/>
              </a:spcAft>
              <a:buSzPts val="1500"/>
              <a:buChar char="•"/>
            </a:pPr>
            <a:r>
              <a:rPr lang="en" sz="1500"/>
              <a:t>Poem “A Moment in Time” (In supporting materials or on slide) </a:t>
            </a:r>
            <a:endParaRPr sz="1500" dirty="0"/>
          </a:p>
          <a:p>
            <a:pPr marL="177800" lvl="0" indent="0" algn="l" rtl="0">
              <a:spcBef>
                <a:spcPts val="1000"/>
              </a:spcBef>
              <a:spcAft>
                <a:spcPts val="0"/>
              </a:spcAft>
              <a:buNone/>
            </a:pPr>
            <a:endParaRPr sz="1500" dirty="0"/>
          </a:p>
          <a:p>
            <a:pPr marL="0" lvl="0" indent="0" algn="l" rtl="0">
              <a:spcBef>
                <a:spcPts val="1000"/>
              </a:spcBef>
              <a:spcAft>
                <a:spcPts val="0"/>
              </a:spcAft>
              <a:buNone/>
            </a:pPr>
            <a:r>
              <a:rPr lang="en" sz="1500" b="1"/>
              <a:t>Materials to Gather from Previous Lessons; </a:t>
            </a:r>
            <a:endParaRPr sz="1500" b="1" dirty="0"/>
          </a:p>
          <a:p>
            <a:pPr marL="457200" lvl="0" indent="-323850" algn="l" rtl="0">
              <a:spcBef>
                <a:spcPts val="1000"/>
              </a:spcBef>
              <a:spcAft>
                <a:spcPts val="0"/>
              </a:spcAft>
              <a:buSzPts val="1500"/>
              <a:buChar char="•"/>
            </a:pPr>
            <a:r>
              <a:rPr lang="en" sz="1500"/>
              <a:t>White boards, dry erase markers, white board erasers </a:t>
            </a:r>
            <a:endParaRPr sz="1500" dirty="0"/>
          </a:p>
          <a:p>
            <a:pPr marL="177800" lvl="0" indent="0" algn="l" rtl="0">
              <a:spcBef>
                <a:spcPts val="1000"/>
              </a:spcBef>
              <a:spcAft>
                <a:spcPts val="1000"/>
              </a:spcAft>
              <a:buNone/>
            </a:pPr>
            <a:endParaRPr sz="1500" dirty="0">
              <a:solidFill>
                <a:schemeClr val="dk1"/>
              </a:solidFill>
            </a:endParaRPr>
          </a:p>
        </p:txBody>
      </p:sp>
      <p:sp>
        <p:nvSpPr>
          <p:cNvPr id="191" name="Google Shape;191;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1: Part 1: Cycle 1: Lesson 2</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Instead of small group time, use Assessment from Lesson 1 to progress monitor students. </a:t>
            </a:r>
            <a:endParaRPr sz="1600" dirty="0"/>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197" name="Google Shape;197;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1: Cycle 1: Lesson 2</a:t>
            </a:r>
            <a:endParaRPr sz="2800" dirty="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pic>
        <p:nvPicPr>
          <p:cNvPr id="202" name="Google Shape;20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3" name="Google Shape;20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dirty="0">
              <a:solidFill>
                <a:srgbClr val="FFFFFF"/>
              </a:solidFill>
              <a:latin typeface="Calibri"/>
              <a:ea typeface="Calibri"/>
              <a:cs typeface="Calibri"/>
              <a:sym typeface="Calibri"/>
            </a:endParaRPr>
          </a:p>
        </p:txBody>
      </p:sp>
      <p:sp>
        <p:nvSpPr>
          <p:cNvPr id="204" name="Google Shape;204;p31"/>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1: Part 1: </a:t>
            </a:r>
            <a:endParaRPr sz="3200" b="1" dirty="0">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 Lesson 2</a:t>
            </a:r>
            <a:endParaRPr sz="3200" b="1" dirty="0">
              <a:solidFill>
                <a:srgbClr val="404040"/>
              </a:solidFill>
              <a:latin typeface="Century Gothic"/>
              <a:ea typeface="Century Gothic"/>
              <a:cs typeface="Century Gothic"/>
              <a:sym typeface="Century Gothic"/>
            </a:endParaRPr>
          </a:p>
        </p:txBody>
      </p:sp>
      <p:pic>
        <p:nvPicPr>
          <p:cNvPr id="205" name="Google Shape;20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6" name="Google Shape;20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dirty="0"/>
          </a:p>
        </p:txBody>
      </p:sp>
      <p:sp>
        <p:nvSpPr>
          <p:cNvPr id="212" name="Google Shape;212;p32"/>
          <p:cNvSpPr txBox="1">
            <a:spLocks noGrp="1"/>
          </p:cNvSpPr>
          <p:nvPr>
            <p:ph type="body" idx="1"/>
          </p:nvPr>
        </p:nvSpPr>
        <p:spPr>
          <a:xfrm>
            <a:off x="311700" y="863550"/>
            <a:ext cx="8520600" cy="3689100"/>
          </a:xfrm>
          <a:prstGeom prst="rect">
            <a:avLst/>
          </a:prstGeom>
        </p:spPr>
        <p:txBody>
          <a:bodyPr spcFirstLastPara="1" wrap="square" lIns="68575" tIns="34275" rIns="68575" bIns="34275" anchor="t" anchorCtr="0">
            <a:noAutofit/>
          </a:bodyPr>
          <a:lstStyle/>
          <a:p>
            <a:pPr marL="0" lvl="0" indent="0" algn="ctr" rtl="0">
              <a:lnSpc>
                <a:spcPct val="200000"/>
              </a:lnSpc>
              <a:spcBef>
                <a:spcPts val="800"/>
              </a:spcBef>
              <a:spcAft>
                <a:spcPts val="0"/>
              </a:spcAft>
              <a:buClr>
                <a:schemeClr val="dk1"/>
              </a:buClr>
              <a:buSzPts val="1100"/>
              <a:buFont typeface="Arial"/>
              <a:buNone/>
            </a:pPr>
            <a:r>
              <a:rPr lang="en" sz="2000">
                <a:solidFill>
                  <a:srgbClr val="FF0000"/>
                </a:solidFill>
              </a:rPr>
              <a:t>Teacher: </a:t>
            </a:r>
            <a:r>
              <a:rPr lang="en" sz="2000" i="1">
                <a:solidFill>
                  <a:srgbClr val="FF0000"/>
                </a:solidFill>
              </a:rPr>
              <a:t>“A syllable has a vowel sound, a vowel sound, a vowel sound. A syllable has a vowel sound, is it short or is it long?”</a:t>
            </a:r>
            <a:endParaRPr sz="2000" i="1" dirty="0">
              <a:solidFill>
                <a:srgbClr val="FF0000"/>
              </a:solidFill>
            </a:endParaRPr>
          </a:p>
          <a:p>
            <a:pPr marL="0" lvl="0" indent="0" algn="ctr" rtl="0">
              <a:lnSpc>
                <a:spcPct val="200000"/>
              </a:lnSpc>
              <a:spcBef>
                <a:spcPts val="800"/>
              </a:spcBef>
              <a:spcAft>
                <a:spcPts val="0"/>
              </a:spcAft>
              <a:buClr>
                <a:schemeClr val="dk1"/>
              </a:buClr>
              <a:buSzPts val="1100"/>
              <a:buFont typeface="Arial"/>
              <a:buNone/>
            </a:pPr>
            <a:r>
              <a:rPr lang="en" sz="2000">
                <a:solidFill>
                  <a:srgbClr val="FF0000"/>
                </a:solidFill>
              </a:rPr>
              <a:t>Students: </a:t>
            </a:r>
            <a:r>
              <a:rPr lang="en" sz="2000" i="1">
                <a:solidFill>
                  <a:srgbClr val="FF0000"/>
                </a:solidFill>
              </a:rPr>
              <a:t>“A syllable has a vowel sound, a vowel sound, a vowel soud. A syllable has a vowel sound, is it short or is it long?”</a:t>
            </a:r>
            <a:endParaRPr sz="28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dirty="0"/>
          </a:p>
        </p:txBody>
      </p:sp>
      <p:sp>
        <p:nvSpPr>
          <p:cNvPr id="218" name="Google Shape;218;p3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solidFill>
                  <a:schemeClr val="dk1"/>
                </a:solidFill>
              </a:rPr>
              <a:t>I can identify different syllable t</a:t>
            </a:r>
            <a:r>
              <a:rPr lang="en" sz="2400"/>
              <a:t>ypes in words. </a:t>
            </a:r>
            <a:r>
              <a:rPr lang="en" sz="2400">
                <a:solidFill>
                  <a:schemeClr val="dk1"/>
                </a:solidFill>
              </a:rPr>
              <a:t> </a:t>
            </a:r>
            <a:endParaRPr sz="2400" dirty="0">
              <a:solidFill>
                <a:schemeClr val="dk1"/>
              </a:solidFill>
            </a:endParaRPr>
          </a:p>
          <a:p>
            <a:pPr marL="457200" lvl="0" indent="-381000" algn="l" rtl="0">
              <a:lnSpc>
                <a:spcPct val="120000"/>
              </a:lnSpc>
              <a:spcBef>
                <a:spcPts val="0"/>
              </a:spcBef>
              <a:spcAft>
                <a:spcPts val="0"/>
              </a:spcAft>
              <a:buClr>
                <a:schemeClr val="dk1"/>
              </a:buClr>
              <a:buSzPts val="2400"/>
              <a:buFont typeface="Century Gothic"/>
              <a:buChar char="•"/>
            </a:pPr>
            <a:r>
              <a:rPr lang="en" sz="2400"/>
              <a:t>I can decode words with different syllable types.</a:t>
            </a:r>
            <a:endParaRPr sz="2400" dirty="0"/>
          </a:p>
          <a:p>
            <a:pPr marL="0" lvl="0" indent="0" algn="l" rtl="0">
              <a:lnSpc>
                <a:spcPct val="120000"/>
              </a:lnSpc>
              <a:spcBef>
                <a:spcPts val="800"/>
              </a:spcBef>
              <a:spcAft>
                <a:spcPts val="0"/>
              </a:spcAft>
              <a:buNone/>
            </a:pPr>
            <a:endParaRPr sz="2400" dirty="0"/>
          </a:p>
          <a:p>
            <a:pPr marL="0" lvl="0" indent="0" algn="l" rtl="0">
              <a:lnSpc>
                <a:spcPct val="115000"/>
              </a:lnSpc>
              <a:spcBef>
                <a:spcPts val="800"/>
              </a:spcBef>
              <a:spcAft>
                <a:spcPts val="0"/>
              </a:spcAft>
              <a:buClr>
                <a:schemeClr val="dk1"/>
              </a:buClr>
              <a:buSzPts val="1100"/>
              <a:buFont typeface="Arial"/>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19" name="Google Shape;219;p33"/>
          <p:cNvPicPr preferRelativeResize="0"/>
          <p:nvPr/>
        </p:nvPicPr>
        <p:blipFill>
          <a:blip r:embed="rId3">
            <a:alphaModFix/>
          </a:blip>
          <a:stretch>
            <a:fillRect/>
          </a:stretch>
        </p:blipFill>
        <p:spPr>
          <a:xfrm>
            <a:off x="8327571" y="4358168"/>
            <a:ext cx="692036" cy="55204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4"/>
          <p:cNvSpPr txBox="1">
            <a:spLocks noGrp="1"/>
          </p:cNvSpPr>
          <p:nvPr>
            <p:ph type="title"/>
          </p:nvPr>
        </p:nvSpPr>
        <p:spPr>
          <a:xfrm>
            <a:off x="311700" y="1957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b="1"/>
              <a:t>Syllable Cards </a:t>
            </a:r>
            <a:endParaRPr b="1" dirty="0"/>
          </a:p>
        </p:txBody>
      </p:sp>
      <p:sp>
        <p:nvSpPr>
          <p:cNvPr id="225" name="Google Shape;225;p34"/>
          <p:cNvSpPr txBox="1">
            <a:spLocks noGrp="1"/>
          </p:cNvSpPr>
          <p:nvPr>
            <p:ph type="body" idx="1"/>
          </p:nvPr>
        </p:nvSpPr>
        <p:spPr>
          <a:xfrm>
            <a:off x="436975" y="1037800"/>
            <a:ext cx="7119900" cy="34125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3600" dirty="0"/>
          </a:p>
          <a:p>
            <a:pPr marL="0" lvl="0" indent="0" algn="l" rtl="0">
              <a:spcBef>
                <a:spcPts val="800"/>
              </a:spcBef>
              <a:spcAft>
                <a:spcPts val="0"/>
              </a:spcAft>
              <a:buNone/>
            </a:pPr>
            <a:endParaRPr sz="3600" dirty="0"/>
          </a:p>
          <a:p>
            <a:pPr marL="0" lvl="0" indent="0" algn="l" rtl="0">
              <a:spcBef>
                <a:spcPts val="800"/>
              </a:spcBef>
              <a:spcAft>
                <a:spcPts val="0"/>
              </a:spcAft>
              <a:buNone/>
            </a:pPr>
            <a:endParaRPr dirty="0"/>
          </a:p>
          <a:p>
            <a:pPr marL="914400" lvl="0" indent="0" algn="l" rtl="0">
              <a:spcBef>
                <a:spcPts val="800"/>
              </a:spcBef>
              <a:spcAft>
                <a:spcPts val="0"/>
              </a:spcAft>
              <a:buNone/>
            </a:pPr>
            <a:r>
              <a:rPr lang="en" sz="2400"/>
              <a:t>                                        </a:t>
            </a:r>
            <a:endParaRPr sz="2400" dirty="0"/>
          </a:p>
        </p:txBody>
      </p:sp>
      <p:sp>
        <p:nvSpPr>
          <p:cNvPr id="226" name="Google Shape;226;p34"/>
          <p:cNvSpPr txBox="1"/>
          <p:nvPr/>
        </p:nvSpPr>
        <p:spPr>
          <a:xfrm>
            <a:off x="673650" y="1274500"/>
            <a:ext cx="719100" cy="737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in</a:t>
            </a:r>
            <a:r>
              <a:rPr lang="en"/>
              <a:t> </a:t>
            </a:r>
            <a:endParaRPr dirty="0"/>
          </a:p>
        </p:txBody>
      </p:sp>
      <p:sp>
        <p:nvSpPr>
          <p:cNvPr id="227" name="Google Shape;227;p34"/>
          <p:cNvSpPr txBox="1"/>
          <p:nvPr/>
        </p:nvSpPr>
        <p:spPr>
          <a:xfrm>
            <a:off x="1592900" y="1274500"/>
            <a:ext cx="999000" cy="737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rab</a:t>
            </a:r>
            <a:r>
              <a:rPr lang="en"/>
              <a:t> </a:t>
            </a:r>
            <a:endParaRPr dirty="0"/>
          </a:p>
        </p:txBody>
      </p:sp>
      <p:sp>
        <p:nvSpPr>
          <p:cNvPr id="228" name="Google Shape;228;p34"/>
          <p:cNvSpPr txBox="1"/>
          <p:nvPr/>
        </p:nvSpPr>
        <p:spPr>
          <a:xfrm>
            <a:off x="2745125" y="1274500"/>
            <a:ext cx="999000" cy="737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bit</a:t>
            </a:r>
            <a:r>
              <a:rPr lang="en"/>
              <a:t> </a:t>
            </a:r>
            <a:endParaRPr dirty="0"/>
          </a:p>
        </p:txBody>
      </p:sp>
      <p:sp>
        <p:nvSpPr>
          <p:cNvPr id="229" name="Google Shape;229;p34"/>
          <p:cNvSpPr txBox="1"/>
          <p:nvPr/>
        </p:nvSpPr>
        <p:spPr>
          <a:xfrm>
            <a:off x="3897350" y="1274500"/>
            <a:ext cx="999000" cy="737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mo</a:t>
            </a:r>
            <a:r>
              <a:rPr lang="en"/>
              <a:t> </a:t>
            </a:r>
            <a:endParaRPr dirty="0"/>
          </a:p>
        </p:txBody>
      </p:sp>
      <p:sp>
        <p:nvSpPr>
          <p:cNvPr id="230" name="Google Shape;230;p34"/>
          <p:cNvSpPr txBox="1"/>
          <p:nvPr/>
        </p:nvSpPr>
        <p:spPr>
          <a:xfrm>
            <a:off x="5139825" y="1274500"/>
            <a:ext cx="999000" cy="737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mu</a:t>
            </a:r>
            <a:r>
              <a:rPr lang="en"/>
              <a:t> </a:t>
            </a:r>
            <a:endParaRPr dirty="0"/>
          </a:p>
        </p:txBody>
      </p:sp>
      <p:sp>
        <p:nvSpPr>
          <p:cNvPr id="231" name="Google Shape;231;p34"/>
          <p:cNvSpPr txBox="1"/>
          <p:nvPr/>
        </p:nvSpPr>
        <p:spPr>
          <a:xfrm>
            <a:off x="6382300" y="1274500"/>
            <a:ext cx="999000" cy="737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a</a:t>
            </a:r>
            <a:endParaRPr dirty="0"/>
          </a:p>
        </p:txBody>
      </p:sp>
      <p:sp>
        <p:nvSpPr>
          <p:cNvPr id="232" name="Google Shape;232;p34"/>
          <p:cNvSpPr txBox="1"/>
          <p:nvPr/>
        </p:nvSpPr>
        <p:spPr>
          <a:xfrm>
            <a:off x="673650" y="2329650"/>
            <a:ext cx="999000" cy="737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sing</a:t>
            </a:r>
            <a:endParaRPr dirty="0"/>
          </a:p>
        </p:txBody>
      </p:sp>
      <p:sp>
        <p:nvSpPr>
          <p:cNvPr id="233" name="Google Shape;233;p34"/>
          <p:cNvSpPr txBox="1"/>
          <p:nvPr/>
        </p:nvSpPr>
        <p:spPr>
          <a:xfrm>
            <a:off x="1884100" y="2329650"/>
            <a:ext cx="999000" cy="737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sect</a:t>
            </a:r>
            <a:endParaRPr dirty="0"/>
          </a:p>
        </p:txBody>
      </p:sp>
      <p:sp>
        <p:nvSpPr>
          <p:cNvPr id="234" name="Google Shape;234;p34"/>
          <p:cNvSpPr txBox="1"/>
          <p:nvPr/>
        </p:nvSpPr>
        <p:spPr>
          <a:xfrm>
            <a:off x="3094550" y="2329650"/>
            <a:ext cx="999000" cy="737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sic</a:t>
            </a:r>
            <a:endParaRPr dirty="0"/>
          </a:p>
        </p:txBody>
      </p:sp>
      <p:sp>
        <p:nvSpPr>
          <p:cNvPr id="235" name="Google Shape;235;p34"/>
          <p:cNvSpPr txBox="1"/>
          <p:nvPr/>
        </p:nvSpPr>
        <p:spPr>
          <a:xfrm>
            <a:off x="4198250" y="2329650"/>
            <a:ext cx="1344300" cy="737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ment</a:t>
            </a:r>
            <a:endParaRPr dirty="0"/>
          </a:p>
        </p:txBody>
      </p:sp>
      <p:sp>
        <p:nvSpPr>
          <p:cNvPr id="236" name="Google Shape;236;p34"/>
          <p:cNvSpPr txBox="1"/>
          <p:nvPr/>
        </p:nvSpPr>
        <p:spPr>
          <a:xfrm>
            <a:off x="5767875" y="2329650"/>
            <a:ext cx="1344300" cy="737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long</a:t>
            </a:r>
            <a:endParaRPr dirty="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dirty="0"/>
          </a:p>
        </p:txBody>
      </p:sp>
      <p:sp>
        <p:nvSpPr>
          <p:cNvPr id="242" name="Google Shape;242;p3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a:solidFill>
                  <a:srgbClr val="FF0000"/>
                </a:solidFill>
                <a:latin typeface="Times New Roman"/>
                <a:ea typeface="Times New Roman"/>
                <a:cs typeface="Times New Roman"/>
                <a:sym typeface="Times New Roman"/>
              </a:rPr>
              <a:t>“</a:t>
            </a:r>
            <a:r>
              <a:rPr lang="en" sz="3000">
                <a:solidFill>
                  <a:srgbClr val="FF0000"/>
                </a:solidFill>
              </a:rPr>
              <a:t>Now you will read a poem, a poem, a poem. </a:t>
            </a:r>
            <a:endParaRPr sz="3000" dirty="0">
              <a:solidFill>
                <a:srgbClr val="FF0000"/>
              </a:solidFill>
            </a:endParaRPr>
          </a:p>
          <a:p>
            <a:pPr marL="0" lvl="0" indent="0" algn="ctr" rtl="0">
              <a:lnSpc>
                <a:spcPct val="180000"/>
              </a:lnSpc>
              <a:spcBef>
                <a:spcPts val="800"/>
              </a:spcBef>
              <a:spcAft>
                <a:spcPts val="0"/>
              </a:spcAft>
              <a:buNone/>
            </a:pPr>
            <a:r>
              <a:rPr lang="en" sz="3000">
                <a:solidFill>
                  <a:srgbClr val="FF0000"/>
                </a:solidFill>
              </a:rPr>
              <a:t>Now you will read a poem called ‘A Moment in Time.</a:t>
            </a:r>
            <a:r>
              <a:rPr lang="en" sz="3000">
                <a:solidFill>
                  <a:srgbClr val="FF0000"/>
                </a:solidFill>
                <a:latin typeface="Times New Roman"/>
                <a:ea typeface="Times New Roman"/>
                <a:cs typeface="Times New Roman"/>
                <a:sym typeface="Times New Roman"/>
              </a:rPr>
              <a:t>”</a:t>
            </a:r>
            <a:endParaRPr sz="3000"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dirty="0"/>
          </a:p>
        </p:txBody>
      </p:sp>
      <p:sp>
        <p:nvSpPr>
          <p:cNvPr id="248" name="Google Shape;248;p3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a:solidFill>
                  <a:schemeClr val="dk1"/>
                </a:solidFill>
              </a:rPr>
              <a:t>I can </a:t>
            </a:r>
            <a:r>
              <a:rPr lang="en" sz="2400"/>
              <a:t>use what I know about syllable types to read a poem.</a:t>
            </a:r>
            <a:endParaRPr sz="2400"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49" name="Google Shape;249;p36"/>
          <p:cNvPicPr preferRelativeResize="0"/>
          <p:nvPr/>
        </p:nvPicPr>
        <p:blipFill>
          <a:blip r:embed="rId3">
            <a:alphaModFix/>
          </a:blip>
          <a:stretch>
            <a:fillRect/>
          </a:stretch>
        </p:blipFill>
        <p:spPr>
          <a:xfrm>
            <a:off x="8214472" y="4247800"/>
            <a:ext cx="792000" cy="64215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9D6AAC2-971C-443E-B188-B588F8961D01}"/>
</file>

<file path=customXml/itemProps2.xml><?xml version="1.0" encoding="utf-8"?>
<ds:datastoreItem xmlns:ds="http://schemas.openxmlformats.org/officeDocument/2006/customXml" ds:itemID="{30A388C3-837B-455A-8575-903B0ADEC30C}"/>
</file>

<file path=customXml/itemProps3.xml><?xml version="1.0" encoding="utf-8"?>
<ds:datastoreItem xmlns:ds="http://schemas.openxmlformats.org/officeDocument/2006/customXml" ds:itemID="{C6070469-61AC-4D20-A4B2-69620DB68CF8}"/>
</file>

<file path=docProps/app.xml><?xml version="1.0" encoding="utf-8"?>
<Properties xmlns="http://schemas.openxmlformats.org/officeDocument/2006/extended-properties" xmlns:vt="http://schemas.openxmlformats.org/officeDocument/2006/docPropsVTypes">
  <TotalTime>35</TotalTime>
  <Words>2636</Words>
  <Application>Microsoft Office PowerPoint</Application>
  <PresentationFormat>On-screen Show (16:9)</PresentationFormat>
  <Paragraphs>259</Paragraphs>
  <Slides>13</Slides>
  <Notes>13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13</vt:i4>
      </vt:variant>
    </vt:vector>
  </HeadingPairs>
  <TitlesOfParts>
    <vt:vector size="19" baseType="lpstr">
      <vt:lpstr>Calibri</vt:lpstr>
      <vt:lpstr>Century Gothic</vt:lpstr>
      <vt:lpstr>Times New Roman</vt:lpstr>
      <vt:lpstr>Arial</vt:lpstr>
      <vt:lpstr>Office Theme</vt:lpstr>
      <vt:lpstr>Office Theme</vt:lpstr>
      <vt:lpstr>Grade 2: Module 1: Part 1: Cycle 1: Lesson 2 Teacher slide, before teaching.</vt:lpstr>
      <vt:lpstr>Grade 2: Module 1: Part 1: Cycle 1: Lesson 2 Teacher slide, before teaching.</vt:lpstr>
      <vt:lpstr>Grade 2: Module 1: Part 1: Cycle 1: Lesson 2 Teacher slide, before teaching.</vt:lpstr>
      <vt:lpstr>PowerPoint Presentation</vt:lpstr>
      <vt:lpstr>Transition Song</vt:lpstr>
      <vt:lpstr>Opening Learning Targets</vt:lpstr>
      <vt:lpstr>Syllable Cards </vt:lpstr>
      <vt:lpstr>Transition Song</vt:lpstr>
      <vt:lpstr>Work Time Learning Targets</vt:lpstr>
      <vt:lpstr>Read a Poem</vt:lpstr>
      <vt:lpstr>Transition Song</vt:lpstr>
      <vt:lpstr>Read and Spell Words</vt:lpstr>
      <vt:lpstr>Reflection Time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1: Cycle 1: Lesson 2 Teacher slide, before teaching.</dc:title>
  <dc:creator>nbravo</dc:creator>
  <cp:lastModifiedBy>Nicole Bravo</cp:lastModifiedBy>
  <cp:revision>5</cp:revision>
  <dcterms:modified xsi:type="dcterms:W3CDTF">2018-11-07T14:27:44Z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