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2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E92BB36-F68C-488F-BD82-92AD869DD233}">
  <a:tblStyle styleId="{4E92BB36-F68C-488F-BD82-92AD869DD233}"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723" autoAdjust="0"/>
  </p:normalViewPr>
  <p:slideViewPr>
    <p:cSldViewPr snapToGrid="0">
      <p:cViewPr varScale="1">
        <p:scale>
          <a:sx n="95" d="100"/>
          <a:sy n="95" d="100"/>
        </p:scale>
        <p:origin x="1090" y="62"/>
      </p:cViewPr>
      <p:guideLst>
        <p:guide orient="horz" pos="1620"/>
        <p:guide pos="2880"/>
      </p:guideLst>
    </p:cSldViewPr>
  </p:slideViewPr>
  <p:notesTextViewPr>
    <p:cViewPr>
      <p:scale>
        <a:sx n="1" d="1"/>
        <a:sy n="1" d="1"/>
      </p:scale>
      <p:origin x="0" y="-379"/>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5.fntdata"/><Relationship Id="rId3" Type="http://schemas.openxmlformats.org/officeDocument/2006/relationships/slide" Target="slides/slide1.xml"/><Relationship Id="rId21" Type="http://schemas.openxmlformats.org/officeDocument/2006/relationships/notesMaster" Target="notesMasters/notesMaster1.xml"/><Relationship Id="rId34" Type="http://schemas.openxmlformats.org/officeDocument/2006/relationships/customXml" Target="../customXml/item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4.fntdata"/><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3.fntdata"/><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47343646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focus of this cycle is on two-syllable words ending in long “e” spelled “-y” or “-ey” and the spelling change that occurs when those words are made plural. Examples include “bunny” vs. “bunnies” and “monkey” vs. “monkeys.” Students then apply this knowledge to read and spell words ending in “-ies” and “-s.” This knowledge supports students’ ability to generalize spelling patterns to decode and encode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opening Poem Launch, the poem that will be used as a shared text in this cycle is introduced. Plural words that are spelled with the “ies” ending are in the poem. Students will identify words sharing the “ies” spelling as they read the poem, both aloud with the teacher and independently. Consider using this poem during differentiated small group instruction as well.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work time Words Rule: students will work with singular and plural words spelled with “y,” “ey,” “ies,” and “s” endings: “puppy,” “puppies,” “bunny,” “bunnies,” “lily,” “lilies,” “family,” “families,” “baby,” “babies,” “monkey,” “monkeys,” “valley,” “valleys,” “donkey,” “donkeys,” “turkey,” “turkeys,” “alley,” “alleys.” </a:t>
            </a:r>
            <a:r>
              <a:rPr lang="en-US" sz="1200" dirty="0">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t is important that students identify that the words used are all two-syllable words. This supports their understanding that the “-y” at the end of a two-syllable word is pronounced /ē/.</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Important note about words that end in “-y”: “-y” at the end of a two-syllable word makes the long “e” sound (example: “baby”). In this lesson, students learn that when a two-syllable noun ending in “-y” (example: “baby”) is made plural, the “-y” ending changes to “-ies” (pronounced /ēs/). When at the end of a one-syllable word, it makes the long “i” sound</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(example: “try”). So when the verb “try” is changed to “tries,” the ending is pronounced /īs/.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449422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Students are about to take a closer look at spelling patterns in words in order to sort them into groups.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take a closer look to group words.”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049384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d7b9c5688_1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3d7b9c5688_1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use each word in a sentence, so students can hear the words in context to support meaning.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read aloud words (singular words spelled with “-ey” and “-y”; plural words spelled with “s” and “ies”): “puppy,” “puppies,” “bunny,” “bunnies,” “lily,” “lilies,” “family,” “families,” “baby,” “babies,” “monkey,” “monkeys,” “valley,” “valleys,” “donkey,” “donkeys,” “turkey,” “turkeys,” “alley,” “alleys” on board or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“Here are some of the words we read in the poem and some new words that share /ē/ endings and /ēs/ endings. You probably know most of these words, like ‘puppy’ and ‘bunny.’ Let’s talk a minute about ‘valley’ and ‘alley.’ A valley is a place that is surrounded by mountains or hills. An alley is a place that is a space or passage between buildings. Restaurants have dumpsters in alleys.”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“Take a minute to examine these words, then share your thinking about how they are similar with an elbow partner.”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words silently and notice similarities (singular words have an “-ey” and “-y” ending, plural words have an “ies” and “eys” ending) and share thinking with elbow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would like to share what they noticed about these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Singular words have an “/ē/” sound spelled “y” or “ey”; plural words have /ēs/ sound spelled with either “ies” and “eys”; they are all multi-syllable words.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“Yes.” and Ask: “</a:t>
            </a:r>
            <a:r>
              <a:rPr lang="en" sz="1200" i="1" dirty="0">
                <a:solidFill>
                  <a:schemeClr val="dk1"/>
                </a:solidFill>
                <a:latin typeface="Calibri"/>
                <a:ea typeface="Calibri"/>
                <a:cs typeface="Calibri"/>
                <a:sym typeface="Calibri"/>
              </a:rPr>
              <a:t>And what comes before all the singular words ending in a ‘y’?</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 consonant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You have discovered a spelling rule. Words that end in a consonant and ‘y’ are made plural by replacing the ‘y’ with an ‘i’ and adding an ‘es.’ Words that end in an ‘ey’ are made plural by adding an ‘s.’ Today we are learning how to read and spell words ending in ‘y’ as well as how to make them plural.”</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did you discover about syllables in these singular words ending in ‘y’ and ‘ey</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They all have two syllables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These words all have two syllables. The ‘y’ typically makes the ‘/ē /’ sound in words with more than one syllable. So the words we will learn all have more than one syllable.”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“Let’s put these words into two groups: plural and singular words. I’ll read the word, then we will decide where to write it on this enlarged Singular and Plural T-chart. The first word is ‘puppy.’ Think of what the ending letters are.”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 you hear an /s/ sound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(no) </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column does it go into</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singular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“puppy” in the Singular column on the T-chart.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We hear the /ē/ sound for the ‘y.’ Now let’s practice reading and writing these words with a partner. First, you will read a word, and your partner will write it on the chart under the Singular or Plural column, and you will check it together with the Word Card. Then you will switch roles so your partner will read a Word Card, and you will write the word in the Singular or Plural column. When you have written all the words on the T-chart, you will take turns reading the words.”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Words Rule Word Cards and a Singular and Plural T-chart to students (or use slide, distribute whiteboards and markers or paper and pencil, and direct students to draw the T-chart on their board/paper) as they partner together to practice sorting two-syllable singular and plural words ending in “y,” “s,” and “ies.”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divide words equally with a partner and take turns reading two-syllable plural and singular words: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 A reads word.</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 B identifies each /ē/ and /ēs/ sounds as singular or plural.</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 B writes the word in the appropriate column.</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Students switch roles.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Students take turns reading all words written.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projecting slides, click on slide for students to check their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sorting two-syllable singular and plural words ending in “y,” “s,” and “ies.”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reminding students of the definitions of singular and plural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giving a sentence containing each word to help support vocabulary development for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giving students more practice in dropping the “y” and adding the “i” when making consonant-y ending words plural. Examples: “jellies,” “pennies,” “ferries,” “countries.”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have difficulty identifying the similarities, consider scaffolding steps in this lesson in the following way:</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Invite students to identify the singular words (examples: “puppy,” “turkey”).</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Invite students to sort the singular words by the ending spelling pattern for /ē/ (“-y” and “-ey”).</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Invite students to match the singular words with their plurals (examples: “puppy” with “puppies”; “turkey” with “turkeys”).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701046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does it mean to be independent?” </a:t>
            </a:r>
            <a:r>
              <a:rPr lang="en" sz="1200" i="0" dirty="0">
                <a:latin typeface="Calibri"/>
                <a:ea typeface="Calibri"/>
                <a:cs typeface="Calibri"/>
                <a:sym typeface="Calibri"/>
              </a:rPr>
              <a:t>(examples: be able to do something on your own, be able to help myself with something) </a:t>
            </a:r>
            <a:r>
              <a:rPr lang="en" sz="1200" i="1" dirty="0">
                <a:latin typeface="Calibri"/>
                <a:ea typeface="Calibri"/>
                <a:cs typeface="Calibri"/>
                <a:sym typeface="Calibri"/>
              </a:rPr>
              <a:t>“What does it mean to be an independent reader?” </a:t>
            </a:r>
            <a:r>
              <a:rPr lang="en" sz="1200" i="0" dirty="0">
                <a:latin typeface="Calibri"/>
                <a:ea typeface="Calibri"/>
                <a:cs typeface="Calibri"/>
                <a:sym typeface="Calibri"/>
              </a:rPr>
              <a:t>(examples: have knowledge and skills to problem solve words, have “stamina” or the ability to stick with reading for an extended period of time, know your strengths and weaknesses)</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 include answers listed with questions or like responses. Students are reflecting on what it means to be an independent reader.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Consider providing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“One thing an independent reader has to be able to do is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“As an independent reader, I can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 can show independence by _____.”</a:t>
            </a:r>
            <a:endParaRPr sz="1200" dirty="0">
              <a:solidFill>
                <a:schemeClr val="dk1"/>
              </a:solidFill>
              <a:latin typeface="Calibri"/>
              <a:ea typeface="Calibri"/>
              <a:cs typeface="Calibri"/>
              <a:sym typeface="Calibri"/>
            </a:endParaRPr>
          </a:p>
        </p:txBody>
      </p:sp>
      <p:sp>
        <p:nvSpPr>
          <p:cNvPr id="229" name="Google Shape;229;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0" name="Google Shape;230;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930222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“Farmer in the 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practice reading words, sentences, or a passage in an assigned activity. This serves as repeated practice for students to learn the spelling patterns of the week.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294602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2b370bb7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42b370bb7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to students that they will be working with partners on different, assigned activities. Learning targets will depend on the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97762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53a9e38a8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453a9e38a8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 Teacher Delegated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available.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be using whiteboards and markers or paper and pencils.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Word list for Words Rule and Sentence Builder activities, as well as fill-in-the blank sentences for Sentence Builder activity are available on the following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 per assigned activity:</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Words Rule words </a:t>
            </a:r>
            <a:r>
              <a:rPr lang="en" sz="1200" dirty="0">
                <a:solidFill>
                  <a:schemeClr val="dk1"/>
                </a:solidFill>
                <a:latin typeface="Calibri"/>
                <a:ea typeface="Calibri"/>
                <a:cs typeface="Calibri"/>
                <a:sym typeface="Calibri"/>
              </a:rPr>
              <a:t>(projected or posted or copy provided</a:t>
            </a:r>
            <a:r>
              <a:rPr lang="en" sz="1200" b="0" dirty="0">
                <a:solidFill>
                  <a:schemeClr val="dk1"/>
                </a:solidFill>
                <a:latin typeface="Calibri"/>
                <a:ea typeface="Calibri"/>
                <a:cs typeface="Calibri"/>
                <a:sym typeface="Calibri"/>
              </a:rPr>
              <a:t>); whiteboards, whiteboard markers, </a:t>
            </a:r>
            <a:r>
              <a:rPr lang="en" sz="1200" dirty="0">
                <a:solidFill>
                  <a:schemeClr val="dk1"/>
                </a:solidFill>
                <a:latin typeface="Calibri"/>
                <a:ea typeface="Calibri"/>
                <a:cs typeface="Calibri"/>
                <a:sym typeface="Calibri"/>
              </a:rPr>
              <a:t>and </a:t>
            </a:r>
            <a:r>
              <a:rPr lang="en" sz="1200" b="0" dirty="0">
                <a:solidFill>
                  <a:schemeClr val="dk1"/>
                </a:solidFill>
                <a:latin typeface="Calibri"/>
                <a:ea typeface="Calibri"/>
                <a:cs typeface="Calibri"/>
                <a:sym typeface="Calibri"/>
              </a:rPr>
              <a:t>erasers, or paper and pencils.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Sentence Builder: </a:t>
            </a:r>
            <a:r>
              <a:rPr lang="en" sz="1200" b="0" dirty="0">
                <a:solidFill>
                  <a:schemeClr val="dk1"/>
                </a:solidFill>
                <a:latin typeface="Calibri"/>
                <a:ea typeface="Calibri"/>
                <a:cs typeface="Calibri"/>
                <a:sym typeface="Calibri"/>
              </a:rPr>
              <a:t>Sentence Builder sentences, word list </a:t>
            </a:r>
            <a:r>
              <a:rPr lang="en" sz="1200" dirty="0">
                <a:solidFill>
                  <a:schemeClr val="dk1"/>
                </a:solidFill>
                <a:latin typeface="Calibri"/>
                <a:ea typeface="Calibri"/>
                <a:cs typeface="Calibri"/>
                <a:sym typeface="Calibri"/>
              </a:rPr>
              <a:t>(projected or posted or copy provided</a:t>
            </a:r>
            <a:r>
              <a:rPr lang="en" sz="1200" b="0" dirty="0">
                <a:solidFill>
                  <a:schemeClr val="dk1"/>
                </a:solidFill>
                <a:latin typeface="Calibri"/>
                <a:ea typeface="Calibri"/>
                <a:cs typeface="Calibri"/>
                <a:sym typeface="Calibri"/>
              </a:rPr>
              <a:t>); whiteboards, whiteboard markers, </a:t>
            </a:r>
            <a:r>
              <a:rPr lang="en" sz="1200" dirty="0">
                <a:solidFill>
                  <a:schemeClr val="dk1"/>
                </a:solidFill>
                <a:latin typeface="Calibri"/>
                <a:ea typeface="Calibri"/>
                <a:cs typeface="Calibri"/>
                <a:sym typeface="Calibri"/>
              </a:rPr>
              <a:t>and </a:t>
            </a:r>
            <a:r>
              <a:rPr lang="en" sz="1200" b="0" dirty="0">
                <a:solidFill>
                  <a:schemeClr val="dk1"/>
                </a:solidFill>
                <a:latin typeface="Calibri"/>
                <a:ea typeface="Calibri"/>
                <a:cs typeface="Calibri"/>
                <a:sym typeface="Calibri"/>
              </a:rPr>
              <a:t>erasers, or paper and pencils.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Reading: copy per student or student pair of “</a:t>
            </a:r>
            <a:r>
              <a:rPr lang="en" sz="1200" b="0" dirty="0">
                <a:solidFill>
                  <a:schemeClr val="dk1"/>
                </a:solidFill>
                <a:latin typeface="Calibri"/>
                <a:ea typeface="Calibri"/>
                <a:cs typeface="Calibri"/>
                <a:sym typeface="Calibri"/>
              </a:rPr>
              <a:t>I Spy” poem </a:t>
            </a:r>
            <a:r>
              <a:rPr lang="en" sz="1200" dirty="0">
                <a:solidFill>
                  <a:schemeClr val="dk1"/>
                </a:solidFill>
                <a:latin typeface="Calibri"/>
                <a:ea typeface="Calibri"/>
                <a:cs typeface="Calibri"/>
                <a:sym typeface="Calibri"/>
              </a:rPr>
              <a:t>from lesson opening; </a:t>
            </a:r>
            <a:r>
              <a:rPr lang="en" sz="1200" b="0" dirty="0">
                <a:solidFill>
                  <a:schemeClr val="dk1"/>
                </a:solidFill>
                <a:latin typeface="Calibri"/>
                <a:ea typeface="Calibri"/>
                <a:cs typeface="Calibri"/>
                <a:sym typeface="Calibri"/>
              </a:rPr>
              <a:t>Rules of Fluency </a:t>
            </a:r>
            <a:r>
              <a:rPr lang="en" sz="1200" dirty="0">
                <a:solidFill>
                  <a:schemeClr val="dk1"/>
                </a:solidFill>
                <a:latin typeface="Calibri"/>
                <a:ea typeface="Calibri"/>
                <a:cs typeface="Calibri"/>
                <a:sym typeface="Calibri"/>
              </a:rPr>
              <a:t>cards, </a:t>
            </a:r>
            <a:r>
              <a:rPr lang="en" sz="1200" b="0" dirty="0">
                <a:solidFill>
                  <a:schemeClr val="dk1"/>
                </a:solidFill>
                <a:latin typeface="Calibri"/>
                <a:ea typeface="Calibri"/>
                <a:cs typeface="Calibri"/>
                <a:sym typeface="Calibri"/>
              </a:rPr>
              <a:t>Reader’s Toolbox</a:t>
            </a:r>
            <a:r>
              <a:rPr lang="en" sz="1200" dirty="0">
                <a:solidFill>
                  <a:schemeClr val="dk1"/>
                </a:solidFill>
                <a:latin typeface="Calibri"/>
                <a:ea typeface="Calibri"/>
                <a:cs typeface="Calibri"/>
                <a:sym typeface="Calibri"/>
              </a:rPr>
              <a:t>, anchor chart, etc. for student reference.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working with partners on an assigned activity.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assigned activity with partner, asking other students for guidance before asking teacher.</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groups closely and work with students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refer to the Reader’s Toolbox as needed to read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377764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4413928251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8" name="Google Shape;258;g4413928251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on board or project word list and sentences for Words Rule and Sentence Builder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making copies for student pairs to work from if slide is not projected.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dirty="0">
              <a:highlight>
                <a:srgbClr val="FFFF00"/>
              </a:highlight>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204985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4a7119e6c7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 name="Google Shape;266;g4a7119e6c7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336467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4a9f37f2d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4a9f37f2d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Pacing: see slide 15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successfully using visual cues, model other strategies listed in Reader’s Toolbox routine above.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strategy chosen for students when reading independently.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62503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poem: “I Spy” for display (or write on chart paper or project slide for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Singular and Plural T-chart for Work Time A (optional)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 Word Cards (copied and cut out; or word list copied or posted on board or slide)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Singular and Plural T-chart for Work Time A (copy one per pair or display on board or project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Cycle 20 Assessment (Optional)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whiteboard markers, and erasers (one per pair of students) or paper and pencils.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student partners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92283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Module 3, Cycle 14 Overview located in the </a:t>
            </a:r>
            <a:r>
              <a:rPr lang="en" sz="1200" b="1" dirty="0">
                <a:solidFill>
                  <a:schemeClr val="dk1"/>
                </a:solidFill>
                <a:latin typeface="Calibri"/>
                <a:ea typeface="Calibri"/>
                <a:cs typeface="Calibri"/>
                <a:sym typeface="Calibri"/>
              </a:rPr>
              <a:t>Teacher Guide</a:t>
            </a:r>
            <a:r>
              <a:rPr lang="en" sz="1200" dirty="0">
                <a:solidFill>
                  <a:schemeClr val="dk1"/>
                </a:solidFill>
                <a:latin typeface="Calibri"/>
                <a:ea typeface="Calibri"/>
                <a:cs typeface="Calibri"/>
                <a:sym typeface="Calibri"/>
              </a:rPr>
              <a:t>, pages 8-16.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Syllabication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Independent and Small Group Work guidance in the </a:t>
            </a:r>
            <a:r>
              <a:rPr lang="en" sz="1200" b="1" dirty="0">
                <a:solidFill>
                  <a:schemeClr val="dk1"/>
                </a:solidFill>
                <a:latin typeface="Calibri"/>
                <a:ea typeface="Calibri"/>
                <a:cs typeface="Calibri"/>
                <a:sym typeface="Calibri"/>
              </a:rPr>
              <a:t>Skills Block Resource Manual </a:t>
            </a:r>
            <a:r>
              <a:rPr lang="en" sz="1200" dirty="0">
                <a:solidFill>
                  <a:schemeClr val="dk1"/>
                </a:solidFill>
                <a:latin typeface="Calibri"/>
                <a:ea typeface="Calibri"/>
                <a:cs typeface="Calibri"/>
                <a:sym typeface="Calibri"/>
              </a:rPr>
              <a:t>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br>
              <a:rPr lang="en" sz="1200" dirty="0">
                <a:solidFill>
                  <a:schemeClr val="dk1"/>
                </a:solidFill>
                <a:latin typeface="Calibri"/>
                <a:ea typeface="Calibri"/>
                <a:cs typeface="Calibri"/>
                <a:sym typeface="Calibri"/>
              </a:rPr>
            </a:b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33930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Closing of Grade 2 lessons, students have been reflecting on key character elements necessary for learning. In Module 1, they considered what it means to become proficient or “really good” at something and reflected on ways they take responsibility in the process of becoming proficient readers. In Module 2, students considered the role of goal setting in the process and identified concrete knowledge or skills to work on. In Module 3, they reflected on the power of collaboration to help themselves and others “grow and flourish” (i.e., become proficient readers and writers). By Module 4, students are applying these habits of character. They now have strategies and a sense of confidence that has built a strong foundation for Module 4: independence.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and writing multisyllabic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words that share the sound in two-syllable words from the poem: “I Spy.”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sort plural words from singular words ending in “y” or “s.”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singular, plural, similarities (L)</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pavement (T)</a:t>
            </a:r>
            <a:endParaRPr sz="1200" dirty="0">
              <a:latin typeface="Calibri"/>
              <a:ea typeface="Calibri"/>
              <a:cs typeface="Calibri"/>
              <a:sym typeface="Calibri"/>
            </a:endParaRPr>
          </a:p>
        </p:txBody>
      </p:sp>
    </p:spTree>
    <p:extLst>
      <p:ext uri="{BB962C8B-B14F-4D97-AF65-F5344CB8AC3E}">
        <p14:creationId xmlns:p14="http://schemas.microsoft.com/office/powerpoint/2010/main" val="41552777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“I’m a Little Teapot.”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“read a poem together and listen for the rhymes.”</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a:t>
            </a:r>
            <a:r>
              <a:rPr lang="en" sz="1200" dirty="0">
                <a:solidFill>
                  <a:schemeClr val="dk1"/>
                </a:solidFill>
                <a:latin typeface="Calibri"/>
                <a:ea typeface="Calibri"/>
                <a:cs typeface="Calibri"/>
                <a:sym typeface="Calibri"/>
              </a:rPr>
              <a:t>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855712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stand up to read the learning target while they make the motion of shooting a bow and arrow at the target to provide an opportunity for some movement.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read a poem and listen for words.”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646882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8248bb06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8248bb06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and following slides.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Additional pictures are available on the next slide if needed. Sample vocabulary with student-friendly definitions and sentences are available in the “Student Supports/Meeting Student Needs” section of this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“Today we are going to read a poem together. First, you will follow along as I read. Then we will read it together and think about the words we read.”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poem “I Spy.”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let’s read this poem aloud together. While we are reading, we can practice our rules of fluency so that we read smoothly, with expression, with meaning, and at just the right speed.”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poem chorally with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“Great reading! Now take a minute to read the poem to yourself while you think about words that share the same sound. See if you can find some words that all share the same sound, and then you will share your thoughts with an elbow partner.”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poem to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turn to an elbow partner and talk about the words you discovered that share the same sound.”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share with an elbow partner. (words containing the plural “ies” ending)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sound did you hear at the end of many of the words in this poem?</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(/ēs/)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Those are the words we will learn more about today. They are plural words, which means more than one of something. Now let’s read the poem once more together.”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poem chorally with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“Great reading! Now we will take a closer look at those words you discovered.”</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reading poem and identifying words with /ēs/ endings.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picture cards of nouns in “I Spy” to support comprehension. A few pictures are included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student-friendly definitions and offering the word in the context of a sentence for unfamiliar words.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Flop: students may be familiar with “flip-flop” shoes; the word flop can mean to fall down. When you wear flip-flop sandals, you “flip” up the shoe, then it “flops” down.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Cropped: means to cut. If the lilies were cropped, they were cut.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Pavement: usually concrete or stones, pavement makes a road or sidewalk. The narrator in the poem is probably walking on a sidewalk.</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Scrub: to rub hard with a tool; we scrub the kitchen counter after cooking to clean it; the ladies in the poem are probably scrubbing to remove weeds from the ground to garden.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Grub: can be a thing or an action. Grub can be food. Grub can mean to dig. The ladies in the poem are probably digging in the dirt they cleared by scrubbing.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Tug: means to pull; the dogs are tugging at the rug.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Lug: means to carry something heavy.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Jug: a container that carries liquid; like a milk jug.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“Feel so low”: is an expression that means to feel sad or lonely.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Hoops: is an expression that refers to basketball.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students with further examples of singular (one) and plural (more than one) nouns.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that ELLs may have difficulty differentiating stressed versus unstressed syllables in words. As the schwa sound appears only in unstressed syllables, provide additional support and practice with these words as needed. Example: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Provide hand mirrors for students to see the difference in mouth appearance when saying stressed versus unstressed syllables.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exaggerating the ending of plural words spelled with “ies” to support students with hearing and identifying the sounds.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151677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4738ffaa3d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4738ffaa3d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pictures to support poem. Add additional pictures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Pavement, scrubbing (rubbing hard with a tool to clean counter or area in garden), grubbing (digging), hopping, “feeling low” or sad/lonely.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be familiar with “scrubbing” to clean sinks, counters, etc. but will be probably less familiar with the context of “scrub and grub” in the garden.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228420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For example, students may pretend with their hands looking through binoculars or shading their eyes with one hand to “take a closer look.”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“take a closer look to group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602473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4"/>
        <p:cNvGrpSpPr/>
        <p:nvPr/>
      </p:nvGrpSpPr>
      <p:grpSpPr>
        <a:xfrm>
          <a:off x="0" y="0"/>
          <a:ext cx="0" cy="0"/>
          <a:chOff x="0" y="0"/>
          <a:chExt cx="0" cy="0"/>
        </a:xfrm>
      </p:grpSpPr>
      <p:sp>
        <p:nvSpPr>
          <p:cNvPr id="95" name="Google Shape;95;p1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6" name="Google Shape;96;p15"/>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97" name="Google Shape;97;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8"/>
        <p:cNvGrpSpPr/>
        <p:nvPr/>
      </p:nvGrpSpPr>
      <p:grpSpPr>
        <a:xfrm>
          <a:off x="0" y="0"/>
          <a:ext cx="0" cy="0"/>
          <a:chOff x="0" y="0"/>
          <a:chExt cx="0" cy="0"/>
        </a:xfrm>
      </p:grpSpPr>
      <p:sp>
        <p:nvSpPr>
          <p:cNvPr id="99" name="Google Shape;99;p16"/>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0" name="Google Shape;10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
        <p:cNvGrpSpPr/>
        <p:nvPr/>
      </p:nvGrpSpPr>
      <p:grpSpPr>
        <a:xfrm>
          <a:off x="0" y="0"/>
          <a:ext cx="0" cy="0"/>
          <a:chOff x="0" y="0"/>
          <a:chExt cx="0" cy="0"/>
        </a:xfrm>
      </p:grpSpPr>
      <p:sp>
        <p:nvSpPr>
          <p:cNvPr id="102" name="Google Shape;102;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3" name="Google Shape;103;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04" name="Google Shape;104;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5"/>
        <p:cNvGrpSpPr/>
        <p:nvPr/>
      </p:nvGrpSpPr>
      <p:grpSpPr>
        <a:xfrm>
          <a:off x="0" y="0"/>
          <a:ext cx="0" cy="0"/>
          <a:chOff x="0" y="0"/>
          <a:chExt cx="0" cy="0"/>
        </a:xfrm>
      </p:grpSpPr>
      <p:sp>
        <p:nvSpPr>
          <p:cNvPr id="106" name="Google Shape;106;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7" name="Google Shape;107;p18"/>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8" name="Google Shape;108;p18"/>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9" name="Google Shape;10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3"/>
        <p:cNvGrpSpPr/>
        <p:nvPr/>
      </p:nvGrpSpPr>
      <p:grpSpPr>
        <a:xfrm>
          <a:off x="0" y="0"/>
          <a:ext cx="0" cy="0"/>
          <a:chOff x="0" y="0"/>
          <a:chExt cx="0" cy="0"/>
        </a:xfrm>
      </p:grpSpPr>
      <p:sp>
        <p:nvSpPr>
          <p:cNvPr id="114" name="Google Shape;114;p20"/>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5" name="Google Shape;115;p2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6" name="Google Shape;116;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7"/>
        <p:cNvGrpSpPr/>
        <p:nvPr/>
      </p:nvGrpSpPr>
      <p:grpSpPr>
        <a:xfrm>
          <a:off x="0" y="0"/>
          <a:ext cx="0" cy="0"/>
          <a:chOff x="0" y="0"/>
          <a:chExt cx="0" cy="0"/>
        </a:xfrm>
      </p:grpSpPr>
      <p:sp>
        <p:nvSpPr>
          <p:cNvPr id="118" name="Google Shape;118;p21"/>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19" name="Google Shape;119;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0"/>
        <p:cNvGrpSpPr/>
        <p:nvPr/>
      </p:nvGrpSpPr>
      <p:grpSpPr>
        <a:xfrm>
          <a:off x="0" y="0"/>
          <a:ext cx="0" cy="0"/>
          <a:chOff x="0" y="0"/>
          <a:chExt cx="0" cy="0"/>
        </a:xfrm>
      </p:grpSpPr>
      <p:sp>
        <p:nvSpPr>
          <p:cNvPr id="121" name="Google Shape;121;p22"/>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2"/>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3" name="Google Shape;123;p22"/>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4" name="Google Shape;124;p22"/>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25" name="Google Shape;125;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6"/>
        <p:cNvGrpSpPr/>
        <p:nvPr/>
      </p:nvGrpSpPr>
      <p:grpSpPr>
        <a:xfrm>
          <a:off x="0" y="0"/>
          <a:ext cx="0" cy="0"/>
          <a:chOff x="0" y="0"/>
          <a:chExt cx="0" cy="0"/>
        </a:xfrm>
      </p:grpSpPr>
      <p:sp>
        <p:nvSpPr>
          <p:cNvPr id="127" name="Google Shape;127;p23"/>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28" name="Google Shape;128;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9"/>
        <p:cNvGrpSpPr/>
        <p:nvPr/>
      </p:nvGrpSpPr>
      <p:grpSpPr>
        <a:xfrm>
          <a:off x="0" y="0"/>
          <a:ext cx="0" cy="0"/>
          <a:chOff x="0" y="0"/>
          <a:chExt cx="0" cy="0"/>
        </a:xfrm>
      </p:grpSpPr>
      <p:sp>
        <p:nvSpPr>
          <p:cNvPr id="130" name="Google Shape;130;p24"/>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1" name="Google Shape;131;p24"/>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2" name="Google Shape;132;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3"/>
        <p:cNvGrpSpPr/>
        <p:nvPr/>
      </p:nvGrpSpPr>
      <p:grpSpPr>
        <a:xfrm>
          <a:off x="0" y="0"/>
          <a:ext cx="0" cy="0"/>
          <a:chOff x="0" y="0"/>
          <a:chExt cx="0" cy="0"/>
        </a:xfrm>
      </p:grpSpPr>
      <p:sp>
        <p:nvSpPr>
          <p:cNvPr id="134" name="Google Shape;134;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2" name="Google Shape;92;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93" name="Google Shape;9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26.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15.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6"/>
          <p:cNvSpPr txBox="1">
            <a:spLocks noGrp="1"/>
          </p:cNvSpPr>
          <p:nvPr>
            <p:ph type="title"/>
          </p:nvPr>
        </p:nvSpPr>
        <p:spPr>
          <a:xfrm>
            <a:off x="348546" y="282086"/>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1: Cycle 20: Lesson 96</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40" name="Google Shape;140;p26"/>
          <p:cNvSpPr txBox="1">
            <a:spLocks noGrp="1"/>
          </p:cNvSpPr>
          <p:nvPr>
            <p:ph type="body" idx="1"/>
          </p:nvPr>
        </p:nvSpPr>
        <p:spPr>
          <a:xfrm>
            <a:off x="348546" y="1082978"/>
            <a:ext cx="8216207" cy="3423707"/>
          </a:xfrm>
          <a:prstGeom prst="rect">
            <a:avLst/>
          </a:prstGeom>
        </p:spPr>
        <p:txBody>
          <a:bodyPr spcFirstLastPara="1" wrap="square" lIns="68575" tIns="34275" rIns="68575" bIns="34275" anchor="t" anchorCtr="0">
            <a:noAutofit/>
          </a:bodyPr>
          <a:lstStyle/>
          <a:p>
            <a:pPr marL="0" lvl="0" indent="0" algn="l" rtl="0">
              <a:lnSpc>
                <a:spcPct val="70000"/>
              </a:lnSpc>
              <a:spcBef>
                <a:spcPts val="800"/>
              </a:spcBef>
              <a:spcAft>
                <a:spcPts val="0"/>
              </a:spcAft>
              <a:buClr>
                <a:schemeClr val="dk1"/>
              </a:buClr>
              <a:buSzPts val="1100"/>
              <a:buFont typeface="Arial"/>
              <a:buNone/>
            </a:pPr>
            <a:r>
              <a:rPr lang="en" sz="2200" dirty="0"/>
              <a:t>In Lesson 96, students are introduced to “y” generalization for plural endings. In the Opening Poem Launch: “I Spy,” students work with plural words that are spelled with the “ies” ending and identify words sharing the “ies” spelling as they read the poem. During the Work Time Words Rule, students will discover singular and plural words spelled with “y,” “ey,” “ies,” and “s.”</a:t>
            </a:r>
            <a:endParaRPr sz="2200" dirty="0"/>
          </a:p>
          <a:p>
            <a:pPr marL="0" lvl="0" indent="0" algn="l" rtl="0">
              <a:lnSpc>
                <a:spcPct val="70000"/>
              </a:lnSpc>
              <a:spcBef>
                <a:spcPts val="800"/>
              </a:spcBef>
              <a:spcAft>
                <a:spcPts val="0"/>
              </a:spcAft>
              <a:buClr>
                <a:schemeClr val="dk1"/>
              </a:buClr>
              <a:buSzPts val="1100"/>
              <a:buFont typeface="Arial"/>
              <a:buNone/>
            </a:pPr>
            <a:r>
              <a:rPr lang="en" sz="2000" b="1" dirty="0">
                <a:solidFill>
                  <a:schemeClr val="dk1"/>
                </a:solidFill>
              </a:rPr>
              <a:t>Be sure that students pay careful attention to:</a:t>
            </a:r>
            <a:endParaRPr sz="2000" b="1" dirty="0">
              <a:solidFill>
                <a:schemeClr val="dk1"/>
              </a:solidFill>
            </a:endParaRPr>
          </a:p>
          <a:p>
            <a:pPr marL="457200" lvl="0" indent="-355600" algn="l" rtl="0">
              <a:spcBef>
                <a:spcPts val="800"/>
              </a:spcBef>
              <a:spcAft>
                <a:spcPts val="0"/>
              </a:spcAft>
              <a:buClr>
                <a:schemeClr val="dk1"/>
              </a:buClr>
              <a:buSzPts val="2000"/>
              <a:buChar char="•"/>
            </a:pPr>
            <a:r>
              <a:rPr lang="en" sz="2000" dirty="0"/>
              <a:t>Familiar spelling patterns and syllable types in words</a:t>
            </a:r>
            <a:endParaRPr sz="2000" dirty="0"/>
          </a:p>
          <a:p>
            <a:pPr marL="457200" lvl="0" indent="-355600" algn="l" rtl="0">
              <a:spcBef>
                <a:spcPts val="800"/>
              </a:spcBef>
              <a:spcAft>
                <a:spcPts val="0"/>
              </a:spcAft>
              <a:buClr>
                <a:schemeClr val="dk1"/>
              </a:buClr>
              <a:buSzPts val="2000"/>
              <a:buChar char="•"/>
            </a:pPr>
            <a:r>
              <a:rPr lang="en" sz="2000" dirty="0"/>
              <a:t>Plural words that are spelled with the “ies” ending</a:t>
            </a:r>
            <a:endParaRPr sz="2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212" name="Google Shape;212;p35"/>
          <p:cNvSpPr txBox="1">
            <a:spLocks noGrp="1"/>
          </p:cNvSpPr>
          <p:nvPr>
            <p:ph type="body" idx="1"/>
          </p:nvPr>
        </p:nvSpPr>
        <p:spPr>
          <a:xfrm>
            <a:off x="183525" y="33417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700"/>
              </a:spcBef>
              <a:spcAft>
                <a:spcPts val="0"/>
              </a:spcAft>
              <a:buNone/>
            </a:pPr>
            <a:endParaRPr sz="2400"/>
          </a:p>
          <a:p>
            <a:pPr marL="457200" lvl="0" indent="-393700" algn="l" rtl="0">
              <a:lnSpc>
                <a:spcPct val="115000"/>
              </a:lnSpc>
              <a:spcBef>
                <a:spcPts val="1700"/>
              </a:spcBef>
              <a:spcAft>
                <a:spcPts val="0"/>
              </a:spcAft>
              <a:buSzPts val="2600"/>
              <a:buChar char="•"/>
            </a:pPr>
            <a:r>
              <a:rPr lang="en" sz="2600"/>
              <a:t>I can read and group singular words ending in “y” and “ey” and plural words ending in “s” and “ies.”</a:t>
            </a:r>
            <a:endParaRPr sz="2600"/>
          </a:p>
          <a:p>
            <a:pPr marL="177800" lvl="0" indent="0" algn="l" rtl="0">
              <a:lnSpc>
                <a:spcPct val="150000"/>
              </a:lnSpc>
              <a:spcBef>
                <a:spcPts val="1700"/>
              </a:spcBef>
              <a:spcAft>
                <a:spcPts val="0"/>
              </a:spcAft>
              <a:buNone/>
            </a:pPr>
            <a:endParaRPr sz="2400"/>
          </a:p>
        </p:txBody>
      </p:sp>
      <p:pic>
        <p:nvPicPr>
          <p:cNvPr id="213" name="Google Shape;213;p35"/>
          <p:cNvPicPr preferRelativeResize="0"/>
          <p:nvPr/>
        </p:nvPicPr>
        <p:blipFill>
          <a:blip r:embed="rId3">
            <a:alphaModFix/>
          </a:blip>
          <a:stretch>
            <a:fillRect/>
          </a:stretch>
        </p:blipFill>
        <p:spPr>
          <a:xfrm>
            <a:off x="8350092" y="4329493"/>
            <a:ext cx="708065" cy="5727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6"/>
          <p:cNvSpPr txBox="1"/>
          <p:nvPr/>
        </p:nvSpPr>
        <p:spPr>
          <a:xfrm>
            <a:off x="259600" y="104525"/>
            <a:ext cx="66786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b="1">
                <a:solidFill>
                  <a:srgbClr val="666666"/>
                </a:solidFill>
                <a:latin typeface="Century Gothic"/>
                <a:ea typeface="Century Gothic"/>
                <a:cs typeface="Century Gothic"/>
                <a:sym typeface="Century Gothic"/>
              </a:rPr>
              <a:t>Words Rule!</a:t>
            </a:r>
            <a:endParaRPr b="1">
              <a:solidFill>
                <a:srgbClr val="666666"/>
              </a:solidFill>
            </a:endParaRPr>
          </a:p>
        </p:txBody>
      </p:sp>
      <p:graphicFrame>
        <p:nvGraphicFramePr>
          <p:cNvPr id="219" name="Google Shape;219;p36"/>
          <p:cNvGraphicFramePr/>
          <p:nvPr/>
        </p:nvGraphicFramePr>
        <p:xfrm>
          <a:off x="4443450" y="191200"/>
          <a:ext cx="4527625" cy="3840420"/>
        </p:xfrm>
        <a:graphic>
          <a:graphicData uri="http://schemas.openxmlformats.org/drawingml/2006/table">
            <a:tbl>
              <a:tblPr>
                <a:noFill/>
                <a:tableStyleId>{4E92BB36-F68C-488F-BD82-92AD869DD233}</a:tableStyleId>
              </a:tblPr>
              <a:tblGrid>
                <a:gridCol w="2184250">
                  <a:extLst>
                    <a:ext uri="{9D8B030D-6E8A-4147-A177-3AD203B41FA5}">
                      <a16:colId xmlns:a16="http://schemas.microsoft.com/office/drawing/2014/main" val="20000"/>
                    </a:ext>
                  </a:extLst>
                </a:gridCol>
                <a:gridCol w="2343375">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Singular (-y, -ey)</a:t>
                      </a:r>
                      <a:endParaRPr sz="1800" b="1">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Plural (-ies, -s)</a:t>
                      </a:r>
                      <a:endParaRPr sz="1800" b="1">
                        <a:latin typeface="Century Gothic"/>
                        <a:ea typeface="Century Gothic"/>
                        <a:cs typeface="Century Gothic"/>
                        <a:sym typeface="Century Gothic"/>
                      </a:endParaRPr>
                    </a:p>
                  </a:txBody>
                  <a:tcPr marL="91425" marR="91425" marT="91425" marB="91425">
                    <a:solidFill>
                      <a:srgbClr val="D9D9D9"/>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
        <p:nvSpPr>
          <p:cNvPr id="220" name="Google Shape;220;p36"/>
          <p:cNvSpPr txBox="1"/>
          <p:nvPr/>
        </p:nvSpPr>
        <p:spPr>
          <a:xfrm>
            <a:off x="5105775" y="926500"/>
            <a:ext cx="1131900" cy="46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Century Gothic"/>
                <a:ea typeface="Century Gothic"/>
                <a:cs typeface="Century Gothic"/>
                <a:sym typeface="Century Gothic"/>
              </a:rPr>
              <a:t>puppy</a:t>
            </a:r>
            <a:endParaRPr sz="1800" b="1">
              <a:latin typeface="Century Gothic"/>
              <a:ea typeface="Century Gothic"/>
              <a:cs typeface="Century Gothic"/>
              <a:sym typeface="Century Gothic"/>
            </a:endParaRPr>
          </a:p>
        </p:txBody>
      </p:sp>
      <p:sp>
        <p:nvSpPr>
          <p:cNvPr id="221" name="Google Shape;221;p36"/>
          <p:cNvSpPr txBox="1"/>
          <p:nvPr/>
        </p:nvSpPr>
        <p:spPr>
          <a:xfrm>
            <a:off x="5105775" y="1201050"/>
            <a:ext cx="1270200" cy="274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bunny</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lily</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family</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baby</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monkey</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valley</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turkey</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alley</a:t>
            </a:r>
            <a:endParaRPr sz="1800" b="1">
              <a:solidFill>
                <a:schemeClr val="dk1"/>
              </a:solidFill>
              <a:latin typeface="Century Gothic"/>
              <a:ea typeface="Century Gothic"/>
              <a:cs typeface="Century Gothic"/>
              <a:sym typeface="Century Gothic"/>
            </a:endParaRPr>
          </a:p>
        </p:txBody>
      </p:sp>
      <p:sp>
        <p:nvSpPr>
          <p:cNvPr id="222" name="Google Shape;222;p36"/>
          <p:cNvSpPr txBox="1"/>
          <p:nvPr/>
        </p:nvSpPr>
        <p:spPr>
          <a:xfrm>
            <a:off x="6992150" y="926500"/>
            <a:ext cx="1609800" cy="274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puppies</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bunnies</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lilies</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families</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babies</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monkeys</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valleys</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turkeys</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alleys</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23" name="Google Shape;223;p36"/>
          <p:cNvSpPr txBox="1"/>
          <p:nvPr/>
        </p:nvSpPr>
        <p:spPr>
          <a:xfrm>
            <a:off x="279400" y="746750"/>
            <a:ext cx="4071900" cy="368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puppy			monkey</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puppies			monkeys</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bunny			valley</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bunnies			valleys</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lily			turkey</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lilies			turkeys</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family			alley</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families			alleys</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baby</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babies</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dirty="0">
              <a:solidFill>
                <a:schemeClr val="dk1"/>
              </a:solidFill>
              <a:latin typeface="Century Gothic"/>
              <a:ea typeface="Century Gothic"/>
              <a:cs typeface="Century Gothic"/>
              <a:sym typeface="Century Gothic"/>
            </a:endParaRPr>
          </a:p>
        </p:txBody>
      </p:sp>
      <p:pic>
        <p:nvPicPr>
          <p:cNvPr id="224" name="Google Shape;224;p36"/>
          <p:cNvPicPr preferRelativeResize="0"/>
          <p:nvPr/>
        </p:nvPicPr>
        <p:blipFill>
          <a:blip r:embed="rId3">
            <a:alphaModFix/>
          </a:blip>
          <a:stretch>
            <a:fillRect/>
          </a:stretch>
        </p:blipFill>
        <p:spPr>
          <a:xfrm>
            <a:off x="2665975" y="3480932"/>
            <a:ext cx="2347650" cy="1240425"/>
          </a:xfrm>
          <a:prstGeom prst="rect">
            <a:avLst/>
          </a:prstGeom>
          <a:noFill/>
          <a:ln>
            <a:noFill/>
          </a:ln>
        </p:spPr>
      </p:pic>
      <p:pic>
        <p:nvPicPr>
          <p:cNvPr id="225" name="Google Shape;225;p36"/>
          <p:cNvPicPr preferRelativeResize="0"/>
          <p:nvPr/>
        </p:nvPicPr>
        <p:blipFill>
          <a:blip r:embed="rId4">
            <a:alphaModFix/>
          </a:blip>
          <a:stretch>
            <a:fillRect/>
          </a:stretch>
        </p:blipFill>
        <p:spPr>
          <a:xfrm>
            <a:off x="1295362" y="3430746"/>
            <a:ext cx="1030675" cy="14995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0"/>
                                        </p:tgtEl>
                                        <p:attrNameLst>
                                          <p:attrName>style.visibility</p:attrName>
                                        </p:attrNameLst>
                                      </p:cBhvr>
                                      <p:to>
                                        <p:strVal val="visible"/>
                                      </p:to>
                                    </p:set>
                                    <p:animEffect transition="in" filter="fade">
                                      <p:cBhvr>
                                        <p:cTn id="7" dur="1000"/>
                                        <p:tgtEl>
                                          <p:spTgt spid="2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1"/>
                                        </p:tgtEl>
                                        <p:attrNameLst>
                                          <p:attrName>style.visibility</p:attrName>
                                        </p:attrNameLst>
                                      </p:cBhvr>
                                      <p:to>
                                        <p:strVal val="visible"/>
                                      </p:to>
                                    </p:set>
                                    <p:animEffect transition="in" filter="fade">
                                      <p:cBhvr>
                                        <p:cTn id="12" dur="1000"/>
                                        <p:tgtEl>
                                          <p:spTgt spid="221"/>
                                        </p:tgtEl>
                                      </p:cBhvr>
                                    </p:animEffect>
                                  </p:childTnLst>
                                </p:cTn>
                              </p:par>
                              <p:par>
                                <p:cTn id="13" presetID="10" presetClass="entr" presetSubtype="0" fill="hold" nodeType="withEffect">
                                  <p:stCondLst>
                                    <p:cond delay="0"/>
                                  </p:stCondLst>
                                  <p:childTnLst>
                                    <p:set>
                                      <p:cBhvr>
                                        <p:cTn id="14" dur="1" fill="hold">
                                          <p:stCondLst>
                                            <p:cond delay="0"/>
                                          </p:stCondLst>
                                        </p:cTn>
                                        <p:tgtEl>
                                          <p:spTgt spid="222"/>
                                        </p:tgtEl>
                                        <p:attrNameLst>
                                          <p:attrName>style.visibility</p:attrName>
                                        </p:attrNameLst>
                                      </p:cBhvr>
                                      <p:to>
                                        <p:strVal val="visible"/>
                                      </p:to>
                                    </p:set>
                                    <p:animEffect transition="in" filter="fade">
                                      <p:cBhvr>
                                        <p:cTn id="15" dur="1000"/>
                                        <p:tgtEl>
                                          <p:spTgt spid="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7"/>
          <p:cNvSpPr txBox="1">
            <a:spLocks noGrp="1"/>
          </p:cNvSpPr>
          <p:nvPr>
            <p:ph type="title"/>
          </p:nvPr>
        </p:nvSpPr>
        <p:spPr>
          <a:xfrm>
            <a:off x="428141" y="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233" name="Google Shape;233;p37"/>
          <p:cNvSpPr txBox="1">
            <a:spLocks noGrp="1"/>
          </p:cNvSpPr>
          <p:nvPr>
            <p:ph type="body" idx="1"/>
          </p:nvPr>
        </p:nvSpPr>
        <p:spPr>
          <a:xfrm>
            <a:off x="3728891" y="1403294"/>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does it mean to be an independent reader? </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p:txBody>
      </p:sp>
      <p:pic>
        <p:nvPicPr>
          <p:cNvPr id="234" name="Google Shape;234;p37"/>
          <p:cNvPicPr preferRelativeResize="0"/>
          <p:nvPr/>
        </p:nvPicPr>
        <p:blipFill>
          <a:blip r:embed="rId3">
            <a:alphaModFix/>
          </a:blip>
          <a:stretch>
            <a:fillRect/>
          </a:stretch>
        </p:blipFill>
        <p:spPr>
          <a:xfrm>
            <a:off x="547475" y="1288600"/>
            <a:ext cx="2288274" cy="228827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40" name="Google Shape;240;p3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600" i="1" dirty="0">
              <a:solidFill>
                <a:srgbClr val="FF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246" name="Google Shape;246;p39"/>
          <p:cNvSpPr txBox="1">
            <a:spLocks noGrp="1"/>
          </p:cNvSpPr>
          <p:nvPr>
            <p:ph type="body" idx="1"/>
          </p:nvPr>
        </p:nvSpPr>
        <p:spPr>
          <a:xfrm>
            <a:off x="311700" y="1030375"/>
            <a:ext cx="8520600" cy="3416400"/>
          </a:xfrm>
          <a:prstGeom prst="rect">
            <a:avLst/>
          </a:prstGeom>
        </p:spPr>
        <p:txBody>
          <a:bodyPr spcFirstLastPara="1" wrap="square" lIns="68575" tIns="34275" rIns="68575" bIns="34275" anchor="t" anchorCtr="0">
            <a:noAutofit/>
          </a:bodyPr>
          <a:lstStyle/>
          <a:p>
            <a:pPr marL="457200" lvl="0" indent="-381000" algn="l" rtl="0">
              <a:lnSpc>
                <a:spcPct val="100000"/>
              </a:lnSpc>
              <a:spcBef>
                <a:spcPts val="1700"/>
              </a:spcBef>
              <a:spcAft>
                <a:spcPts val="0"/>
              </a:spcAft>
              <a:buClr>
                <a:schemeClr val="dk1"/>
              </a:buClr>
              <a:buSzPts val="2400"/>
              <a:buChar char="•"/>
            </a:pPr>
            <a:r>
              <a:rPr lang="en" sz="2400" dirty="0">
                <a:solidFill>
                  <a:schemeClr val="dk1"/>
                </a:solidFill>
              </a:rPr>
              <a:t>I can use what I know </a:t>
            </a:r>
            <a:r>
              <a:rPr lang="en" sz="2400" dirty="0"/>
              <a:t>about vowel spelling patterns to read, group, and spell words.</a:t>
            </a:r>
            <a:endParaRPr sz="2400" dirty="0"/>
          </a:p>
          <a:p>
            <a:pPr marL="457200" lvl="0" indent="-381000" algn="l" rtl="0">
              <a:lnSpc>
                <a:spcPct val="100000"/>
              </a:lnSpc>
              <a:spcBef>
                <a:spcPts val="1700"/>
              </a:spcBef>
              <a:spcAft>
                <a:spcPts val="0"/>
              </a:spcAft>
              <a:buSzPts val="2400"/>
              <a:buChar char="•"/>
            </a:pPr>
            <a:r>
              <a:rPr lang="en" sz="2400" dirty="0"/>
              <a:t>I can write a sentence with correct spacing, capitalization, and punctuation.</a:t>
            </a:r>
            <a:endParaRPr sz="2400" dirty="0"/>
          </a:p>
          <a:p>
            <a:pPr marL="457200" lvl="0" indent="-381000" algn="l" rtl="0">
              <a:lnSpc>
                <a:spcPct val="100000"/>
              </a:lnSpc>
              <a:spcBef>
                <a:spcPts val="1700"/>
              </a:spcBef>
              <a:spcAft>
                <a:spcPts val="0"/>
              </a:spcAft>
              <a:buSzPts val="2400"/>
              <a:buChar char="•"/>
            </a:pPr>
            <a:r>
              <a:rPr lang="en" sz="2400" dirty="0"/>
              <a:t>I can read fluently (smoothly, with expression and meaning, and just the right speed; rereading and self-correcting when necessary).</a:t>
            </a: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solidFill>
                <a:schemeClr val="dk1"/>
              </a:solidFill>
              <a:highlight>
                <a:srgbClr val="FFFF00"/>
              </a:highlight>
            </a:endParaRPr>
          </a:p>
          <a:p>
            <a:pPr marL="457200" lvl="0" indent="0" algn="l" rtl="0">
              <a:lnSpc>
                <a:spcPct val="150000"/>
              </a:lnSpc>
              <a:spcBef>
                <a:spcPts val="1700"/>
              </a:spcBef>
              <a:spcAft>
                <a:spcPts val="0"/>
              </a:spcAft>
              <a:buNone/>
            </a:pPr>
            <a:endParaRPr sz="2400" dirty="0">
              <a:solidFill>
                <a:schemeClr val="dk1"/>
              </a:solidFill>
              <a:highlight>
                <a:srgbClr val="FFFF00"/>
              </a:highlight>
            </a:endParaRPr>
          </a:p>
        </p:txBody>
      </p:sp>
      <p:pic>
        <p:nvPicPr>
          <p:cNvPr id="247" name="Google Shape;247;p39"/>
          <p:cNvPicPr preferRelativeResize="0"/>
          <p:nvPr/>
        </p:nvPicPr>
        <p:blipFill>
          <a:blip r:embed="rId3">
            <a:alphaModFix/>
          </a:blip>
          <a:stretch>
            <a:fillRect/>
          </a:stretch>
        </p:blipFill>
        <p:spPr>
          <a:xfrm>
            <a:off x="8336318" y="4241666"/>
            <a:ext cx="807682" cy="65721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graphicFrame>
        <p:nvGraphicFramePr>
          <p:cNvPr id="252" name="Google Shape;252;p40"/>
          <p:cNvGraphicFramePr/>
          <p:nvPr>
            <p:extLst>
              <p:ext uri="{D42A27DB-BD31-4B8C-83A1-F6EECF244321}">
                <p14:modId xmlns:p14="http://schemas.microsoft.com/office/powerpoint/2010/main" val="1662788865"/>
              </p:ext>
            </p:extLst>
          </p:nvPr>
        </p:nvGraphicFramePr>
        <p:xfrm>
          <a:off x="0" y="26525"/>
          <a:ext cx="9144000" cy="5071185"/>
        </p:xfrm>
        <a:graphic>
          <a:graphicData uri="http://schemas.openxmlformats.org/drawingml/2006/table">
            <a:tbl>
              <a:tblPr>
                <a:noFill/>
                <a:tableStyleId>{4E92BB36-F68C-488F-BD82-92AD869DD233}</a:tableStyleId>
              </a:tblPr>
              <a:tblGrid>
                <a:gridCol w="2927750">
                  <a:extLst>
                    <a:ext uri="{9D8B030D-6E8A-4147-A177-3AD203B41FA5}">
                      <a16:colId xmlns:a16="http://schemas.microsoft.com/office/drawing/2014/main" val="20000"/>
                    </a:ext>
                  </a:extLst>
                </a:gridCol>
                <a:gridCol w="2994575">
                  <a:extLst>
                    <a:ext uri="{9D8B030D-6E8A-4147-A177-3AD203B41FA5}">
                      <a16:colId xmlns:a16="http://schemas.microsoft.com/office/drawing/2014/main" val="20001"/>
                    </a:ext>
                  </a:extLst>
                </a:gridCol>
                <a:gridCol w="3221675">
                  <a:extLst>
                    <a:ext uri="{9D8B030D-6E8A-4147-A177-3AD203B41FA5}">
                      <a16:colId xmlns:a16="http://schemas.microsoft.com/office/drawing/2014/main" val="20002"/>
                    </a:ext>
                  </a:extLst>
                </a:gridCol>
              </a:tblGrid>
              <a:tr h="473050">
                <a:tc>
                  <a:txBody>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 </a:t>
                      </a:r>
                      <a:r>
                        <a:rPr lang="en" sz="2000" b="1" dirty="0">
                          <a:solidFill>
                            <a:schemeClr val="dk1"/>
                          </a:solidFill>
                          <a:latin typeface="Century Gothic"/>
                          <a:ea typeface="Century Gothic"/>
                          <a:cs typeface="Century Gothic"/>
                          <a:sym typeface="Century Gothic"/>
                        </a:rPr>
                        <a:t>Words Rule</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Sentence Builder</a:t>
                      </a:r>
                      <a:endParaRPr sz="20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Partner Reading</a:t>
                      </a:r>
                      <a:endParaRPr sz="20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522575">
                <a:tc>
                  <a:txBody>
                    <a:bodyPr/>
                    <a:lstStyle/>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Make columns for “singular” and “plural” across the top of your board/paper.</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Take turns reading words and grouping the first syllables. </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Read all the words together, then take turns reading the words to each other. </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Use the Reader’s Toolbox if you have trouble reading a word.</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Tell each other a sentence using as many of the words as you can.</a:t>
                      </a:r>
                      <a:endParaRPr sz="15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650" dirty="0">
                          <a:solidFill>
                            <a:schemeClr val="dk1"/>
                          </a:solidFill>
                          <a:latin typeface="Century Gothic"/>
                          <a:ea typeface="Century Gothic"/>
                          <a:cs typeface="Century Gothic"/>
                          <a:sym typeface="Century Gothic"/>
                        </a:rPr>
                        <a:t>Take turns using the words to fill in the blanks and writing the sentences on your board or paper.</a:t>
                      </a:r>
                    </a:p>
                    <a:p>
                      <a:pPr marL="342900" lvl="0" indent="-342900" algn="l" rtl="0">
                        <a:spcBef>
                          <a:spcPts val="0"/>
                        </a:spcBef>
                        <a:spcAft>
                          <a:spcPts val="0"/>
                        </a:spcAft>
                        <a:buClr>
                          <a:schemeClr val="dk1"/>
                        </a:buClr>
                        <a:buSzPct val="100000"/>
                        <a:buFont typeface="+mj-lt"/>
                        <a:buAutoNum type="arabicPeriod"/>
                      </a:pPr>
                      <a:r>
                        <a:rPr lang="en" sz="1650" dirty="0">
                          <a:solidFill>
                            <a:schemeClr val="dk1"/>
                          </a:solidFill>
                          <a:latin typeface="Century Gothic"/>
                          <a:ea typeface="Century Gothic"/>
                          <a:cs typeface="Century Gothic"/>
                          <a:sym typeface="Century Gothic"/>
                        </a:rPr>
                        <a:t>Take turns so each partner writes a sentence.</a:t>
                      </a:r>
                    </a:p>
                    <a:p>
                      <a:pPr marL="342900" lvl="0" indent="-342900" algn="l" rtl="0">
                        <a:spcBef>
                          <a:spcPts val="0"/>
                        </a:spcBef>
                        <a:spcAft>
                          <a:spcPts val="0"/>
                        </a:spcAft>
                        <a:buClr>
                          <a:schemeClr val="dk1"/>
                        </a:buClr>
                        <a:buSzPct val="100000"/>
                        <a:buFont typeface="+mj-lt"/>
                        <a:buAutoNum type="arabicPeriod"/>
                      </a:pPr>
                      <a:r>
                        <a:rPr lang="en" sz="1650" dirty="0">
                          <a:solidFill>
                            <a:schemeClr val="dk1"/>
                          </a:solidFill>
                          <a:latin typeface="Century Gothic"/>
                          <a:ea typeface="Century Gothic"/>
                          <a:cs typeface="Century Gothic"/>
                          <a:sym typeface="Century Gothic"/>
                        </a:rPr>
                        <a:t>Read the sentences together with your partner, then take turns reading them to each other.</a:t>
                      </a:r>
                    </a:p>
                    <a:p>
                      <a:pPr marL="342900" lvl="0" indent="-342900" algn="l" rtl="0">
                        <a:spcBef>
                          <a:spcPts val="0"/>
                        </a:spcBef>
                        <a:spcAft>
                          <a:spcPts val="0"/>
                        </a:spcAft>
                        <a:buClr>
                          <a:schemeClr val="dk1"/>
                        </a:buClr>
                        <a:buSzPct val="100000"/>
                        <a:buFont typeface="+mj-lt"/>
                        <a:buAutoNum type="arabicPeriod"/>
                      </a:pPr>
                      <a:r>
                        <a:rPr lang="en" sz="1650" dirty="0">
                          <a:solidFill>
                            <a:schemeClr val="dk1"/>
                          </a:solidFill>
                          <a:latin typeface="Century Gothic"/>
                          <a:ea typeface="Century Gothic"/>
                          <a:cs typeface="Century Gothic"/>
                          <a:sym typeface="Century Gothic"/>
                        </a:rPr>
                        <a:t>Use the Reader’s Toolbox if you have trouble reading a word.</a:t>
                      </a:r>
                      <a:endParaRPr sz="16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650" dirty="0">
                          <a:solidFill>
                            <a:schemeClr val="dk1"/>
                          </a:solidFill>
                          <a:latin typeface="Century Gothic"/>
                          <a:ea typeface="Century Gothic"/>
                          <a:cs typeface="Century Gothic"/>
                          <a:sym typeface="Century Gothic"/>
                        </a:rPr>
                        <a:t>Are 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650" dirty="0">
                          <a:solidFill>
                            <a:schemeClr val="dk1"/>
                          </a:solidFill>
                          <a:latin typeface="Century Gothic"/>
                          <a:ea typeface="Century Gothic"/>
                          <a:cs typeface="Century Gothic"/>
                          <a:sym typeface="Century Gothic"/>
                        </a:rPr>
                        <a:t>Read “I Spy” together, using the same voice. </a:t>
                      </a:r>
                    </a:p>
                    <a:p>
                      <a:pPr marL="342900" lvl="0" indent="-342900" algn="l" rtl="0">
                        <a:spcBef>
                          <a:spcPts val="0"/>
                        </a:spcBef>
                        <a:spcAft>
                          <a:spcPts val="0"/>
                        </a:spcAft>
                        <a:buClr>
                          <a:schemeClr val="dk1"/>
                        </a:buClr>
                        <a:buSzPct val="100000"/>
                        <a:buFont typeface="+mj-lt"/>
                        <a:buAutoNum type="arabicPeriod"/>
                      </a:pPr>
                      <a:r>
                        <a:rPr lang="en" sz="1650" dirty="0">
                          <a:solidFill>
                            <a:schemeClr val="dk1"/>
                          </a:solidFill>
                          <a:latin typeface="Century Gothic"/>
                          <a:ea typeface="Century Gothic"/>
                          <a:cs typeface="Century Gothic"/>
                          <a:sym typeface="Century Gothic"/>
                        </a:rPr>
                        <a:t>Then, take turns reading “I Spy” one line at a time. Change your voice with each line you read.</a:t>
                      </a:r>
                    </a:p>
                    <a:p>
                      <a:pPr marL="342900" lvl="0" indent="-342900" algn="l" rtl="0">
                        <a:spcBef>
                          <a:spcPts val="0"/>
                        </a:spcBef>
                        <a:spcAft>
                          <a:spcPts val="0"/>
                        </a:spcAft>
                        <a:buClr>
                          <a:schemeClr val="dk1"/>
                        </a:buClr>
                        <a:buSzPct val="100000"/>
                        <a:buFont typeface="+mj-lt"/>
                        <a:buAutoNum type="arabicPeriod"/>
                      </a:pPr>
                      <a:r>
                        <a:rPr lang="en" sz="1650" dirty="0">
                          <a:solidFill>
                            <a:schemeClr val="dk1"/>
                          </a:solidFill>
                          <a:latin typeface="Century Gothic"/>
                          <a:ea typeface="Century Gothic"/>
                          <a:cs typeface="Century Gothic"/>
                          <a:sym typeface="Century Gothic"/>
                        </a:rPr>
                        <a:t>Use the Reader’s Toolbox if you have trouble reading a word.</a:t>
                      </a:r>
                    </a:p>
                    <a:p>
                      <a:pPr marL="342900" lvl="0" indent="-342900" algn="l" rtl="0">
                        <a:spcBef>
                          <a:spcPts val="0"/>
                        </a:spcBef>
                        <a:spcAft>
                          <a:spcPts val="0"/>
                        </a:spcAft>
                        <a:buClr>
                          <a:schemeClr val="dk1"/>
                        </a:buClr>
                        <a:buSzPct val="100000"/>
                        <a:buFont typeface="+mj-lt"/>
                        <a:buAutoNum type="arabicPeriod"/>
                      </a:pPr>
                      <a:r>
                        <a:rPr lang="en" sz="1650" dirty="0">
                          <a:solidFill>
                            <a:schemeClr val="dk1"/>
                          </a:solidFill>
                          <a:latin typeface="Century Gothic"/>
                          <a:ea typeface="Century Gothic"/>
                          <a:cs typeface="Century Gothic"/>
                          <a:sym typeface="Century Gothic"/>
                        </a:rPr>
                        <a:t>Follow the Rules of Fluency! Read </a:t>
                      </a:r>
                      <a:r>
                        <a:rPr lang="en" sz="1650" i="1" dirty="0">
                          <a:solidFill>
                            <a:schemeClr val="dk1"/>
                          </a:solidFill>
                          <a:latin typeface="Century Gothic"/>
                          <a:ea typeface="Century Gothic"/>
                          <a:cs typeface="Century Gothic"/>
                          <a:sym typeface="Century Gothic"/>
                        </a:rPr>
                        <a:t>smoothly</a:t>
                      </a:r>
                      <a:r>
                        <a:rPr lang="en" sz="1650" dirty="0">
                          <a:solidFill>
                            <a:schemeClr val="dk1"/>
                          </a:solidFill>
                          <a:latin typeface="Century Gothic"/>
                          <a:ea typeface="Century Gothic"/>
                          <a:cs typeface="Century Gothic"/>
                          <a:sym typeface="Century Gothic"/>
                        </a:rPr>
                        <a:t>, </a:t>
                      </a:r>
                      <a:r>
                        <a:rPr lang="en" sz="1650" i="1" dirty="0">
                          <a:solidFill>
                            <a:schemeClr val="dk1"/>
                          </a:solidFill>
                          <a:latin typeface="Century Gothic"/>
                          <a:ea typeface="Century Gothic"/>
                          <a:cs typeface="Century Gothic"/>
                          <a:sym typeface="Century Gothic"/>
                        </a:rPr>
                        <a:t>with expression </a:t>
                      </a:r>
                      <a:r>
                        <a:rPr lang="en-US" sz="1650" i="1" dirty="0">
                          <a:solidFill>
                            <a:schemeClr val="dk1"/>
                          </a:solidFill>
                          <a:latin typeface="Century Gothic"/>
                          <a:ea typeface="Century Gothic"/>
                          <a:cs typeface="Century Gothic"/>
                          <a:sym typeface="Century Gothic"/>
                        </a:rPr>
                        <a:t>and</a:t>
                      </a:r>
                      <a:r>
                        <a:rPr lang="en" sz="1650" i="1" dirty="0">
                          <a:solidFill>
                            <a:schemeClr val="dk1"/>
                          </a:solidFill>
                          <a:latin typeface="Century Gothic"/>
                          <a:ea typeface="Century Gothic"/>
                          <a:cs typeface="Century Gothic"/>
                          <a:sym typeface="Century Gothic"/>
                        </a:rPr>
                        <a:t> meaning</a:t>
                      </a:r>
                      <a:r>
                        <a:rPr lang="en" sz="1650" dirty="0">
                          <a:solidFill>
                            <a:schemeClr val="dk1"/>
                          </a:solidFill>
                          <a:latin typeface="Century Gothic"/>
                          <a:ea typeface="Century Gothic"/>
                          <a:cs typeface="Century Gothic"/>
                          <a:sym typeface="Century Gothic"/>
                        </a:rPr>
                        <a:t> and at </a:t>
                      </a:r>
                      <a:r>
                        <a:rPr lang="en" sz="1650" i="1" dirty="0">
                          <a:solidFill>
                            <a:schemeClr val="dk1"/>
                          </a:solidFill>
                          <a:latin typeface="Century Gothic"/>
                          <a:ea typeface="Century Gothic"/>
                          <a:cs typeface="Century Gothic"/>
                          <a:sym typeface="Century Gothic"/>
                        </a:rPr>
                        <a:t>just the right speed.</a:t>
                      </a:r>
                      <a:endParaRPr sz="1650"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pic>
        <p:nvPicPr>
          <p:cNvPr id="253" name="Google Shape;253;p40"/>
          <p:cNvPicPr preferRelativeResize="0"/>
          <p:nvPr/>
        </p:nvPicPr>
        <p:blipFill>
          <a:blip r:embed="rId3">
            <a:alphaModFix/>
          </a:blip>
          <a:stretch>
            <a:fillRect/>
          </a:stretch>
        </p:blipFill>
        <p:spPr>
          <a:xfrm>
            <a:off x="0" y="0"/>
            <a:ext cx="618750" cy="499575"/>
          </a:xfrm>
          <a:prstGeom prst="rect">
            <a:avLst/>
          </a:prstGeom>
          <a:noFill/>
          <a:ln>
            <a:noFill/>
          </a:ln>
        </p:spPr>
      </p:pic>
      <p:pic>
        <p:nvPicPr>
          <p:cNvPr id="254" name="Google Shape;254;p40"/>
          <p:cNvPicPr preferRelativeResize="0"/>
          <p:nvPr/>
        </p:nvPicPr>
        <p:blipFill>
          <a:blip r:embed="rId4">
            <a:alphaModFix/>
          </a:blip>
          <a:stretch>
            <a:fillRect/>
          </a:stretch>
        </p:blipFill>
        <p:spPr>
          <a:xfrm rot="-871496">
            <a:off x="2678700" y="94709"/>
            <a:ext cx="618750" cy="589158"/>
          </a:xfrm>
          <a:prstGeom prst="rect">
            <a:avLst/>
          </a:prstGeom>
          <a:noFill/>
          <a:ln>
            <a:noFill/>
          </a:ln>
        </p:spPr>
      </p:pic>
      <p:pic>
        <p:nvPicPr>
          <p:cNvPr id="255" name="Google Shape;255;p40"/>
          <p:cNvPicPr preferRelativeResize="0"/>
          <p:nvPr/>
        </p:nvPicPr>
        <p:blipFill>
          <a:blip r:embed="rId5">
            <a:alphaModFix/>
          </a:blip>
          <a:stretch>
            <a:fillRect/>
          </a:stretch>
        </p:blipFill>
        <p:spPr>
          <a:xfrm>
            <a:off x="5922313" y="0"/>
            <a:ext cx="643392" cy="4995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41"/>
          <p:cNvSpPr txBox="1"/>
          <p:nvPr/>
        </p:nvSpPr>
        <p:spPr>
          <a:xfrm>
            <a:off x="910800" y="-116825"/>
            <a:ext cx="2649300" cy="553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solidFill>
                  <a:srgbClr val="666666"/>
                </a:solidFill>
                <a:latin typeface="Century Gothic"/>
                <a:ea typeface="Century Gothic"/>
                <a:cs typeface="Century Gothic"/>
                <a:sym typeface="Century Gothic"/>
              </a:rPr>
              <a:t>Words Rule!</a:t>
            </a:r>
            <a:endParaRPr sz="2400" b="1">
              <a:latin typeface="Century Gothic"/>
              <a:ea typeface="Century Gothic"/>
              <a:cs typeface="Century Gothic"/>
              <a:sym typeface="Century Gothic"/>
            </a:endParaRPr>
          </a:p>
          <a:p>
            <a:pPr marL="0" lvl="0" indent="0" algn="l" rtl="0">
              <a:spcBef>
                <a:spcPts val="0"/>
              </a:spcBef>
              <a:spcAft>
                <a:spcPts val="0"/>
              </a:spcAft>
              <a:buNone/>
            </a:pPr>
            <a:r>
              <a:rPr lang="en" sz="2000" b="1">
                <a:solidFill>
                  <a:srgbClr val="434343"/>
                </a:solidFill>
                <a:latin typeface="Century Gothic"/>
                <a:ea typeface="Century Gothic"/>
                <a:cs typeface="Century Gothic"/>
                <a:sym typeface="Century Gothic"/>
              </a:rPr>
              <a:t>boys</a:t>
            </a:r>
            <a:br>
              <a:rPr lang="en" sz="2000" b="1">
                <a:solidFill>
                  <a:srgbClr val="434343"/>
                </a:solidFill>
                <a:latin typeface="Century Gothic"/>
                <a:ea typeface="Century Gothic"/>
                <a:cs typeface="Century Gothic"/>
                <a:sym typeface="Century Gothic"/>
              </a:rPr>
            </a:br>
            <a:r>
              <a:rPr lang="en" sz="2000" b="1">
                <a:solidFill>
                  <a:srgbClr val="434343"/>
                </a:solidFill>
                <a:latin typeface="Century Gothic"/>
                <a:ea typeface="Century Gothic"/>
                <a:cs typeface="Century Gothic"/>
                <a:sym typeface="Century Gothic"/>
              </a:rPr>
              <a:t>berries</a:t>
            </a:r>
            <a:br>
              <a:rPr lang="en" sz="2000" b="1">
                <a:solidFill>
                  <a:srgbClr val="434343"/>
                </a:solidFill>
                <a:latin typeface="Century Gothic"/>
                <a:ea typeface="Century Gothic"/>
                <a:cs typeface="Century Gothic"/>
                <a:sym typeface="Century Gothic"/>
              </a:rPr>
            </a:br>
            <a:r>
              <a:rPr lang="en" sz="2000" b="1">
                <a:solidFill>
                  <a:srgbClr val="434343"/>
                </a:solidFill>
                <a:latin typeface="Century Gothic"/>
                <a:ea typeface="Century Gothic"/>
                <a:cs typeface="Century Gothic"/>
                <a:sym typeface="Century Gothic"/>
              </a:rPr>
              <a:t>bunnies</a:t>
            </a:r>
            <a:br>
              <a:rPr lang="en" sz="2000" b="1">
                <a:solidFill>
                  <a:srgbClr val="434343"/>
                </a:solidFill>
                <a:latin typeface="Century Gothic"/>
                <a:ea typeface="Century Gothic"/>
                <a:cs typeface="Century Gothic"/>
                <a:sym typeface="Century Gothic"/>
              </a:rPr>
            </a:br>
            <a:r>
              <a:rPr lang="en" sz="2000" b="1">
                <a:solidFill>
                  <a:srgbClr val="434343"/>
                </a:solidFill>
                <a:latin typeface="Century Gothic"/>
                <a:ea typeface="Century Gothic"/>
                <a:cs typeface="Century Gothic"/>
                <a:sym typeface="Century Gothic"/>
              </a:rPr>
              <a:t>daisies</a:t>
            </a:r>
            <a:br>
              <a:rPr lang="en" sz="2000" b="1">
                <a:solidFill>
                  <a:srgbClr val="434343"/>
                </a:solidFill>
                <a:latin typeface="Century Gothic"/>
                <a:ea typeface="Century Gothic"/>
                <a:cs typeface="Century Gothic"/>
                <a:sym typeface="Century Gothic"/>
              </a:rPr>
            </a:br>
            <a:r>
              <a:rPr lang="en" sz="2000" b="1">
                <a:solidFill>
                  <a:srgbClr val="434343"/>
                </a:solidFill>
                <a:latin typeface="Century Gothic"/>
                <a:ea typeface="Century Gothic"/>
                <a:cs typeface="Century Gothic"/>
                <a:sym typeface="Century Gothic"/>
              </a:rPr>
              <a:t>ponies</a:t>
            </a:r>
            <a:br>
              <a:rPr lang="en" sz="2000" b="1">
                <a:solidFill>
                  <a:srgbClr val="434343"/>
                </a:solidFill>
                <a:latin typeface="Century Gothic"/>
                <a:ea typeface="Century Gothic"/>
                <a:cs typeface="Century Gothic"/>
                <a:sym typeface="Century Gothic"/>
              </a:rPr>
            </a:br>
            <a:r>
              <a:rPr lang="en" sz="2000" b="1">
                <a:solidFill>
                  <a:srgbClr val="434343"/>
                </a:solidFill>
                <a:latin typeface="Century Gothic"/>
                <a:ea typeface="Century Gothic"/>
                <a:cs typeface="Century Gothic"/>
                <a:sym typeface="Century Gothic"/>
              </a:rPr>
              <a:t>ladies</a:t>
            </a:r>
            <a:br>
              <a:rPr lang="en" sz="2000" b="1">
                <a:solidFill>
                  <a:srgbClr val="434343"/>
                </a:solidFill>
                <a:latin typeface="Century Gothic"/>
                <a:ea typeface="Century Gothic"/>
                <a:cs typeface="Century Gothic"/>
                <a:sym typeface="Century Gothic"/>
              </a:rPr>
            </a:br>
            <a:r>
              <a:rPr lang="en" sz="2000" b="1">
                <a:solidFill>
                  <a:srgbClr val="434343"/>
                </a:solidFill>
                <a:latin typeface="Century Gothic"/>
                <a:ea typeface="Century Gothic"/>
                <a:cs typeface="Century Gothic"/>
                <a:sym typeface="Century Gothic"/>
              </a:rPr>
              <a:t>pennies</a:t>
            </a:r>
            <a:br>
              <a:rPr lang="en" sz="2000" b="1">
                <a:solidFill>
                  <a:srgbClr val="434343"/>
                </a:solidFill>
                <a:latin typeface="Century Gothic"/>
                <a:ea typeface="Century Gothic"/>
                <a:cs typeface="Century Gothic"/>
                <a:sym typeface="Century Gothic"/>
              </a:rPr>
            </a:br>
            <a:r>
              <a:rPr lang="en" sz="2000" b="1">
                <a:solidFill>
                  <a:srgbClr val="434343"/>
                </a:solidFill>
                <a:latin typeface="Century Gothic"/>
                <a:ea typeface="Century Gothic"/>
                <a:cs typeface="Century Gothic"/>
                <a:sym typeface="Century Gothic"/>
              </a:rPr>
              <a:t>parties</a:t>
            </a:r>
            <a:br>
              <a:rPr lang="en" sz="2000" b="1">
                <a:solidFill>
                  <a:srgbClr val="434343"/>
                </a:solidFill>
                <a:latin typeface="Century Gothic"/>
                <a:ea typeface="Century Gothic"/>
                <a:cs typeface="Century Gothic"/>
                <a:sym typeface="Century Gothic"/>
              </a:rPr>
            </a:br>
            <a:r>
              <a:rPr lang="en" sz="2000" b="1">
                <a:solidFill>
                  <a:srgbClr val="434343"/>
                </a:solidFill>
                <a:latin typeface="Century Gothic"/>
                <a:ea typeface="Century Gothic"/>
                <a:cs typeface="Century Gothic"/>
                <a:sym typeface="Century Gothic"/>
              </a:rPr>
              <a:t>families</a:t>
            </a:r>
            <a:br>
              <a:rPr lang="en" sz="2000" b="1">
                <a:solidFill>
                  <a:srgbClr val="434343"/>
                </a:solidFill>
                <a:latin typeface="Century Gothic"/>
                <a:ea typeface="Century Gothic"/>
                <a:cs typeface="Century Gothic"/>
                <a:sym typeface="Century Gothic"/>
              </a:rPr>
            </a:br>
            <a:r>
              <a:rPr lang="en" sz="2000" b="1">
                <a:solidFill>
                  <a:srgbClr val="434343"/>
                </a:solidFill>
                <a:latin typeface="Century Gothic"/>
                <a:ea typeface="Century Gothic"/>
                <a:cs typeface="Century Gothic"/>
                <a:sym typeface="Century Gothic"/>
              </a:rPr>
              <a:t>butterflies</a:t>
            </a:r>
            <a:br>
              <a:rPr lang="en" sz="2000" b="1">
                <a:solidFill>
                  <a:srgbClr val="434343"/>
                </a:solidFill>
                <a:latin typeface="Century Gothic"/>
                <a:ea typeface="Century Gothic"/>
                <a:cs typeface="Century Gothic"/>
                <a:sym typeface="Century Gothic"/>
              </a:rPr>
            </a:br>
            <a:r>
              <a:rPr lang="en" sz="2000" b="1">
                <a:solidFill>
                  <a:srgbClr val="434343"/>
                </a:solidFill>
                <a:latin typeface="Century Gothic"/>
                <a:ea typeface="Century Gothic"/>
                <a:cs typeface="Century Gothic"/>
                <a:sym typeface="Century Gothic"/>
              </a:rPr>
              <a:t>strawberries</a:t>
            </a:r>
            <a:br>
              <a:rPr lang="en" sz="2000" b="1">
                <a:solidFill>
                  <a:srgbClr val="434343"/>
                </a:solidFill>
                <a:latin typeface="Century Gothic"/>
                <a:ea typeface="Century Gothic"/>
                <a:cs typeface="Century Gothic"/>
                <a:sym typeface="Century Gothic"/>
              </a:rPr>
            </a:br>
            <a:r>
              <a:rPr lang="en" sz="2000" b="1">
                <a:solidFill>
                  <a:srgbClr val="434343"/>
                </a:solidFill>
                <a:latin typeface="Century Gothic"/>
                <a:ea typeface="Century Gothic"/>
                <a:cs typeface="Century Gothic"/>
                <a:sym typeface="Century Gothic"/>
              </a:rPr>
              <a:t>cherries</a:t>
            </a:r>
            <a:br>
              <a:rPr lang="en" sz="2000" b="1">
                <a:solidFill>
                  <a:srgbClr val="434343"/>
                </a:solidFill>
                <a:latin typeface="Century Gothic"/>
                <a:ea typeface="Century Gothic"/>
                <a:cs typeface="Century Gothic"/>
                <a:sym typeface="Century Gothic"/>
              </a:rPr>
            </a:br>
            <a:r>
              <a:rPr lang="en" sz="2000" b="1">
                <a:solidFill>
                  <a:srgbClr val="434343"/>
                </a:solidFill>
                <a:latin typeface="Century Gothic"/>
                <a:ea typeface="Century Gothic"/>
                <a:cs typeface="Century Gothic"/>
                <a:sym typeface="Century Gothic"/>
              </a:rPr>
              <a:t>monkeys</a:t>
            </a:r>
            <a:br>
              <a:rPr lang="en" sz="2000" b="1">
                <a:solidFill>
                  <a:srgbClr val="434343"/>
                </a:solidFill>
                <a:latin typeface="Century Gothic"/>
                <a:ea typeface="Century Gothic"/>
                <a:cs typeface="Century Gothic"/>
                <a:sym typeface="Century Gothic"/>
              </a:rPr>
            </a:br>
            <a:r>
              <a:rPr lang="en" sz="2000" b="1">
                <a:solidFill>
                  <a:srgbClr val="434343"/>
                </a:solidFill>
                <a:latin typeface="Century Gothic"/>
                <a:ea typeface="Century Gothic"/>
                <a:cs typeface="Century Gothic"/>
                <a:sym typeface="Century Gothic"/>
              </a:rPr>
              <a:t>keys</a:t>
            </a:r>
            <a:endParaRPr sz="2000" b="1">
              <a:solidFill>
                <a:srgbClr val="434343"/>
              </a:solidFill>
              <a:latin typeface="Century Gothic"/>
              <a:ea typeface="Century Gothic"/>
              <a:cs typeface="Century Gothic"/>
              <a:sym typeface="Century Gothic"/>
            </a:endParaRPr>
          </a:p>
          <a:p>
            <a:pPr marL="0" lvl="0" indent="0" algn="l" rtl="0">
              <a:spcBef>
                <a:spcPts val="0"/>
              </a:spcBef>
              <a:spcAft>
                <a:spcPts val="0"/>
              </a:spcAft>
              <a:buNone/>
            </a:pPr>
            <a:endParaRPr sz="2800">
              <a:solidFill>
                <a:schemeClr val="dk1"/>
              </a:solidFill>
              <a:latin typeface="Century Gothic"/>
              <a:ea typeface="Century Gothic"/>
              <a:cs typeface="Century Gothic"/>
              <a:sym typeface="Century Gothic"/>
            </a:endParaRPr>
          </a:p>
        </p:txBody>
      </p:sp>
      <p:sp>
        <p:nvSpPr>
          <p:cNvPr id="261" name="Google Shape;261;p41"/>
          <p:cNvSpPr txBox="1"/>
          <p:nvPr/>
        </p:nvSpPr>
        <p:spPr>
          <a:xfrm>
            <a:off x="3714788" y="36775"/>
            <a:ext cx="5429287" cy="5232600"/>
          </a:xfrm>
          <a:prstGeom prst="rect">
            <a:avLst/>
          </a:prstGeom>
          <a:noFill/>
          <a:ln>
            <a:noFill/>
          </a:ln>
        </p:spPr>
        <p:txBody>
          <a:bodyPr spcFirstLastPara="1" wrap="square" lIns="91425" tIns="91425" rIns="91425" bIns="91425" anchor="t" anchorCtr="0">
            <a:noAutofit/>
          </a:bodyPr>
          <a:lstStyle/>
          <a:p>
            <a:pPr marL="457200" lvl="0" indent="-457200" algn="l" rtl="0">
              <a:lnSpc>
                <a:spcPct val="115000"/>
              </a:lnSpc>
              <a:spcBef>
                <a:spcPts val="0"/>
              </a:spcBef>
              <a:spcAft>
                <a:spcPts val="0"/>
              </a:spcAft>
              <a:buFont typeface="+mj-lt"/>
              <a:buAutoNum type="arabicPeriod"/>
            </a:pPr>
            <a:r>
              <a:rPr lang="en" sz="1900" b="1" dirty="0">
                <a:solidFill>
                  <a:schemeClr val="tx1"/>
                </a:solidFill>
                <a:latin typeface="Century Gothic"/>
                <a:ea typeface="Century Gothic"/>
                <a:cs typeface="Century Gothic"/>
                <a:sym typeface="Century Gothic"/>
              </a:rPr>
              <a:t>The _______ yelled at me, “Your face is covered in red and blue” because I ate __________ for snack.</a:t>
            </a:r>
          </a:p>
          <a:p>
            <a:pPr marL="457200" lvl="0" indent="-457200" algn="l" rtl="0">
              <a:lnSpc>
                <a:spcPct val="115000"/>
              </a:lnSpc>
              <a:spcBef>
                <a:spcPts val="0"/>
              </a:spcBef>
              <a:spcAft>
                <a:spcPts val="0"/>
              </a:spcAft>
              <a:buFont typeface="+mj-lt"/>
              <a:buAutoNum type="arabicPeriod"/>
            </a:pPr>
            <a:r>
              <a:rPr lang="en" sz="1900" b="1" dirty="0">
                <a:solidFill>
                  <a:schemeClr val="tx1"/>
                </a:solidFill>
                <a:latin typeface="Century Gothic"/>
                <a:ea typeface="Century Gothic"/>
                <a:cs typeface="Century Gothic"/>
                <a:sym typeface="Century Gothic"/>
              </a:rPr>
              <a:t>The __________ stole the ________ from the girl’s purse.</a:t>
            </a:r>
          </a:p>
          <a:p>
            <a:pPr marL="457200" lvl="0" indent="-457200" algn="l" rtl="0">
              <a:lnSpc>
                <a:spcPct val="115000"/>
              </a:lnSpc>
              <a:spcBef>
                <a:spcPts val="0"/>
              </a:spcBef>
              <a:spcAft>
                <a:spcPts val="0"/>
              </a:spcAft>
              <a:buFont typeface="+mj-lt"/>
              <a:buAutoNum type="arabicPeriod"/>
            </a:pPr>
            <a:r>
              <a:rPr lang="en" sz="1900" b="1" dirty="0">
                <a:solidFill>
                  <a:schemeClr val="tx1"/>
                </a:solidFill>
                <a:latin typeface="Century Gothic"/>
                <a:ea typeface="Century Gothic"/>
                <a:cs typeface="Century Gothic"/>
                <a:sym typeface="Century Gothic"/>
              </a:rPr>
              <a:t>The ________ pulled the ________ as the kids rode them down the trail.</a:t>
            </a:r>
          </a:p>
          <a:p>
            <a:pPr marL="457200" lvl="0" indent="-457200" algn="l" rtl="0">
              <a:lnSpc>
                <a:spcPct val="115000"/>
              </a:lnSpc>
              <a:spcBef>
                <a:spcPts val="0"/>
              </a:spcBef>
              <a:spcAft>
                <a:spcPts val="0"/>
              </a:spcAft>
              <a:buFont typeface="+mj-lt"/>
              <a:buAutoNum type="arabicPeriod"/>
            </a:pPr>
            <a:r>
              <a:rPr lang="en" sz="1900" b="1" dirty="0">
                <a:solidFill>
                  <a:schemeClr val="tx1"/>
                </a:solidFill>
                <a:latin typeface="Century Gothic"/>
                <a:ea typeface="Century Gothic"/>
                <a:cs typeface="Century Gothic"/>
                <a:sym typeface="Century Gothic"/>
              </a:rPr>
              <a:t>I saved my _________ so I could buy gifts for a few birthday ____________.</a:t>
            </a:r>
          </a:p>
          <a:p>
            <a:pPr marL="457200" lvl="0" indent="-457200" algn="l" rtl="0">
              <a:lnSpc>
                <a:spcPct val="115000"/>
              </a:lnSpc>
              <a:spcBef>
                <a:spcPts val="0"/>
              </a:spcBef>
              <a:spcAft>
                <a:spcPts val="0"/>
              </a:spcAft>
              <a:buFont typeface="+mj-lt"/>
              <a:buAutoNum type="arabicPeriod"/>
            </a:pPr>
            <a:r>
              <a:rPr lang="en" sz="1900" b="1" dirty="0">
                <a:solidFill>
                  <a:schemeClr val="tx1"/>
                </a:solidFill>
                <a:latin typeface="Century Gothic"/>
                <a:ea typeface="Century Gothic"/>
                <a:cs typeface="Century Gothic"/>
                <a:sym typeface="Century Gothic"/>
              </a:rPr>
              <a:t>The __________ looked up at the colorful __________ flying around the conservatory.</a:t>
            </a:r>
          </a:p>
          <a:p>
            <a:pPr marL="457200" lvl="0" indent="-457200" algn="l" rtl="0">
              <a:lnSpc>
                <a:spcPct val="115000"/>
              </a:lnSpc>
              <a:spcBef>
                <a:spcPts val="0"/>
              </a:spcBef>
              <a:spcAft>
                <a:spcPts val="0"/>
              </a:spcAft>
              <a:buFont typeface="+mj-lt"/>
              <a:buAutoNum type="arabicPeriod"/>
            </a:pPr>
            <a:r>
              <a:rPr lang="en" sz="1900" b="1" dirty="0">
                <a:solidFill>
                  <a:schemeClr val="tx1"/>
                </a:solidFill>
                <a:latin typeface="Century Gothic"/>
                <a:ea typeface="Century Gothic"/>
                <a:cs typeface="Century Gothic"/>
                <a:sym typeface="Century Gothic"/>
              </a:rPr>
              <a:t>The baker loved to bake pies wit</a:t>
            </a:r>
            <a:r>
              <a:rPr lang="en" sz="2000" b="1" dirty="0">
                <a:solidFill>
                  <a:schemeClr val="tx1"/>
                </a:solidFill>
                <a:latin typeface="Century Gothic"/>
                <a:ea typeface="Century Gothic"/>
                <a:cs typeface="Century Gothic"/>
                <a:sym typeface="Century Gothic"/>
              </a:rPr>
              <a:t>h ____________ and ___________.</a:t>
            </a:r>
            <a:endParaRPr sz="2000" b="1" dirty="0">
              <a:solidFill>
                <a:schemeClr val="tx1"/>
              </a:solidFill>
              <a:latin typeface="Century Gothic"/>
              <a:ea typeface="Century Gothic"/>
              <a:cs typeface="Century Gothic"/>
              <a:sym typeface="Century Gothic"/>
            </a:endParaRPr>
          </a:p>
        </p:txBody>
      </p:sp>
      <p:pic>
        <p:nvPicPr>
          <p:cNvPr id="262" name="Google Shape;262;p41"/>
          <p:cNvPicPr preferRelativeResize="0"/>
          <p:nvPr/>
        </p:nvPicPr>
        <p:blipFill>
          <a:blip r:embed="rId3">
            <a:alphaModFix/>
          </a:blip>
          <a:stretch>
            <a:fillRect/>
          </a:stretch>
        </p:blipFill>
        <p:spPr>
          <a:xfrm rot="-1698307">
            <a:off x="273250" y="0"/>
            <a:ext cx="618750" cy="499575"/>
          </a:xfrm>
          <a:prstGeom prst="rect">
            <a:avLst/>
          </a:prstGeom>
          <a:noFill/>
          <a:ln>
            <a:noFill/>
          </a:ln>
        </p:spPr>
      </p:pic>
      <p:pic>
        <p:nvPicPr>
          <p:cNvPr id="263" name="Google Shape;263;p41"/>
          <p:cNvPicPr preferRelativeResize="0"/>
          <p:nvPr/>
        </p:nvPicPr>
        <p:blipFill>
          <a:blip r:embed="rId4">
            <a:alphaModFix/>
          </a:blip>
          <a:stretch>
            <a:fillRect/>
          </a:stretch>
        </p:blipFill>
        <p:spPr>
          <a:xfrm rot="-871531">
            <a:off x="3117239" y="135908"/>
            <a:ext cx="541537" cy="51565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42"/>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269" name="Google Shape;269;p42"/>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270" name="Google Shape;270;p42"/>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271" name="Google Shape;271;p42"/>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272" name="Google Shape;272;p42"/>
          <p:cNvGraphicFramePr/>
          <p:nvPr>
            <p:extLst>
              <p:ext uri="{D42A27DB-BD31-4B8C-83A1-F6EECF244321}">
                <p14:modId xmlns:p14="http://schemas.microsoft.com/office/powerpoint/2010/main" val="2464237572"/>
              </p:ext>
            </p:extLst>
          </p:nvPr>
        </p:nvGraphicFramePr>
        <p:xfrm>
          <a:off x="4572000" y="19125"/>
          <a:ext cx="4328900" cy="4941495"/>
        </p:xfrm>
        <a:graphic>
          <a:graphicData uri="http://schemas.openxmlformats.org/drawingml/2006/table">
            <a:tbl>
              <a:tblPr>
                <a:noFill/>
                <a:tableStyleId>{4E92BB36-F68C-488F-BD82-92AD869DD233}</a:tableStyleId>
              </a:tblPr>
              <a:tblGrid>
                <a:gridCol w="537150">
                  <a:extLst>
                    <a:ext uri="{9D8B030D-6E8A-4147-A177-3AD203B41FA5}">
                      <a16:colId xmlns:a16="http://schemas.microsoft.com/office/drawing/2014/main" val="20000"/>
                    </a:ext>
                  </a:extLst>
                </a:gridCol>
                <a:gridCol w="3791750">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1.</a:t>
                      </a: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Sound out the word</a:t>
                      </a:r>
                      <a:r>
                        <a:rPr lang="en" sz="1300" dirty="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2.</a:t>
                      </a:r>
                      <a:endParaRPr sz="1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Syllable Sleuth: </a:t>
                      </a:r>
                      <a:r>
                        <a:rPr lang="en" sz="1300" dirty="0">
                          <a:latin typeface="Century Gothic"/>
                          <a:ea typeface="Century Gothic"/>
                          <a:cs typeface="Century Gothic"/>
                          <a:sym typeface="Century Gothic"/>
                        </a:rPr>
                        <a:t>Break apart long words into syllables, then blend to read the word. </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3. </a:t>
                      </a:r>
                      <a:endParaRPr sz="1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Parts:</a:t>
                      </a:r>
                      <a:r>
                        <a:rPr lang="en" sz="1300" dirty="0">
                          <a:latin typeface="Century Gothic"/>
                          <a:ea typeface="Century Gothic"/>
                          <a:cs typeface="Century Gothic"/>
                          <a:sym typeface="Century Gothic"/>
                        </a:rPr>
                        <a:t> Does 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4.</a:t>
                      </a:r>
                      <a:endParaRPr sz="1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High-Frequency Words: </a:t>
                      </a:r>
                      <a:r>
                        <a:rPr lang="en" sz="1300" dirty="0">
                          <a:latin typeface="Century Gothic"/>
                          <a:ea typeface="Century Gothic"/>
                          <a:cs typeface="Century Gothic"/>
                          <a:sym typeface="Century Gothic"/>
                        </a:rPr>
                        <a:t>Read high-frequency words in a SNAP. Look to the Interactive Word Wall for help, then try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1040175">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5. </a:t>
                      </a:r>
                      <a:endParaRPr sz="1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bl>
          </a:graphicData>
        </a:graphic>
      </p:graphicFrame>
      <p:pic>
        <p:nvPicPr>
          <p:cNvPr id="273" name="Google Shape;273;p42"/>
          <p:cNvPicPr preferRelativeResize="0"/>
          <p:nvPr/>
        </p:nvPicPr>
        <p:blipFill>
          <a:blip r:embed="rId4">
            <a:alphaModFix/>
          </a:blip>
          <a:stretch>
            <a:fillRect/>
          </a:stretch>
        </p:blipFill>
        <p:spPr>
          <a:xfrm>
            <a:off x="4659325" y="4332025"/>
            <a:ext cx="449825" cy="381000"/>
          </a:xfrm>
          <a:prstGeom prst="rect">
            <a:avLst/>
          </a:prstGeom>
          <a:noFill/>
          <a:ln>
            <a:noFill/>
          </a:ln>
        </p:spPr>
      </p:pic>
      <p:pic>
        <p:nvPicPr>
          <p:cNvPr id="274" name="Google Shape;274;p42"/>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275" name="Google Shape;275;p42"/>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276" name="Google Shape;276;p42"/>
          <p:cNvPicPr preferRelativeResize="0"/>
          <p:nvPr/>
        </p:nvPicPr>
        <p:blipFill>
          <a:blip r:embed="rId4">
            <a:alphaModFix/>
          </a:blip>
          <a:stretch>
            <a:fillRect/>
          </a:stretch>
        </p:blipFill>
        <p:spPr>
          <a:xfrm rot="-10799989">
            <a:off x="4572012" y="3452637"/>
            <a:ext cx="449825" cy="381000"/>
          </a:xfrm>
          <a:prstGeom prst="rect">
            <a:avLst/>
          </a:prstGeom>
          <a:noFill/>
          <a:ln>
            <a:noFill/>
          </a:ln>
        </p:spPr>
      </p:pic>
      <p:pic>
        <p:nvPicPr>
          <p:cNvPr id="277" name="Google Shape;277;p42"/>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pic>
        <p:nvPicPr>
          <p:cNvPr id="283" name="Google Shape;283;p43"/>
          <p:cNvPicPr preferRelativeResize="0"/>
          <p:nvPr/>
        </p:nvPicPr>
        <p:blipFill>
          <a:blip r:embed="rId3">
            <a:alphaModFix/>
          </a:blip>
          <a:stretch>
            <a:fillRect/>
          </a:stretch>
        </p:blipFill>
        <p:spPr>
          <a:xfrm>
            <a:off x="4221579" y="152400"/>
            <a:ext cx="4110293" cy="4838700"/>
          </a:xfrm>
          <a:prstGeom prst="rect">
            <a:avLst/>
          </a:prstGeom>
          <a:noFill/>
          <a:ln>
            <a:noFill/>
          </a:ln>
        </p:spPr>
      </p:pic>
      <p:pic>
        <p:nvPicPr>
          <p:cNvPr id="4" name="Picture 3">
            <a:extLst>
              <a:ext uri="{FF2B5EF4-FFF2-40B4-BE49-F238E27FC236}">
                <a16:creationId xmlns:a16="http://schemas.microsoft.com/office/drawing/2014/main" id="{4F0BBD4D-5A0B-4C40-93BC-13109AE1EB69}"/>
              </a:ext>
            </a:extLst>
          </p:cNvPr>
          <p:cNvPicPr>
            <a:picLocks noChangeAspect="1"/>
          </p:cNvPicPr>
          <p:nvPr/>
        </p:nvPicPr>
        <p:blipFill rotWithShape="1">
          <a:blip r:embed="rId4"/>
          <a:srcRect l="4747" r="3607"/>
          <a:stretch/>
        </p:blipFill>
        <p:spPr>
          <a:xfrm>
            <a:off x="541301" y="76200"/>
            <a:ext cx="3240015" cy="49911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7"/>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r>
              <a:rPr lang="en" b="1" dirty="0">
                <a:solidFill>
                  <a:schemeClr val="dk1"/>
                </a:solidFill>
              </a:rPr>
              <a:t>Materials and classroom preparation</a:t>
            </a:r>
            <a:endParaRPr b="1" dirty="0">
              <a:solidFill>
                <a:schemeClr val="dk1"/>
              </a:solidFill>
            </a:endParaRPr>
          </a:p>
          <a:p>
            <a:pPr marL="457200" lvl="0" indent="-361950" algn="l" rtl="0">
              <a:lnSpc>
                <a:spcPct val="115000"/>
              </a:lnSpc>
              <a:spcBef>
                <a:spcPts val="800"/>
              </a:spcBef>
              <a:spcAft>
                <a:spcPts val="0"/>
              </a:spcAft>
              <a:buClr>
                <a:schemeClr val="dk1"/>
              </a:buClr>
              <a:buSzPts val="2100"/>
              <a:buChar char="•"/>
            </a:pPr>
            <a:r>
              <a:rPr lang="en" dirty="0">
                <a:solidFill>
                  <a:schemeClr val="dk1"/>
                </a:solidFill>
              </a:rPr>
              <a:t>Materials to prepare in advance: (see Notes)</a:t>
            </a:r>
            <a:endParaRPr dirty="0">
              <a:solidFill>
                <a:schemeClr val="dk1"/>
              </a:solidFill>
            </a:endParaRPr>
          </a:p>
          <a:p>
            <a:pPr marL="914400" lvl="1" indent="-355600" algn="l" rtl="0">
              <a:lnSpc>
                <a:spcPct val="115000"/>
              </a:lnSpc>
              <a:spcBef>
                <a:spcPts val="0"/>
              </a:spcBef>
              <a:spcAft>
                <a:spcPts val="0"/>
              </a:spcAft>
              <a:buClr>
                <a:schemeClr val="dk1"/>
              </a:buClr>
              <a:buSzPts val="2000"/>
              <a:buChar char="•"/>
            </a:pPr>
            <a:r>
              <a:rPr lang="en" sz="2000" dirty="0"/>
              <a:t>Enlarged poem: “I Spy”</a:t>
            </a:r>
            <a:endParaRPr sz="2000" dirty="0"/>
          </a:p>
          <a:p>
            <a:pPr marL="914400" lvl="1" indent="-355600" algn="l" rtl="0">
              <a:lnSpc>
                <a:spcPct val="115000"/>
              </a:lnSpc>
              <a:spcBef>
                <a:spcPts val="0"/>
              </a:spcBef>
              <a:spcAft>
                <a:spcPts val="0"/>
              </a:spcAft>
              <a:buClr>
                <a:schemeClr val="dk1"/>
              </a:buClr>
              <a:buSzPts val="2000"/>
              <a:buChar char="•"/>
            </a:pPr>
            <a:r>
              <a:rPr lang="en" sz="2000" dirty="0"/>
              <a:t>Enlarged Singular and Plural T-chart (optional)</a:t>
            </a:r>
            <a:endParaRPr sz="2000" dirty="0"/>
          </a:p>
          <a:p>
            <a:pPr marL="914400" lvl="1" indent="-355600" algn="l" rtl="0">
              <a:lnSpc>
                <a:spcPct val="115000"/>
              </a:lnSpc>
              <a:spcBef>
                <a:spcPts val="0"/>
              </a:spcBef>
              <a:spcAft>
                <a:spcPts val="0"/>
              </a:spcAft>
              <a:buClr>
                <a:schemeClr val="dk1"/>
              </a:buClr>
              <a:buSzPts val="2000"/>
              <a:buChar char="•"/>
            </a:pPr>
            <a:r>
              <a:rPr lang="en" sz="2000" dirty="0"/>
              <a:t>Words Rule Word Cards or Word List</a:t>
            </a:r>
            <a:endParaRPr sz="2000" dirty="0"/>
          </a:p>
          <a:p>
            <a:pPr marL="914400" lvl="1" indent="-355600" algn="l" rtl="0">
              <a:lnSpc>
                <a:spcPct val="115000"/>
              </a:lnSpc>
              <a:spcBef>
                <a:spcPts val="0"/>
              </a:spcBef>
              <a:spcAft>
                <a:spcPts val="0"/>
              </a:spcAft>
              <a:buClr>
                <a:schemeClr val="dk1"/>
              </a:buClr>
              <a:buSzPts val="2000"/>
              <a:buChar char="•"/>
            </a:pPr>
            <a:r>
              <a:rPr lang="en" sz="2000" dirty="0"/>
              <a:t>Words Rule Singular and Plural T-chart</a:t>
            </a:r>
            <a:endParaRPr sz="2000" dirty="0"/>
          </a:p>
          <a:p>
            <a:pPr marL="914400" lvl="1" indent="-355600" algn="l" rtl="0">
              <a:lnSpc>
                <a:spcPct val="115000"/>
              </a:lnSpc>
              <a:spcBef>
                <a:spcPts val="0"/>
              </a:spcBef>
              <a:spcAft>
                <a:spcPts val="0"/>
              </a:spcAft>
              <a:buClr>
                <a:schemeClr val="dk1"/>
              </a:buClr>
              <a:buSzPts val="2000"/>
              <a:buChar char="•"/>
            </a:pPr>
            <a:r>
              <a:rPr lang="en" sz="2000" dirty="0"/>
              <a:t>Cycle 20 Assessment (Optional)</a:t>
            </a:r>
            <a:endParaRPr sz="2000" dirty="0"/>
          </a:p>
          <a:p>
            <a:pPr marL="0" lvl="0" indent="0" algn="l" rtl="0">
              <a:lnSpc>
                <a:spcPct val="120000"/>
              </a:lnSpc>
              <a:spcBef>
                <a:spcPts val="800"/>
              </a:spcBef>
              <a:spcAft>
                <a:spcPts val="0"/>
              </a:spcAft>
              <a:buNone/>
            </a:pPr>
            <a:r>
              <a:rPr lang="en" b="1" dirty="0">
                <a:solidFill>
                  <a:schemeClr val="dk1"/>
                </a:solidFill>
              </a:rPr>
              <a:t>Materials to Gather from Previous Lessons:</a:t>
            </a:r>
            <a:endParaRPr b="1" dirty="0">
              <a:solidFill>
                <a:schemeClr val="dk1"/>
              </a:solidFill>
            </a:endParaRPr>
          </a:p>
          <a:p>
            <a:pPr marL="457200" lvl="0" indent="-355600" algn="l" rtl="0">
              <a:lnSpc>
                <a:spcPct val="115000"/>
              </a:lnSpc>
              <a:spcBef>
                <a:spcPts val="800"/>
              </a:spcBef>
              <a:spcAft>
                <a:spcPts val="0"/>
              </a:spcAft>
              <a:buClr>
                <a:schemeClr val="dk1"/>
              </a:buClr>
              <a:buSzPts val="2000"/>
              <a:buFont typeface="Century Gothic"/>
              <a:buChar char="•"/>
            </a:pPr>
            <a:r>
              <a:rPr lang="en" sz="2000" dirty="0"/>
              <a:t>Whiteboard, whiteboard markers, and erasers (one per pair) or paper and pencils</a:t>
            </a:r>
            <a:endParaRPr sz="2000" dirty="0"/>
          </a:p>
          <a:p>
            <a:pPr marL="177800" lvl="0" indent="0" algn="l" rtl="0">
              <a:lnSpc>
                <a:spcPct val="115000"/>
              </a:lnSpc>
              <a:spcBef>
                <a:spcPts val="800"/>
              </a:spcBef>
              <a:spcAft>
                <a:spcPts val="0"/>
              </a:spcAft>
              <a:buNone/>
            </a:pPr>
            <a:endParaRPr sz="1600" dirty="0"/>
          </a:p>
          <a:p>
            <a:pPr marL="457200" lvl="0" indent="0" algn="l" rtl="0">
              <a:lnSpc>
                <a:spcPct val="119953"/>
              </a:lnSpc>
              <a:spcBef>
                <a:spcPts val="8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600" dirty="0">
              <a:solidFill>
                <a:schemeClr val="dk1"/>
              </a:solidFill>
            </a:endParaRPr>
          </a:p>
          <a:p>
            <a:pPr marL="0" lvl="0" indent="0" algn="l" rtl="0">
              <a:spcBef>
                <a:spcPts val="800"/>
              </a:spcBef>
              <a:spcAft>
                <a:spcPts val="0"/>
              </a:spcAft>
              <a:buNone/>
            </a:pPr>
            <a:endParaRPr b="1" dirty="0">
              <a:solidFill>
                <a:schemeClr val="dk1"/>
              </a:solidFill>
            </a:endParaRPr>
          </a:p>
          <a:p>
            <a:pPr marL="0" lvl="0" indent="0" algn="l" rtl="0">
              <a:spcBef>
                <a:spcPts val="800"/>
              </a:spcBef>
              <a:spcAft>
                <a:spcPts val="0"/>
              </a:spcAft>
              <a:buNone/>
            </a:pPr>
            <a:endParaRPr b="1" dirty="0">
              <a:solidFill>
                <a:schemeClr val="dk1"/>
              </a:solidFill>
            </a:endParaRPr>
          </a:p>
          <a:p>
            <a:pPr marL="457200" lvl="0" indent="0" algn="l" rtl="0">
              <a:spcBef>
                <a:spcPts val="800"/>
              </a:spcBef>
              <a:spcAft>
                <a:spcPts val="1000"/>
              </a:spcAft>
              <a:buNone/>
            </a:pPr>
            <a:endParaRPr sz="1400" dirty="0">
              <a:solidFill>
                <a:schemeClr val="dk1"/>
              </a:solidFill>
            </a:endParaRPr>
          </a:p>
        </p:txBody>
      </p:sp>
      <p:sp>
        <p:nvSpPr>
          <p:cNvPr id="146" name="Google Shape;146;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1: Cycle 20: Lesson 96</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96</a:t>
            </a:r>
            <a:r>
              <a:rPr lang="en" b="1">
                <a:solidFill>
                  <a:schemeClr val="dk1"/>
                </a:solidFill>
              </a:rPr>
              <a:t>:</a:t>
            </a:r>
            <a:endParaRPr i="1">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61950" algn="l" rtl="0">
              <a:spcBef>
                <a:spcPts val="800"/>
              </a:spcBef>
              <a:spcAft>
                <a:spcPts val="0"/>
              </a:spcAft>
              <a:buClr>
                <a:schemeClr val="dk1"/>
              </a:buClr>
              <a:buSzPts val="2100"/>
              <a:buChar char="•"/>
            </a:pPr>
            <a:r>
              <a:rPr lang="en">
                <a:solidFill>
                  <a:schemeClr val="dk1"/>
                </a:solidFill>
              </a:rPr>
              <a:t>Read Cycle </a:t>
            </a:r>
            <a:r>
              <a:rPr lang="en"/>
              <a:t>20 </a:t>
            </a:r>
            <a:r>
              <a:rPr lang="en">
                <a:solidFill>
                  <a:schemeClr val="dk1"/>
                </a:solidFill>
              </a:rPr>
              <a:t>Overview (pages </a:t>
            </a:r>
            <a:r>
              <a:rPr lang="en"/>
              <a:t>8-16 </a:t>
            </a:r>
            <a:r>
              <a:rPr lang="en">
                <a:solidFill>
                  <a:schemeClr val="dk1"/>
                </a:solidFill>
              </a:rPr>
              <a:t>in Teacher Guide)</a:t>
            </a:r>
            <a:endParaRPr>
              <a:solidFill>
                <a:schemeClr val="dk1"/>
              </a:solidFill>
            </a:endParaRPr>
          </a:p>
          <a:p>
            <a:pPr marL="457200" lvl="0" indent="-361950" algn="l" rtl="0">
              <a:spcBef>
                <a:spcPts val="0"/>
              </a:spcBef>
              <a:spcAft>
                <a:spcPts val="0"/>
              </a:spcAft>
              <a:buSzPts val="2100"/>
              <a:buChar char="•"/>
            </a:pPr>
            <a:r>
              <a:rPr lang="en"/>
              <a:t>Review the Syllabication Guidance Document (pages 27-29 in Skills Block Resource Manual)</a:t>
            </a:r>
            <a:endParaRPr/>
          </a:p>
          <a:p>
            <a:pPr marL="457200" lvl="0" indent="-361950" algn="l" rtl="0">
              <a:spcBef>
                <a:spcPts val="0"/>
              </a:spcBef>
              <a:spcAft>
                <a:spcPts val="0"/>
              </a:spcAft>
              <a:buSzPts val="2100"/>
              <a:buChar char="•"/>
            </a:pPr>
            <a:r>
              <a:rPr lang="en"/>
              <a:t>Review Independent and Small Group Work guidance (Skills Block Resource Manual)</a:t>
            </a:r>
            <a:endParaRPr/>
          </a:p>
          <a:p>
            <a:pPr marL="177800" lvl="0" indent="0" algn="l" rtl="0">
              <a:spcBef>
                <a:spcPts val="800"/>
              </a:spcBef>
              <a:spcAft>
                <a:spcPts val="0"/>
              </a:spcAft>
              <a:buNone/>
            </a:pPr>
            <a:endParaRPr/>
          </a:p>
          <a:p>
            <a:pPr marL="177800" lvl="0" indent="0" algn="l" rtl="0">
              <a:spcBef>
                <a:spcPts val="800"/>
              </a:spcBef>
              <a:spcAft>
                <a:spcPts val="0"/>
              </a:spcAft>
              <a:buNone/>
            </a:pPr>
            <a:endParaRPr/>
          </a:p>
          <a:p>
            <a:pPr marL="177800" lvl="0" indent="0" algn="l" rtl="0">
              <a:spcBef>
                <a:spcPts val="800"/>
              </a:spcBef>
              <a:spcAft>
                <a:spcPts val="0"/>
              </a:spcAft>
              <a:buNone/>
            </a:pPr>
            <a:endParaRPr>
              <a:highlight>
                <a:srgbClr val="FFFF00"/>
              </a:highlight>
            </a:endParaRPr>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152" name="Google Shape;152;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1: Cycle 20: Lesson 96</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158" name="Google Shape;158;p2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9" name="Google Shape;159;p2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60" name="Google Shape;160;p29"/>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20: Lesson 96</a:t>
            </a:r>
            <a:endParaRPr sz="3200" b="1">
              <a:solidFill>
                <a:srgbClr val="404040"/>
              </a:solidFill>
              <a:latin typeface="Century Gothic"/>
              <a:ea typeface="Century Gothic"/>
              <a:cs typeface="Century Gothic"/>
              <a:sym typeface="Century Gothic"/>
            </a:endParaRPr>
          </a:p>
        </p:txBody>
      </p:sp>
      <p:pic>
        <p:nvPicPr>
          <p:cNvPr id="161" name="Google Shape;161;p2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2" name="Google Shape;162;p2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68" name="Google Shape;168;p30"/>
          <p:cNvSpPr txBox="1">
            <a:spLocks noGrp="1"/>
          </p:cNvSpPr>
          <p:nvPr>
            <p:ph type="body" idx="1"/>
          </p:nvPr>
        </p:nvSpPr>
        <p:spPr>
          <a:xfrm>
            <a:off x="311700" y="12933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200" dirty="0">
                <a:solidFill>
                  <a:srgbClr val="FF0000"/>
                </a:solidFill>
              </a:rPr>
              <a:t>“Now let’s read the poem, line by line.                                 Open up your ears to find the rhyme.                                    When we read together, we sound great.</a:t>
            </a:r>
            <a:br>
              <a:rPr lang="en" sz="2200" dirty="0">
                <a:solidFill>
                  <a:srgbClr val="FF0000"/>
                </a:solidFill>
              </a:rPr>
            </a:br>
            <a:r>
              <a:rPr lang="en" sz="2200" dirty="0">
                <a:solidFill>
                  <a:srgbClr val="FF0000"/>
                </a:solidFill>
              </a:rPr>
              <a:t>Listen up to the rhymes we make.”</a:t>
            </a:r>
            <a:endParaRPr sz="22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174" name="Google Shape;174;p31"/>
          <p:cNvSpPr txBox="1">
            <a:spLocks noGrp="1"/>
          </p:cNvSpPr>
          <p:nvPr>
            <p:ph type="body" idx="1"/>
          </p:nvPr>
        </p:nvSpPr>
        <p:spPr>
          <a:xfrm>
            <a:off x="311700" y="982900"/>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identify plural words with an “ies” ending in a poem.</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175" name="Google Shape;175;p31"/>
          <p:cNvPicPr preferRelativeResize="0"/>
          <p:nvPr/>
        </p:nvPicPr>
        <p:blipFill>
          <a:blip r:embed="rId3">
            <a:alphaModFix/>
          </a:blip>
          <a:stretch>
            <a:fillRect/>
          </a:stretch>
        </p:blipFill>
        <p:spPr>
          <a:xfrm>
            <a:off x="8364336" y="4340379"/>
            <a:ext cx="708065" cy="572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pic>
        <p:nvPicPr>
          <p:cNvPr id="180" name="Google Shape;180;p32"/>
          <p:cNvPicPr preferRelativeResize="0"/>
          <p:nvPr/>
        </p:nvPicPr>
        <p:blipFill rotWithShape="1">
          <a:blip r:embed="rId3">
            <a:alphaModFix/>
          </a:blip>
          <a:srcRect l="-6049" t="-17881" r="-9838" b="1993"/>
          <a:stretch/>
        </p:blipFill>
        <p:spPr>
          <a:xfrm>
            <a:off x="1546375" y="49972"/>
            <a:ext cx="6015151" cy="4705403"/>
          </a:xfrm>
          <a:prstGeom prst="rect">
            <a:avLst/>
          </a:prstGeom>
          <a:noFill/>
          <a:ln>
            <a:noFill/>
          </a:ln>
        </p:spPr>
      </p:pic>
      <p:pic>
        <p:nvPicPr>
          <p:cNvPr id="181" name="Google Shape;181;p32"/>
          <p:cNvPicPr preferRelativeResize="0"/>
          <p:nvPr/>
        </p:nvPicPr>
        <p:blipFill>
          <a:blip r:embed="rId4">
            <a:alphaModFix/>
          </a:blip>
          <a:stretch>
            <a:fillRect/>
          </a:stretch>
        </p:blipFill>
        <p:spPr>
          <a:xfrm>
            <a:off x="2259787" y="104175"/>
            <a:ext cx="3876675" cy="800100"/>
          </a:xfrm>
          <a:prstGeom prst="rect">
            <a:avLst/>
          </a:prstGeom>
          <a:noFill/>
          <a:ln>
            <a:noFill/>
          </a:ln>
        </p:spPr>
      </p:pic>
      <p:pic>
        <p:nvPicPr>
          <p:cNvPr id="182" name="Google Shape;182;p32"/>
          <p:cNvPicPr preferRelativeResize="0"/>
          <p:nvPr/>
        </p:nvPicPr>
        <p:blipFill>
          <a:blip r:embed="rId5">
            <a:alphaModFix/>
          </a:blip>
          <a:stretch>
            <a:fillRect/>
          </a:stretch>
        </p:blipFill>
        <p:spPr>
          <a:xfrm rot="-2700000">
            <a:off x="569965" y="133775"/>
            <a:ext cx="596425" cy="526350"/>
          </a:xfrm>
          <a:prstGeom prst="rect">
            <a:avLst/>
          </a:prstGeom>
          <a:noFill/>
          <a:ln>
            <a:noFill/>
          </a:ln>
        </p:spPr>
      </p:pic>
      <p:pic>
        <p:nvPicPr>
          <p:cNvPr id="183" name="Google Shape;183;p32"/>
          <p:cNvPicPr preferRelativeResize="0"/>
          <p:nvPr/>
        </p:nvPicPr>
        <p:blipFill>
          <a:blip r:embed="rId5">
            <a:alphaModFix/>
          </a:blip>
          <a:stretch>
            <a:fillRect/>
          </a:stretch>
        </p:blipFill>
        <p:spPr>
          <a:xfrm rot="7767763">
            <a:off x="8110440" y="3731475"/>
            <a:ext cx="596425" cy="526350"/>
          </a:xfrm>
          <a:prstGeom prst="rect">
            <a:avLst/>
          </a:prstGeom>
          <a:noFill/>
          <a:ln>
            <a:noFill/>
          </a:ln>
        </p:spPr>
      </p:pic>
      <p:pic>
        <p:nvPicPr>
          <p:cNvPr id="184" name="Google Shape;184;p32"/>
          <p:cNvPicPr preferRelativeResize="0"/>
          <p:nvPr/>
        </p:nvPicPr>
        <p:blipFill>
          <a:blip r:embed="rId5">
            <a:alphaModFix/>
          </a:blip>
          <a:stretch>
            <a:fillRect/>
          </a:stretch>
        </p:blipFill>
        <p:spPr>
          <a:xfrm rot="1880593">
            <a:off x="7381340" y="4342350"/>
            <a:ext cx="596425" cy="526350"/>
          </a:xfrm>
          <a:prstGeom prst="rect">
            <a:avLst/>
          </a:prstGeom>
          <a:noFill/>
          <a:ln>
            <a:noFill/>
          </a:ln>
        </p:spPr>
      </p:pic>
      <p:pic>
        <p:nvPicPr>
          <p:cNvPr id="185" name="Google Shape;185;p32"/>
          <p:cNvPicPr preferRelativeResize="0"/>
          <p:nvPr/>
        </p:nvPicPr>
        <p:blipFill>
          <a:blip r:embed="rId6">
            <a:alphaModFix/>
          </a:blip>
          <a:stretch>
            <a:fillRect/>
          </a:stretch>
        </p:blipFill>
        <p:spPr>
          <a:xfrm rot="-879441">
            <a:off x="187080" y="3170350"/>
            <a:ext cx="600075" cy="723900"/>
          </a:xfrm>
          <a:prstGeom prst="rect">
            <a:avLst/>
          </a:prstGeom>
          <a:noFill/>
          <a:ln>
            <a:noFill/>
          </a:ln>
        </p:spPr>
      </p:pic>
      <p:pic>
        <p:nvPicPr>
          <p:cNvPr id="186" name="Google Shape;186;p32"/>
          <p:cNvPicPr preferRelativeResize="0"/>
          <p:nvPr/>
        </p:nvPicPr>
        <p:blipFill>
          <a:blip r:embed="rId7">
            <a:alphaModFix/>
          </a:blip>
          <a:stretch>
            <a:fillRect/>
          </a:stretch>
        </p:blipFill>
        <p:spPr>
          <a:xfrm rot="3267512">
            <a:off x="654530" y="3689850"/>
            <a:ext cx="781050" cy="609600"/>
          </a:xfrm>
          <a:prstGeom prst="rect">
            <a:avLst/>
          </a:prstGeom>
          <a:noFill/>
          <a:ln>
            <a:noFill/>
          </a:ln>
        </p:spPr>
      </p:pic>
      <p:pic>
        <p:nvPicPr>
          <p:cNvPr id="187" name="Google Shape;187;p32"/>
          <p:cNvPicPr preferRelativeResize="0"/>
          <p:nvPr/>
        </p:nvPicPr>
        <p:blipFill>
          <a:blip r:embed="rId8">
            <a:alphaModFix/>
          </a:blip>
          <a:stretch>
            <a:fillRect/>
          </a:stretch>
        </p:blipFill>
        <p:spPr>
          <a:xfrm>
            <a:off x="7842775" y="122704"/>
            <a:ext cx="1131750" cy="1118447"/>
          </a:xfrm>
          <a:prstGeom prst="rect">
            <a:avLst/>
          </a:prstGeom>
          <a:noFill/>
          <a:ln>
            <a:noFill/>
          </a:ln>
        </p:spPr>
      </p:pic>
      <p:pic>
        <p:nvPicPr>
          <p:cNvPr id="188" name="Google Shape;188;p32"/>
          <p:cNvPicPr preferRelativeResize="0"/>
          <p:nvPr/>
        </p:nvPicPr>
        <p:blipFill>
          <a:blip r:embed="rId9">
            <a:alphaModFix/>
          </a:blip>
          <a:stretch>
            <a:fillRect/>
          </a:stretch>
        </p:blipFill>
        <p:spPr>
          <a:xfrm>
            <a:off x="7287975" y="1660650"/>
            <a:ext cx="990600" cy="1333500"/>
          </a:xfrm>
          <a:prstGeom prst="rect">
            <a:avLst/>
          </a:prstGeom>
          <a:noFill/>
          <a:ln>
            <a:noFill/>
          </a:ln>
        </p:spPr>
      </p:pic>
      <p:pic>
        <p:nvPicPr>
          <p:cNvPr id="189" name="Google Shape;189;p32"/>
          <p:cNvPicPr preferRelativeResize="0"/>
          <p:nvPr/>
        </p:nvPicPr>
        <p:blipFill>
          <a:blip r:embed="rId10">
            <a:alphaModFix/>
          </a:blip>
          <a:stretch>
            <a:fillRect/>
          </a:stretch>
        </p:blipFill>
        <p:spPr>
          <a:xfrm>
            <a:off x="8278575" y="1496699"/>
            <a:ext cx="630250" cy="14974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pic>
        <p:nvPicPr>
          <p:cNvPr id="194" name="Google Shape;194;p33"/>
          <p:cNvPicPr preferRelativeResize="0"/>
          <p:nvPr/>
        </p:nvPicPr>
        <p:blipFill>
          <a:blip r:embed="rId3">
            <a:alphaModFix/>
          </a:blip>
          <a:stretch>
            <a:fillRect/>
          </a:stretch>
        </p:blipFill>
        <p:spPr>
          <a:xfrm>
            <a:off x="138773" y="165050"/>
            <a:ext cx="3209425" cy="2331150"/>
          </a:xfrm>
          <a:prstGeom prst="rect">
            <a:avLst/>
          </a:prstGeom>
          <a:noFill/>
          <a:ln>
            <a:noFill/>
          </a:ln>
        </p:spPr>
      </p:pic>
      <p:pic>
        <p:nvPicPr>
          <p:cNvPr id="195" name="Google Shape;195;p33"/>
          <p:cNvPicPr preferRelativeResize="0"/>
          <p:nvPr/>
        </p:nvPicPr>
        <p:blipFill>
          <a:blip r:embed="rId4">
            <a:alphaModFix/>
          </a:blip>
          <a:stretch>
            <a:fillRect/>
          </a:stretch>
        </p:blipFill>
        <p:spPr>
          <a:xfrm>
            <a:off x="3705225" y="857725"/>
            <a:ext cx="1733550" cy="1076325"/>
          </a:xfrm>
          <a:prstGeom prst="rect">
            <a:avLst/>
          </a:prstGeom>
          <a:noFill/>
          <a:ln>
            <a:noFill/>
          </a:ln>
        </p:spPr>
      </p:pic>
      <p:pic>
        <p:nvPicPr>
          <p:cNvPr id="196" name="Google Shape;196;p33"/>
          <p:cNvPicPr preferRelativeResize="0"/>
          <p:nvPr/>
        </p:nvPicPr>
        <p:blipFill>
          <a:blip r:embed="rId5">
            <a:alphaModFix/>
          </a:blip>
          <a:stretch>
            <a:fillRect/>
          </a:stretch>
        </p:blipFill>
        <p:spPr>
          <a:xfrm>
            <a:off x="7305075" y="165050"/>
            <a:ext cx="1686524" cy="2331150"/>
          </a:xfrm>
          <a:prstGeom prst="rect">
            <a:avLst/>
          </a:prstGeom>
          <a:noFill/>
          <a:ln>
            <a:noFill/>
          </a:ln>
        </p:spPr>
      </p:pic>
      <p:pic>
        <p:nvPicPr>
          <p:cNvPr id="197" name="Google Shape;197;p33"/>
          <p:cNvPicPr preferRelativeResize="0"/>
          <p:nvPr/>
        </p:nvPicPr>
        <p:blipFill>
          <a:blip r:embed="rId6">
            <a:alphaModFix/>
          </a:blip>
          <a:stretch>
            <a:fillRect/>
          </a:stretch>
        </p:blipFill>
        <p:spPr>
          <a:xfrm>
            <a:off x="5390075" y="129213"/>
            <a:ext cx="1808400" cy="2402819"/>
          </a:xfrm>
          <a:prstGeom prst="rect">
            <a:avLst/>
          </a:prstGeom>
          <a:noFill/>
          <a:ln>
            <a:noFill/>
          </a:ln>
        </p:spPr>
      </p:pic>
      <p:pic>
        <p:nvPicPr>
          <p:cNvPr id="198" name="Google Shape;198;p33"/>
          <p:cNvPicPr preferRelativeResize="0"/>
          <p:nvPr/>
        </p:nvPicPr>
        <p:blipFill>
          <a:blip r:embed="rId7">
            <a:alphaModFix/>
          </a:blip>
          <a:stretch>
            <a:fillRect/>
          </a:stretch>
        </p:blipFill>
        <p:spPr>
          <a:xfrm>
            <a:off x="6118675" y="2804394"/>
            <a:ext cx="2872925" cy="2040809"/>
          </a:xfrm>
          <a:prstGeom prst="rect">
            <a:avLst/>
          </a:prstGeom>
          <a:noFill/>
          <a:ln>
            <a:noFill/>
          </a:ln>
        </p:spPr>
      </p:pic>
      <p:pic>
        <p:nvPicPr>
          <p:cNvPr id="199" name="Google Shape;199;p33"/>
          <p:cNvPicPr preferRelativeResize="0"/>
          <p:nvPr/>
        </p:nvPicPr>
        <p:blipFill>
          <a:blip r:embed="rId8">
            <a:alphaModFix/>
          </a:blip>
          <a:stretch>
            <a:fillRect/>
          </a:stretch>
        </p:blipFill>
        <p:spPr>
          <a:xfrm>
            <a:off x="3301933" y="2840745"/>
            <a:ext cx="2694750" cy="1968100"/>
          </a:xfrm>
          <a:prstGeom prst="rect">
            <a:avLst/>
          </a:prstGeom>
          <a:noFill/>
          <a:ln>
            <a:noFill/>
          </a:ln>
        </p:spPr>
      </p:pic>
      <p:pic>
        <p:nvPicPr>
          <p:cNvPr id="200" name="Google Shape;200;p33"/>
          <p:cNvPicPr preferRelativeResize="0"/>
          <p:nvPr/>
        </p:nvPicPr>
        <p:blipFill>
          <a:blip r:embed="rId9">
            <a:alphaModFix/>
          </a:blip>
          <a:stretch>
            <a:fillRect/>
          </a:stretch>
        </p:blipFill>
        <p:spPr>
          <a:xfrm>
            <a:off x="307018" y="2571738"/>
            <a:ext cx="2872926" cy="182998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4"/>
          <p:cNvSpPr txBox="1">
            <a:spLocks noGrp="1"/>
          </p:cNvSpPr>
          <p:nvPr>
            <p:ph type="title"/>
          </p:nvPr>
        </p:nvSpPr>
        <p:spPr>
          <a:xfrm>
            <a:off x="311700" y="279728"/>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06" name="Google Shape;206;p34"/>
          <p:cNvSpPr txBox="1">
            <a:spLocks noGrp="1"/>
          </p:cNvSpPr>
          <p:nvPr>
            <p:ph type="body" idx="1"/>
          </p:nvPr>
        </p:nvSpPr>
        <p:spPr>
          <a:xfrm>
            <a:off x="311700" y="874200"/>
            <a:ext cx="8520600" cy="3795771"/>
          </a:xfrm>
          <a:prstGeom prst="rect">
            <a:avLst/>
          </a:prstGeom>
        </p:spPr>
        <p:txBody>
          <a:bodyPr spcFirstLastPara="1" wrap="square" lIns="68575" tIns="34275" rIns="68575" bIns="34275" anchor="t" anchorCtr="0">
            <a:noAutofit/>
          </a:bodyPr>
          <a:lstStyle/>
          <a:p>
            <a:pPr marL="0" lvl="0" indent="0" rtl="0">
              <a:lnSpc>
                <a:spcPct val="150000"/>
              </a:lnSpc>
              <a:spcBef>
                <a:spcPts val="800"/>
              </a:spcBef>
              <a:spcAft>
                <a:spcPts val="0"/>
              </a:spcAft>
              <a:buNone/>
            </a:pPr>
            <a:r>
              <a:rPr lang="en" sz="2600" b="1" dirty="0">
                <a:solidFill>
                  <a:srgbClr val="FF0000"/>
                </a:solidFill>
              </a:rPr>
              <a:t>Teacher: </a:t>
            </a:r>
            <a:r>
              <a:rPr lang="en" sz="2600" dirty="0">
                <a:solidFill>
                  <a:srgbClr val="FF0000"/>
                </a:solidFill>
              </a:rPr>
              <a:t>“Can you take a closer look, a closer look, a closer look? Can you take a closer look at some words today?”</a:t>
            </a:r>
            <a:endParaRPr sz="2600" dirty="0">
              <a:solidFill>
                <a:srgbClr val="FF0000"/>
              </a:solidFill>
            </a:endParaRPr>
          </a:p>
          <a:p>
            <a:pPr marL="0" lvl="0" indent="0" rtl="0">
              <a:lnSpc>
                <a:spcPct val="150000"/>
              </a:lnSpc>
              <a:spcBef>
                <a:spcPts val="800"/>
              </a:spcBef>
              <a:spcAft>
                <a:spcPts val="0"/>
              </a:spcAft>
              <a:buNone/>
            </a:pPr>
            <a:r>
              <a:rPr lang="en" sz="2600" b="1" dirty="0">
                <a:solidFill>
                  <a:srgbClr val="FF0000"/>
                </a:solidFill>
              </a:rPr>
              <a:t>Students: </a:t>
            </a:r>
            <a:r>
              <a:rPr lang="en" sz="2600" dirty="0">
                <a:solidFill>
                  <a:srgbClr val="FF0000"/>
                </a:solidFill>
              </a:rPr>
              <a:t>“Yes, we’ll take a closer look, a closer look, </a:t>
            </a:r>
            <a:r>
              <a:rPr lang="en-US" sz="2600" dirty="0">
                <a:solidFill>
                  <a:srgbClr val="FF0000"/>
                </a:solidFill>
              </a:rPr>
              <a:t>a closer look</a:t>
            </a:r>
            <a:r>
              <a:rPr lang="en" sz="2600" dirty="0">
                <a:solidFill>
                  <a:srgbClr val="FF0000"/>
                </a:solidFill>
              </a:rPr>
              <a:t>. Yes, we’ll take a closer look to group the words today.”</a:t>
            </a:r>
            <a:endParaRPr sz="2600" dirty="0">
              <a:solidFill>
                <a:srgbClr val="FF0000"/>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09472B7-19DD-4836-BDC1-81B6197FB380}"/>
</file>

<file path=customXml/itemProps2.xml><?xml version="1.0" encoding="utf-8"?>
<ds:datastoreItem xmlns:ds="http://schemas.openxmlformats.org/officeDocument/2006/customXml" ds:itemID="{5ED30149-7943-4868-BAD6-AAFA14E2549E}"/>
</file>

<file path=customXml/itemProps3.xml><?xml version="1.0" encoding="utf-8"?>
<ds:datastoreItem xmlns:ds="http://schemas.openxmlformats.org/officeDocument/2006/customXml" ds:itemID="{4F313A12-5DCB-4248-B9DD-8E95DC04949D}"/>
</file>

<file path=docProps/app.xml><?xml version="1.0" encoding="utf-8"?>
<Properties xmlns="http://schemas.openxmlformats.org/officeDocument/2006/extended-properties" xmlns:vt="http://schemas.openxmlformats.org/officeDocument/2006/docPropsVTypes">
  <TotalTime>23</TotalTime>
  <Words>4871</Words>
  <Application>Microsoft Office PowerPoint</Application>
  <PresentationFormat>On-screen Show (16:9)</PresentationFormat>
  <Paragraphs>418</Paragraphs>
  <Slides>18</Slides>
  <Notes>18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18</vt:i4>
      </vt:variant>
    </vt:vector>
  </HeadingPairs>
  <TitlesOfParts>
    <vt:vector size="24" baseType="lpstr">
      <vt:lpstr>Arial</vt:lpstr>
      <vt:lpstr>Calibri</vt:lpstr>
      <vt:lpstr>Times New Roman</vt:lpstr>
      <vt:lpstr>Century Gothic</vt:lpstr>
      <vt:lpstr>Office Theme</vt:lpstr>
      <vt:lpstr>Simple Light</vt:lpstr>
      <vt:lpstr>Grade 2: Module 4: Part 1: Cycle 20: Lesson 96 Teacher slide, before teaching.</vt:lpstr>
      <vt:lpstr>Grade 2: Module 4: Part 1: Cycle 20: Lesson 96 Teacher slide, before teaching.</vt:lpstr>
      <vt:lpstr>Grade 2: Module 4: Part 1: Cycle 20: Lesson 96 Teacher slide, before teaching.</vt:lpstr>
      <vt:lpstr>PowerPoint Presentation</vt:lpstr>
      <vt:lpstr>Transition Song</vt:lpstr>
      <vt:lpstr>Opening Learning Targets   </vt:lpstr>
      <vt:lpstr>PowerPoint Presentation</vt:lpstr>
      <vt:lpstr>PowerPoint Presentation</vt:lpstr>
      <vt:lpstr>Transition Song</vt:lpstr>
      <vt:lpstr>Work Time Learning Targets   </vt:lpstr>
      <vt:lpstr>PowerPoint Presentation</vt:lpstr>
      <vt:lpstr>Reflection Time </vt:lpstr>
      <vt:lpstr>Transition Song</vt:lpstr>
      <vt:lpstr>Independent Work Learning Targets</vt:lpstr>
      <vt:lpstr>PowerPoint Presentation</vt:lpstr>
      <vt:lpstr>PowerPoint Presentation</vt:lpstr>
      <vt:lpstr>Reader’s Toolbox:  Use what you know!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1: Cycle 20: Lesson 96 Teacher slide, before teaching.</dc:title>
  <dc:creator>nbravo</dc:creator>
  <cp:lastModifiedBy>me@briannadasilva.com</cp:lastModifiedBy>
  <cp:revision>4</cp:revision>
  <dcterms:modified xsi:type="dcterms:W3CDTF">2019-01-07T19:37:39Z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