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7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13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14.xml" ContentType="application/vnd.openxmlformats-officedocument.presentationml.slide+xml"/>
  <Override PartName="/ppt/slides/slide3.xml" ContentType="application/vnd.openxmlformats-officedocument.presentationml.slide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slideLayouts/slideLayout5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commentAuthors.xml" ContentType="application/vnd.openxmlformats-officedocument.presentationml.commentAuthors+xml"/>
  <Override PartName="/ppt/theme/theme3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1" r:id="rId1"/>
    <p:sldMasterId id="2147483672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entury Gothic" panose="020B0502020202020204" pitchFamily="34" charset="0"/>
      <p:regular r:id="rId22"/>
      <p:bold r:id="rId23"/>
      <p:italic r:id="rId24"/>
      <p:boldItalic r:id="rId25"/>
    </p:embeddedFont>
    <p:embeddedFont>
      <p:font typeface="Georgia" panose="02040502050405020303" pitchFamily="18" charset="0"/>
      <p:regular r:id="rId26"/>
      <p:bold r:id="rId27"/>
      <p:italic r:id="rId28"/>
      <p:bold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lexander Specht" initials="AH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4929E50-3993-411B-A435-E5FA4E06FF48}">
  <a:tblStyle styleId="{F4929E50-3993-411B-A435-E5FA4E06FF48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inimized">
    <p:restoredLeft sz="15620"/>
    <p:restoredTop sz="27648" autoAdjust="0"/>
  </p:normalViewPr>
  <p:slideViewPr>
    <p:cSldViewPr snapToGrid="0">
      <p:cViewPr varScale="1">
        <p:scale>
          <a:sx n="22" d="100"/>
          <a:sy n="22" d="100"/>
        </p:scale>
        <p:origin x="2016" y="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21" Type="http://schemas.openxmlformats.org/officeDocument/2006/relationships/font" Target="fonts/font4.fntdata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7.fntdata"/><Relationship Id="rId32" Type="http://schemas.openxmlformats.org/officeDocument/2006/relationships/viewProps" Target="viewProps.xml"/><Relationship Id="rId37" Type="http://schemas.openxmlformats.org/officeDocument/2006/relationships/customXml" Target="../customXml/item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customXml" Target="../customXml/item2.xml"/><Relationship Id="rId10" Type="http://schemas.openxmlformats.org/officeDocument/2006/relationships/slide" Target="slides/slide8.xml"/><Relationship Id="rId19" Type="http://schemas.openxmlformats.org/officeDocument/2006/relationships/font" Target="fonts/font2.fntdata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commentAuthors" Target="commentAuthors.xml"/><Relationship Id="rId35" Type="http://schemas.openxmlformats.org/officeDocument/2006/relationships/customXml" Target="../customXml/item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1175872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curriculum.eleducation.org/sites/default/files/curriculumtools_implementingtheadditionallanguageandliteracyallblock_062017.pdf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urriculum.eleducation.org/curriculum/ela/grade-4/module-3/unit-3/lesson-12" TargetMode="External"/><Relationship Id="rId7" Type="http://schemas.openxmlformats.org/officeDocument/2006/relationships/hyperlink" Target="https://eleducation.org/resources/independent-reading-sample-plans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eleducation.org/resources/fourth-grade-writing-rubrics-and-checklists" TargetMode="External"/><Relationship Id="rId5" Type="http://schemas.openxmlformats.org/officeDocument/2006/relationships/hyperlink" Target="https://eleducation.org/resources/el-education-classroom-protocols" TargetMode="External"/><Relationship Id="rId4" Type="http://schemas.openxmlformats.org/officeDocument/2006/relationships/hyperlink" Target="https://eleducation.org/resources/general-protocols-and-strategies-from-management-in-the-active-classroom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leducation.org/resources/el-education-classroom-protocols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4" name="Google Shape;174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this module, students consider how one’s perspective influences one’s opinion through the lens of the American Revolution.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this unit, students continue to explore colonial perspectives on the Revolutionary War with a focus on a family divided by their perspectives. Over the course of the unit, they read and act out a play called </a:t>
            </a:r>
            <a:r>
              <a:rPr lang="en" sz="12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Divided Loyalties 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by Gare Thompson. After reading each scene, students analyze the thoughts, feelings, and actions of characters with a focus on the differing Loyalist and Patriot views within the family in order to write a descriptive paragraph describing the character in detail. At strategic points, students read excerpts of the Declaration of Independence and discuss what the characters in</a:t>
            </a:r>
            <a:r>
              <a:rPr lang="en" sz="12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Divided Loyalties 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would think of the excerpt in a text-based discussion.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the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mid-unit assessment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students read a new scene from </a:t>
            </a:r>
            <a:r>
              <a:rPr lang="en" sz="12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Divided Loyalties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 analyze and write a descriptive paragraph about a character, and they also read a new excerpt of the Declaration of Independence to prepare for a text-based discussion about a character’s view of the excerpt. In the second half of the unit, students continue to read scenes and analyze characters in </a:t>
            </a:r>
            <a:r>
              <a:rPr lang="en" sz="12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Divided Loyalties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; however, instead of writing descriptive paragraphs, they now write short first-person point of view narratives. For the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end of unit assessment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students read the final scene of </a:t>
            </a:r>
            <a:r>
              <a:rPr lang="en" sz="12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Divided Loyalties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and analyze a character to write a new first-person narrative.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88975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44a845d447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i="0" u="none" strike="noStrike" cap="none" dirty="0">
                <a:latin typeface="Calibri"/>
                <a:ea typeface="Calibri"/>
                <a:cs typeface="Calibri"/>
                <a:sym typeface="Calibri"/>
              </a:rPr>
              <a:t>Suggested slide pacing: </a:t>
            </a:r>
            <a:r>
              <a:rPr lang="en-US" sz="1200" b="1" i="0" u="none" strike="noStrike" cap="none" dirty="0" smtClean="0">
                <a:latin typeface="Calibri"/>
                <a:ea typeface="Calibri"/>
                <a:cs typeface="Calibri"/>
                <a:sym typeface="Calibri"/>
              </a:rPr>
              <a:t>42-</a:t>
            </a:r>
            <a:r>
              <a:rPr lang="en" sz="1200" b="1" i="0" u="none" strike="noStrike" cap="none" dirty="0" smtClean="0">
                <a:latin typeface="Calibri"/>
                <a:ea typeface="Calibri"/>
                <a:cs typeface="Calibri"/>
                <a:sym typeface="Calibri"/>
              </a:rPr>
              <a:t>45 </a:t>
            </a:r>
            <a:r>
              <a:rPr lang="en" sz="1200" b="1" i="0" u="none" strike="noStrike" cap="none" dirty="0">
                <a:latin typeface="Calibri"/>
                <a:ea typeface="Calibri"/>
                <a:cs typeface="Calibri"/>
                <a:sym typeface="Calibri"/>
              </a:rPr>
              <a:t>minutes</a:t>
            </a:r>
            <a:endParaRPr sz="1200" i="0" u="none" strike="noStrike" cap="none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i="0" u="none" strike="noStrike" cap="none" dirty="0">
                <a:latin typeface="Calibri"/>
                <a:ea typeface="Calibri"/>
                <a:cs typeface="Calibri"/>
                <a:sym typeface="Calibri"/>
              </a:rPr>
              <a:t>Grouping: In</a:t>
            </a:r>
            <a:r>
              <a:rPr lang="en" sz="1200" b="1" dirty="0">
                <a:latin typeface="Calibri"/>
                <a:ea typeface="Calibri"/>
                <a:cs typeface="Calibri"/>
                <a:sym typeface="Calibri"/>
              </a:rPr>
              <a:t>dependent</a:t>
            </a:r>
            <a:endParaRPr sz="1200" b="1" i="0" u="none" strike="noStrike" cap="none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1" i="0" u="none" strike="noStrike" cap="none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i="0" u="none" strike="noStrike" cap="none" dirty="0">
                <a:latin typeface="Calibri"/>
                <a:ea typeface="Calibri"/>
                <a:cs typeface="Calibri"/>
                <a:sym typeface="Calibri"/>
              </a:rPr>
              <a:t>Teaching Notes: 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Student-facing slide displays the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End-of-Unit 3 Assessment, Part I Prompt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as well as the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Opinion Writing Planning Graphic Organizer: End-of-Unit 3 Assessment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0" u="none" strike="noStrike" cap="none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i="0" u="none" strike="noStrike" cap="none" dirty="0"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rabi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Invite students to take out their copy of the</a:t>
            </a:r>
            <a:r>
              <a:rPr lang="en" sz="1200" b="1" dirty="0">
                <a:latin typeface="Calibri"/>
                <a:ea typeface="Calibri"/>
                <a:cs typeface="Calibri"/>
                <a:sym typeface="Calibri"/>
              </a:rPr>
              <a:t> End-of-Unit 3 Assessment, Part I Prompt: Drafting an Opinion Piece</a:t>
            </a: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 and their</a:t>
            </a:r>
            <a:r>
              <a:rPr lang="en" sz="1200" b="1" dirty="0">
                <a:latin typeface="Calibri"/>
                <a:ea typeface="Calibri"/>
                <a:cs typeface="Calibri"/>
                <a:sym typeface="Calibri"/>
              </a:rPr>
              <a:t> Opinion Writing Planning Graphic Organizer: End-of-Unit 3 Assessment.</a:t>
            </a:r>
            <a:endParaRPr sz="1200" b="1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rabi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Tell students that for this part of the assessment, they will write a new opinion piece and will revise it in the next lesson.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rabi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Invite students to follow along, reading silently in their heads, while you read the prompt aloud. Answer clarifying questions.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rabi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Remind students that since this is an assessment, they should complete it independently in silence. Focus students on the </a:t>
            </a:r>
            <a:r>
              <a:rPr lang="en" sz="1200" b="1" dirty="0">
                <a:latin typeface="Calibri"/>
                <a:ea typeface="Calibri"/>
                <a:cs typeface="Calibri"/>
                <a:sym typeface="Calibri"/>
              </a:rPr>
              <a:t>Working to Become Effective Learners anchor chart, </a:t>
            </a: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specifically on </a:t>
            </a:r>
            <a:r>
              <a:rPr lang="en" sz="1200" i="1" dirty="0">
                <a:latin typeface="Calibri"/>
                <a:ea typeface="Calibri"/>
                <a:cs typeface="Calibri"/>
                <a:sym typeface="Calibri"/>
              </a:rPr>
              <a:t>perseverance</a:t>
            </a: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 and what this looks and sounds like. Remind students that as they will write an opinion piece independently for the assessment, they may need to practice </a:t>
            </a:r>
            <a:r>
              <a:rPr lang="en" sz="1200" i="1" dirty="0">
                <a:latin typeface="Calibri"/>
                <a:ea typeface="Calibri"/>
                <a:cs typeface="Calibri"/>
                <a:sym typeface="Calibri"/>
              </a:rPr>
              <a:t>perseverance</a:t>
            </a: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rabi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Remind students that they planned this </a:t>
            </a:r>
            <a:r>
              <a:rPr lang="en" sz="1200" b="0" dirty="0">
                <a:latin typeface="Calibri"/>
                <a:ea typeface="Calibri"/>
                <a:cs typeface="Calibri"/>
                <a:sym typeface="Calibri"/>
              </a:rPr>
              <a:t>broadside</a:t>
            </a: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 in the previous lesson.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rabi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Invite students to begin the assessment.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rabi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While they are taking the assessment, circulate to monitor and document their test-taking skills.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rabi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After 40 minutes, refocus whole group. Use a checking for understanding technique (e.g., Red Light, Green Light or Thumb-O-Meter) for students to self-assess against the learning targets.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rabi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As time permits, focus students on the </a:t>
            </a:r>
            <a:r>
              <a:rPr lang="en" sz="1200" b="1" dirty="0">
                <a:latin typeface="Calibri"/>
                <a:ea typeface="Calibri"/>
                <a:cs typeface="Calibri"/>
                <a:sym typeface="Calibri"/>
              </a:rPr>
              <a:t>Working to Become Effective Learners anchor chart</a:t>
            </a: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 and invite them to self-assess how well they persevered during the assessment.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0" u="none" strike="noStrike" cap="none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Student Look-fors/Listen-fors: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Char char="●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Students who may be struggling with their assessment should request help. Otherwise, students should be actively participating in the assessment.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0" u="none" strike="noStrike" cap="none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i="0" u="none" strike="noStrike" cap="none" dirty="0">
                <a:latin typeface="Calibri"/>
                <a:ea typeface="Calibri"/>
                <a:cs typeface="Calibri"/>
                <a:sym typeface="Calibri"/>
              </a:rPr>
              <a:t>Support for Any Students Who Need It:</a:t>
            </a:r>
            <a:endParaRPr sz="1200" i="0" u="none" strike="noStrike" cap="none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Char char="●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(Assessment Map</a:t>
            </a:r>
            <a:r>
              <a:rPr lang="en" sz="1200" dirty="0" smtClean="0">
                <a:latin typeface="Calibri"/>
                <a:ea typeface="Calibri"/>
                <a:cs typeface="Calibri"/>
                <a:sym typeface="Calibri"/>
              </a:rPr>
              <a:t>)</a:t>
            </a:r>
            <a:r>
              <a:rPr lang="en-US" sz="1200" dirty="0" smtClean="0"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en" sz="1200" dirty="0" smtClean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While explaining, display a “map” of the assessment.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Char char="●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For ELLs and students who may need additional support with comprehension: (Reading Aloud and Monitoring Assessment</a:t>
            </a:r>
            <a:r>
              <a:rPr lang="en" sz="1200" dirty="0" smtClean="0">
                <a:latin typeface="Calibri"/>
                <a:ea typeface="Calibri"/>
                <a:cs typeface="Calibri"/>
                <a:sym typeface="Calibri"/>
              </a:rPr>
              <a:t>)</a:t>
            </a:r>
            <a:r>
              <a:rPr lang="en-US" sz="1200" dirty="0" smtClean="0"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en" sz="1200" dirty="0" smtClean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Read aloud the entire assessment. Rephrase directions. Monitor to see that students correctly complete the assessment. 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g44a845d447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840494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44a845d447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i="0" u="none" strike="noStrike" cap="none" dirty="0">
                <a:latin typeface="Calibri"/>
                <a:ea typeface="Calibri"/>
                <a:cs typeface="Calibri"/>
                <a:sym typeface="Calibri"/>
              </a:rPr>
              <a:t>Suggested slide pacing: </a:t>
            </a:r>
            <a:r>
              <a:rPr lang="en-US" sz="1200" b="1" i="0" u="none" strike="noStrike" cap="none" dirty="0" smtClean="0">
                <a:latin typeface="Calibri"/>
                <a:ea typeface="Calibri"/>
                <a:cs typeface="Calibri"/>
                <a:sym typeface="Calibri"/>
              </a:rPr>
              <a:t>3-</a:t>
            </a:r>
            <a:r>
              <a:rPr lang="en" sz="1200" b="1" i="0" u="none" strike="noStrike" cap="none" dirty="0" smtClean="0">
                <a:latin typeface="Calibri"/>
                <a:ea typeface="Calibri"/>
                <a:cs typeface="Calibri"/>
                <a:sym typeface="Calibri"/>
              </a:rPr>
              <a:t>5 </a:t>
            </a:r>
            <a:r>
              <a:rPr lang="en" sz="1200" b="1" i="0" u="none" strike="noStrike" cap="none" dirty="0">
                <a:latin typeface="Calibri"/>
                <a:ea typeface="Calibri"/>
                <a:cs typeface="Calibri"/>
                <a:sym typeface="Calibri"/>
              </a:rPr>
              <a:t>minutes</a:t>
            </a:r>
            <a:endParaRPr sz="1200" i="0" u="none" strike="noStrike" cap="none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i="0" u="none" strike="noStrike" cap="none" dirty="0">
                <a:latin typeface="Calibri"/>
                <a:ea typeface="Calibri"/>
                <a:cs typeface="Calibri"/>
                <a:sym typeface="Calibri"/>
              </a:rPr>
              <a:t>Grouping: Whole Group</a:t>
            </a:r>
            <a:endParaRPr sz="1200" b="1" i="0" u="none" strike="noStrike" cap="none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1" i="0" u="none" strike="noStrike" cap="none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i="0" u="none" strike="noStrike" cap="none" dirty="0">
                <a:latin typeface="Calibri"/>
                <a:ea typeface="Calibri"/>
                <a:cs typeface="Calibri"/>
                <a:sym typeface="Calibri"/>
              </a:rPr>
              <a:t>Teaching Notes: </a:t>
            </a: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None. 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0" u="none" strike="noStrike" cap="none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i="0" u="none" strike="noStrike" cap="none" dirty="0"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rabi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Gather students whole group and use a total participation technique to invite responses from the group: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 i="1" dirty="0">
                <a:latin typeface="Calibri"/>
                <a:ea typeface="Calibri"/>
                <a:cs typeface="Calibri"/>
                <a:sym typeface="Calibri"/>
              </a:rPr>
              <a:t>“As a writer, what is going well for you so far in this assessment?” </a:t>
            </a:r>
            <a:r>
              <a:rPr lang="en" sz="1200" b="1" dirty="0">
                <a:latin typeface="Calibri"/>
                <a:ea typeface="Calibri"/>
                <a:cs typeface="Calibri"/>
                <a:sym typeface="Calibri"/>
              </a:rPr>
              <a:t>(Responses will vary, but may include: I came up with convincing reasons and evidence, and next I have to revise for linking words.)</a:t>
            </a:r>
            <a:endParaRPr sz="1200" b="1" dirty="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 i="1" dirty="0">
                <a:latin typeface="Calibri"/>
                <a:ea typeface="Calibri"/>
                <a:cs typeface="Calibri"/>
                <a:sym typeface="Calibri"/>
              </a:rPr>
              <a:t>“What are your next steps?” </a:t>
            </a:r>
            <a:r>
              <a:rPr lang="en" sz="1200" b="1" dirty="0">
                <a:latin typeface="Calibri"/>
                <a:ea typeface="Calibri"/>
                <a:cs typeface="Calibri"/>
                <a:sym typeface="Calibri"/>
              </a:rPr>
              <a:t>(Responses will vary, but may include: I finished my draft, and now I have to revise for conventions.)</a:t>
            </a:r>
            <a:endParaRPr sz="12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Students should be responding to the discussion prompts.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</a:t>
            </a:r>
            <a:r>
              <a:rPr lang="en" sz="1200" b="0" i="0" u="none" strike="noStrike" cap="none" dirty="0">
                <a:latin typeface="Calibri"/>
                <a:ea typeface="Calibri"/>
                <a:cs typeface="Calibri"/>
                <a:sym typeface="Calibri"/>
              </a:rPr>
              <a:t>port for Any Students Who Need It:</a:t>
            </a: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 None. 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g44a845d447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372169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43b150cf70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0" name="Google Shape;250;g43b150cf70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i="0" u="none" strike="noStrike" cap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Grouping</a:t>
            </a:r>
            <a:r>
              <a:rPr lang="en" sz="1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Whole Group</a:t>
            </a: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Teaching Notes: </a:t>
            </a: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Char char="●"/>
            </a:pPr>
            <a:r>
              <a:rPr lang="en" sz="1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Ensure that students have a system for recording homework assignments (journal, notebook, agenda, etc.) and a text to complete the assignment.</a:t>
            </a: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Prompts for the Accountable Research Reading can be found in the Teacher Supporting Materials Guide Homework Resources (for Families) section and in the Student Workbook Homework Resources (for Families) section. </a:t>
            </a: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Prompts for the Accountable Research Reading are on the following </a:t>
            </a:r>
            <a:r>
              <a:rPr lang="en" sz="1200" b="0" i="0" u="none" strike="noStrike" cap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slide.</a:t>
            </a: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</a:pPr>
            <a:r>
              <a:rPr lang="en" sz="1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Refocus whole group.  Read homework assignment aloud and ask students if they have any questions about the assignments.</a:t>
            </a: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</a:t>
            </a: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Char char="●"/>
            </a:pPr>
            <a:r>
              <a:rPr lang="en" sz="1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Students record assignments and have materials needed to complete it.</a:t>
            </a: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</a:t>
            </a: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Char char="●"/>
            </a:pPr>
            <a:r>
              <a:rPr lang="en" sz="1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For all homework assignments in this unit, read the prompts aloud. Students can discuss and respond to prompts orally, either with you, a partner, family member, or student from Grades 4 or 6, or record an audio response. If students have trouble writing sentences, they can begin by writing words. Consider providing a sentence starter or inviting students who need lighter support to provide sentence starters.</a:t>
            </a: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712500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43b150cf70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7" name="Google Shape;257;g43b150cf70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i="0" u="none" strike="noStrike" cap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Grouping</a:t>
            </a:r>
            <a:r>
              <a:rPr lang="en" sz="1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Whole Group</a:t>
            </a: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Teaching Notes: </a:t>
            </a: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Char char="●"/>
            </a:pPr>
            <a:r>
              <a:rPr lang="en" sz="1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Ensure that students have a system for recording homework assignments (journal, notebook, agenda, etc.) and a text to complete the assignment.</a:t>
            </a: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</a:pPr>
            <a:r>
              <a:rPr lang="en" sz="1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Refocus whole group.  </a:t>
            </a: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</a:pPr>
            <a:r>
              <a:rPr lang="en" sz="1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Ask students to take out their Independent Reading Journals.</a:t>
            </a: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</a:pPr>
            <a:r>
              <a:rPr lang="en" sz="1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Read homework assignment aloud and ask students if they have any questions about the assignments.</a:t>
            </a: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Direct </a:t>
            </a:r>
            <a:r>
              <a:rPr lang="en" sz="1200" b="0" i="0" u="none" strike="noStrike" cap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student</a:t>
            </a:r>
            <a:r>
              <a:rPr lang="en-US" sz="1200" b="0" i="0" u="none" strike="noStrike" cap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</a:t>
            </a:r>
            <a:r>
              <a:rPr lang="en" sz="1200" b="0" i="0" u="none" strike="noStrike" cap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 select a prompt and write it in the front of their Independent Reading Journal.</a:t>
            </a: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</a:t>
            </a: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Char char="●"/>
            </a:pPr>
            <a:r>
              <a:rPr lang="en" sz="1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Students record assignments and have materials needed to complete it.</a:t>
            </a: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</a:t>
            </a: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Char char="●"/>
            </a:pPr>
            <a:r>
              <a:rPr lang="en" sz="1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For all homework assignments in this unit, read the prompts aloud and rephrase them. Students can discuss and respond to prompts orally, either with you, a partner, family member, or student from Grades 5 or 6, or record an audio response. If students have trouble writing sentences, they can begin by writing words. Consider providing a sentence starter or inviting students who need lighter support to provide sentence starters.</a:t>
            </a: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509783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43b150cf70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4" name="Google Shape;264;g43b150cf70_0_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slide can be customized with the group assignments for ALL block for today’s </a:t>
            </a:r>
            <a:r>
              <a:rPr lang="en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lesson</a:t>
            </a:r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Refer to the </a:t>
            </a:r>
            <a:r>
              <a:rPr lang="en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ALL Block Teacher Guide </a:t>
            </a: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</a:t>
            </a:r>
            <a:r>
              <a:rPr lang="en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Supporting Materials document </a:t>
            </a: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found here: </a:t>
            </a:r>
            <a:endParaRPr sz="1200" b="0" i="0" u="none" strike="noStrike" cap="none" dirty="0">
              <a:solidFill>
                <a:schemeClr val="dk1"/>
              </a:solidFill>
              <a:highlight>
                <a:srgbClr val="FFFF00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○"/>
            </a:pP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Grade 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M3 U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" sz="1200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http://curriculum.eleducation.org/sites/default/files/curriculumtools_implementingtheadditionallanguageandliteracyallblock_062017.pdf</a:t>
            </a:r>
            <a:r>
              <a:rPr lang="en" sz="120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g43b150cf70_0_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104990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Materials to read and review in preparation:</a:t>
            </a:r>
            <a:endParaRPr sz="120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</a:pPr>
            <a:r>
              <a:rPr lang="en" sz="1200" b="1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</a:t>
            </a:r>
            <a:r>
              <a:rPr lang="en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Supporting Materials Document </a:t>
            </a:r>
            <a:r>
              <a:rPr lang="en" sz="12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this lesson can be found here: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http://curriculum.eleducation.org/curriculum/ela/grade-4/module-3/unit-3/lesson-12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Additional Teacher Resources:</a:t>
            </a:r>
            <a:endParaRPr sz="120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</a:pPr>
            <a:r>
              <a:rPr lang="en" sz="120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Throughout </a:t>
            </a:r>
            <a:r>
              <a:rPr lang="en" sz="12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first 2 modules, students are introduced to various total participation techniques (for example, cold calling, equity sticks, Think-Pair-Share, etc.). When following the directive to “Use a total participation technique, invite responses from the group,” use one of these techniques or another familiar technique to encourage all students to participate.  </a:t>
            </a:r>
            <a:r>
              <a:rPr lang="en" sz="1200" i="0" u="sng" strike="noStrike" cap="none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https://eleducation.org/resources/general-protocols-and-strategies-from-management-in-the-active-classroom</a:t>
            </a:r>
            <a:endParaRPr sz="120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</a:pPr>
            <a:r>
              <a:rPr lang="en" sz="120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Protocol </a:t>
            </a:r>
            <a:r>
              <a:rPr lang="en" sz="12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descriptions and videos can be found here: </a:t>
            </a:r>
            <a:r>
              <a:rPr lang="en" sz="1200" i="0" u="sng" strike="noStrike" cap="none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https://eleducation.org/resources/el-education-classroom-protocols</a:t>
            </a:r>
            <a:endParaRPr sz="120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</a:pPr>
            <a:r>
              <a:rPr lang="en" sz="120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Rubrics </a:t>
            </a:r>
            <a:r>
              <a:rPr lang="en" sz="12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 checklists for writing can be found here: </a:t>
            </a:r>
            <a:r>
              <a:rPr lang="en" sz="1200" i="0" u="sng" strike="noStrike" cap="none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https://eleducation.org/resources/f</a:t>
            </a:r>
            <a:r>
              <a:rPr lang="en" sz="1200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our</a:t>
            </a:r>
            <a:r>
              <a:rPr lang="en" sz="1200" i="0" u="sng" strike="noStrike" cap="none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th-grade-writing-rubrics-and-checklists</a:t>
            </a:r>
            <a:endParaRPr sz="1200" i="0" u="none" strike="noStrike" cap="none" dirty="0">
              <a:solidFill>
                <a:srgbClr val="000000"/>
              </a:solidFill>
              <a:highlight>
                <a:srgbClr val="FFFF00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en" sz="120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Independent </a:t>
            </a:r>
            <a:r>
              <a:rPr lang="en" sz="12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Reading: Sample Plans can be found here: </a:t>
            </a:r>
            <a:r>
              <a:rPr lang="en" sz="1200" i="0" u="sng" strike="noStrike" cap="none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7"/>
              </a:rPr>
              <a:t>https://eleducation.org/resources/independent-reading-sample-plans</a:t>
            </a:r>
            <a:endParaRPr sz="1200" i="0" u="none" strike="noStrike" cap="none" dirty="0">
              <a:solidFill>
                <a:srgbClr val="000000"/>
              </a:solidFill>
              <a:highlight>
                <a:srgbClr val="FFFF00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i="0" u="none" strike="noStrike" cap="none" dirty="0">
              <a:solidFill>
                <a:srgbClr val="000000"/>
              </a:solidFill>
              <a:highlight>
                <a:srgbClr val="FFFF00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75804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6" name="Google Shape;18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i="0" u="none" strike="noStrike" cap="none" dirty="0">
                <a:latin typeface="Calibri"/>
                <a:ea typeface="Calibri"/>
                <a:cs typeface="Calibri"/>
                <a:sym typeface="Calibri"/>
              </a:rPr>
              <a:t>New Materials to Prepare in Advance: </a:t>
            </a:r>
            <a:r>
              <a:rPr lang="en" sz="1200" dirty="0" smtClean="0">
                <a:latin typeface="Calibri"/>
                <a:ea typeface="Calibri"/>
                <a:cs typeface="Calibri"/>
                <a:sym typeface="Calibri"/>
              </a:rPr>
              <a:t>None</a:t>
            </a:r>
            <a:r>
              <a:rPr lang="en-US" sz="1200" dirty="0" smtClean="0"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i="0" u="none" strike="noStrike" cap="none" dirty="0">
                <a:latin typeface="Calibri"/>
                <a:ea typeface="Calibri"/>
                <a:cs typeface="Calibri"/>
                <a:sym typeface="Calibri"/>
              </a:rPr>
              <a:t>Materials to Gather from Previous Lessons: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Char char="●"/>
            </a:pPr>
            <a:r>
              <a:rPr lang="en" sz="1200" b="1" dirty="0">
                <a:latin typeface="Calibri"/>
                <a:ea typeface="Calibri"/>
                <a:cs typeface="Calibri"/>
                <a:sym typeface="Calibri"/>
              </a:rPr>
              <a:t>Mid-Unit 3 Assessments with feedback </a:t>
            </a: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(one per student; completed in Lesson 4)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Char char="●"/>
            </a:pPr>
            <a:r>
              <a:rPr lang="en" sz="1200" b="1" dirty="0">
                <a:latin typeface="Calibri"/>
                <a:ea typeface="Calibri"/>
                <a:cs typeface="Calibri"/>
                <a:sym typeface="Calibri"/>
              </a:rPr>
              <a:t>Characteristics of Broadsides anchor chart </a:t>
            </a: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(begun in Lesson 3)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Char char="●"/>
            </a:pPr>
            <a:r>
              <a:rPr lang="en" sz="1200" b="1" dirty="0">
                <a:latin typeface="Calibri"/>
                <a:ea typeface="Calibri"/>
                <a:cs typeface="Calibri"/>
                <a:sym typeface="Calibri"/>
              </a:rPr>
              <a:t>End-of-Unit 3 Assessment, Part I Prompt: Drafting an Opinion Piece </a:t>
            </a: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(from Lesson 11; one per student)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Char char="●"/>
            </a:pPr>
            <a:r>
              <a:rPr lang="en" sz="1200" b="1" dirty="0">
                <a:latin typeface="Calibri"/>
                <a:ea typeface="Calibri"/>
                <a:cs typeface="Calibri"/>
                <a:sym typeface="Calibri"/>
              </a:rPr>
              <a:t>Opinion Writing Planning Graphic Organizer: End-of-Unit 3 Assessment </a:t>
            </a: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(from Lesson 11; one per student)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Char char="●"/>
            </a:pPr>
            <a:r>
              <a:rPr lang="en" sz="1200" b="1" dirty="0">
                <a:latin typeface="Calibri"/>
                <a:ea typeface="Calibri"/>
                <a:cs typeface="Calibri"/>
                <a:sym typeface="Calibri"/>
              </a:rPr>
              <a:t>Working to Become Effective Learners anchor chart </a:t>
            </a: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(from Module 1)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0" u="none" strike="noStrike" cap="none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i="0" u="none" strike="noStrike" cap="none" dirty="0">
                <a:latin typeface="Calibri"/>
                <a:ea typeface="Calibri"/>
                <a:cs typeface="Calibri"/>
                <a:sym typeface="Calibri"/>
              </a:rPr>
              <a:t>Prepare classroom systems for active learning:  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Char char="●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Prepare the </a:t>
            </a:r>
            <a:r>
              <a:rPr lang="en" sz="1200" b="1" dirty="0">
                <a:latin typeface="Calibri"/>
                <a:ea typeface="Calibri"/>
                <a:cs typeface="Calibri"/>
                <a:sym typeface="Calibri"/>
              </a:rPr>
              <a:t>End-of-Unit 3 </a:t>
            </a:r>
            <a:r>
              <a:rPr lang="en" sz="1200" b="1" dirty="0" smtClean="0">
                <a:latin typeface="Calibri"/>
                <a:ea typeface="Calibri"/>
                <a:cs typeface="Calibri"/>
                <a:sym typeface="Calibri"/>
              </a:rPr>
              <a:t>Assessment </a:t>
            </a:r>
            <a:r>
              <a:rPr lang="en" sz="1200" b="0" dirty="0" smtClean="0">
                <a:latin typeface="Calibri"/>
                <a:ea typeface="Calibri"/>
                <a:cs typeface="Calibri"/>
                <a:sym typeface="Calibri"/>
              </a:rPr>
              <a:t>(see</a:t>
            </a:r>
            <a:r>
              <a:rPr lang="en" sz="1200" b="0" baseline="0" dirty="0" smtClean="0">
                <a:latin typeface="Calibri"/>
                <a:ea typeface="Calibri"/>
                <a:cs typeface="Calibri"/>
                <a:sym typeface="Calibri"/>
              </a:rPr>
              <a:t> Assessment Overview and Resources - </a:t>
            </a:r>
            <a:r>
              <a:rPr lang="en-US" sz="1200" b="0" baseline="0" dirty="0" smtClean="0">
                <a:latin typeface="Calibri"/>
                <a:ea typeface="Calibri"/>
                <a:cs typeface="Calibri"/>
                <a:sym typeface="Calibri"/>
              </a:rPr>
              <a:t>https://</a:t>
            </a:r>
            <a:r>
              <a:rPr lang="en-US" sz="1200" b="0" baseline="0" smtClean="0">
                <a:latin typeface="Calibri"/>
                <a:ea typeface="Calibri"/>
                <a:cs typeface="Calibri"/>
                <a:sym typeface="Calibri"/>
              </a:rPr>
              <a:t>eleducation.org/resources/opinion-writing-loyalist-broadside).</a:t>
            </a: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Char char="●"/>
            </a:pPr>
            <a:r>
              <a:rPr lang="en" sz="1200" b="1" smtClean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 smtClean="0">
                <a:latin typeface="Calibri"/>
                <a:ea typeface="Calibri"/>
                <a:cs typeface="Calibri"/>
                <a:sym typeface="Calibri"/>
              </a:rPr>
              <a:t>Provide </a:t>
            </a: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feedback on students’ </a:t>
            </a:r>
            <a:r>
              <a:rPr lang="en" sz="1200" b="1" dirty="0">
                <a:latin typeface="Calibri"/>
                <a:ea typeface="Calibri"/>
                <a:cs typeface="Calibri"/>
                <a:sym typeface="Calibri"/>
              </a:rPr>
              <a:t>Mid-Unit 3 Assessments </a:t>
            </a: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in preparation for returning them in Opening A.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Char char="●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Post: Learning targets and applicable anchor charts (see Materials list).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555832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Review these protocols before teaching. They are all used in this lesson: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Check for Understanding Protocol (Thumb-O-Meter)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https://eleducation.org/resources/el-education-classroom-protocols</a:t>
            </a:r>
            <a:endParaRPr sz="120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407818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9" name="Google Shape;19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i="0" u="none" strike="noStrike" cap="none">
                <a:latin typeface="Calibri"/>
                <a:ea typeface="Calibri"/>
                <a:cs typeface="Calibri"/>
                <a:sym typeface="Calibri"/>
              </a:rPr>
              <a:t>Additional Support Considerations: None for this lesson.</a:t>
            </a:r>
            <a:endParaRPr sz="1200" i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None/>
            </a:pP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210453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4922339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7" name="Google Shape;217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Whole Group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Welcome students to class and the lesson.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through the agenda for today.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Students should be following/reading the content on the slide.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367849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Suggested slide pacing: </a:t>
            </a:r>
            <a:r>
              <a:rPr lang="en-US" sz="1200" b="1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3-</a:t>
            </a:r>
            <a:r>
              <a:rPr lang="en" sz="1200" b="1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</a:t>
            </a:r>
            <a:r>
              <a:rPr lang="en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minutes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Whole Group and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Independent</a:t>
            </a:r>
            <a:endParaRPr sz="12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None.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Georgia"/>
              <a:buAutoNum type="arabi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Return students’ </a:t>
            </a:r>
            <a:r>
              <a:rPr lang="en" sz="1200" b="1" dirty="0">
                <a:latin typeface="Calibri"/>
                <a:ea typeface="Calibri"/>
                <a:cs typeface="Calibri"/>
                <a:sym typeface="Calibri"/>
              </a:rPr>
              <a:t>Mid-Unit 3 Assessments</a:t>
            </a: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 with feedback and follow the same routine established in Modules 1–2 for students to review feedback and write their names on the board if they require teacher support.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Students should be reviewing feedback and requesting support from the teacher if needed.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</a:t>
            </a:r>
            <a:r>
              <a:rPr lang="en" sz="1200" b="0" i="0" u="none" strike="noStrike" cap="none" dirty="0">
                <a:latin typeface="Calibri"/>
                <a:ea typeface="Calibri"/>
                <a:cs typeface="Calibri"/>
                <a:sym typeface="Calibri"/>
              </a:rPr>
              <a:t>port for Any Students Who Need It:</a:t>
            </a: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 None.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596442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44a845d44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i="0" u="none" strike="noStrike" cap="none" dirty="0">
                <a:latin typeface="Calibri"/>
                <a:ea typeface="Calibri"/>
                <a:cs typeface="Calibri"/>
                <a:sym typeface="Calibri"/>
              </a:rPr>
              <a:t>Suggested slide pacing: </a:t>
            </a:r>
            <a:r>
              <a:rPr lang="en" sz="1200" b="1" i="0" u="none" strike="noStrike" cap="none" dirty="0" smtClean="0">
                <a:latin typeface="Calibri"/>
                <a:ea typeface="Calibri"/>
                <a:cs typeface="Calibri"/>
                <a:sym typeface="Calibri"/>
              </a:rPr>
              <a:t>5</a:t>
            </a:r>
            <a:r>
              <a:rPr lang="en-US" sz="1200" b="1" i="0" u="none" strike="noStrike" cap="none" dirty="0" smtClean="0">
                <a:latin typeface="Calibri"/>
                <a:ea typeface="Calibri"/>
                <a:cs typeface="Calibri"/>
                <a:sym typeface="Calibri"/>
              </a:rPr>
              <a:t>-7</a:t>
            </a:r>
            <a:r>
              <a:rPr lang="en" sz="1200" b="1" i="0" u="none" strike="noStrike" cap="none" dirty="0" smtClean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 b="1" i="0" u="none" strike="noStrike" cap="none" dirty="0">
                <a:latin typeface="Calibri"/>
                <a:ea typeface="Calibri"/>
                <a:cs typeface="Calibri"/>
                <a:sym typeface="Calibri"/>
              </a:rPr>
              <a:t>minutes</a:t>
            </a:r>
            <a:endParaRPr sz="1200" i="0" u="none" strike="noStrike" cap="none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i="0" u="none" strike="noStrike" cap="none" dirty="0">
                <a:latin typeface="Calibri"/>
                <a:ea typeface="Calibri"/>
                <a:cs typeface="Calibri"/>
                <a:sym typeface="Calibri"/>
              </a:rPr>
              <a:t>Grouping: Whole Group</a:t>
            </a:r>
            <a:endParaRPr sz="1200" b="1" i="0" u="none" strike="noStrike" cap="none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1" i="0" u="none" strike="noStrike" cap="none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i="0" u="none" strike="noStrike" cap="none" dirty="0">
                <a:latin typeface="Calibri"/>
                <a:ea typeface="Calibri"/>
                <a:cs typeface="Calibri"/>
                <a:sym typeface="Calibri"/>
              </a:rPr>
              <a:t>Teaching Notes: </a:t>
            </a: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None. 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i="0" u="none" strike="noStrike" cap="none" dirty="0"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rabi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Direct students’ attention to the learning targets and read them aloud: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Char char="○"/>
            </a:pPr>
            <a:r>
              <a:rPr lang="en" sz="1200" i="1" dirty="0">
                <a:latin typeface="Calibri"/>
                <a:ea typeface="Calibri"/>
                <a:cs typeface="Calibri"/>
                <a:sym typeface="Calibri"/>
              </a:rPr>
              <a:t>“I can form and use prepositional phrases.”</a:t>
            </a:r>
            <a:endParaRPr sz="1200" i="1" dirty="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Char char="○"/>
            </a:pPr>
            <a:r>
              <a:rPr lang="en" sz="1200" i="1" dirty="0">
                <a:latin typeface="Calibri"/>
                <a:ea typeface="Calibri"/>
                <a:cs typeface="Calibri"/>
                <a:sym typeface="Calibri"/>
              </a:rPr>
              <a:t>“I can correctly use frequently confused words.”</a:t>
            </a:r>
            <a:endParaRPr sz="1200" i="1" dirty="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Char char="○"/>
            </a:pPr>
            <a:r>
              <a:rPr lang="en" sz="1200" i="1" dirty="0">
                <a:latin typeface="Calibri"/>
                <a:ea typeface="Calibri"/>
                <a:cs typeface="Calibri"/>
                <a:sym typeface="Calibri"/>
              </a:rPr>
              <a:t>“I can write a broadside stating my opinion on the American Revolution from the Loyalist perspective.”</a:t>
            </a:r>
            <a:endParaRPr sz="1200" i="1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rabi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Remind students that they have seen these learning targets in previous lessons. In today’s assessment, they will apply these skills to write a new broadside.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rabi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Direct students’ attention to the </a:t>
            </a:r>
            <a:r>
              <a:rPr lang="en" sz="1200" b="1" dirty="0">
                <a:latin typeface="Calibri"/>
                <a:ea typeface="Calibri"/>
                <a:cs typeface="Calibri"/>
                <a:sym typeface="Calibri"/>
              </a:rPr>
              <a:t>Characteristics of Broadsides anchor chart</a:t>
            </a: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 and invite students to chorally read each bullet point aloud with you, as they will be required to write a broadside following this structure in the assessment.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rabi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Answer clarifying questions.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0" u="none" strike="noStrike" cap="none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Student Look-fors/Listen-fors: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Char char="●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Students should be actively listening. 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0" u="none" strike="noStrike" cap="none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i="0" u="none" strike="noStrike" cap="none" dirty="0">
                <a:latin typeface="Calibri"/>
                <a:ea typeface="Calibri"/>
                <a:cs typeface="Calibri"/>
                <a:sym typeface="Calibri"/>
              </a:rPr>
              <a:t>Support for Any Students Who Need It:</a:t>
            </a: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 None. 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g44a845d44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276668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>
            <a:spLocks noGrp="1"/>
          </p:cNvSpPr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Google Shape;84;p1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Google Shape;85;p1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4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97" name="Google Shape;97;p14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8" name="Google Shape;98;p1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" name="Google Shape;99;p1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0" name="Google Shape;100;p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01" name="Google Shape;101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274861" y="4563896"/>
            <a:ext cx="594279" cy="495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17438" y="4950982"/>
            <a:ext cx="929136" cy="174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4768109"/>
            <a:ext cx="926562" cy="3753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entury Gothic"/>
              <a:buNone/>
              <a:defRPr sz="340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06" name="Google Shape;106;p1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entury Gothic"/>
              <a:buChar char="•"/>
              <a:defRPr sz="210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180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entury Gothic"/>
              <a:buChar char="•"/>
              <a:defRPr sz="150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Char char="•"/>
              <a:defRPr sz="140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Char char="•"/>
              <a:defRPr sz="140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Char char="•"/>
              <a:defRPr sz="140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Char char="•"/>
              <a:defRPr sz="140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Char char="•"/>
              <a:defRPr sz="140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Char char="•"/>
              <a:defRPr sz="140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07" name="Google Shape;107;p1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8" name="Google Shape;108;p1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Google Shape;109;p1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6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12" name="Google Shape;112;p16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3" name="Google Shape;113;p1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4" name="Google Shape;114;p1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5" name="Google Shape;115;p1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18" name="Google Shape;118;p1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" name="Google Shape;119;p17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" name="Google Shape;120;p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1" name="Google Shape;121;p1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2" name="Google Shape;122;p1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8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25" name="Google Shape;125;p18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6" name="Google Shape;126;p18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5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Google Shape;127;p1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Google Shape;128;p18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Google Shape;129;p1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0" name="Google Shape;130;p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1" name="Google Shape;131;p1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34" name="Google Shape;134;p1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5" name="Google Shape;135;p1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" name="Google Shape;136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9" name="Google Shape;139;p2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Google Shape;140;p2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1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43" name="Google Shape;143;p21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4" name="Google Shape;144;p21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5" name="Google Shape;145;p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6" name="Google Shape;146;p2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7" name="Google Shape;147;p2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6" name="Google Shape;26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274861" y="4563896"/>
            <a:ext cx="594279" cy="495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17438" y="4950982"/>
            <a:ext cx="929136" cy="174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4768109"/>
            <a:ext cx="926562" cy="3753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50" name="Google Shape;150;p22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1" name="Google Shape;151;p22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" name="Google Shape;152;p2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Google Shape;153;p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4" name="Google Shape;154;p2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57" name="Google Shape;157;p23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8" name="Google Shape;158;p2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9" name="Google Shape;159;p2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" name="Google Shape;160;p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4"/>
          <p:cNvSpPr txBox="1">
            <a:spLocks noGrp="1"/>
          </p:cNvSpPr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63" name="Google Shape;163;p24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4" name="Google Shape;164;p2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5" name="Google Shape;165;p2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6" name="Google Shape;166;p2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5"/>
          <p:cNvSpPr txBox="1">
            <a:spLocks noGrp="1"/>
          </p:cNvSpPr>
          <p:nvPr>
            <p:ph type="title"/>
          </p:nvPr>
        </p:nvSpPr>
        <p:spPr>
          <a:xfrm>
            <a:off x="311700" y="3341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entury Gothic"/>
              <a:buNone/>
              <a:defRPr sz="3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9" name="Google Shape;169;p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●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○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■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●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○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■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●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○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200"/>
              <a:buFont typeface="Century Gothic"/>
              <a:buChar char="■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70" name="Google Shape;170;p2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●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○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■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●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○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■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●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○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200"/>
              <a:buFont typeface="Century Gothic"/>
              <a:buChar char="■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71" name="Google Shape;171;p2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Google Shape;33;p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Google Shape;34;p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6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5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Google Shape;47;p6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Google Shape;49;p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Google Shape;50;p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9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Google Shape;65;p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Google Shape;69;p10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1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" name="Google Shape;11;p1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274861" y="4632722"/>
            <a:ext cx="594279" cy="495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1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8217438" y="4950982"/>
            <a:ext cx="929136" cy="174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1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0" y="4768109"/>
            <a:ext cx="926562" cy="375392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Google Shape;90;p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Google Shape;91;p1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92" name="Google Shape;92;p13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4274861" y="4632722"/>
            <a:ext cx="594279" cy="495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3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8217438" y="4950982"/>
            <a:ext cx="929136" cy="174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3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0" y="4768109"/>
            <a:ext cx="926562" cy="375392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urriculum.eleducation.org/curriculum/ela/grade-4/module-3/unit-3/lesson-12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6"/>
          <p:cNvSpPr txBox="1">
            <a:spLocks noGrp="1"/>
          </p:cNvSpPr>
          <p:nvPr>
            <p:ph type="title"/>
          </p:nvPr>
        </p:nvSpPr>
        <p:spPr>
          <a:xfrm>
            <a:off x="393575" y="273844"/>
            <a:ext cx="8121775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Grade 4: Module 3: Unit </a:t>
            </a:r>
            <a:r>
              <a:rPr lang="en" sz="3400" dirty="0">
                <a:latin typeface="Century Gothic"/>
                <a:ea typeface="Century Gothic"/>
                <a:cs typeface="Century Gothic"/>
                <a:sym typeface="Century Gothic"/>
              </a:rPr>
              <a:t>3</a:t>
            </a:r>
            <a:r>
              <a:rPr lang="en" sz="34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Lesson </a:t>
            </a:r>
            <a:r>
              <a:rPr lang="en" sz="3400" dirty="0">
                <a:latin typeface="Century Gothic"/>
                <a:ea typeface="Century Gothic"/>
                <a:cs typeface="Century Gothic"/>
                <a:sym typeface="Century Gothic"/>
              </a:rPr>
              <a:t>12</a:t>
            </a:r>
            <a:endParaRPr sz="34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Teacher slide, before teaching.</a:t>
            </a:r>
            <a:endParaRPr sz="33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26"/>
          <p:cNvSpPr txBox="1">
            <a:spLocks noGrp="1"/>
          </p:cNvSpPr>
          <p:nvPr>
            <p:ph type="body" idx="1"/>
          </p:nvPr>
        </p:nvSpPr>
        <p:spPr>
          <a:xfrm>
            <a:off x="393575" y="1178225"/>
            <a:ext cx="8237700" cy="320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0" i="0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This lesson will take approximately </a:t>
            </a:r>
            <a:r>
              <a:rPr lang="en" sz="1400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60</a:t>
            </a:r>
            <a:r>
              <a:rPr lang="en" sz="1400" b="0" i="0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</a:t>
            </a:r>
            <a:r>
              <a:rPr lang="en" sz="1400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68</a:t>
            </a:r>
            <a:r>
              <a:rPr lang="en" sz="1400" b="0" i="0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minutes to complete. </a:t>
            </a:r>
            <a:endParaRPr sz="14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purpose of today’s lesson is to review the </a:t>
            </a:r>
            <a:r>
              <a:rPr lang="en" sz="1600" b="1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Mid-Unit 3 Assessments</a:t>
            </a:r>
            <a:r>
              <a:rPr lang="en" sz="1600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 before they begin the </a:t>
            </a:r>
            <a:r>
              <a:rPr lang="en" sz="1600" b="1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End of Unit 3 Assessment</a:t>
            </a:r>
            <a:r>
              <a:rPr lang="en" sz="1600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 Students will have the opportunity to view their performance in order to improve in their next assessment and to ask questions if they don’t understand the feedback. </a:t>
            </a:r>
            <a:endParaRPr sz="1600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0" i="0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Learning Targets for students today are: </a:t>
            </a:r>
            <a:endParaRPr sz="1600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entury Gothic"/>
              <a:buAutoNum type="arabicPeriod"/>
            </a:pPr>
            <a:r>
              <a:rPr lang="en" sz="1600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 can form and use prepositional phrases. </a:t>
            </a:r>
            <a:endParaRPr sz="1600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entury Gothic"/>
              <a:buAutoNum type="arabicPeriod"/>
            </a:pPr>
            <a:r>
              <a:rPr lang="en" sz="1600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 can correctly use frequently confused words.</a:t>
            </a:r>
            <a:endParaRPr sz="1600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entury Gothic"/>
              <a:buAutoNum type="arabicPeriod"/>
            </a:pPr>
            <a:r>
              <a:rPr lang="en" sz="1600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 can write a broadside stating my opinion on the American Revolution from the Loyalist perspective. </a:t>
            </a:r>
            <a:endParaRPr sz="1600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5"/>
          <p:cNvSpPr txBox="1">
            <a:spLocks noGrp="1"/>
          </p:cNvSpPr>
          <p:nvPr>
            <p:ph type="title"/>
          </p:nvPr>
        </p:nvSpPr>
        <p:spPr>
          <a:xfrm>
            <a:off x="628650" y="273851"/>
            <a:ext cx="7886700" cy="11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 sz="3200" b="1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End-of-Unit 3 Assessment, Part I</a:t>
            </a:r>
            <a:r>
              <a:rPr lang="en" sz="3200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Drafting an Opinion Piece</a:t>
            </a:r>
            <a:endParaRPr sz="320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39" name="Google Shape;239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2875" y="1503100"/>
            <a:ext cx="4700300" cy="235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08800" y="1424950"/>
            <a:ext cx="3026626" cy="351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3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63643" y="4397829"/>
            <a:ext cx="525824" cy="474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6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 sz="3200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Preparing for En</a:t>
            </a:r>
            <a:r>
              <a:rPr lang="en" sz="3200" b="1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d-of-Unit 3 Assessment, Part II</a:t>
            </a:r>
            <a:endParaRPr sz="3200" b="1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7" name="Google Shape;247;p36"/>
          <p:cNvSpPr txBox="1"/>
          <p:nvPr/>
        </p:nvSpPr>
        <p:spPr>
          <a:xfrm>
            <a:off x="628650" y="1583375"/>
            <a:ext cx="7921800" cy="294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entury Gothic"/>
              <a:buChar char="●"/>
            </a:pP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>As a writer, what is going well for you so far in this assessment? </a:t>
            </a: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entury Gothic"/>
              <a:buChar char="●"/>
            </a:pP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>What are your next steps? </a:t>
            </a: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7"/>
          <p:cNvSpPr txBox="1">
            <a:spLocks noGrp="1"/>
          </p:cNvSpPr>
          <p:nvPr>
            <p:ph type="title"/>
          </p:nvPr>
        </p:nvSpPr>
        <p:spPr>
          <a:xfrm>
            <a:off x="311700" y="3341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entury Gothic"/>
              <a:buNone/>
            </a:pPr>
            <a:r>
              <a:rPr lang="en" sz="3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Homework</a:t>
            </a:r>
            <a:endParaRPr sz="36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3" name="Google Shape;253;p37"/>
          <p:cNvSpPr txBox="1">
            <a:spLocks noGrp="1"/>
          </p:cNvSpPr>
          <p:nvPr>
            <p:ph type="body" idx="1"/>
          </p:nvPr>
        </p:nvSpPr>
        <p:spPr>
          <a:xfrm>
            <a:off x="608750" y="1032650"/>
            <a:ext cx="3606900" cy="34833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ts val="1800"/>
              <a:buFont typeface="Century Gothic"/>
              <a:buAutoNum type="alphaUcPeriod"/>
            </a:pPr>
            <a:r>
              <a:rPr lang="en" sz="1800" b="0" i="0" u="none" strike="noStrike" cap="none" dirty="0">
                <a:solidFill>
                  <a:schemeClr val="tx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Accountable Research </a:t>
            </a:r>
            <a:r>
              <a:rPr lang="en" sz="1800" b="0" i="0" u="none" strike="noStrike" cap="none" dirty="0" smtClean="0">
                <a:solidFill>
                  <a:schemeClr val="tx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Reading</a:t>
            </a:r>
            <a:r>
              <a:rPr lang="en-US" sz="1800" b="0" i="0" u="none" strike="noStrike" cap="none" dirty="0" smtClean="0">
                <a:solidFill>
                  <a:schemeClr val="tx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</a:t>
            </a:r>
            <a:r>
              <a:rPr lang="en" sz="1800" b="0" i="0" u="none" strike="noStrike" cap="none" dirty="0" smtClean="0">
                <a:solidFill>
                  <a:schemeClr val="tx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" sz="1800" b="0" i="0" u="none" strike="noStrike" cap="none" dirty="0">
                <a:solidFill>
                  <a:schemeClr val="tx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Select a prompt to respond to in the front of your independent reading journal.</a:t>
            </a:r>
            <a:endParaRPr sz="1800" b="0" i="0" u="none" strike="noStrike" cap="none" dirty="0">
              <a:solidFill>
                <a:schemeClr val="tx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None/>
            </a:pPr>
            <a:endParaRPr sz="18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None/>
            </a:pPr>
            <a:endParaRPr sz="18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None/>
            </a:pPr>
            <a:endParaRPr sz="1800" b="0" i="0" u="none" strike="noStrike" cap="none" dirty="0">
              <a:solidFill>
                <a:srgbClr val="444444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4" name="Google Shape;254;p37"/>
          <p:cNvSpPr txBox="1">
            <a:spLocks noGrp="1"/>
          </p:cNvSpPr>
          <p:nvPr>
            <p:ph type="body" idx="2"/>
          </p:nvPr>
        </p:nvSpPr>
        <p:spPr>
          <a:xfrm>
            <a:off x="4572000" y="1032650"/>
            <a:ext cx="4260300" cy="34833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 sz="2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Module 3 </a:t>
            </a:r>
            <a:endParaRPr sz="240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 sz="2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Guiding Question</a:t>
            </a:r>
            <a:endParaRPr sz="240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 sz="2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Anchor Chart</a:t>
            </a:r>
            <a:endParaRPr sz="240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342900" algn="l" rtl="0">
              <a:lnSpc>
                <a:spcPct val="9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●"/>
            </a:pPr>
            <a:r>
              <a:rPr lang="en" sz="20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How did the American Revolution and the events leading up to it affect the people in the colonies?</a:t>
            </a:r>
            <a:endParaRPr sz="20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8"/>
          <p:cNvSpPr txBox="1">
            <a:spLocks noGrp="1"/>
          </p:cNvSpPr>
          <p:nvPr>
            <p:ph type="title"/>
          </p:nvPr>
        </p:nvSpPr>
        <p:spPr>
          <a:xfrm>
            <a:off x="311700" y="1840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entury Gothic"/>
              <a:buNone/>
            </a:pPr>
            <a:r>
              <a:rPr lang="en" sz="3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Homework: Accountable Research Reading</a:t>
            </a:r>
            <a:endParaRPr sz="30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0" name="Google Shape;260;p38"/>
          <p:cNvSpPr txBox="1">
            <a:spLocks noGrp="1"/>
          </p:cNvSpPr>
          <p:nvPr>
            <p:ph type="body" idx="1"/>
          </p:nvPr>
        </p:nvSpPr>
        <p:spPr>
          <a:xfrm>
            <a:off x="466675" y="756688"/>
            <a:ext cx="6255900" cy="8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entury Gothic"/>
              <a:buAutoNum type="arabicPeriod"/>
            </a:pPr>
            <a:r>
              <a:rPr lang="en" sz="11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Take out Independent Reading Journal.</a:t>
            </a:r>
            <a:endParaRPr sz="110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entury Gothic"/>
              <a:buAutoNum type="arabicPeriod"/>
            </a:pPr>
            <a:r>
              <a:rPr lang="en" sz="11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Select a prompt.</a:t>
            </a:r>
            <a:endParaRPr sz="110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entury Gothic"/>
              <a:buAutoNum type="arabicPeriod"/>
            </a:pPr>
            <a:r>
              <a:rPr lang="en" sz="11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Copy prompt into front of independent reading journal.</a:t>
            </a:r>
            <a:endParaRPr sz="110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entury Gothic"/>
              <a:buAutoNum type="arabicPeriod"/>
            </a:pPr>
            <a:r>
              <a:rPr lang="en" sz="11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Respond to prompt for HW.</a:t>
            </a:r>
            <a:endParaRPr sz="110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None/>
            </a:pPr>
            <a:endParaRPr sz="110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None/>
            </a:pPr>
            <a:endParaRPr sz="1100" b="0" i="0" u="none" strike="noStrike" cap="none">
              <a:solidFill>
                <a:srgbClr val="444444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1" name="Google Shape;261;p38"/>
          <p:cNvSpPr txBox="1">
            <a:spLocks noGrp="1"/>
          </p:cNvSpPr>
          <p:nvPr>
            <p:ph type="body" idx="2"/>
          </p:nvPr>
        </p:nvSpPr>
        <p:spPr>
          <a:xfrm>
            <a:off x="466675" y="1530450"/>
            <a:ext cx="8620500" cy="260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 sz="1300" b="1" i="0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Module 3: Journal Prompts</a:t>
            </a:r>
            <a:endParaRPr sz="1300" b="1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311150" algn="l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Century Gothic"/>
              <a:buChar char="●"/>
            </a:pPr>
            <a:r>
              <a:rPr lang="en" sz="1300" b="0" i="0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What is the theme or main idea of the text? What are some of the key details, and how</a:t>
            </a:r>
            <a:br>
              <a:rPr lang="en" sz="1300" b="0" i="0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en" sz="1300" b="0" i="0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do they support the main idea?</a:t>
            </a:r>
            <a:endParaRPr sz="13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Century Gothic"/>
              <a:buChar char="●"/>
            </a:pPr>
            <a:r>
              <a:rPr lang="en" sz="1300" b="0" i="0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What do the illustrations tell you? How do they help you understand the words?</a:t>
            </a:r>
            <a:endParaRPr sz="13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Century Gothic"/>
              <a:buChar char="●"/>
            </a:pPr>
            <a:r>
              <a:rPr lang="en" sz="1300" b="0" i="0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What questions do you now have after reading? What would you like to learn more</a:t>
            </a:r>
            <a:br>
              <a:rPr lang="en" sz="1300" b="0" i="0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en" sz="1300" b="0" i="0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about? Why?</a:t>
            </a:r>
            <a:endParaRPr sz="13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Century Gothic"/>
              <a:buChar char="●"/>
            </a:pPr>
            <a:r>
              <a:rPr lang="en" sz="1300" b="0" i="0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What are the most important facts you learned from reading?</a:t>
            </a:r>
            <a:endParaRPr sz="13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Century Gothic"/>
              <a:buChar char="●"/>
            </a:pPr>
            <a:r>
              <a:rPr lang="en" sz="1300" b="0" i="0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What is the most interesting fact you learned today? Why?</a:t>
            </a:r>
            <a:endParaRPr sz="13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Century Gothic"/>
              <a:buChar char="●"/>
            </a:pPr>
            <a:r>
              <a:rPr lang="en" sz="1300" b="0" i="0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How does what you read today connect to something you have learned in other lessons?</a:t>
            </a:r>
            <a:endParaRPr sz="13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Century Gothic"/>
              <a:buChar char="●"/>
            </a:pPr>
            <a:r>
              <a:rPr lang="en" sz="1300" b="0" i="0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Describe in depth a character in the text using details from the text.</a:t>
            </a:r>
            <a:endParaRPr sz="13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Century Gothic"/>
              <a:buChar char="●"/>
            </a:pPr>
            <a:r>
              <a:rPr lang="en" sz="1300" b="0" i="0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Describe in depth a setting in the text using details from the text.</a:t>
            </a:r>
            <a:endParaRPr sz="13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Century Gothic"/>
              <a:buChar char="●"/>
            </a:pPr>
            <a:r>
              <a:rPr lang="en" sz="1300" b="0" i="0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Describe in depth an event in the text using details from the text.</a:t>
            </a:r>
            <a:endParaRPr sz="13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Century Gothic"/>
              <a:buChar char="●"/>
            </a:pPr>
            <a:r>
              <a:rPr lang="en" sz="1300" b="0" i="0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Choose one new word from your reading today and analyze it on a vocabulary </a:t>
            </a:r>
            <a:r>
              <a:rPr lang="en" sz="1300" b="0" i="0" u="none" strike="noStrike" cap="none" dirty="0" smtClean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square</a:t>
            </a:r>
            <a:r>
              <a:rPr lang="en-US" sz="1300" dirty="0"/>
              <a:t>.</a:t>
            </a:r>
            <a:endParaRPr sz="13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</a:pPr>
            <a:r>
              <a:rPr lang="en" sz="3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Small Group Block /All Block</a:t>
            </a:r>
            <a:endParaRPr sz="32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</a:pPr>
            <a:endParaRPr sz="32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8" name="Google Shape;268;p39"/>
          <p:cNvSpPr txBox="1">
            <a:spLocks noGrp="1"/>
          </p:cNvSpPr>
          <p:nvPr>
            <p:ph type="body" idx="1"/>
          </p:nvPr>
        </p:nvSpPr>
        <p:spPr>
          <a:xfrm>
            <a:off x="628650" y="723444"/>
            <a:ext cx="7886700" cy="258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Welcome to the time in our day where we get to work on a activities in small groups related to building our skills as readers. </a:t>
            </a: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During this time, you will get a chance to work in pairs or groups to support each other as you read. </a:t>
            </a: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Today’s ALL Block Schedule is:</a:t>
            </a:r>
            <a:endParaRPr sz="21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269" name="Google Shape;269;p39"/>
          <p:cNvGraphicFramePr/>
          <p:nvPr/>
        </p:nvGraphicFramePr>
        <p:xfrm>
          <a:off x="952500" y="2822000"/>
          <a:ext cx="7239000" cy="1859219"/>
        </p:xfrm>
        <a:graphic>
          <a:graphicData uri="http://schemas.openxmlformats.org/drawingml/2006/table">
            <a:tbl>
              <a:tblPr>
                <a:noFill/>
                <a:tableStyleId>{F4929E50-3993-411B-A435-E5FA4E06FF48}</a:tableStyleId>
              </a:tblPr>
              <a:tblGrid>
                <a:gridCol w="1809750"/>
                <a:gridCol w="1809750"/>
                <a:gridCol w="1809750"/>
                <a:gridCol w="1809750"/>
              </a:tblGrid>
              <a:tr h="381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Group 1</a:t>
                      </a:r>
                      <a:endParaRPr sz="14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Group 2</a:t>
                      </a:r>
                      <a:endParaRPr sz="14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Group 3</a:t>
                      </a:r>
                      <a:endParaRPr sz="14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Group 4</a:t>
                      </a:r>
                      <a:endParaRPr sz="14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/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Grade 4: Module </a:t>
            </a:r>
            <a:r>
              <a:rPr lang="en" sz="3400" b="0" i="0" u="none" strike="noStrike" cap="none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3: </a:t>
            </a:r>
            <a:r>
              <a:rPr lang="en" sz="34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Unit </a:t>
            </a:r>
            <a:r>
              <a:rPr lang="en" sz="3400" dirty="0">
                <a:latin typeface="Century Gothic"/>
                <a:ea typeface="Century Gothic"/>
                <a:cs typeface="Century Gothic"/>
                <a:sym typeface="Century Gothic"/>
              </a:rPr>
              <a:t>3</a:t>
            </a:r>
            <a:r>
              <a:rPr lang="en" sz="34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Lesson </a:t>
            </a:r>
            <a:r>
              <a:rPr lang="en" sz="3400" dirty="0">
                <a:latin typeface="Century Gothic"/>
                <a:ea typeface="Century Gothic"/>
                <a:cs typeface="Century Gothic"/>
                <a:sym typeface="Century Gothic"/>
              </a:rPr>
              <a:t>12</a:t>
            </a:r>
            <a:endParaRPr sz="34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Teacher slide, before teaching.</a:t>
            </a:r>
            <a:endParaRPr sz="33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2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 sz="1700" b="1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Preparing for Lesson </a:t>
            </a:r>
            <a:r>
              <a:rPr lang="en" sz="1700" b="1" dirty="0">
                <a:latin typeface="Century Gothic"/>
                <a:ea typeface="Century Gothic"/>
                <a:cs typeface="Century Gothic"/>
                <a:sym typeface="Century Gothic"/>
              </a:rPr>
              <a:t>12</a:t>
            </a:r>
            <a:r>
              <a:rPr lang="en" sz="1700" b="1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</a:t>
            </a:r>
            <a:r>
              <a:rPr lang="en" sz="17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Pre-reading and Preparing:</a:t>
            </a:r>
            <a:endParaRPr sz="17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Before teaching this lesson, please prepare by doing these things:</a:t>
            </a:r>
            <a:endParaRPr sz="17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endParaRPr sz="17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entury Gothic"/>
              <a:buChar char="●"/>
            </a:pPr>
            <a:r>
              <a:rPr lang="en" sz="17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Read through Lesson </a:t>
            </a:r>
            <a:r>
              <a:rPr lang="en" sz="1700" dirty="0">
                <a:latin typeface="Century Gothic"/>
                <a:ea typeface="Century Gothic"/>
                <a:cs typeface="Century Gothic"/>
                <a:sym typeface="Century Gothic"/>
              </a:rPr>
              <a:t>12 </a:t>
            </a:r>
            <a:r>
              <a:rPr lang="en" sz="1700" b="0" i="0" u="sng" strike="noStrike" cap="none" dirty="0">
                <a:solidFill>
                  <a:schemeClr val="hlink"/>
                </a:solidFill>
                <a:latin typeface="Century Gothic"/>
                <a:ea typeface="Century Gothic"/>
                <a:cs typeface="Century Gothic"/>
                <a:sym typeface="Century Gothic"/>
                <a:hlinkClick r:id="rId3"/>
              </a:rPr>
              <a:t>Here</a:t>
            </a:r>
            <a:r>
              <a:rPr lang="en" sz="17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 </a:t>
            </a:r>
            <a:endParaRPr sz="17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dirty="0">
                <a:latin typeface="Century Gothic"/>
                <a:ea typeface="Century Gothic"/>
                <a:cs typeface="Century Gothic"/>
                <a:sym typeface="Century Gothic"/>
              </a:rPr>
              <a:t>In today’s lesson, students will: </a:t>
            </a:r>
            <a:endParaRPr sz="17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entury Gothic"/>
              <a:buChar char="●"/>
            </a:pPr>
            <a:r>
              <a:rPr lang="en" sz="1700" dirty="0">
                <a:latin typeface="Century Gothic"/>
                <a:ea typeface="Century Gothic"/>
                <a:cs typeface="Century Gothic"/>
                <a:sym typeface="Century Gothic"/>
              </a:rPr>
              <a:t>Review the </a:t>
            </a:r>
            <a:r>
              <a:rPr lang="en" sz="1700" b="1" dirty="0">
                <a:latin typeface="Century Gothic"/>
                <a:ea typeface="Century Gothic"/>
                <a:cs typeface="Century Gothic"/>
                <a:sym typeface="Century Gothic"/>
              </a:rPr>
              <a:t>Mid-Unit 3 Assessment</a:t>
            </a:r>
            <a:endParaRPr sz="1700" b="1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entury Gothic"/>
              <a:buChar char="●"/>
            </a:pPr>
            <a:r>
              <a:rPr lang="en" sz="1700" dirty="0">
                <a:latin typeface="Century Gothic"/>
                <a:ea typeface="Century Gothic"/>
                <a:cs typeface="Century Gothic"/>
                <a:sym typeface="Century Gothic"/>
              </a:rPr>
              <a:t>Review Learning Targets</a:t>
            </a:r>
            <a:endParaRPr sz="17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entury Gothic"/>
              <a:buChar char="●"/>
            </a:pPr>
            <a:r>
              <a:rPr lang="en" sz="1700" dirty="0">
                <a:latin typeface="Century Gothic"/>
                <a:ea typeface="Century Gothic"/>
                <a:cs typeface="Century Gothic"/>
                <a:sym typeface="Century Gothic"/>
              </a:rPr>
              <a:t>Begin the </a:t>
            </a:r>
            <a:r>
              <a:rPr lang="en" sz="1700" b="1" dirty="0">
                <a:latin typeface="Century Gothic"/>
                <a:ea typeface="Century Gothic"/>
                <a:cs typeface="Century Gothic"/>
                <a:sym typeface="Century Gothic"/>
              </a:rPr>
              <a:t>End-of-Unit 3 Assessment</a:t>
            </a:r>
            <a:r>
              <a:rPr lang="en" sz="1700" dirty="0">
                <a:latin typeface="Century Gothic"/>
                <a:ea typeface="Century Gothic"/>
                <a:cs typeface="Century Gothic"/>
                <a:sym typeface="Century Gothic"/>
              </a:rPr>
              <a:t>, </a:t>
            </a:r>
            <a:r>
              <a:rPr lang="en" sz="1700" b="1" dirty="0">
                <a:latin typeface="Century Gothic"/>
                <a:ea typeface="Century Gothic"/>
                <a:cs typeface="Century Gothic"/>
                <a:sym typeface="Century Gothic"/>
              </a:rPr>
              <a:t>Part I</a:t>
            </a:r>
            <a:endParaRPr sz="1700" b="1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entury Gothic"/>
              <a:buChar char="●"/>
            </a:pPr>
            <a:r>
              <a:rPr lang="en" sz="1700" dirty="0">
                <a:latin typeface="Century Gothic"/>
                <a:ea typeface="Century Gothic"/>
                <a:cs typeface="Century Gothic"/>
                <a:sym typeface="Century Gothic"/>
              </a:rPr>
              <a:t>Prepare for the </a:t>
            </a:r>
            <a:r>
              <a:rPr lang="en" sz="1700" b="1" dirty="0">
                <a:latin typeface="Century Gothic"/>
                <a:ea typeface="Century Gothic"/>
                <a:cs typeface="Century Gothic"/>
                <a:sym typeface="Century Gothic"/>
              </a:rPr>
              <a:t>End-of-Unit 3 Assessment</a:t>
            </a:r>
            <a:r>
              <a:rPr lang="en" sz="1700" dirty="0">
                <a:latin typeface="Century Gothic"/>
                <a:ea typeface="Century Gothic"/>
                <a:cs typeface="Century Gothic"/>
                <a:sym typeface="Century Gothic"/>
              </a:rPr>
              <a:t>, </a:t>
            </a:r>
            <a:r>
              <a:rPr lang="en" sz="1700" b="1" dirty="0">
                <a:latin typeface="Century Gothic"/>
                <a:ea typeface="Century Gothic"/>
                <a:cs typeface="Century Gothic"/>
                <a:sym typeface="Century Gothic"/>
              </a:rPr>
              <a:t>Part II</a:t>
            </a:r>
            <a:endParaRPr sz="1700" b="1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entury Gothic"/>
              <a:buChar char="●"/>
            </a:pPr>
            <a:r>
              <a:rPr lang="en" sz="1700" dirty="0">
                <a:latin typeface="Century Gothic"/>
                <a:ea typeface="Century Gothic"/>
                <a:cs typeface="Century Gothic"/>
                <a:sym typeface="Century Gothic"/>
              </a:rPr>
              <a:t>Review Homework. </a:t>
            </a:r>
            <a:endParaRPr sz="17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7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8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Grade 4: Module 3: Unit </a:t>
            </a:r>
            <a:r>
              <a:rPr lang="en" sz="3400">
                <a:latin typeface="Century Gothic"/>
                <a:ea typeface="Century Gothic"/>
                <a:cs typeface="Century Gothic"/>
                <a:sym typeface="Century Gothic"/>
              </a:rPr>
              <a:t>3</a:t>
            </a:r>
            <a:r>
              <a:rPr lang="en" sz="3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Lesson </a:t>
            </a:r>
            <a:r>
              <a:rPr lang="en" sz="3400">
                <a:latin typeface="Century Gothic"/>
                <a:ea typeface="Century Gothic"/>
                <a:cs typeface="Century Gothic"/>
                <a:sym typeface="Century Gothic"/>
              </a:rPr>
              <a:t>12</a:t>
            </a:r>
            <a:endParaRPr sz="34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Teacher slide, before teaching.</a:t>
            </a:r>
            <a:endParaRPr sz="3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28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lang="en" sz="18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Preparing for Lesson </a:t>
            </a:r>
            <a:r>
              <a:rPr lang="en" sz="1800" b="1">
                <a:latin typeface="Century Gothic"/>
                <a:ea typeface="Century Gothic"/>
                <a:cs typeface="Century Gothic"/>
                <a:sym typeface="Century Gothic"/>
              </a:rPr>
              <a:t>12</a:t>
            </a:r>
            <a:r>
              <a:rPr lang="en" sz="18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</a:t>
            </a:r>
            <a:r>
              <a:rPr lang="en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Materials and Classroom Preparation:</a:t>
            </a: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●"/>
            </a:pPr>
            <a:r>
              <a:rPr lang="en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There are important materials in EL lessons that you will want to prepare ahead of time. These are detailed on the slides. </a:t>
            </a:r>
            <a:endParaRPr sz="1800" b="0" i="0" u="none" strike="noStrike" cap="none">
              <a:solidFill>
                <a:srgbClr val="59595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●"/>
            </a:pPr>
            <a:r>
              <a:rPr lang="en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There are materials that will need to be gathered and/or created prior to each lesson. Some of these materials will be used throughout multiple lessons. </a:t>
            </a: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None/>
            </a:pP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Grade 4: Module 3: Unit </a:t>
            </a:r>
            <a:r>
              <a:rPr lang="en" sz="3400">
                <a:latin typeface="Century Gothic"/>
                <a:ea typeface="Century Gothic"/>
                <a:cs typeface="Century Gothic"/>
                <a:sym typeface="Century Gothic"/>
              </a:rPr>
              <a:t>3</a:t>
            </a:r>
            <a:r>
              <a:rPr lang="en" sz="3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Lesson </a:t>
            </a:r>
            <a:r>
              <a:rPr lang="en" sz="3400">
                <a:latin typeface="Century Gothic"/>
                <a:ea typeface="Century Gothic"/>
                <a:cs typeface="Century Gothic"/>
                <a:sym typeface="Century Gothic"/>
              </a:rPr>
              <a:t>12</a:t>
            </a:r>
            <a:endParaRPr sz="34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Teacher slide, before teaching.</a:t>
            </a:r>
            <a:endParaRPr sz="3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29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 sz="24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Preparing for Lesson </a:t>
            </a:r>
            <a:r>
              <a:rPr lang="en" sz="2400" b="1">
                <a:latin typeface="Century Gothic"/>
                <a:ea typeface="Century Gothic"/>
                <a:cs typeface="Century Gothic"/>
                <a:sym typeface="Century Gothic"/>
              </a:rPr>
              <a:t>12</a:t>
            </a:r>
            <a:r>
              <a:rPr lang="en" sz="24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 </a:t>
            </a:r>
            <a:r>
              <a:rPr lang="en"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EL Protocols</a:t>
            </a:r>
            <a:endParaRPr sz="24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Char char="●"/>
            </a:pPr>
            <a:r>
              <a:rPr lang="en"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 this lesson, students will use </a:t>
            </a: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>1</a:t>
            </a:r>
            <a:r>
              <a:rPr lang="en"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protocol:</a:t>
            </a: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> Thumb-O-Meter.</a:t>
            </a: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Char char="●"/>
            </a:pPr>
            <a:r>
              <a:rPr lang="en"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Review the protocol directions slides as you prepare to teach this lesson.</a:t>
            </a: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6" name="Google Shape;196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28900" y="4240150"/>
            <a:ext cx="577975" cy="577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0"/>
          <p:cNvSpPr txBox="1">
            <a:spLocks noGrp="1"/>
          </p:cNvSpPr>
          <p:nvPr>
            <p:ph type="body" idx="1"/>
          </p:nvPr>
        </p:nvSpPr>
        <p:spPr>
          <a:xfrm>
            <a:off x="500742" y="1133169"/>
            <a:ext cx="8014608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 sz="1800" b="1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Preparing for Lesson </a:t>
            </a:r>
            <a:r>
              <a:rPr lang="en" sz="1800" b="1" dirty="0">
                <a:latin typeface="Century Gothic"/>
                <a:ea typeface="Century Gothic"/>
                <a:cs typeface="Century Gothic"/>
                <a:sym typeface="Century Gothic"/>
              </a:rPr>
              <a:t>12</a:t>
            </a:r>
            <a:r>
              <a:rPr lang="en" sz="1800" b="1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</a:t>
            </a:r>
            <a:r>
              <a:rPr lang="en" sz="18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Supports for Students Who Need It</a:t>
            </a:r>
            <a:endParaRPr sz="18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●"/>
            </a:pPr>
            <a:r>
              <a:rPr lang="en" sz="1400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basic design of this lesson supports students by inviting them to complete assessment tasks similar to the classroom tasks completed in Lessons 7–10.</a:t>
            </a:r>
            <a:endParaRPr sz="1400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●"/>
            </a:pPr>
            <a:r>
              <a:rPr lang="en" sz="1400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Students may find the assessment challenging. Encourage students to consult classroom resources and give them specific, positive feedback on the progress they’ve made learning English.</a:t>
            </a:r>
            <a:endParaRPr sz="1400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●"/>
            </a:pPr>
            <a:r>
              <a:rPr lang="en" sz="1400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Make sure that students understand the assessment directions. Answer their questions, refraining from supplying answers to the assessment questions themselves (see the Meeting Students’ Needs column).</a:t>
            </a:r>
            <a:endParaRPr sz="1400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●"/>
            </a:pPr>
            <a:r>
              <a:rPr lang="en" sz="1400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Allow students to review note-catchers, the Word Wall, their </a:t>
            </a:r>
            <a:r>
              <a:rPr lang="en" sz="1400" b="1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Vocabulary log</a:t>
            </a:r>
            <a:r>
              <a:rPr lang="en" sz="1400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 and other classroom resources.</a:t>
            </a:r>
            <a:endParaRPr sz="1400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Georgia"/>
              <a:buChar char="●"/>
            </a:pPr>
            <a:r>
              <a:rPr lang="en" sz="1400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After the assessment, ask students to discuss what was easiest and what was most difficult on the assessment, and why.</a:t>
            </a:r>
            <a:endParaRPr sz="1400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rgbClr val="444444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2286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None/>
            </a:pPr>
            <a:endParaRPr sz="18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2" name="Google Shape;202;p30"/>
          <p:cNvSpPr/>
          <p:nvPr/>
        </p:nvSpPr>
        <p:spPr>
          <a:xfrm>
            <a:off x="4459629" y="2417862"/>
            <a:ext cx="22474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30"/>
          <p:cNvSpPr/>
          <p:nvPr/>
        </p:nvSpPr>
        <p:spPr>
          <a:xfrm>
            <a:off x="4459629" y="2417862"/>
            <a:ext cx="22474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30"/>
          <p:cNvSpPr/>
          <p:nvPr/>
        </p:nvSpPr>
        <p:spPr>
          <a:xfrm>
            <a:off x="4459629" y="2417862"/>
            <a:ext cx="22474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30"/>
          <p:cNvSpPr txBox="1"/>
          <p:nvPr/>
        </p:nvSpPr>
        <p:spPr>
          <a:xfrm>
            <a:off x="500742" y="147976"/>
            <a:ext cx="7752257" cy="107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Grade </a:t>
            </a:r>
            <a:r>
              <a:rPr lang="en" sz="3600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</a:t>
            </a:r>
            <a:r>
              <a:rPr lang="en" sz="3400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Module </a:t>
            </a:r>
            <a:r>
              <a:rPr lang="en" sz="3600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</a:t>
            </a:r>
            <a:r>
              <a:rPr lang="en" sz="3400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Unit </a:t>
            </a:r>
            <a:r>
              <a:rPr lang="en" sz="3600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</a:t>
            </a:r>
            <a:r>
              <a:rPr lang="en" sz="3400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Lesson </a:t>
            </a:r>
            <a:r>
              <a:rPr lang="en" sz="3600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</a:t>
            </a:r>
            <a:r>
              <a:rPr lang="en" sz="3600" dirty="0">
                <a:latin typeface="Century Gothic"/>
                <a:ea typeface="Century Gothic"/>
                <a:cs typeface="Century Gothic"/>
                <a:sym typeface="Century Gothic"/>
              </a:rPr>
              <a:t>2</a:t>
            </a:r>
            <a:endParaRPr sz="3400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Teacher slide, before teaching.</a:t>
            </a:r>
            <a:endParaRPr sz="33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04357" y="351733"/>
            <a:ext cx="6553824" cy="26543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31"/>
          <p:cNvSpPr/>
          <p:nvPr/>
        </p:nvSpPr>
        <p:spPr>
          <a:xfrm>
            <a:off x="0" y="3688882"/>
            <a:ext cx="9144000" cy="14547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31"/>
          <p:cNvSpPr txBox="1">
            <a:spLocks noGrp="1"/>
          </p:cNvSpPr>
          <p:nvPr>
            <p:ph type="ctrTitle"/>
          </p:nvPr>
        </p:nvSpPr>
        <p:spPr>
          <a:xfrm>
            <a:off x="1200150" y="3201962"/>
            <a:ext cx="6743700" cy="948600"/>
          </a:xfrm>
          <a:prstGeom prst="rect">
            <a:avLst/>
          </a:prstGeom>
          <a:solidFill>
            <a:srgbClr val="FFFFFF"/>
          </a:solidFill>
          <a:ln w="38100" cap="flat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000"/>
              <a:buFont typeface="Century Gothic"/>
              <a:buNone/>
            </a:pPr>
            <a: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Grade 4: Module 3: </a:t>
            </a:r>
            <a:b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Unit </a:t>
            </a:r>
            <a:r>
              <a:rPr lang="en" sz="3000" b="1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</a:t>
            </a:r>
            <a: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Lesson </a:t>
            </a:r>
            <a:r>
              <a:rPr lang="en" sz="3000" b="1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12</a:t>
            </a:r>
            <a:endParaRPr sz="3000" b="0" i="0" u="none" strike="noStrike" cap="none">
              <a:solidFill>
                <a:srgbClr val="40404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3" name="Google Shape;213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4648268"/>
            <a:ext cx="594279" cy="495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3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217438" y="4950982"/>
            <a:ext cx="929136" cy="1742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2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 b="1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Hello, Students!</a:t>
            </a:r>
            <a:endParaRPr sz="3300" b="1" i="0" u="none" strike="noStrike" cap="none" dirty="0">
              <a:solidFill>
                <a:schemeClr val="dk1"/>
              </a:solidFill>
              <a:sym typeface="Calibri"/>
            </a:endParaRPr>
          </a:p>
        </p:txBody>
      </p:sp>
      <p:sp>
        <p:nvSpPr>
          <p:cNvPr id="220" name="Google Shape;220;p3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What are we learning and doing today?</a:t>
            </a:r>
            <a:endParaRPr sz="18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entury Gothic"/>
              <a:buChar char="●"/>
            </a:pPr>
            <a:r>
              <a:rPr lang="en" sz="1700" dirty="0">
                <a:latin typeface="Century Gothic"/>
                <a:ea typeface="Century Gothic"/>
                <a:cs typeface="Century Gothic"/>
                <a:sym typeface="Century Gothic"/>
              </a:rPr>
              <a:t>Reviewing the </a:t>
            </a:r>
            <a:r>
              <a:rPr lang="en" sz="1700" b="1" dirty="0">
                <a:latin typeface="Century Gothic"/>
                <a:ea typeface="Century Gothic"/>
                <a:cs typeface="Century Gothic"/>
                <a:sym typeface="Century Gothic"/>
              </a:rPr>
              <a:t>Mid-Unit 3 Assessment</a:t>
            </a:r>
            <a:r>
              <a:rPr lang="en" sz="1700" dirty="0">
                <a:latin typeface="Century Gothic"/>
                <a:ea typeface="Century Gothic"/>
                <a:cs typeface="Century Gothic"/>
                <a:sym typeface="Century Gothic"/>
              </a:rPr>
              <a:t>;</a:t>
            </a:r>
            <a:endParaRPr sz="17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entury Gothic"/>
              <a:buChar char="●"/>
            </a:pPr>
            <a:r>
              <a:rPr lang="en" sz="1700" dirty="0">
                <a:latin typeface="Century Gothic"/>
                <a:ea typeface="Century Gothic"/>
                <a:cs typeface="Century Gothic"/>
                <a:sym typeface="Century Gothic"/>
              </a:rPr>
              <a:t>Reviewing Learning Targets;</a:t>
            </a:r>
            <a:endParaRPr sz="17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entury Gothic"/>
              <a:buChar char="●"/>
            </a:pPr>
            <a:r>
              <a:rPr lang="en" sz="1700" dirty="0">
                <a:latin typeface="Century Gothic"/>
                <a:ea typeface="Century Gothic"/>
                <a:cs typeface="Century Gothic"/>
                <a:sym typeface="Century Gothic"/>
              </a:rPr>
              <a:t>Beginning the </a:t>
            </a:r>
            <a:r>
              <a:rPr lang="en" sz="1700" b="1" dirty="0">
                <a:latin typeface="Century Gothic"/>
                <a:ea typeface="Century Gothic"/>
                <a:cs typeface="Century Gothic"/>
                <a:sym typeface="Century Gothic"/>
              </a:rPr>
              <a:t>End-of-Unit 3 Assessment, Part I</a:t>
            </a:r>
            <a:r>
              <a:rPr lang="en" sz="1700" dirty="0">
                <a:latin typeface="Century Gothic"/>
                <a:ea typeface="Century Gothic"/>
                <a:cs typeface="Century Gothic"/>
                <a:sym typeface="Century Gothic"/>
              </a:rPr>
              <a:t>;</a:t>
            </a:r>
            <a:endParaRPr sz="17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entury Gothic"/>
              <a:buChar char="●"/>
            </a:pPr>
            <a:r>
              <a:rPr lang="en" sz="1700" dirty="0">
                <a:latin typeface="Century Gothic"/>
                <a:ea typeface="Century Gothic"/>
                <a:cs typeface="Century Gothic"/>
                <a:sym typeface="Century Gothic"/>
              </a:rPr>
              <a:t>Preparing for the </a:t>
            </a:r>
            <a:r>
              <a:rPr lang="en" sz="1700" b="1" dirty="0">
                <a:latin typeface="Century Gothic"/>
                <a:ea typeface="Century Gothic"/>
                <a:cs typeface="Century Gothic"/>
                <a:sym typeface="Century Gothic"/>
              </a:rPr>
              <a:t>End-of-Unit 3 Assessment, Part II</a:t>
            </a:r>
            <a:r>
              <a:rPr lang="en" sz="1700" dirty="0">
                <a:latin typeface="Century Gothic"/>
                <a:ea typeface="Century Gothic"/>
                <a:cs typeface="Century Gothic"/>
                <a:sym typeface="Century Gothic"/>
              </a:rPr>
              <a:t>;</a:t>
            </a:r>
            <a:endParaRPr sz="17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entury Gothic"/>
              <a:buChar char="●"/>
            </a:pPr>
            <a:r>
              <a:rPr lang="en" sz="1700" dirty="0">
                <a:latin typeface="Century Gothic"/>
                <a:ea typeface="Century Gothic"/>
                <a:cs typeface="Century Gothic"/>
                <a:sym typeface="Century Gothic"/>
              </a:rPr>
              <a:t>Reviewing Homework.</a:t>
            </a:r>
            <a:endParaRPr sz="17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 sz="32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Reviewing Mid-Unit 3 Assessments</a:t>
            </a:r>
            <a:endParaRPr sz="320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6" name="Google Shape;226;p33"/>
          <p:cNvSpPr txBox="1"/>
          <p:nvPr/>
        </p:nvSpPr>
        <p:spPr>
          <a:xfrm>
            <a:off x="628650" y="1405250"/>
            <a:ext cx="7921800" cy="29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Directions: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AutoNum type="arabicPeriod"/>
            </a:pP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Take a minute or two to read through the feedback on the </a:t>
            </a:r>
            <a:r>
              <a:rPr lang="en" sz="1800" b="1" dirty="0">
                <a:latin typeface="Century Gothic"/>
                <a:ea typeface="Century Gothic"/>
                <a:cs typeface="Century Gothic"/>
                <a:sym typeface="Century Gothic"/>
              </a:rPr>
              <a:t>Mid-Unit 3 Assessment</a:t>
            </a: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AutoNum type="arabicPeriod"/>
            </a:pP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Think to yourself: </a:t>
            </a:r>
            <a:r>
              <a:rPr lang="en" sz="1800" i="1" dirty="0">
                <a:latin typeface="Century Gothic"/>
                <a:ea typeface="Century Gothic"/>
                <a:cs typeface="Century Gothic"/>
                <a:sym typeface="Century Gothic"/>
              </a:rPr>
              <a:t>How can I improve on the </a:t>
            </a:r>
            <a:r>
              <a:rPr lang="en" sz="1800" b="1" i="1" dirty="0">
                <a:latin typeface="Century Gothic"/>
                <a:ea typeface="Century Gothic"/>
                <a:cs typeface="Century Gothic"/>
                <a:sym typeface="Century Gothic"/>
              </a:rPr>
              <a:t>End-of-Unit Assessment</a:t>
            </a:r>
            <a:r>
              <a:rPr lang="en" sz="1800" i="1" dirty="0">
                <a:latin typeface="Century Gothic"/>
                <a:ea typeface="Century Gothic"/>
                <a:cs typeface="Century Gothic"/>
                <a:sym typeface="Century Gothic"/>
              </a:rPr>
              <a:t>? </a:t>
            </a:r>
            <a:endParaRPr sz="1800" i="1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AutoNum type="arabicPeriod"/>
            </a:pP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If you have any questions, raise your hand.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 sz="32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Reviewing Learning Targets</a:t>
            </a:r>
            <a:endParaRPr sz="320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2" name="Google Shape;232;p34"/>
          <p:cNvSpPr txBox="1"/>
          <p:nvPr/>
        </p:nvSpPr>
        <p:spPr>
          <a:xfrm>
            <a:off x="628650" y="1405250"/>
            <a:ext cx="7921800" cy="29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AutoNum type="arabicPeriod"/>
            </a:pPr>
            <a:r>
              <a:rPr lang="en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 can form and use prepositional phrases. </a:t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AutoNum type="arabicPeriod"/>
            </a:pPr>
            <a:r>
              <a:rPr lang="en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 can correctly use frequently confused words.</a:t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AutoNum type="arabicPeriod"/>
            </a:pPr>
            <a:r>
              <a:rPr lang="en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 can write a broadside stating my opinion on the American Revolution from the Loyalist perspective. </a:t>
            </a:r>
            <a:endParaRPr sz="1800"/>
          </a:p>
        </p:txBody>
      </p:sp>
      <p:pic>
        <p:nvPicPr>
          <p:cNvPr id="233" name="Google Shape;233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03772" y="4342019"/>
            <a:ext cx="593414" cy="5570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0B3D20C4DCFA4BB5A22D9B9A1F8E1C" ma:contentTypeVersion="6" ma:contentTypeDescription="Create a new document." ma:contentTypeScope="" ma:versionID="24589d5312dfc2a71c4a2545dd92a3b2">
  <xsd:schema xmlns:xsd="http://www.w3.org/2001/XMLSchema" xmlns:xs="http://www.w3.org/2001/XMLSchema" xmlns:p="http://schemas.microsoft.com/office/2006/metadata/properties" xmlns:ns2="a1502afc-75e6-4a80-976c-76583f90c737" xmlns:ns3="02a6a75b-8925-4bc7-8b21-b87d4a90d0a3" targetNamespace="http://schemas.microsoft.com/office/2006/metadata/properties" ma:root="true" ma:fieldsID="e9294a7d7320ff0da74d9ce695219532" ns2:_="" ns3:_="">
    <xsd:import namespace="a1502afc-75e6-4a80-976c-76583f90c737"/>
    <xsd:import namespace="02a6a75b-8925-4bc7-8b21-b87d4a90d0a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EventHashCode" minOccurs="0"/>
                <xsd:element ref="ns2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502afc-75e6-4a80-976c-76583f90c7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a6a75b-8925-4bc7-8b21-b87d4a90d0a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8DA188D-60DA-45B0-856A-D700165FEB61}"/>
</file>

<file path=customXml/itemProps2.xml><?xml version="1.0" encoding="utf-8"?>
<ds:datastoreItem xmlns:ds="http://schemas.openxmlformats.org/officeDocument/2006/customXml" ds:itemID="{7E5F8158-B4B1-4903-AA81-09FF2EB7AB0F}"/>
</file>

<file path=customXml/itemProps3.xml><?xml version="1.0" encoding="utf-8"?>
<ds:datastoreItem xmlns:ds="http://schemas.openxmlformats.org/officeDocument/2006/customXml" ds:itemID="{B100E8ED-8C8D-4826-94F4-F953DF93E53B}"/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2614</Words>
  <Application>Microsoft Office PowerPoint</Application>
  <PresentationFormat>On-screen Show (16:9)</PresentationFormat>
  <Paragraphs>251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Overlock</vt:lpstr>
      <vt:lpstr>Calibri</vt:lpstr>
      <vt:lpstr>Century Gothic</vt:lpstr>
      <vt:lpstr>Georgia</vt:lpstr>
      <vt:lpstr>Office Theme</vt:lpstr>
      <vt:lpstr>Office Theme</vt:lpstr>
      <vt:lpstr>Grade 4: Module 3: Unit 3: Lesson 12 Teacher slide, before teaching.</vt:lpstr>
      <vt:lpstr>Grade 4: Module 3: Unit 3: Lesson 12 Teacher slide, before teaching.</vt:lpstr>
      <vt:lpstr>Grade 4: Module 3: Unit 3: Lesson 12 Teacher slide, before teaching.</vt:lpstr>
      <vt:lpstr>Grade 4: Module 3: Unit 3: Lesson 12 Teacher slide, before teaching.</vt:lpstr>
      <vt:lpstr>PowerPoint Presentation</vt:lpstr>
      <vt:lpstr>Grade 4: Module 3:  Unit 3: Lesson 12</vt:lpstr>
      <vt:lpstr>Hello, Students!</vt:lpstr>
      <vt:lpstr>Reviewing Mid-Unit 3 Assessments</vt:lpstr>
      <vt:lpstr>Reviewing Learning Targets</vt:lpstr>
      <vt:lpstr>End-of-Unit 3 Assessment, Part I: Drafting an Opinion Piece</vt:lpstr>
      <vt:lpstr>Preparing for End-of-Unit 3 Assessment, Part II</vt:lpstr>
      <vt:lpstr>Homework</vt:lpstr>
      <vt:lpstr>Homework: Accountable Research Reading</vt:lpstr>
      <vt:lpstr>Small Group Block /All Block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Grade 4: Module 3: Unit 3: Lesson 12 Teacher slide, before teaching.</dc:title>
  <dc:creator>nbravo</dc:creator>
  <cp:lastModifiedBy>Nicole Bravo</cp:lastModifiedBy>
  <cp:revision>7</cp:revision>
  <dcterms:modified xsi:type="dcterms:W3CDTF">2018-11-03T02:14:31Z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0x0101001C0B3D20C4DCFA4BB5A22D9B9A1F8E1C</vt:lpwstr>
  </property>
</Properties>
</file>