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9.xml" ContentType="application/vnd.openxmlformats-officedocument.presentationml.slideLayout+xml"/>
  <Override PartName="/ppt/slideLayouts/slideLayout25.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0.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notesSlides/notesSlide11.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slideLayouts/slideLayout4.xml" ContentType="application/vnd.openxmlformats-officedocument.presentationml.slideLayout+xml"/>
  <Override PartName="/ppt/notesSlides/notesSlide12.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9.xml" ContentType="application/vnd.openxmlformats-officedocument.presentationml.notesSlide+xml"/>
  <Override PartName="/ppt/slideLayouts/slideLayout6.xml" ContentType="application/vnd.openxmlformats-officedocument.presentationml.slideLayout+xml"/>
  <Override PartName="/ppt/notesSlides/notesSlide4.xml" ContentType="application/vnd.openxmlformats-officedocument.presentationml.notesSlide+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comments/comment1.xml" ContentType="application/vnd.openxmlformats-officedocument.presentationml.comments+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5" r:id="rId1"/>
    <p:sldMasterId id="2147483686" r:id="rId2"/>
    <p:sldMasterId id="2147483687"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yan Ung"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D7C99802-3CBD-4FA4-9AE1-B1FBB021390E}">
  <a:tblStyle styleId="{D7C99802-3CBD-4FA4-9AE1-B1FBB021390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0189" autoAdjust="0"/>
  </p:normalViewPr>
  <p:slideViewPr>
    <p:cSldViewPr snapToGrid="0">
      <p:cViewPr varScale="1">
        <p:scale>
          <a:sx n="103" d="100"/>
          <a:sy n="103" d="100"/>
        </p:scale>
        <p:origin x="-1256" y="-112"/>
      </p:cViewPr>
      <p:guideLst>
        <p:guide orient="horz" pos="1620"/>
        <p:guide pos="2880"/>
      </p:guideLst>
    </p:cSldViewPr>
  </p:slideViewPr>
  <p:notesTextViewPr>
    <p:cViewPr>
      <p:scale>
        <a:sx n="1" d="1"/>
        <a:sy n="1" d="1"/>
      </p:scale>
      <p:origin x="0" y="28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1.xml"/><Relationship Id="rId21" Type="http://schemas.openxmlformats.org/officeDocument/2006/relationships/commentAuthors" Target="commentAuthors.xml"/><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viewProps" Target="view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presProps" Target="pres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9-18T03:49:50.801" idx="1">
    <p:pos x="6000" y="0"/>
    <p:text>There is a mistake with this handout.  The second "Step 2" should read "Step 1".  Make this correction for this screen shot and inform the teacher of this correction on the "Teaching Notes"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75894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2b5ea06d1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2b5ea06d1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4094d37b75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4094d37b75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Mid-Unit 3 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Georgia"/>
              <a:buChar char="●"/>
            </a:pPr>
            <a:r>
              <a:rPr lang="en" sz="1200" dirty="0">
                <a:solidFill>
                  <a:srgbClr val="444444"/>
                </a:solidFill>
                <a:latin typeface="Georgia"/>
                <a:ea typeface="Georgia"/>
                <a:cs typeface="Georgia"/>
                <a:sym typeface="Georgia"/>
              </a:rPr>
              <a:t>Explain that when presenting a Readers Theater, they need to be able to justify their choices to their audience. They need to be able to explain why they made that scene selection and to justify the scripting in reference to the main theme, which in this case is presented as a key quote. They also need to be able to explain how their script communicates the key quote.</a:t>
            </a:r>
            <a:endParaRPr sz="1200" dirty="0">
              <a:solidFill>
                <a:srgbClr val="444444"/>
              </a:solidFill>
              <a:latin typeface="Georgia"/>
              <a:ea typeface="Georgia"/>
              <a:cs typeface="Georgia"/>
              <a:sym typeface="Georgia"/>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dirty="0">
                <a:solidFill>
                  <a:schemeClr val="dk1"/>
                </a:solidFill>
              </a:rPr>
              <a:t>Remind students that the idea of this Readers Theater is to communicate a key quote, as they have done on the </a:t>
            </a:r>
            <a:r>
              <a:rPr lang="en" b="1" dirty="0">
                <a:solidFill>
                  <a:schemeClr val="dk1"/>
                </a:solidFill>
              </a:rPr>
              <a:t>Key Quotes anchor charts</a:t>
            </a:r>
            <a:r>
              <a:rPr lang="en" dirty="0">
                <a:solidFill>
                  <a:schemeClr val="dk1"/>
                </a:solidFill>
              </a:rPr>
              <a:t> outlining a theme in </a:t>
            </a:r>
            <a:r>
              <a:rPr lang="en" i="1" dirty="0">
                <a:solidFill>
                  <a:schemeClr val="dk1"/>
                </a:solidFill>
              </a:rPr>
              <a:t>To Kill a Mockingbird</a:t>
            </a:r>
            <a:r>
              <a:rPr lang="en" dirty="0">
                <a:solidFill>
                  <a:schemeClr val="dk1"/>
                </a:solidFill>
              </a:rPr>
              <a:t>, by choosing specific scenes in the book that convey that key quote and turning them into scripts.</a:t>
            </a:r>
            <a:endParaRPr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dirty="0">
                <a:solidFill>
                  <a:schemeClr val="dk1"/>
                </a:solidFill>
              </a:rPr>
              <a:t>Distribute the </a:t>
            </a:r>
            <a:r>
              <a:rPr lang="en" b="1" dirty="0">
                <a:solidFill>
                  <a:schemeClr val="dk1"/>
                </a:solidFill>
              </a:rPr>
              <a:t>Mid-Unit 3 Assessment: Justifying My Scene Selection and Scripting</a:t>
            </a:r>
            <a:r>
              <a:rPr lang="en" dirty="0">
                <a:solidFill>
                  <a:schemeClr val="dk1"/>
                </a:solidFill>
              </a:rPr>
              <a:t>.</a:t>
            </a:r>
            <a:endParaRPr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dirty="0">
                <a:solidFill>
                  <a:schemeClr val="dk1"/>
                </a:solidFill>
              </a:rPr>
              <a:t>Give students a couple of minutes to read through the questions on the handout and to ask any clarifying questions.</a:t>
            </a:r>
            <a:endParaRPr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dirty="0">
                <a:solidFill>
                  <a:schemeClr val="dk1"/>
                </a:solidFill>
              </a:rPr>
              <a:t>Remind them that in an assessment, they have to work independently without talking to other students. Also remind them to refer to their draft </a:t>
            </a:r>
            <a:r>
              <a:rPr lang="en" b="1" dirty="0">
                <a:solidFill>
                  <a:schemeClr val="dk1"/>
                </a:solidFill>
              </a:rPr>
              <a:t>Readers Theater scripts </a:t>
            </a:r>
            <a:r>
              <a:rPr lang="en" dirty="0">
                <a:solidFill>
                  <a:schemeClr val="dk1"/>
                </a:solidFill>
              </a:rPr>
              <a:t>to answer the questions.</a:t>
            </a:r>
            <a:endParaRPr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dirty="0">
                <a:solidFill>
                  <a:schemeClr val="dk1"/>
                </a:solidFill>
              </a:rPr>
              <a:t>Tell the students to begin.</a:t>
            </a:r>
            <a:endParaRPr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Times New Roman"/>
                <a:ea typeface="Times New Roman"/>
                <a:cs typeface="Times New Roman"/>
                <a:sym typeface="Times New Roman"/>
              </a:rPr>
              <a:t>Collect the assessments at the end of the time allotted.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40842f0bff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40842f0bf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(Peer Critique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1) Peer Critique of Draft Scripts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B. On this slide, students will review the </a:t>
            </a:r>
            <a:r>
              <a:rPr lang="en" sz="1200" b="1" dirty="0">
                <a:solidFill>
                  <a:schemeClr val="dk1"/>
                </a:solidFill>
                <a:latin typeface="Calibri"/>
                <a:ea typeface="Calibri"/>
                <a:cs typeface="Calibri"/>
                <a:sym typeface="Calibri"/>
              </a:rPr>
              <a:t>Peer Critique Guidelines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provide feedback to their peers based on explicit criteria benefits both students in clarifying the meaning of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or distribute the </a:t>
            </a:r>
            <a:r>
              <a:rPr lang="en" sz="1200" b="1" dirty="0">
                <a:solidFill>
                  <a:schemeClr val="dk1"/>
                </a:solidFill>
                <a:latin typeface="Calibri"/>
                <a:ea typeface="Calibri"/>
                <a:cs typeface="Calibri"/>
                <a:sym typeface="Calibri"/>
              </a:rPr>
              <a:t>Peer Critique Guidelines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ensure that this is carried out productively without hurting anyone’s feelings, set clear expectations by reviewing the </a:t>
            </a:r>
            <a:r>
              <a:rPr lang="en" sz="1200" b="1" dirty="0">
                <a:solidFill>
                  <a:schemeClr val="dk1"/>
                </a:solidFill>
                <a:latin typeface="Calibri"/>
                <a:ea typeface="Calibri"/>
                <a:cs typeface="Calibri"/>
                <a:sym typeface="Calibri"/>
              </a:rPr>
              <a:t>Peer Critique Guidelines</a:t>
            </a:r>
            <a:r>
              <a:rPr lang="en" sz="1200" dirty="0">
                <a:solidFill>
                  <a:schemeClr val="dk1"/>
                </a:solidFill>
                <a:latin typeface="Calibri"/>
                <a:ea typeface="Calibri"/>
                <a:cs typeface="Calibri"/>
                <a:sym typeface="Calibri"/>
              </a:rPr>
              <a:t> beforehand.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Distinguish peer critique from proofreading. It is fine if they catch errors in each other’s work. But the goal is to make the thinking in the writing as strong as possible.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420ee307b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420ee307b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(Peer Critique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2) Peer Critique of Draft Scripts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B. On this slide, students will have a model for giving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provide feedback to their peers based on explicit criteria benefits both students in clarifying the meaning of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present feedback in the form of stars and steps. They will give two “stars” and two “steps.” When looking at their partner’s work, they are going to be using the criteria in the Script column of the </a:t>
            </a:r>
            <a:r>
              <a:rPr lang="en" sz="1200" b="1" dirty="0">
                <a:solidFill>
                  <a:schemeClr val="dk1"/>
                </a:solidFill>
                <a:latin typeface="Calibri"/>
                <a:ea typeface="Calibri"/>
                <a:cs typeface="Calibri"/>
                <a:sym typeface="Calibri"/>
              </a:rPr>
              <a:t>Readers Theater Criteria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model how to give two “kind, specific, helpful” stars. Be sure to connect your comments directly to the criteria on the anchor chart. For example: </a:t>
            </a:r>
            <a:r>
              <a:rPr lang="en" sz="1200" i="0" dirty="0">
                <a:solidFill>
                  <a:schemeClr val="dk1"/>
                </a:solidFill>
                <a:latin typeface="Calibri"/>
                <a:ea typeface="Calibri"/>
                <a:cs typeface="Calibri"/>
                <a:sym typeface="Calibri"/>
              </a:rPr>
              <a:t>“You have used quotes from the novel, and the dialogue is in the style and tone of the speech in the novel too.”</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briefly modeling how to give two “kind, specific, helpful” steps. For example: </a:t>
            </a:r>
            <a:r>
              <a:rPr lang="en" sz="1200" i="0" dirty="0">
                <a:solidFill>
                  <a:schemeClr val="dk1"/>
                </a:solidFill>
                <a:latin typeface="Calibri"/>
                <a:ea typeface="Calibri"/>
                <a:cs typeface="Calibri"/>
                <a:sym typeface="Calibri"/>
              </a:rPr>
              <a:t>“Have you thought about including this part of the scene from the novel? I see it is missing from your script, but I think it helps develop the main idea of the quote. In some places I’m not sure who is speaking because there isn’t a character name at the beginning of the line. Can you add the character names?”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it is especially important to be kind when giving steps. Asking a question of the writer is often a good way to do this. “I wonder if …?” “Have you thought about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consider a question they would like their peer to consider when critiquing their work. Give them an example: </a:t>
            </a:r>
            <a:r>
              <a:rPr lang="en" sz="1200" i="1" dirty="0">
                <a:solidFill>
                  <a:schemeClr val="dk1"/>
                </a:solidFill>
                <a:latin typeface="Calibri"/>
                <a:ea typeface="Calibri"/>
                <a:cs typeface="Calibri"/>
                <a:sym typeface="Calibri"/>
              </a:rPr>
              <a:t>“How can I make sure the audience understands that Jem is angry here?”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them write their question at the top of their script.</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25856deb5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25856deb5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(Peer Critique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3) Peer Critique of Draft Scripts and Revising Scripts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A (with the closing of revising the scripts included). On this slide, students will give their partner Stars and Steps to use for revision of their script at the end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critiques simulate the experiences students will have in the workplace and help build a culture of achievement in your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highlight>
                  <a:srgbClr val="FFFFFF"/>
                </a:highlight>
                <a:latin typeface="Calibri"/>
                <a:ea typeface="Calibri"/>
                <a:cs typeface="Calibri"/>
                <a:sym typeface="Calibri"/>
              </a:rPr>
              <a:t>There is a typo </a:t>
            </a:r>
            <a:r>
              <a:rPr lang="en" sz="1200" dirty="0" smtClean="0">
                <a:highlight>
                  <a:srgbClr val="FFFFFF"/>
                </a:highlight>
                <a:latin typeface="Calibri"/>
                <a:ea typeface="Calibri"/>
                <a:cs typeface="Calibri"/>
                <a:sym typeface="Calibri"/>
              </a:rPr>
              <a:t>in </a:t>
            </a:r>
            <a:r>
              <a:rPr lang="en" sz="1200" dirty="0">
                <a:highlight>
                  <a:srgbClr val="FFFFFF"/>
                </a:highlight>
                <a:latin typeface="Calibri"/>
                <a:ea typeface="Calibri"/>
                <a:cs typeface="Calibri"/>
                <a:sym typeface="Calibri"/>
              </a:rPr>
              <a:t>the </a:t>
            </a:r>
            <a:r>
              <a:rPr lang="en" sz="1200" b="1" dirty="0">
                <a:highlight>
                  <a:srgbClr val="FFFFFF"/>
                </a:highlight>
                <a:latin typeface="Calibri"/>
                <a:ea typeface="Calibri"/>
                <a:cs typeface="Calibri"/>
                <a:sym typeface="Calibri"/>
              </a:rPr>
              <a:t>“Stars and Steps” handout</a:t>
            </a:r>
            <a:r>
              <a:rPr lang="en" sz="1200" dirty="0">
                <a:highlight>
                  <a:srgbClr val="FFFFFF"/>
                </a:highlight>
                <a:latin typeface="Calibri"/>
                <a:ea typeface="Calibri"/>
                <a:cs typeface="Calibri"/>
                <a:sym typeface="Calibri"/>
              </a:rPr>
              <a:t>. The second section which </a:t>
            </a:r>
            <a:r>
              <a:rPr lang="en" sz="1200" dirty="0" smtClean="0">
                <a:highlight>
                  <a:srgbClr val="FFFFFF"/>
                </a:highlight>
                <a:latin typeface="Calibri"/>
                <a:ea typeface="Calibri"/>
                <a:cs typeface="Calibri"/>
                <a:sym typeface="Calibri"/>
              </a:rPr>
              <a:t>reads</a:t>
            </a:r>
            <a:r>
              <a:rPr lang="en-US" sz="1200" dirty="0" smtClean="0">
                <a:highlight>
                  <a:srgbClr val="FFFFFF"/>
                </a:highlight>
                <a:latin typeface="Calibri"/>
                <a:ea typeface="Calibri"/>
                <a:cs typeface="Calibri"/>
                <a:sym typeface="Calibri"/>
              </a:rPr>
              <a:t> </a:t>
            </a:r>
            <a:r>
              <a:rPr lang="en" sz="1200" dirty="0" smtClean="0">
                <a:highlight>
                  <a:srgbClr val="FFFFFF"/>
                </a:highlight>
                <a:latin typeface="Calibri"/>
                <a:ea typeface="Calibri"/>
                <a:cs typeface="Calibri"/>
                <a:sym typeface="Calibri"/>
              </a:rPr>
              <a:t>"</a:t>
            </a:r>
            <a:r>
              <a:rPr lang="en" sz="1200" dirty="0">
                <a:highlight>
                  <a:srgbClr val="FFFFFF"/>
                </a:highlight>
                <a:latin typeface="Calibri"/>
                <a:ea typeface="Calibri"/>
                <a:cs typeface="Calibri"/>
                <a:sym typeface="Calibri"/>
              </a:rPr>
              <a:t>Step 2" should read "Step 1".</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Stars and Steps recording form</a:t>
            </a:r>
            <a:r>
              <a:rPr lang="en" sz="1200" dirty="0">
                <a:solidFill>
                  <a:schemeClr val="dk1"/>
                </a:solidFill>
                <a:latin typeface="Calibri"/>
                <a:ea typeface="Calibri"/>
                <a:cs typeface="Calibri"/>
                <a:sym typeface="Calibri"/>
              </a:rPr>
              <a:t>. Explain that today, students will record the stars and steps for their partner on this sheet so that their partner can remember the feedback he or she receives. They are to write the name of their partner at the top of their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within Readers Theater teams or with other students working on the same key quote. Invite pairs to swap scripts and to spend 3 minutes reading them in silence.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record stars and steps for their partner on the recording form. This form is designed to help them remember the feedback they want to give to their partner from the peer critique.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those who may struggle with recording their feedback to ensure students are following the </a:t>
            </a:r>
            <a:r>
              <a:rPr lang="en" sz="1200" b="1" dirty="0">
                <a:solidFill>
                  <a:schemeClr val="dk1"/>
                </a:solidFill>
                <a:latin typeface="Calibri"/>
                <a:ea typeface="Calibri"/>
                <a:cs typeface="Calibri"/>
                <a:sym typeface="Calibri"/>
              </a:rPr>
              <a:t>Peer Critique Guidelines</a:t>
            </a:r>
            <a:r>
              <a:rPr lang="en" sz="1200" dirty="0">
                <a:solidFill>
                  <a:schemeClr val="dk1"/>
                </a:solidFill>
                <a:latin typeface="Calibri"/>
                <a:ea typeface="Calibri"/>
                <a:cs typeface="Calibri"/>
                <a:sym typeface="Calibri"/>
              </a:rPr>
              <a:t>, and to reinforce expectations.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the script and S</a:t>
            </a:r>
            <a:r>
              <a:rPr lang="en" sz="1200" b="1" dirty="0">
                <a:solidFill>
                  <a:schemeClr val="dk1"/>
                </a:solidFill>
                <a:latin typeface="Calibri"/>
                <a:ea typeface="Calibri"/>
                <a:cs typeface="Calibri"/>
                <a:sym typeface="Calibri"/>
              </a:rPr>
              <a:t>tars and Steps recording form </a:t>
            </a:r>
            <a:r>
              <a:rPr lang="en" sz="1200" dirty="0">
                <a:solidFill>
                  <a:schemeClr val="dk1"/>
                </a:solidFill>
                <a:latin typeface="Calibri"/>
                <a:ea typeface="Calibri"/>
                <a:cs typeface="Calibri"/>
                <a:sym typeface="Calibri"/>
              </a:rPr>
              <a:t>to their partner and to explain the stars and steps they recorded. Give them an opportunity to question their partner if they don’t understand the stars and steps they have been given.</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revising their scripts based on the stars and steps from the peer critique.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referring back to their </a:t>
            </a:r>
            <a:r>
              <a:rPr lang="en" sz="1200" b="1" dirty="0">
                <a:solidFill>
                  <a:schemeClr val="dk1"/>
                </a:solidFill>
                <a:latin typeface="Calibri"/>
                <a:ea typeface="Calibri"/>
                <a:cs typeface="Calibri"/>
                <a:sym typeface="Calibri"/>
              </a:rPr>
              <a:t>Stars and Steps recording form </a:t>
            </a:r>
            <a:r>
              <a:rPr lang="en" sz="1200" dirty="0">
                <a:solidFill>
                  <a:schemeClr val="dk1"/>
                </a:solidFill>
                <a:latin typeface="Calibri"/>
                <a:ea typeface="Calibri"/>
                <a:cs typeface="Calibri"/>
                <a:sym typeface="Calibri"/>
              </a:rPr>
              <a:t>as they revise.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a:t>
            </a:r>
            <a:r>
              <a:rPr lang="en" dirty="0"/>
              <a:t> Notes: </a:t>
            </a:r>
            <a:endParaRPr dirty="0"/>
          </a:p>
          <a:p>
            <a:pPr marL="457200" lvl="0" indent="-298450" algn="l" rtl="0">
              <a:spcBef>
                <a:spcPts val="0"/>
              </a:spcBef>
              <a:spcAft>
                <a:spcPts val="0"/>
              </a:spcAft>
              <a:buSzPts val="1100"/>
              <a:buChar char="●"/>
            </a:pPr>
            <a:r>
              <a:rPr lang="en" dirty="0"/>
              <a:t>Assess student responses on the mid-unit assessment using the Grade 8 2-Point Rubric—Short Response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to preview the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smtClean="0">
                <a:solidFill>
                  <a:schemeClr val="dk1"/>
                </a:solidFill>
                <a:latin typeface="Calibri"/>
                <a:ea typeface="Calibri"/>
                <a:cs typeface="Calibri"/>
                <a:sym typeface="Calibri"/>
              </a:rPr>
              <a:t> </a:t>
            </a:r>
            <a:r>
              <a:rPr lang="en" sz="120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360" name="Google Shape;360;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2b5ea06d1_2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42b5ea06d1_2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Collecting </a:t>
            </a:r>
            <a:r>
              <a:rPr lang="en" sz="1200" b="1" dirty="0">
                <a:solidFill>
                  <a:schemeClr val="dk1"/>
                </a:solidFill>
                <a:latin typeface="Calibri"/>
                <a:ea typeface="Calibri"/>
                <a:cs typeface="Calibri"/>
                <a:sym typeface="Calibri"/>
              </a:rPr>
              <a:t>End of Unit 2 Assessments </a:t>
            </a:r>
            <a:r>
              <a:rPr lang="en" sz="1200" dirty="0">
                <a:solidFill>
                  <a:schemeClr val="dk1"/>
                </a:solidFill>
                <a:latin typeface="Calibri"/>
                <a:ea typeface="Calibri"/>
                <a:cs typeface="Calibri"/>
                <a:sym typeface="Calibri"/>
              </a:rPr>
              <a:t>(4-5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   Unpacking Learning Targets (3-5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a:t>
            </a:r>
            <a:r>
              <a:rPr lang="en" sz="1200" b="1" dirty="0">
                <a:solidFill>
                  <a:schemeClr val="dk1"/>
                </a:solidFill>
                <a:latin typeface="Calibri"/>
                <a:ea typeface="Calibri"/>
                <a:cs typeface="Calibri"/>
                <a:sym typeface="Calibri"/>
              </a:rPr>
              <a:t>Mid-Unit 3 Assessment </a:t>
            </a:r>
            <a:r>
              <a:rPr lang="en" sz="1200" dirty="0">
                <a:solidFill>
                  <a:schemeClr val="dk1"/>
                </a:solidFill>
                <a:latin typeface="Calibri"/>
                <a:ea typeface="Calibri"/>
                <a:cs typeface="Calibri"/>
                <a:sym typeface="Calibri"/>
              </a:rPr>
              <a:t>(15-20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Peer Critique of Draft Scripts (20-25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Closing and Assessment (Included in Work Time B- Slide 2)</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Revising Scripts (7-10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   Preview Homework (1-2 minutes): Finish revising your Readers Theater script based on the stars and steps from the peer critique.</a:t>
            </a:r>
            <a:endParaRPr sz="1200" dirty="0">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Readers Theater Scene Selection: Justification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Guidelines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Stars and Steps recording form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Key Quotes anchor charts</a:t>
            </a:r>
            <a:r>
              <a:rPr lang="en" sz="1200" dirty="0">
                <a:solidFill>
                  <a:schemeClr val="dk1"/>
                </a:solidFill>
                <a:latin typeface="Calibri"/>
                <a:ea typeface="Calibri"/>
                <a:cs typeface="Calibri"/>
                <a:sym typeface="Calibri"/>
              </a:rPr>
              <a:t> (begun in Unit 2, Lesson 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Theater Criteria anchor chart </a:t>
            </a:r>
            <a:r>
              <a:rPr lang="en" sz="1200" dirty="0">
                <a:solidFill>
                  <a:schemeClr val="dk1"/>
                </a:solidFill>
                <a:latin typeface="Calibri"/>
                <a:ea typeface="Calibri"/>
                <a:cs typeface="Calibri"/>
                <a:sym typeface="Calibri"/>
              </a:rPr>
              <a:t>(from Unit 2, Lesson 14)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classroom seating is conducive for independent work on the assessment during the first half of work time.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Grade 8 2-Point Rubric--Short Response </a:t>
            </a:r>
            <a:r>
              <a:rPr lang="en" sz="1200" dirty="0">
                <a:solidFill>
                  <a:schemeClr val="dk1"/>
                </a:solidFill>
                <a:latin typeface="Calibri"/>
                <a:ea typeface="Calibri"/>
                <a:cs typeface="Calibri"/>
                <a:sym typeface="Calibri"/>
              </a:rPr>
              <a:t>(from Unit 1, Lesson 7; see teaching note)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2b5ea06d1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97" name="Google Shape;297;g42b5ea06d1_1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3a2ea51330_1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Collecting End of Unit 2 Assessments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their homework assignment was to finish the final draft of their </a:t>
            </a:r>
            <a:r>
              <a:rPr lang="en" sz="1200" b="1" dirty="0">
                <a:solidFill>
                  <a:schemeClr val="dk1"/>
                </a:solidFill>
                <a:latin typeface="Calibri"/>
                <a:ea typeface="Calibri"/>
                <a:cs typeface="Calibri"/>
                <a:sym typeface="Calibri"/>
              </a:rPr>
              <a:t>End of Unit 2 Assessment essay</a:t>
            </a:r>
            <a:r>
              <a:rPr lang="en" sz="1200" dirty="0">
                <a:solidFill>
                  <a:schemeClr val="dk1"/>
                </a:solidFill>
                <a:latin typeface="Calibri"/>
                <a:ea typeface="Calibri"/>
                <a:cs typeface="Calibri"/>
                <a:sym typeface="Calibri"/>
              </a:rPr>
              <a:t>. Collect the final draft of the essays, along with the first draft, rubric, and planners.</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a system for tracking the assessments that were turned in for follow-up with students who may not have submitted.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094d37b75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4094d37b7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Unpacking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learning targets with </a:t>
            </a:r>
            <a:r>
              <a:rPr lang="en" sz="1200" dirty="0" smtClean="0">
                <a:solidFill>
                  <a:schemeClr val="dk1"/>
                </a:solidFill>
                <a:latin typeface="Calibri"/>
                <a:ea typeface="Calibri"/>
                <a:cs typeface="Calibri"/>
                <a:sym typeface="Calibri"/>
              </a:rPr>
              <a:t>you</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does it mean by ‘develops the main idea of the key </a:t>
            </a:r>
            <a:r>
              <a:rPr lang="en" sz="1200" i="1" dirty="0" smtClean="0">
                <a:solidFill>
                  <a:schemeClr val="dk1"/>
                </a:solidFill>
                <a:latin typeface="Calibri"/>
                <a:ea typeface="Calibri"/>
                <a:cs typeface="Calibri"/>
                <a:sym typeface="Calibri"/>
              </a:rPr>
              <a:t>quote?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Think-Pair-Share, listen for students to explain that the idea/message in the quote needs to be clearly communicated through the script.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9"/>
        <p:cNvGrpSpPr/>
        <p:nvPr/>
      </p:nvGrpSpPr>
      <p:grpSpPr>
        <a:xfrm>
          <a:off x="0" y="0"/>
          <a:ext cx="0" cy="0"/>
          <a:chOff x="0" y="0"/>
          <a:chExt cx="0" cy="0"/>
        </a:xfrm>
      </p:grpSpPr>
      <p:sp>
        <p:nvSpPr>
          <p:cNvPr id="190" name="Google Shape;190;p29"/>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1" name="Google Shape;191;p29"/>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5" name="Google Shape;195;p29"/>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6" name="Google Shape;196;p29"/>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7" name="Google Shape;197;p29"/>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0" name="Google Shape;200;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1" name="Google Shape;201;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6" name="Google Shape;206;p31"/>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2" name="Google Shape;212;p32"/>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2"/>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9" name="Google Shape;219;p3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22" name="Google Shape;222;p33"/>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3" name="Google Shape;223;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4" name="Google Shape;224;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6"/>
        <p:cNvGrpSpPr/>
        <p:nvPr/>
      </p:nvGrpSpPr>
      <p:grpSpPr>
        <a:xfrm>
          <a:off x="0" y="0"/>
          <a:ext cx="0" cy="0"/>
          <a:chOff x="0" y="0"/>
          <a:chExt cx="0" cy="0"/>
        </a:xfrm>
      </p:grpSpPr>
      <p:sp>
        <p:nvSpPr>
          <p:cNvPr id="227" name="Google Shape;227;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28" name="Google Shape;228;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1"/>
        <p:cNvGrpSpPr/>
        <p:nvPr/>
      </p:nvGrpSpPr>
      <p:grpSpPr>
        <a:xfrm>
          <a:off x="0" y="0"/>
          <a:ext cx="0" cy="0"/>
          <a:chOff x="0" y="0"/>
          <a:chExt cx="0" cy="0"/>
        </a:xfrm>
      </p:grpSpPr>
      <p:sp>
        <p:nvSpPr>
          <p:cNvPr id="232" name="Google Shape;232;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5"/>
        <p:cNvGrpSpPr/>
        <p:nvPr/>
      </p:nvGrpSpPr>
      <p:grpSpPr>
        <a:xfrm>
          <a:off x="0" y="0"/>
          <a:ext cx="0" cy="0"/>
          <a:chOff x="0" y="0"/>
          <a:chExt cx="0" cy="0"/>
        </a:xfrm>
      </p:grpSpPr>
      <p:sp>
        <p:nvSpPr>
          <p:cNvPr id="236" name="Google Shape;236;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37" name="Google Shape;237;p36"/>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4" name="Google Shape;244;p37"/>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6" name="Google Shape;246;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8" name="Google Shape;248;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1" name="Google Shape;251;p38"/>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2" name="Google Shape;252;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4" name="Google Shape;254;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7" name="Google Shape;257;p39"/>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8" name="Google Shape;258;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9" name="Google Shape;259;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0" name="Google Shape;260;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44502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Font typeface="Century Gothic"/>
              <a:buNone/>
              <a:defRPr>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3" name="Google Shape;263;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64" name="Google Shape;264;p40"/>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theme" Target="../theme/theme3.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2" name="Google Shape;182;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3" name="Google Shape;183;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6" name="Google Shape;186;p28"/>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87" name="Google Shape;187;p28"/>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88" name="Google Shape;188;p28"/>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comments" Target="../comments/comment1.xml"/><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1"/>
          <p:cNvSpPr txBox="1">
            <a:spLocks noGrp="1"/>
          </p:cNvSpPr>
          <p:nvPr>
            <p:ph type="title"/>
          </p:nvPr>
        </p:nvSpPr>
        <p:spPr>
          <a:xfrm>
            <a:off x="311700" y="919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Module 2 Unit 3 Overview</a:t>
            </a:r>
            <a:endParaRPr sz="3400">
              <a:latin typeface="Century Gothic"/>
              <a:ea typeface="Century Gothic"/>
              <a:cs typeface="Century Gothic"/>
              <a:sym typeface="Century Gothic"/>
            </a:endParaRPr>
          </a:p>
        </p:txBody>
      </p:sp>
      <p:sp>
        <p:nvSpPr>
          <p:cNvPr id="270" name="Google Shape;270;p41"/>
          <p:cNvSpPr txBox="1">
            <a:spLocks noGrp="1"/>
          </p:cNvSpPr>
          <p:nvPr>
            <p:ph type="body" idx="1"/>
          </p:nvPr>
        </p:nvSpPr>
        <p:spPr>
          <a:xfrm>
            <a:off x="311700" y="764075"/>
            <a:ext cx="8520600" cy="4203000"/>
          </a:xfrm>
          <a:prstGeom prst="rect">
            <a:avLst/>
          </a:prstGeom>
        </p:spPr>
        <p:txBody>
          <a:bodyPr spcFirstLastPara="1" wrap="square" lIns="68575" tIns="34275" rIns="68575" bIns="34275" anchor="t" anchorCtr="0">
            <a:noAutofit/>
          </a:bodyPr>
          <a:lstStyle/>
          <a:p>
            <a:pPr marL="0" lvl="0" indent="0" algn="l" rtl="0">
              <a:spcBef>
                <a:spcPts val="30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In this third unit, students will analyze key quotes that reflect the overarching themes they studied in Units 1 and 2. Students will form small groups and be assigned one of the quotes as the basis of a Readers Theater script. Students will craft their script by selecting critical scenes from the novel that develop the theme in the quote. For the </a:t>
            </a:r>
            <a:r>
              <a:rPr lang="en" sz="1200" b="1" dirty="0">
                <a:solidFill>
                  <a:schemeClr val="dk1"/>
                </a:solidFill>
                <a:latin typeface="Century Gothic"/>
                <a:ea typeface="Century Gothic"/>
                <a:cs typeface="Century Gothic"/>
                <a:sym typeface="Century Gothic"/>
              </a:rPr>
              <a:t>mid-unit assessment</a:t>
            </a:r>
            <a:r>
              <a:rPr lang="en" sz="1200" dirty="0">
                <a:solidFill>
                  <a:schemeClr val="dk1"/>
                </a:solidFill>
                <a:latin typeface="Century Gothic"/>
                <a:ea typeface="Century Gothic"/>
                <a:cs typeface="Century Gothic"/>
                <a:sym typeface="Century Gothic"/>
              </a:rPr>
              <a:t>, students will write a short commentary that explains how the passage develops the main idea of the anchor quote. For the </a:t>
            </a:r>
            <a:r>
              <a:rPr lang="en" sz="1200" b="1" dirty="0">
                <a:solidFill>
                  <a:schemeClr val="dk1"/>
                </a:solidFill>
                <a:latin typeface="Century Gothic"/>
                <a:ea typeface="Century Gothic"/>
                <a:cs typeface="Century Gothic"/>
                <a:sym typeface="Century Gothic"/>
              </a:rPr>
              <a:t>end of unit assessment</a:t>
            </a:r>
            <a:r>
              <a:rPr lang="en" sz="1200" dirty="0">
                <a:solidFill>
                  <a:schemeClr val="dk1"/>
                </a:solidFill>
                <a:latin typeface="Century Gothic"/>
                <a:ea typeface="Century Gothic"/>
                <a:cs typeface="Century Gothic"/>
                <a:sym typeface="Century Gothic"/>
              </a:rPr>
              <a:t>, students will write a commentary on how their script is a response to </a:t>
            </a:r>
            <a:r>
              <a:rPr lang="en" sz="1200" i="1" dirty="0">
                <a:solidFill>
                  <a:schemeClr val="dk1"/>
                </a:solidFill>
                <a:latin typeface="Century Gothic"/>
                <a:ea typeface="Century Gothic"/>
                <a:cs typeface="Century Gothic"/>
                <a:sym typeface="Century Gothic"/>
              </a:rPr>
              <a:t>To Kill a Mockingbird </a:t>
            </a:r>
            <a:r>
              <a:rPr lang="en" sz="1200" dirty="0">
                <a:solidFill>
                  <a:schemeClr val="dk1"/>
                </a:solidFill>
                <a:latin typeface="Century Gothic"/>
                <a:ea typeface="Century Gothic"/>
                <a:cs typeface="Century Gothic"/>
                <a:sym typeface="Century Gothic"/>
              </a:rPr>
              <a:t>and how it connects to and diverges from the novel. The final performance task will be a presentation of the Readers Theater script by the small group. This Readers Theater final performance task centers on ELA standards RL.2, RL.8.3, W.8.4, and W.8.11b.</a:t>
            </a:r>
            <a:endParaRPr sz="1200" dirty="0">
              <a:solidFill>
                <a:schemeClr val="dk1"/>
              </a:solidFill>
              <a:latin typeface="Century Gothic"/>
              <a:ea typeface="Century Gothic"/>
              <a:cs typeface="Century Gothic"/>
              <a:sym typeface="Century Gothic"/>
            </a:endParaRPr>
          </a:p>
          <a:p>
            <a:pPr marL="0" lvl="0" indent="0" algn="l" rtl="0">
              <a:spcBef>
                <a:spcPts val="300"/>
              </a:spcBef>
              <a:spcAft>
                <a:spcPts val="0"/>
              </a:spcAft>
              <a:buClr>
                <a:schemeClr val="dk1"/>
              </a:buClr>
              <a:buSzPts val="1100"/>
              <a:buFont typeface="Arial"/>
              <a:buNone/>
            </a:pPr>
            <a:endParaRPr sz="1200" dirty="0">
              <a:solidFill>
                <a:schemeClr val="dk1"/>
              </a:solidFill>
              <a:latin typeface="Century Gothic"/>
              <a:ea typeface="Century Gothic"/>
              <a:cs typeface="Century Gothic"/>
              <a:sym typeface="Century Gothic"/>
            </a:endParaRPr>
          </a:p>
          <a:p>
            <a:pPr marL="0" lvl="0" indent="0" algn="l" rtl="0">
              <a:spcBef>
                <a:spcPts val="30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In this unit students have the opportunity to think about the following guiding questions: </a:t>
            </a:r>
            <a:endParaRPr sz="1200" dirty="0">
              <a:solidFill>
                <a:schemeClr val="dk1"/>
              </a:solidFill>
              <a:latin typeface="Century Gothic"/>
              <a:ea typeface="Century Gothic"/>
              <a:cs typeface="Century Gothic"/>
              <a:sym typeface="Century Gothic"/>
            </a:endParaRPr>
          </a:p>
          <a:p>
            <a:pPr marL="457200" lvl="0" indent="-304800" algn="l" rtl="0">
              <a:spcBef>
                <a:spcPts val="30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How does taking a stand in small ways show integrity?</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Is it worth taking a stand for </a:t>
            </a:r>
            <a:r>
              <a:rPr lang="en" sz="1200" dirty="0" smtClean="0">
                <a:solidFill>
                  <a:schemeClr val="dk1"/>
                </a:solidFill>
                <a:latin typeface="Century Gothic"/>
                <a:ea typeface="Century Gothic"/>
                <a:cs typeface="Century Gothic"/>
                <a:sym typeface="Century Gothic"/>
              </a:rPr>
              <a:t>oneself</a:t>
            </a:r>
            <a:r>
              <a:rPr lang="en" sz="1200" dirty="0">
                <a:solidFill>
                  <a:schemeClr val="dk1"/>
                </a:solidFill>
                <a:latin typeface="Century Gothic"/>
                <a:ea typeface="Century Gothic"/>
                <a:cs typeface="Century Gothic"/>
                <a:sym typeface="Century Gothic"/>
              </a:rPr>
              <a:t>? For others?</a:t>
            </a:r>
            <a:endParaRPr sz="1200" dirty="0">
              <a:solidFill>
                <a:schemeClr val="dk1"/>
              </a:solidFill>
              <a:latin typeface="Century Gothic"/>
              <a:ea typeface="Century Gothic"/>
              <a:cs typeface="Century Gothic"/>
              <a:sym typeface="Century Gothic"/>
            </a:endParaRPr>
          </a:p>
          <a:p>
            <a:pPr marL="0" lvl="0" indent="0" algn="l" rtl="0">
              <a:spcBef>
                <a:spcPts val="800"/>
              </a:spcBef>
              <a:spcAft>
                <a:spcPts val="0"/>
              </a:spcAft>
              <a:buNone/>
            </a:pPr>
            <a:endParaRPr sz="1200" dirty="0">
              <a:solidFill>
                <a:schemeClr val="dk1"/>
              </a:solidFill>
              <a:latin typeface="Century Gothic"/>
              <a:ea typeface="Century Gothic"/>
              <a:cs typeface="Century Gothic"/>
              <a:sym typeface="Century Gothic"/>
            </a:endParaRPr>
          </a:p>
          <a:p>
            <a:pPr marL="0" lvl="0" indent="0" algn="l" rtl="0">
              <a:spcBef>
                <a:spcPts val="300"/>
              </a:spcBef>
              <a:spcAft>
                <a:spcPts val="0"/>
              </a:spcAft>
              <a:buNone/>
            </a:pPr>
            <a:r>
              <a:rPr lang="en" sz="1200" dirty="0">
                <a:solidFill>
                  <a:schemeClr val="dk1"/>
                </a:solidFill>
                <a:latin typeface="Century Gothic"/>
                <a:ea typeface="Century Gothic"/>
                <a:cs typeface="Century Gothic"/>
                <a:sym typeface="Century Gothic"/>
              </a:rPr>
              <a:t>In this unit students will also grapple with these big ideas:</a:t>
            </a:r>
            <a:endParaRPr sz="1200" dirty="0">
              <a:solidFill>
                <a:schemeClr val="dk1"/>
              </a:solidFill>
              <a:latin typeface="Century Gothic"/>
              <a:ea typeface="Century Gothic"/>
              <a:cs typeface="Century Gothic"/>
              <a:sym typeface="Century Gothic"/>
            </a:endParaRPr>
          </a:p>
          <a:p>
            <a:pPr marL="0" lvl="0" indent="0" algn="l" rtl="0">
              <a:spcBef>
                <a:spcPts val="800"/>
              </a:spcBef>
              <a:spcAft>
                <a:spcPts val="0"/>
              </a:spcAft>
              <a:buNone/>
            </a:pPr>
            <a:endParaRPr sz="1200" dirty="0">
              <a:solidFill>
                <a:schemeClr val="dk1"/>
              </a:solidFill>
              <a:latin typeface="Century Gothic"/>
              <a:ea typeface="Century Gothic"/>
              <a:cs typeface="Century Gothic"/>
              <a:sym typeface="Century Gothic"/>
            </a:endParaRPr>
          </a:p>
          <a:p>
            <a:pPr marL="457200" lvl="0" indent="-304800" algn="l" rtl="0">
              <a:spcBef>
                <a:spcPts val="80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Authors use the structure of texts to create style and convey meaning.</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Authors use allusions to layer deeper meaning in the text.</a:t>
            </a:r>
            <a:endParaRPr sz="1200" dirty="0">
              <a:solidFill>
                <a:schemeClr val="dk1"/>
              </a:solidFill>
              <a:latin typeface="Century Gothic"/>
              <a:ea typeface="Century Gothic"/>
              <a:cs typeface="Century Gothic"/>
              <a:sym typeface="Century Gothic"/>
            </a:endParaRPr>
          </a:p>
          <a:p>
            <a:pPr marL="0" lvl="0" indent="0" algn="l" rtl="0">
              <a:spcBef>
                <a:spcPts val="800"/>
              </a:spcBef>
              <a:spcAft>
                <a:spcPts val="0"/>
              </a:spcAft>
              <a:buNone/>
            </a:pPr>
            <a:endParaRPr sz="1200" dirty="0">
              <a:solidFill>
                <a:schemeClr val="dk1"/>
              </a:solidFill>
              <a:latin typeface="Century Gothic"/>
              <a:ea typeface="Century Gothic"/>
              <a:cs typeface="Century Gothic"/>
              <a:sym typeface="Century Gothic"/>
            </a:endParaRPr>
          </a:p>
          <a:p>
            <a:pPr marL="0" lvl="0" indent="0" algn="l" rtl="0">
              <a:spcBef>
                <a:spcPts val="800"/>
              </a:spcBef>
              <a:spcAft>
                <a:spcPts val="0"/>
              </a:spcAft>
              <a:buNone/>
            </a:pPr>
            <a:endParaRPr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0"/>
          <p:cNvSpPr txBox="1">
            <a:spLocks noGrp="1"/>
          </p:cNvSpPr>
          <p:nvPr>
            <p:ph type="title"/>
          </p:nvPr>
        </p:nvSpPr>
        <p:spPr>
          <a:xfrm>
            <a:off x="85500" y="0"/>
            <a:ext cx="8973000" cy="656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complete the Mid-Unit 3 Assessment.</a:t>
            </a:r>
            <a:endParaRPr/>
          </a:p>
        </p:txBody>
      </p:sp>
      <p:sp>
        <p:nvSpPr>
          <p:cNvPr id="329" name="Google Shape;329;p50"/>
          <p:cNvSpPr txBox="1">
            <a:spLocks noGrp="1"/>
          </p:cNvSpPr>
          <p:nvPr>
            <p:ph type="body" idx="1"/>
          </p:nvPr>
        </p:nvSpPr>
        <p:spPr>
          <a:xfrm>
            <a:off x="255475" y="656400"/>
            <a:ext cx="4448100" cy="428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solidFill>
                  <a:schemeClr val="dk1"/>
                </a:solidFill>
              </a:rPr>
              <a:t>When presenting a Readers Theater, you need to be able to:</a:t>
            </a:r>
            <a:endParaRPr sz="2000" dirty="0">
              <a:solidFill>
                <a:schemeClr val="dk1"/>
              </a:solidFill>
            </a:endParaRPr>
          </a:p>
          <a:p>
            <a:pPr marL="457200" lvl="0" indent="-361950" algn="l" rtl="0">
              <a:spcBef>
                <a:spcPts val="800"/>
              </a:spcBef>
              <a:spcAft>
                <a:spcPts val="0"/>
              </a:spcAft>
              <a:buClr>
                <a:schemeClr val="dk1"/>
              </a:buClr>
              <a:buSzPts val="2100"/>
              <a:buChar char="•"/>
            </a:pPr>
            <a:r>
              <a:rPr lang="en" sz="2000" dirty="0">
                <a:solidFill>
                  <a:schemeClr val="dk1"/>
                </a:solidFill>
              </a:rPr>
              <a:t>justify your choices to your audience.</a:t>
            </a:r>
            <a:endParaRPr sz="2000" dirty="0">
              <a:solidFill>
                <a:schemeClr val="dk1"/>
              </a:solidFill>
            </a:endParaRPr>
          </a:p>
          <a:p>
            <a:pPr marL="457200" lvl="0" indent="-361950" algn="l" rtl="0">
              <a:spcBef>
                <a:spcPts val="0"/>
              </a:spcBef>
              <a:spcAft>
                <a:spcPts val="0"/>
              </a:spcAft>
              <a:buClr>
                <a:schemeClr val="dk1"/>
              </a:buClr>
              <a:buSzPts val="2100"/>
              <a:buChar char="•"/>
            </a:pPr>
            <a:r>
              <a:rPr lang="en" sz="2000" dirty="0">
                <a:solidFill>
                  <a:schemeClr val="dk1"/>
                </a:solidFill>
              </a:rPr>
              <a:t>explain why you made that scene selection.</a:t>
            </a:r>
            <a:endParaRPr sz="2000" dirty="0">
              <a:solidFill>
                <a:schemeClr val="dk1"/>
              </a:solidFill>
            </a:endParaRPr>
          </a:p>
          <a:p>
            <a:pPr marL="457200" lvl="0" indent="-361950" algn="l" rtl="0">
              <a:spcBef>
                <a:spcPts val="0"/>
              </a:spcBef>
              <a:spcAft>
                <a:spcPts val="0"/>
              </a:spcAft>
              <a:buClr>
                <a:schemeClr val="dk1"/>
              </a:buClr>
              <a:buSzPts val="2100"/>
              <a:buChar char="•"/>
            </a:pPr>
            <a:r>
              <a:rPr lang="en" sz="2000" dirty="0">
                <a:solidFill>
                  <a:schemeClr val="dk1"/>
                </a:solidFill>
              </a:rPr>
              <a:t>justify the scripting in reference to the main theme (or key quote).</a:t>
            </a:r>
            <a:endParaRPr sz="2000" dirty="0">
              <a:solidFill>
                <a:schemeClr val="dk1"/>
              </a:solidFill>
            </a:endParaRPr>
          </a:p>
          <a:p>
            <a:pPr marL="457200" lvl="0" indent="-361950" algn="l" rtl="0">
              <a:spcBef>
                <a:spcPts val="0"/>
              </a:spcBef>
              <a:spcAft>
                <a:spcPts val="0"/>
              </a:spcAft>
              <a:buClr>
                <a:schemeClr val="dk1"/>
              </a:buClr>
              <a:buSzPts val="2100"/>
              <a:buChar char="•"/>
            </a:pPr>
            <a:r>
              <a:rPr lang="en" sz="2000" dirty="0">
                <a:solidFill>
                  <a:schemeClr val="dk1"/>
                </a:solidFill>
              </a:rPr>
              <a:t>explain how your script communicates the key quote.</a:t>
            </a:r>
            <a:endParaRPr sz="2000" dirty="0">
              <a:solidFill>
                <a:schemeClr val="dk1"/>
              </a:solidFill>
            </a:endParaRPr>
          </a:p>
        </p:txBody>
      </p:sp>
      <p:pic>
        <p:nvPicPr>
          <p:cNvPr id="330" name="Google Shape;330;p50"/>
          <p:cNvPicPr preferRelativeResize="0"/>
          <p:nvPr/>
        </p:nvPicPr>
        <p:blipFill>
          <a:blip r:embed="rId3">
            <a:alphaModFix/>
          </a:blip>
          <a:stretch>
            <a:fillRect/>
          </a:stretch>
        </p:blipFill>
        <p:spPr>
          <a:xfrm>
            <a:off x="4883223" y="656400"/>
            <a:ext cx="3742303" cy="3859039"/>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1"/>
          <p:cNvSpPr txBox="1">
            <a:spLocks noGrp="1"/>
          </p:cNvSpPr>
          <p:nvPr>
            <p:ph type="title"/>
          </p:nvPr>
        </p:nvSpPr>
        <p:spPr>
          <a:xfrm>
            <a:off x="311700" y="108275"/>
            <a:ext cx="8520600" cy="1143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Peer Critique Guidelines.</a:t>
            </a:r>
            <a:endParaRPr/>
          </a:p>
        </p:txBody>
      </p:sp>
      <p:sp>
        <p:nvSpPr>
          <p:cNvPr id="336" name="Google Shape;336;p51"/>
          <p:cNvSpPr txBox="1">
            <a:spLocks noGrp="1"/>
          </p:cNvSpPr>
          <p:nvPr>
            <p:ph type="body" idx="1"/>
          </p:nvPr>
        </p:nvSpPr>
        <p:spPr>
          <a:xfrm>
            <a:off x="155325" y="1251275"/>
            <a:ext cx="8676900" cy="3753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r>
              <a:rPr lang="en">
                <a:solidFill>
                  <a:schemeClr val="dk1"/>
                </a:solidFill>
              </a:rPr>
              <a:t>Peer Critique Guidelines:</a:t>
            </a:r>
            <a:endParaRPr>
              <a:solidFill>
                <a:schemeClr val="dk1"/>
              </a:solidFill>
            </a:endParaRPr>
          </a:p>
          <a:p>
            <a:pPr marL="0" lvl="0" indent="0" algn="l" rtl="0">
              <a:lnSpc>
                <a:spcPct val="90000"/>
              </a:lnSpc>
              <a:spcBef>
                <a:spcPts val="800"/>
              </a:spcBef>
              <a:spcAft>
                <a:spcPts val="0"/>
              </a:spcAft>
              <a:buNone/>
            </a:pPr>
            <a:endParaRPr sz="1000"/>
          </a:p>
          <a:p>
            <a:pPr marL="457200" lvl="0" indent="-342900" algn="l" rtl="0">
              <a:lnSpc>
                <a:spcPct val="90000"/>
              </a:lnSpc>
              <a:spcBef>
                <a:spcPts val="800"/>
              </a:spcBef>
              <a:spcAft>
                <a:spcPts val="0"/>
              </a:spcAft>
              <a:buClr>
                <a:schemeClr val="dk1"/>
              </a:buClr>
              <a:buSzPts val="1800"/>
              <a:buAutoNum type="arabicPeriod"/>
            </a:pPr>
            <a:r>
              <a:rPr lang="en" sz="1800">
                <a:solidFill>
                  <a:schemeClr val="dk1"/>
                </a:solidFill>
              </a:rPr>
              <a:t>Be kind: Always treat others with dignity and respect. This means we never use words or tones that are hurtful, including sarcasm.</a:t>
            </a:r>
            <a:endParaRPr sz="1800">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sz="1800">
                <a:solidFill>
                  <a:schemeClr val="dk1"/>
                </a:solidFill>
              </a:rPr>
              <a:t>Be specific: Focus on particular strengths and weaknesses, rather than making general comments like “It’s good” or “I like it.” Provide insight into why it is good or what, specifically, you like about it.</a:t>
            </a:r>
            <a:endParaRPr sz="1800">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sz="1800">
                <a:solidFill>
                  <a:schemeClr val="dk1"/>
                </a:solidFill>
              </a:rPr>
              <a:t>Be helpful: The goal is to positively contribute to the individual or the group, not to simply be heard. Echoing the thoughts of others or cleverly pointing out details that are irrelevant wastes time.</a:t>
            </a:r>
            <a:endParaRPr sz="1800">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sz="1800">
                <a:solidFill>
                  <a:schemeClr val="dk1"/>
                </a:solidFill>
              </a:rPr>
              <a:t>Participate: Peer critique is a process to support each other, and your feedback is valued.</a:t>
            </a:r>
            <a:endParaRPr sz="1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2"/>
          <p:cNvSpPr txBox="1">
            <a:spLocks noGrp="1"/>
          </p:cNvSpPr>
          <p:nvPr>
            <p:ph type="title"/>
          </p:nvPr>
        </p:nvSpPr>
        <p:spPr>
          <a:xfrm>
            <a:off x="97350" y="108275"/>
            <a:ext cx="5273100" cy="1143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333333"/>
                </a:solidFill>
                <a:highlight>
                  <a:srgbClr val="FFFFFF"/>
                </a:highlight>
              </a:rPr>
              <a:t>Let's listen to examples of </a:t>
            </a:r>
            <a:endParaRPr sz="3000">
              <a:solidFill>
                <a:srgbClr val="333333"/>
              </a:solidFill>
              <a:highlight>
                <a:srgbClr val="FFFFFF"/>
              </a:highlight>
            </a:endParaRPr>
          </a:p>
          <a:p>
            <a:pPr marL="0" lvl="0" indent="0" algn="l" rtl="0">
              <a:spcBef>
                <a:spcPts val="0"/>
              </a:spcBef>
              <a:spcAft>
                <a:spcPts val="0"/>
              </a:spcAft>
              <a:buNone/>
            </a:pPr>
            <a:r>
              <a:rPr lang="en" sz="3000">
                <a:solidFill>
                  <a:srgbClr val="333333"/>
                </a:solidFill>
                <a:highlight>
                  <a:srgbClr val="FFFFFF"/>
                </a:highlight>
              </a:rPr>
              <a:t>strong, specific feedback.</a:t>
            </a:r>
            <a:endParaRPr sz="3000"/>
          </a:p>
        </p:txBody>
      </p:sp>
      <p:pic>
        <p:nvPicPr>
          <p:cNvPr id="342" name="Google Shape;342;p52"/>
          <p:cNvPicPr preferRelativeResize="0"/>
          <p:nvPr/>
        </p:nvPicPr>
        <p:blipFill>
          <a:blip r:embed="rId3">
            <a:alphaModFix/>
          </a:blip>
          <a:stretch>
            <a:fillRect/>
          </a:stretch>
        </p:blipFill>
        <p:spPr>
          <a:xfrm>
            <a:off x="5490125" y="205125"/>
            <a:ext cx="3116547" cy="4423436"/>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3"/>
          <p:cNvSpPr txBox="1">
            <a:spLocks noGrp="1"/>
          </p:cNvSpPr>
          <p:nvPr>
            <p:ph type="title"/>
          </p:nvPr>
        </p:nvSpPr>
        <p:spPr>
          <a:xfrm>
            <a:off x="311700" y="-77075"/>
            <a:ext cx="8520600" cy="1143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give feedback using the Peer Critique Guidelines.</a:t>
            </a:r>
            <a:endParaRPr/>
          </a:p>
        </p:txBody>
      </p:sp>
      <p:pic>
        <p:nvPicPr>
          <p:cNvPr id="348" name="Google Shape;348;p53"/>
          <p:cNvPicPr preferRelativeResize="0"/>
          <p:nvPr/>
        </p:nvPicPr>
        <p:blipFill>
          <a:blip r:embed="rId3">
            <a:alphaModFix/>
          </a:blip>
          <a:stretch>
            <a:fillRect/>
          </a:stretch>
        </p:blipFill>
        <p:spPr>
          <a:xfrm>
            <a:off x="2104361" y="1065925"/>
            <a:ext cx="4692366" cy="3600343"/>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Homework</a:t>
            </a:r>
            <a:endParaRPr dirty="0"/>
          </a:p>
        </p:txBody>
      </p:sp>
      <p:sp>
        <p:nvSpPr>
          <p:cNvPr id="354" name="Google Shape;354;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2000"/>
          </a:p>
          <a:p>
            <a:pPr marL="0" lvl="0" indent="0" algn="l" rtl="0">
              <a:spcBef>
                <a:spcPts val="800"/>
              </a:spcBef>
              <a:spcAft>
                <a:spcPts val="0"/>
              </a:spcAft>
              <a:buNone/>
            </a:pPr>
            <a:endParaRPr sz="2000"/>
          </a:p>
          <a:p>
            <a:pPr marL="0" lvl="0" indent="0" algn="l" rtl="0">
              <a:spcBef>
                <a:spcPts val="800"/>
              </a:spcBef>
              <a:spcAft>
                <a:spcPts val="0"/>
              </a:spcAft>
              <a:buNone/>
            </a:pPr>
            <a:endParaRPr sz="2000"/>
          </a:p>
        </p:txBody>
      </p:sp>
      <p:sp>
        <p:nvSpPr>
          <p:cNvPr id="356" name="Google Shape;356;p54"/>
          <p:cNvSpPr txBox="1"/>
          <p:nvPr/>
        </p:nvSpPr>
        <p:spPr>
          <a:xfrm>
            <a:off x="610900" y="906875"/>
            <a:ext cx="7677900" cy="36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Finish revising your Readers Theater script based on the stars and steps from the peer critique.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63" name="Google Shape;363;p55"/>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2"/>
          <p:cNvSpPr txBox="1">
            <a:spLocks noGrp="1"/>
          </p:cNvSpPr>
          <p:nvPr>
            <p:ph type="title"/>
          </p:nvPr>
        </p:nvSpPr>
        <p:spPr>
          <a:xfrm>
            <a:off x="311700" y="1507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Module 2 Unit 2 Assessment Overview</a:t>
            </a:r>
            <a:endParaRPr sz="3400">
              <a:latin typeface="Century Gothic"/>
              <a:ea typeface="Century Gothic"/>
              <a:cs typeface="Century Gothic"/>
              <a:sym typeface="Century Gothic"/>
            </a:endParaRPr>
          </a:p>
        </p:txBody>
      </p:sp>
      <p:graphicFrame>
        <p:nvGraphicFramePr>
          <p:cNvPr id="276" name="Google Shape;276;p42"/>
          <p:cNvGraphicFramePr/>
          <p:nvPr>
            <p:extLst>
              <p:ext uri="{D42A27DB-BD31-4B8C-83A1-F6EECF244321}">
                <p14:modId xmlns:p14="http://schemas.microsoft.com/office/powerpoint/2010/main" val="3196928149"/>
              </p:ext>
            </p:extLst>
          </p:nvPr>
        </p:nvGraphicFramePr>
        <p:xfrm>
          <a:off x="232050" y="1622500"/>
          <a:ext cx="8679900" cy="1898500"/>
        </p:xfrm>
        <a:graphic>
          <a:graphicData uri="http://schemas.openxmlformats.org/drawingml/2006/table">
            <a:tbl>
              <a:tblPr>
                <a:noFill/>
                <a:tableStyleId>{D7C99802-3CBD-4FA4-9AE1-B1FBB021390E}</a:tableStyleId>
              </a:tblPr>
              <a:tblGrid>
                <a:gridCol w="1964075">
                  <a:extLst>
                    <a:ext uri="{9D8B030D-6E8A-4147-A177-3AD203B41FA5}">
                      <a16:colId xmlns:a16="http://schemas.microsoft.com/office/drawing/2014/main" xmlns="" val="20000"/>
                    </a:ext>
                  </a:extLst>
                </a:gridCol>
                <a:gridCol w="6715825">
                  <a:extLst>
                    <a:ext uri="{9D8B030D-6E8A-4147-A177-3AD203B41FA5}">
                      <a16:colId xmlns:a16="http://schemas.microsoft.com/office/drawing/2014/main" xmlns="" val="20001"/>
                    </a:ext>
                  </a:extLst>
                </a:gridCol>
              </a:tblGrid>
              <a:tr h="870150">
                <a:tc>
                  <a:txBody>
                    <a:bodyPr/>
                    <a:lstStyle/>
                    <a:p>
                      <a:pPr marL="0" lvl="0" indent="0" algn="l" rtl="0">
                        <a:spcBef>
                          <a:spcPts val="0"/>
                        </a:spcBef>
                        <a:spcAft>
                          <a:spcPts val="0"/>
                        </a:spcAft>
                        <a:buNone/>
                      </a:pPr>
                      <a:r>
                        <a:rPr lang="en"/>
                        <a:t>Mid-Unit 3 Assessment</a:t>
                      </a:r>
                      <a:endParaRPr/>
                    </a:p>
                  </a:txBody>
                  <a:tcPr marL="91425" marR="91425" marT="54600" marB="54600">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r>
                        <a:rPr lang="en" sz="1100" b="1" dirty="0"/>
                        <a:t>Readers Theater Scene Selection: Justification</a:t>
                      </a:r>
                      <a:endParaRPr sz="1100" b="1" dirty="0"/>
                    </a:p>
                    <a:p>
                      <a:pPr marL="0" lvl="0" indent="0" algn="l" rtl="0">
                        <a:spcBef>
                          <a:spcPts val="0"/>
                        </a:spcBef>
                        <a:spcAft>
                          <a:spcPts val="0"/>
                        </a:spcAft>
                        <a:buNone/>
                      </a:pPr>
                      <a:r>
                        <a:rPr lang="en" sz="1100" dirty="0"/>
                        <a:t>This assessment centers on ELA standards RL.8.1 and W.8.9a, and serves as a scaffold toward students’ Readers Theater script. For the </a:t>
                      </a:r>
                      <a:r>
                        <a:rPr lang="en" sz="1100" b="1" dirty="0"/>
                        <a:t>mid-unit assessment</a:t>
                      </a:r>
                      <a:r>
                        <a:rPr lang="en" sz="1100" dirty="0"/>
                        <a:t>, students will write a short justification of why they chose the scene they did and explain how their passage develops the main idea of the anchor quote.</a:t>
                      </a:r>
                      <a:endParaRPr sz="1100" dirty="0"/>
                    </a:p>
                  </a:txBody>
                  <a:tcPr marL="91425" marR="91425" marT="54600" marB="54600">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solidFill>
                      <a:srgbClr val="FFFFFF"/>
                    </a:solidFill>
                  </a:tcPr>
                </a:tc>
                <a:extLst>
                  <a:ext uri="{0D108BD9-81ED-4DB2-BD59-A6C34878D82A}">
                    <a16:rowId xmlns:a16="http://schemas.microsoft.com/office/drawing/2014/main" xmlns="" val="10000"/>
                  </a:ext>
                </a:extLst>
              </a:tr>
              <a:tr h="1028350">
                <a:tc>
                  <a:txBody>
                    <a:bodyPr/>
                    <a:lstStyle/>
                    <a:p>
                      <a:pPr marL="0" lvl="0" indent="0" algn="l" rtl="0">
                        <a:spcBef>
                          <a:spcPts val="0"/>
                        </a:spcBef>
                        <a:spcAft>
                          <a:spcPts val="0"/>
                        </a:spcAft>
                        <a:buNone/>
                      </a:pPr>
                      <a:r>
                        <a:rPr lang="en"/>
                        <a:t>End of Unit 3 Assessment</a:t>
                      </a:r>
                      <a:endParaRPr/>
                    </a:p>
                  </a:txBody>
                  <a:tcPr marL="91425" marR="91425" marT="54600" marB="54600">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r>
                        <a:rPr lang="en" sz="1100" b="1" dirty="0"/>
                        <a:t>Readers Theater Commentary</a:t>
                      </a:r>
                      <a:endParaRPr sz="1100" b="1" dirty="0"/>
                    </a:p>
                    <a:p>
                      <a:pPr marL="0" lvl="0" indent="0" algn="l" rtl="0">
                        <a:spcBef>
                          <a:spcPts val="0"/>
                        </a:spcBef>
                        <a:spcAft>
                          <a:spcPts val="0"/>
                        </a:spcAft>
                        <a:buNone/>
                      </a:pPr>
                      <a:r>
                        <a:rPr lang="en" sz="1100" dirty="0"/>
                        <a:t>For the </a:t>
                      </a:r>
                      <a:r>
                        <a:rPr lang="en" sz="1100" b="1" dirty="0"/>
                        <a:t>End of Unit 3 Assessment</a:t>
                      </a:r>
                      <a:r>
                        <a:rPr lang="en" sz="1100" dirty="0"/>
                        <a:t>, students will write a commentary on how their individual script is a response to </a:t>
                      </a:r>
                      <a:r>
                        <a:rPr lang="en" sz="1100" i="1" dirty="0"/>
                        <a:t>To Kill a Mockingbird</a:t>
                      </a:r>
                      <a:r>
                        <a:rPr lang="en" sz="1100" dirty="0"/>
                        <a:t> and how it connects to and diverges from the novel. This assessment centers on RL.8.2, RL.8.3, and W.8.11 (Note that students are not formally assessed on their individual script itself, but only on their commentary.)</a:t>
                      </a:r>
                      <a:endParaRPr sz="1100" dirty="0"/>
                    </a:p>
                  </a:txBody>
                  <a:tcPr marL="91425" marR="91425" marT="54600" marB="54600">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3"/>
          <p:cNvSpPr txBox="1">
            <a:spLocks noGrp="1"/>
          </p:cNvSpPr>
          <p:nvPr>
            <p:ph type="title"/>
          </p:nvPr>
        </p:nvSpPr>
        <p:spPr>
          <a:xfrm>
            <a:off x="311700" y="0"/>
            <a:ext cx="8520600" cy="7905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3</a:t>
            </a:r>
            <a:r>
              <a:rPr lang="en" sz="3400"/>
              <a:t>: Lesson 1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82" name="Google Shape;282;p43"/>
          <p:cNvSpPr txBox="1">
            <a:spLocks noGrp="1"/>
          </p:cNvSpPr>
          <p:nvPr>
            <p:ph type="body" idx="1"/>
          </p:nvPr>
        </p:nvSpPr>
        <p:spPr>
          <a:xfrm>
            <a:off x="311700" y="873875"/>
            <a:ext cx="8520600" cy="3865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50-60 minutes to complete. </a:t>
            </a:r>
            <a:endParaRPr sz="1600" dirty="0">
              <a:solidFill>
                <a:schemeClr val="dk1"/>
              </a:solidFill>
            </a:endParaRPr>
          </a:p>
          <a:p>
            <a:pPr marL="0" lvl="0" indent="0" algn="l" rtl="0">
              <a:spcBef>
                <a:spcPts val="800"/>
              </a:spcBef>
              <a:spcAft>
                <a:spcPts val="0"/>
              </a:spcAft>
              <a:buClr>
                <a:schemeClr val="dk1"/>
              </a:buClr>
              <a:buSzPts val="24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algn="l" rtl="0">
              <a:spcBef>
                <a:spcPts val="800"/>
              </a:spcBef>
              <a:spcAft>
                <a:spcPts val="0"/>
              </a:spcAft>
              <a:buClr>
                <a:schemeClr val="dk1"/>
              </a:buClr>
              <a:buSzPts val="1600"/>
              <a:buChar char="•"/>
            </a:pPr>
            <a:r>
              <a:rPr lang="en" sz="1600" dirty="0">
                <a:solidFill>
                  <a:schemeClr val="dk1"/>
                </a:solidFill>
              </a:rPr>
              <a:t>Have students complete an on-demand </a:t>
            </a:r>
            <a:r>
              <a:rPr lang="en" sz="1600" b="1" dirty="0">
                <a:solidFill>
                  <a:schemeClr val="dk1"/>
                </a:solidFill>
              </a:rPr>
              <a:t>mid-unit assessment</a:t>
            </a:r>
            <a:r>
              <a:rPr lang="en" sz="1600" dirty="0">
                <a:solidFill>
                  <a:schemeClr val="dk1"/>
                </a:solidFill>
              </a:rPr>
              <a:t>. The questions posed in the assessment have been discussed at length in previous lessons, so students should be able to answer them confidently.</a:t>
            </a:r>
            <a:endParaRPr sz="1600" dirty="0">
              <a:solidFill>
                <a:schemeClr val="dk1"/>
              </a:solidFill>
            </a:endParaRPr>
          </a:p>
          <a:p>
            <a:pPr marL="457200" lvl="0" indent="-330200" algn="l" rtl="0">
              <a:spcBef>
                <a:spcPts val="0"/>
              </a:spcBef>
              <a:spcAft>
                <a:spcPts val="0"/>
              </a:spcAft>
              <a:buClr>
                <a:schemeClr val="dk1"/>
              </a:buClr>
              <a:buSzPts val="1600"/>
              <a:buChar char="•"/>
            </a:pPr>
            <a:r>
              <a:rPr lang="en" sz="1600" dirty="0">
                <a:solidFill>
                  <a:schemeClr val="dk1"/>
                </a:solidFill>
              </a:rPr>
              <a:t>Give students an opportunity to peer critique the script of another member of their Readers Theater group against the </a:t>
            </a:r>
            <a:r>
              <a:rPr lang="en" sz="1600" b="1" dirty="0">
                <a:solidFill>
                  <a:schemeClr val="dk1"/>
                </a:solidFill>
              </a:rPr>
              <a:t>Readers Theater Criteria anchor chart</a:t>
            </a:r>
            <a:r>
              <a:rPr lang="en" sz="1600" dirty="0">
                <a:solidFill>
                  <a:schemeClr val="dk1"/>
                </a:solidFill>
              </a:rPr>
              <a:t>.</a:t>
            </a: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I can explain why I chose my scene from </a:t>
            </a:r>
            <a:r>
              <a:rPr lang="en" sz="1600" i="1" dirty="0">
                <a:solidFill>
                  <a:schemeClr val="dk1"/>
                </a:solidFill>
              </a:rPr>
              <a:t>To Kill a Mockingbird</a:t>
            </a:r>
            <a:r>
              <a:rPr lang="en" sz="1600" dirty="0">
                <a:solidFill>
                  <a:schemeClr val="dk1"/>
                </a:solidFill>
              </a:rPr>
              <a:t>.</a:t>
            </a:r>
            <a:endParaRPr sz="1600" dirty="0">
              <a:solidFill>
                <a:schemeClr val="dk1"/>
              </a:solidFill>
            </a:endParaRPr>
          </a:p>
          <a:p>
            <a:pPr marL="457200" lvl="0" indent="-330200" algn="l" rtl="0">
              <a:spcBef>
                <a:spcPts val="0"/>
              </a:spcBef>
              <a:spcAft>
                <a:spcPts val="0"/>
              </a:spcAft>
              <a:buClr>
                <a:schemeClr val="dk1"/>
              </a:buClr>
              <a:buSzPts val="1600"/>
              <a:buAutoNum type="arabicPeriod"/>
            </a:pPr>
            <a:r>
              <a:rPr lang="en" sz="1600" dirty="0">
                <a:solidFill>
                  <a:schemeClr val="dk1"/>
                </a:solidFill>
              </a:rPr>
              <a:t>I can explain how my script develops the main idea of the key quote.</a:t>
            </a:r>
            <a:endParaRPr sz="1600" dirty="0">
              <a:solidFill>
                <a:schemeClr val="dk1"/>
              </a:solidFill>
            </a:endParaRPr>
          </a:p>
          <a:p>
            <a:pPr marL="457200" lvl="0" indent="-330200" algn="l" rtl="0">
              <a:spcBef>
                <a:spcPts val="0"/>
              </a:spcBef>
              <a:spcAft>
                <a:spcPts val="0"/>
              </a:spcAft>
              <a:buClr>
                <a:schemeClr val="dk1"/>
              </a:buClr>
              <a:buSzPts val="1600"/>
              <a:buAutoNum type="arabicPeriod"/>
            </a:pPr>
            <a:r>
              <a:rPr lang="en" sz="1600" dirty="0">
                <a:solidFill>
                  <a:schemeClr val="dk1"/>
                </a:solidFill>
              </a:rPr>
              <a:t>I can use the rubric to provide feedback to my peers.</a:t>
            </a:r>
            <a:endParaRPr sz="16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4"/>
          <p:cNvSpPr txBox="1">
            <a:spLocks noGrp="1"/>
          </p:cNvSpPr>
          <p:nvPr>
            <p:ph type="title"/>
          </p:nvPr>
        </p:nvSpPr>
        <p:spPr>
          <a:xfrm>
            <a:off x="311700" y="9090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3</a:t>
            </a:r>
            <a:r>
              <a:rPr lang="en" sz="3400"/>
              <a:t>: Lesson 1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88" name="Google Shape;288;p44"/>
          <p:cNvSpPr txBox="1">
            <a:spLocks noGrp="1"/>
          </p:cNvSpPr>
          <p:nvPr>
            <p:ph type="body" idx="1"/>
          </p:nvPr>
        </p:nvSpPr>
        <p:spPr>
          <a:xfrm>
            <a:off x="311700" y="922275"/>
            <a:ext cx="8520600" cy="4221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 :</a:t>
            </a:r>
            <a:r>
              <a:rPr lang="en" i="1" dirty="0">
                <a:solidFill>
                  <a:schemeClr val="dk1"/>
                </a:solidFill>
              </a:rPr>
              <a:t>  </a:t>
            </a:r>
            <a:r>
              <a:rPr lang="en" dirty="0">
                <a:solidFill>
                  <a:schemeClr val="dk1"/>
                </a:solidFill>
              </a:rPr>
              <a:t>Materials and classroom preparation</a:t>
            </a:r>
            <a:endParaRPr dirty="0"/>
          </a:p>
          <a:p>
            <a:pPr marL="0" lvl="0" indent="0" algn="l" rtl="0">
              <a:spcBef>
                <a:spcPts val="800"/>
              </a:spcBef>
              <a:spcAft>
                <a:spcPts val="0"/>
              </a:spcAft>
              <a:buClr>
                <a:schemeClr val="dk1"/>
              </a:buClr>
              <a:buSzPts val="2500"/>
              <a:buFont typeface="Arial"/>
              <a:buNone/>
            </a:pPr>
            <a:endParaRPr sz="1000" dirty="0"/>
          </a:p>
          <a:p>
            <a:pPr marL="457200" lvl="0" indent="-361950" algn="l" rtl="0">
              <a:spcBef>
                <a:spcPts val="0"/>
              </a:spcBef>
              <a:spcAft>
                <a:spcPts val="0"/>
              </a:spcAft>
              <a:buClr>
                <a:schemeClr val="dk1"/>
              </a:buClr>
              <a:buSzPts val="2100"/>
              <a:buChar char="•"/>
            </a:pPr>
            <a:r>
              <a:rPr lang="en" dirty="0">
                <a:solidFill>
                  <a:schemeClr val="dk1"/>
                </a:solidFill>
              </a:rPr>
              <a:t>Prepare copies (one per student) of:</a:t>
            </a:r>
            <a:endParaRPr dirty="0">
              <a:solidFill>
                <a:schemeClr val="dk1"/>
              </a:solidFill>
            </a:endParaRPr>
          </a:p>
          <a:p>
            <a:pPr marL="914400" lvl="1" indent="-342900" algn="l" rtl="0">
              <a:spcBef>
                <a:spcPts val="0"/>
              </a:spcBef>
              <a:spcAft>
                <a:spcPts val="0"/>
              </a:spcAft>
              <a:buClr>
                <a:schemeClr val="dk1"/>
              </a:buClr>
              <a:buSzPts val="1800"/>
              <a:buChar char="•"/>
            </a:pPr>
            <a:r>
              <a:rPr lang="en" sz="1800" b="1" dirty="0">
                <a:solidFill>
                  <a:schemeClr val="dk1"/>
                </a:solidFill>
              </a:rPr>
              <a:t>Mid-Unit 3 Assessment: Readers Theater Scene Selection: Justification </a:t>
            </a:r>
            <a:endParaRPr sz="1800" b="1" dirty="0">
              <a:solidFill>
                <a:schemeClr val="dk1"/>
              </a:solidFill>
            </a:endParaRPr>
          </a:p>
          <a:p>
            <a:pPr marL="914400" lvl="1" indent="-342900" algn="l" rtl="0">
              <a:spcBef>
                <a:spcPts val="0"/>
              </a:spcBef>
              <a:spcAft>
                <a:spcPts val="0"/>
              </a:spcAft>
              <a:buClr>
                <a:schemeClr val="dk1"/>
              </a:buClr>
              <a:buSzPts val="1800"/>
              <a:buChar char="•"/>
            </a:pPr>
            <a:r>
              <a:rPr lang="en" sz="1800" dirty="0">
                <a:solidFill>
                  <a:schemeClr val="dk1"/>
                </a:solidFill>
              </a:rPr>
              <a:t>Stars and Steps recording form</a:t>
            </a:r>
            <a:endParaRPr sz="1800" dirty="0">
              <a:solidFill>
                <a:schemeClr val="dk1"/>
              </a:solidFill>
            </a:endParaRPr>
          </a:p>
          <a:p>
            <a:pPr marL="520700" lvl="0" indent="0" algn="l" rtl="0">
              <a:spcBef>
                <a:spcPts val="0"/>
              </a:spcBef>
              <a:spcAft>
                <a:spcPts val="0"/>
              </a:spcAft>
              <a:buNone/>
            </a:pPr>
            <a:endParaRPr sz="1000" dirty="0"/>
          </a:p>
          <a:p>
            <a:pPr marL="457200" lvl="0" indent="-361950" algn="l" rtl="0">
              <a:spcBef>
                <a:spcPts val="0"/>
              </a:spcBef>
              <a:spcAft>
                <a:spcPts val="0"/>
              </a:spcAft>
              <a:buClr>
                <a:schemeClr val="dk1"/>
              </a:buClr>
              <a:buSzPts val="2100"/>
              <a:buChar char="•"/>
            </a:pPr>
            <a:r>
              <a:rPr lang="en" dirty="0">
                <a:solidFill>
                  <a:schemeClr val="dk1"/>
                </a:solidFill>
              </a:rPr>
              <a:t>In advance, prepare and post a chart with the </a:t>
            </a:r>
            <a:r>
              <a:rPr lang="en" b="1" dirty="0">
                <a:solidFill>
                  <a:schemeClr val="dk1"/>
                </a:solidFill>
              </a:rPr>
              <a:t>Peer Critique Guidelines</a:t>
            </a:r>
            <a:r>
              <a:rPr lang="en" dirty="0">
                <a:solidFill>
                  <a:schemeClr val="dk1"/>
                </a:solidFill>
              </a:rPr>
              <a:t> or be ready to distribute a copy of the guidelines for students to keep in their folders (see supporting materials).</a:t>
            </a:r>
            <a:endParaRPr dirty="0"/>
          </a:p>
          <a:p>
            <a:pPr marL="177800" lvl="0" indent="0" algn="l" rtl="0">
              <a:spcBef>
                <a:spcPts val="0"/>
              </a:spcBef>
              <a:spcAft>
                <a:spcPts val="0"/>
              </a:spcAft>
              <a:buNone/>
            </a:pPr>
            <a:endParaRPr sz="1000" dirty="0"/>
          </a:p>
          <a:p>
            <a:pPr marL="457200" lvl="0" indent="-361950" algn="l" rtl="0">
              <a:spcBef>
                <a:spcPts val="0"/>
              </a:spcBef>
              <a:spcAft>
                <a:spcPts val="0"/>
              </a:spcAft>
              <a:buClr>
                <a:schemeClr val="dk1"/>
              </a:buClr>
              <a:buSzPts val="2100"/>
              <a:buChar char="•"/>
            </a:pPr>
            <a:r>
              <a:rPr lang="en" dirty="0">
                <a:solidFill>
                  <a:schemeClr val="dk1"/>
                </a:solidFill>
              </a:rPr>
              <a:t>Post the Learning Targets and </a:t>
            </a:r>
            <a:r>
              <a:rPr lang="en" b="1" dirty="0">
                <a:solidFill>
                  <a:schemeClr val="dk1"/>
                </a:solidFill>
              </a:rPr>
              <a:t>Key Quotes anchor charts</a:t>
            </a:r>
            <a:endParaRPr b="1" dirty="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3</a:t>
            </a:r>
            <a:r>
              <a:rPr lang="en" sz="3400"/>
              <a:t>: Lesson 1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94" name="Google Shape;294;p45"/>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 : </a:t>
            </a:r>
            <a:r>
              <a:rPr lang="en" dirty="0">
                <a:solidFill>
                  <a:schemeClr val="dk1"/>
                </a:solidFill>
              </a:rPr>
              <a:t>Reading and protocols to read in preparation:</a:t>
            </a: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Review the </a:t>
            </a:r>
            <a:r>
              <a:rPr lang="en" b="1" dirty="0">
                <a:solidFill>
                  <a:schemeClr val="dk1"/>
                </a:solidFill>
              </a:rPr>
              <a:t>Grade 8 2-Point Rubric for Short Response </a:t>
            </a:r>
            <a:r>
              <a:rPr lang="en" dirty="0">
                <a:solidFill>
                  <a:schemeClr val="dk1"/>
                </a:solidFill>
              </a:rPr>
              <a:t>to use to Assess student responses on the </a:t>
            </a:r>
            <a:r>
              <a:rPr lang="en" b="1" dirty="0">
                <a:solidFill>
                  <a:schemeClr val="dk1"/>
                </a:solidFill>
              </a:rPr>
              <a:t>mid-unit assessment</a:t>
            </a:r>
            <a:r>
              <a:rPr lang="en" dirty="0">
                <a:solidFill>
                  <a:schemeClr val="dk1"/>
                </a:solidFill>
              </a:rPr>
              <a:t>.</a:t>
            </a:r>
            <a:endParaRPr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8"/>
        <p:cNvGrpSpPr/>
        <p:nvPr/>
      </p:nvGrpSpPr>
      <p:grpSpPr>
        <a:xfrm>
          <a:off x="0" y="0"/>
          <a:ext cx="0" cy="0"/>
          <a:chOff x="0" y="0"/>
          <a:chExt cx="0" cy="0"/>
        </a:xfrm>
      </p:grpSpPr>
      <p:pic>
        <p:nvPicPr>
          <p:cNvPr id="299" name="Google Shape;299;p4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00" name="Google Shape;300;p4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301" name="Google Shape;301;p4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3: Lesson 1</a:t>
            </a:r>
            <a:endParaRPr sz="3000" b="1">
              <a:solidFill>
                <a:srgbClr val="404040"/>
              </a:solidFill>
              <a:latin typeface="Century Gothic"/>
              <a:ea typeface="Century Gothic"/>
              <a:cs typeface="Century Gothic"/>
              <a:sym typeface="Century Gothic"/>
            </a:endParaRPr>
          </a:p>
        </p:txBody>
      </p:sp>
      <p:pic>
        <p:nvPicPr>
          <p:cNvPr id="302" name="Google Shape;302;p4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03" name="Google Shape;303;p4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7"/>
          <p:cNvSpPr txBox="1">
            <a:spLocks noGrp="1"/>
          </p:cNvSpPr>
          <p:nvPr>
            <p:ph type="title"/>
          </p:nvPr>
        </p:nvSpPr>
        <p:spPr>
          <a:xfrm>
            <a:off x="311700" y="21450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309" name="Google Shape;309;p47"/>
          <p:cNvSpPr txBox="1">
            <a:spLocks noGrp="1"/>
          </p:cNvSpPr>
          <p:nvPr>
            <p:ph type="body" idx="1"/>
          </p:nvPr>
        </p:nvSpPr>
        <p:spPr>
          <a:xfrm>
            <a:off x="191550" y="787200"/>
            <a:ext cx="8748900" cy="3869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In this lesson you will </a:t>
            </a:r>
            <a:r>
              <a:rPr lang="en" sz="1800" dirty="0">
                <a:solidFill>
                  <a:schemeClr val="dk1"/>
                </a:solidFill>
              </a:rPr>
              <a:t>complete your </a:t>
            </a:r>
            <a:r>
              <a:rPr lang="en" sz="1800" b="1" dirty="0">
                <a:solidFill>
                  <a:schemeClr val="dk1"/>
                </a:solidFill>
              </a:rPr>
              <a:t>mid-unit assessment</a:t>
            </a:r>
            <a:r>
              <a:rPr lang="en" sz="1800" dirty="0">
                <a:solidFill>
                  <a:schemeClr val="dk1"/>
                </a:solidFill>
              </a:rPr>
              <a:t>. We’ve discussed the questions in this assessment in previous lessons, so you should be able to answer them confidently! After the assessment, you’ll have an opportunity to peer critique the script of another member of your Readers Theater group using the </a:t>
            </a:r>
            <a:r>
              <a:rPr lang="en" sz="1800" b="1" dirty="0">
                <a:solidFill>
                  <a:schemeClr val="dk1"/>
                </a:solidFill>
              </a:rPr>
              <a:t>Readers Theater Criteria anchor chart</a:t>
            </a:r>
            <a:r>
              <a:rPr lang="en" sz="1800" dirty="0">
                <a:solidFill>
                  <a:schemeClr val="dk1"/>
                </a:solidFill>
              </a:rPr>
              <a:t>.</a:t>
            </a:r>
            <a:endParaRPr sz="1800" dirty="0"/>
          </a:p>
          <a:p>
            <a:pPr marL="0" lvl="0" indent="0" algn="l" rtl="0">
              <a:spcBef>
                <a:spcPts val="800"/>
              </a:spcBef>
              <a:spcAft>
                <a:spcPts val="0"/>
              </a:spcAft>
              <a:buNone/>
            </a:pPr>
            <a:r>
              <a:rPr lang="en" sz="1800" dirty="0"/>
              <a:t>Here’s what you’ll be learning and doing today:</a:t>
            </a:r>
            <a:endParaRPr sz="1800" dirty="0"/>
          </a:p>
          <a:p>
            <a:pPr marL="457200" lvl="0" indent="-361950" algn="l" rtl="0">
              <a:spcBef>
                <a:spcPts val="800"/>
              </a:spcBef>
              <a:spcAft>
                <a:spcPts val="0"/>
              </a:spcAft>
              <a:buSzPts val="2100"/>
              <a:buChar char="•"/>
            </a:pPr>
            <a:r>
              <a:rPr lang="en" sz="1800" dirty="0"/>
              <a:t>Complete the </a:t>
            </a:r>
            <a:r>
              <a:rPr lang="en" sz="1800" b="1" dirty="0"/>
              <a:t>Unit 3 Mid-Unit Assessment</a:t>
            </a:r>
            <a:r>
              <a:rPr lang="en" sz="1800" dirty="0"/>
              <a:t>.</a:t>
            </a:r>
            <a:endParaRPr sz="1800" dirty="0"/>
          </a:p>
          <a:p>
            <a:pPr marL="457200" lvl="0" indent="-361950" algn="l" rtl="0">
              <a:spcBef>
                <a:spcPts val="0"/>
              </a:spcBef>
              <a:spcAft>
                <a:spcPts val="0"/>
              </a:spcAft>
              <a:buSzPts val="2100"/>
              <a:buChar char="•"/>
            </a:pPr>
            <a:r>
              <a:rPr lang="en" sz="1800" dirty="0"/>
              <a:t>Peer Critique the script of another member of your group.</a:t>
            </a:r>
            <a:endParaRPr sz="1800" dirty="0"/>
          </a:p>
          <a:p>
            <a:pPr marL="457200" lvl="0" indent="-361950" algn="l" rtl="0">
              <a:spcBef>
                <a:spcPts val="0"/>
              </a:spcBef>
              <a:spcAft>
                <a:spcPts val="0"/>
              </a:spcAft>
              <a:buSzPts val="2100"/>
              <a:buChar char="•"/>
            </a:pPr>
            <a:r>
              <a:rPr lang="en" sz="1800" dirty="0"/>
              <a:t>Make revisions to your script using the feedback from your partner.</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8"/>
          <p:cNvSpPr txBox="1">
            <a:spLocks noGrp="1"/>
          </p:cNvSpPr>
          <p:nvPr>
            <p:ph type="title"/>
          </p:nvPr>
        </p:nvSpPr>
        <p:spPr>
          <a:xfrm>
            <a:off x="311700" y="334175"/>
            <a:ext cx="85206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submit our End of Unit 2 Assessments.</a:t>
            </a:r>
            <a:endParaRPr/>
          </a:p>
        </p:txBody>
      </p:sp>
      <p:sp>
        <p:nvSpPr>
          <p:cNvPr id="315" name="Google Shape;315;p48"/>
          <p:cNvSpPr txBox="1"/>
          <p:nvPr/>
        </p:nvSpPr>
        <p:spPr>
          <a:xfrm>
            <a:off x="311700" y="1557650"/>
            <a:ext cx="8340000" cy="298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2000">
                <a:latin typeface="Century Gothic"/>
                <a:ea typeface="Century Gothic"/>
                <a:cs typeface="Century Gothic"/>
                <a:sym typeface="Century Gothic"/>
              </a:rPr>
              <a:t>You will submit:</a:t>
            </a:r>
            <a:endParaRPr sz="2000">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solidFill>
                  <a:schemeClr val="dk1"/>
                </a:solidFill>
                <a:latin typeface="Century Gothic"/>
                <a:ea typeface="Century Gothic"/>
                <a:cs typeface="Century Gothic"/>
                <a:sym typeface="Century Gothic"/>
              </a:rPr>
              <a:t>final draft of the essays</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solidFill>
                  <a:schemeClr val="dk1"/>
                </a:solidFill>
                <a:latin typeface="Century Gothic"/>
                <a:ea typeface="Century Gothic"/>
                <a:cs typeface="Century Gothic"/>
                <a:sym typeface="Century Gothic"/>
              </a:rPr>
              <a:t>the first draft</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solidFill>
                  <a:schemeClr val="dk1"/>
                </a:solidFill>
                <a:latin typeface="Century Gothic"/>
                <a:ea typeface="Century Gothic"/>
                <a:cs typeface="Century Gothic"/>
                <a:sym typeface="Century Gothic"/>
              </a:rPr>
              <a:t>Rubric</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solidFill>
                  <a:schemeClr val="dk1"/>
                </a:solidFill>
                <a:latin typeface="Century Gothic"/>
                <a:ea typeface="Century Gothic"/>
                <a:cs typeface="Century Gothic"/>
                <a:sym typeface="Century Gothic"/>
              </a:rPr>
              <a:t>planners</a:t>
            </a:r>
            <a:endParaRPr sz="20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9"/>
          <p:cNvSpPr txBox="1">
            <a:spLocks noGrp="1"/>
          </p:cNvSpPr>
          <p:nvPr>
            <p:ph type="title"/>
          </p:nvPr>
        </p:nvSpPr>
        <p:spPr>
          <a:xfrm>
            <a:off x="311700" y="334175"/>
            <a:ext cx="8520600" cy="1229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today’s Learning Targets.</a:t>
            </a:r>
            <a:endParaRPr/>
          </a:p>
        </p:txBody>
      </p:sp>
      <p:sp>
        <p:nvSpPr>
          <p:cNvPr id="321" name="Google Shape;321;p49"/>
          <p:cNvSpPr txBox="1">
            <a:spLocks noGrp="1"/>
          </p:cNvSpPr>
          <p:nvPr>
            <p:ph type="body" idx="1"/>
          </p:nvPr>
        </p:nvSpPr>
        <p:spPr>
          <a:xfrm>
            <a:off x="311700" y="172710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a:solidFill>
                  <a:schemeClr val="dk1"/>
                </a:solidFill>
              </a:rPr>
              <a:t>The Learning Targets for today are:</a:t>
            </a:r>
            <a:endParaRPr>
              <a:solidFill>
                <a:schemeClr val="dk1"/>
              </a:solidFill>
            </a:endParaRPr>
          </a:p>
          <a:p>
            <a:pPr marL="457200" lvl="0" indent="-342900" algn="l" rtl="0">
              <a:lnSpc>
                <a:spcPct val="90000"/>
              </a:lnSpc>
              <a:spcBef>
                <a:spcPts val="1000"/>
              </a:spcBef>
              <a:spcAft>
                <a:spcPts val="0"/>
              </a:spcAft>
              <a:buClr>
                <a:schemeClr val="dk1"/>
              </a:buClr>
              <a:buSzPts val="1800"/>
              <a:buAutoNum type="arabicPeriod"/>
            </a:pPr>
            <a:r>
              <a:rPr lang="en">
                <a:solidFill>
                  <a:schemeClr val="dk1"/>
                </a:solidFill>
              </a:rPr>
              <a:t>I can explain why I chose my scene from </a:t>
            </a:r>
            <a:r>
              <a:rPr lang="en" i="1">
                <a:solidFill>
                  <a:schemeClr val="dk1"/>
                </a:solidFill>
              </a:rPr>
              <a:t>To Kill a Mockingbird</a:t>
            </a:r>
            <a:r>
              <a:rPr lang="en">
                <a:solidFill>
                  <a:schemeClr val="dk1"/>
                </a:solidFill>
              </a:rPr>
              <a:t>.</a:t>
            </a:r>
            <a:endParaRPr>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a:solidFill>
                  <a:schemeClr val="dk1"/>
                </a:solidFill>
              </a:rPr>
              <a:t>I can explain how my script develops the main idea of the key quote.</a:t>
            </a:r>
            <a:endParaRPr>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a:solidFill>
                  <a:schemeClr val="dk1"/>
                </a:solidFill>
              </a:rPr>
              <a:t>I can use the rubric to provide feedback to my peers.</a:t>
            </a:r>
            <a:endParaRPr>
              <a:solidFill>
                <a:schemeClr val="dk1"/>
              </a:solidFill>
            </a:endParaRPr>
          </a:p>
          <a:p>
            <a:pPr marL="457200" lvl="0" indent="0" algn="l" rtl="0">
              <a:lnSpc>
                <a:spcPct val="90000"/>
              </a:lnSpc>
              <a:spcBef>
                <a:spcPts val="1000"/>
              </a:spcBef>
              <a:spcAft>
                <a:spcPts val="0"/>
              </a:spcAft>
              <a:buNone/>
            </a:pPr>
            <a:endParaRPr sz="160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a:p>
        </p:txBody>
      </p:sp>
      <p:pic>
        <p:nvPicPr>
          <p:cNvPr id="322" name="Google Shape;322;p49"/>
          <p:cNvPicPr preferRelativeResize="0"/>
          <p:nvPr/>
        </p:nvPicPr>
        <p:blipFill>
          <a:blip r:embed="rId3">
            <a:alphaModFix/>
          </a:blip>
          <a:stretch>
            <a:fillRect/>
          </a:stretch>
        </p:blipFill>
        <p:spPr>
          <a:xfrm>
            <a:off x="7872600" y="4045500"/>
            <a:ext cx="959700" cy="786425"/>
          </a:xfrm>
          <a:prstGeom prst="rect">
            <a:avLst/>
          </a:prstGeom>
          <a:noFill/>
          <a:ln>
            <a:noFill/>
          </a:ln>
        </p:spPr>
      </p:pic>
      <p:pic>
        <p:nvPicPr>
          <p:cNvPr id="323" name="Google Shape;323;p49"/>
          <p:cNvPicPr preferRelativeResize="0"/>
          <p:nvPr/>
        </p:nvPicPr>
        <p:blipFill>
          <a:blip r:embed="rId4">
            <a:alphaModFix/>
          </a:blip>
          <a:stretch>
            <a:fillRect/>
          </a:stretch>
        </p:blipFill>
        <p:spPr>
          <a:xfrm>
            <a:off x="7194300" y="4099563"/>
            <a:ext cx="678300" cy="6783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3232467-13A6-4336-A5E8-0F54B6565A98}"/>
</file>

<file path=customXml/itemProps2.xml><?xml version="1.0" encoding="utf-8"?>
<ds:datastoreItem xmlns:ds="http://schemas.openxmlformats.org/officeDocument/2006/customXml" ds:itemID="{33A86D32-9E30-4DE0-BD32-8A6F1DF56D28}"/>
</file>

<file path=customXml/itemProps3.xml><?xml version="1.0" encoding="utf-8"?>
<ds:datastoreItem xmlns:ds="http://schemas.openxmlformats.org/officeDocument/2006/customXml" ds:itemID="{4F64F94E-F926-4547-BF65-E2228DC6B800}"/>
</file>

<file path=docProps/app.xml><?xml version="1.0" encoding="utf-8"?>
<Properties xmlns="http://schemas.openxmlformats.org/officeDocument/2006/extended-properties" xmlns:vt="http://schemas.openxmlformats.org/officeDocument/2006/docPropsVTypes">
  <TotalTime>12</TotalTime>
  <Words>2855</Words>
  <Application>Microsoft Macintosh PowerPoint</Application>
  <PresentationFormat>On-screen Show (16:9)</PresentationFormat>
  <Paragraphs>257</Paragraphs>
  <Slides>15</Slides>
  <Notes>15</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15</vt:i4>
      </vt:variant>
    </vt:vector>
  </HeadingPairs>
  <TitlesOfParts>
    <vt:vector size="19" baseType="lpstr">
      <vt:lpstr>Century Gothic</vt:lpstr>
      <vt:lpstr>Office Theme</vt:lpstr>
      <vt:lpstr>Office Theme</vt:lpstr>
      <vt:lpstr>Office Theme</vt:lpstr>
      <vt:lpstr>Module 2 Unit 3 Overview</vt:lpstr>
      <vt:lpstr>Module 2 Unit 2 Assessment Overview</vt:lpstr>
      <vt:lpstr>Grade 8: Module 2: Unit 3: Lesson 1  Teacher slide, before teaching.</vt:lpstr>
      <vt:lpstr>Grade 8: Module 2: Unit 3: Lesson 1  Teacher slide, before teaching.</vt:lpstr>
      <vt:lpstr>Grade 8: Module 2: Unit 3: Lesson 1  Teacher slide, before teaching.</vt:lpstr>
      <vt:lpstr>Grade 8: Module 2:  Unit 3: Lesson 1</vt:lpstr>
      <vt:lpstr>Hello, Students!</vt:lpstr>
      <vt:lpstr>Let’s submit our End of Unit 2 Assessments.</vt:lpstr>
      <vt:lpstr>Let’s review today’s Learning Targets.</vt:lpstr>
      <vt:lpstr>Let’s complete the Mid-Unit 3 Assessment.</vt:lpstr>
      <vt:lpstr>Let’s review the Peer Critique Guidelines.</vt:lpstr>
      <vt:lpstr>Let's listen to examples of  strong, specific feedback.</vt:lpstr>
      <vt:lpstr>Let’s give feedback using the Peer Critique Guidelines.</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 Unit 3 Overview</dc:title>
  <cp:lastModifiedBy>Alexander Specht</cp:lastModifiedBy>
  <cp:revision>3</cp:revision>
  <dcterms:modified xsi:type="dcterms:W3CDTF">2018-09-25T01:23:48Z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