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32.xml" ContentType="application/vnd.openxmlformats-officedocument.presentationml.slideLayout+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5"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34B597B8-F765-4F82-B0A5-6CC316FCE470}">
  <a:tblStyle styleId="{34B597B8-F765-4F82-B0A5-6CC316FCE47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621" autoAdjust="0"/>
  </p:normalViewPr>
  <p:slideViewPr>
    <p:cSldViewPr snapToGrid="0">
      <p:cViewPr varScale="1">
        <p:scale>
          <a:sx n="41" d="100"/>
          <a:sy n="41" d="100"/>
        </p:scale>
        <p:origin x="-6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047831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5"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93990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3a57ded7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g33a57ded7f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US" sz="1200" b="1" dirty="0" smtClean="0">
                <a:latin typeface="Calibri"/>
                <a:ea typeface="Calibri"/>
                <a:cs typeface="Calibri"/>
                <a:sym typeface="Calibri"/>
              </a:rPr>
              <a:t>8-</a:t>
            </a:r>
            <a:r>
              <a:rPr lang="en" sz="1200" b="1" dirty="0" smtClean="0">
                <a:latin typeface="Calibri"/>
                <a:ea typeface="Calibri"/>
                <a:cs typeface="Calibri"/>
                <a:sym typeface="Calibri"/>
              </a:rPr>
              <a:t>10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and give students 1 minute to think before inviting volunteers to share with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was a highlight of this unit for you?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Conversation Cue: “Can you give an example?”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specific, positive feedback on their presentations.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the </a:t>
            </a:r>
            <a:r>
              <a:rPr lang="en" sz="1200" b="1" dirty="0">
                <a:latin typeface="Calibri"/>
                <a:ea typeface="Calibri"/>
                <a:cs typeface="Calibri"/>
                <a:sym typeface="Calibri"/>
              </a:rPr>
              <a:t>Writing Thank You Notes I and II Homework </a:t>
            </a:r>
            <a:r>
              <a:rPr lang="en" sz="1200" dirty="0">
                <a:latin typeface="Calibri"/>
                <a:ea typeface="Calibri"/>
                <a:cs typeface="Calibri"/>
                <a:sym typeface="Calibri"/>
              </a:rPr>
              <a:t>from Lessons 13–14.</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the </a:t>
            </a:r>
            <a:r>
              <a:rPr lang="en" sz="1200" b="1" dirty="0">
                <a:latin typeface="Calibri"/>
                <a:ea typeface="Calibri"/>
                <a:cs typeface="Calibri"/>
                <a:sym typeface="Calibri"/>
              </a:rPr>
              <a:t>Language Dive Practice: Model Press Release homework </a:t>
            </a:r>
            <a:r>
              <a:rPr lang="en" sz="1200" dirty="0">
                <a:latin typeface="Calibri"/>
                <a:ea typeface="Calibri"/>
                <a:cs typeface="Calibri"/>
                <a:sym typeface="Calibri"/>
              </a:rPr>
              <a:t>from Lesson 14. Refer to </a:t>
            </a:r>
            <a:r>
              <a:rPr lang="en" sz="1200" b="1" dirty="0">
                <a:latin typeface="Calibri"/>
                <a:ea typeface="Calibri"/>
                <a:cs typeface="Calibri"/>
                <a:sym typeface="Calibri"/>
              </a:rPr>
              <a:t>Language Dive Practice: Model Press Release (example,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(Display, Repeat, Rephrase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repeat, and invite students to rephrase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verbal expression: (Sketching before Sharing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Allow students to sketch the highlight of the unit before they share their reflections with the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working memory: Display a list of the activities in this unit for students to reference as they think about their highlights.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2275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63" name="Google Shape;36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4774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31629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and Supporting Materials </a:t>
            </a:r>
            <a:r>
              <a:rPr lang="en" sz="1200" b="1" dirty="0" smtClean="0">
                <a:solidFill>
                  <a:schemeClr val="dk1"/>
                </a:solidFill>
                <a:latin typeface="Calibri"/>
                <a:ea typeface="Calibri"/>
                <a:cs typeface="Calibri"/>
                <a:sym typeface="Calibri"/>
              </a:rPr>
              <a:t>document</a:t>
            </a:r>
            <a:r>
              <a:rPr lang="en-US"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78" name="Google Shape;378;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3593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://curriculum.eleducation.org/curriculum/ela/grade-4/module-4/unit-3/lesson-15</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Students </a:t>
            </a:r>
            <a:r>
              <a:rPr lang="en" sz="1200" dirty="0">
                <a:latin typeface="Calibri"/>
                <a:ea typeface="Calibri"/>
                <a:cs typeface="Calibri"/>
                <a:sym typeface="Calibri"/>
              </a:rPr>
              <a:t>focus on working to contribute to a better world by applying their learning to write a class press release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0" lvl="0" indent="0" algn="l" rtl="0">
              <a:lnSpc>
                <a:spcPct val="15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Throughout 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356974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Chart paper </a:t>
            </a:r>
            <a:r>
              <a:rPr lang="en" sz="1200" dirty="0">
                <a:solidFill>
                  <a:schemeClr val="dk1"/>
                </a:solidFill>
                <a:latin typeface="Calibri"/>
                <a:ea typeface="Calibri"/>
                <a:cs typeface="Calibri"/>
                <a:sym typeface="Calibri"/>
              </a:rPr>
              <a:t>(one piece; used by the teacher and students to co-write the class press release)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Practice: Model Press Release (example, for teacher reference)</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(begun in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Press Release Planning note-catcher</a:t>
            </a:r>
            <a:r>
              <a:rPr lang="en" sz="1200" dirty="0">
                <a:latin typeface="Calibri"/>
                <a:ea typeface="Calibri"/>
                <a:cs typeface="Calibri"/>
                <a:sym typeface="Calibri"/>
              </a:rPr>
              <a:t> (from Lesson 13;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Press release draft </a:t>
            </a:r>
            <a:r>
              <a:rPr lang="en" sz="1200" dirty="0">
                <a:latin typeface="Calibri"/>
                <a:ea typeface="Calibri"/>
                <a:cs typeface="Calibri"/>
                <a:sym typeface="Calibri"/>
              </a:rPr>
              <a:t>(from Lesson 14;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(begun in Lesson 13)</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press release</a:t>
            </a:r>
            <a:r>
              <a:rPr lang="en" sz="1200" dirty="0">
                <a:latin typeface="Calibri"/>
                <a:ea typeface="Calibri"/>
                <a:cs typeface="Calibri"/>
                <a:sym typeface="Calibri"/>
              </a:rPr>
              <a:t> (from Lesson 13; </a:t>
            </a:r>
            <a:r>
              <a:rPr lang="en" sz="1200" b="1" dirty="0">
                <a:latin typeface="Calibri"/>
                <a:ea typeface="Calibri"/>
                <a:cs typeface="Calibri"/>
                <a:sym typeface="Calibri"/>
              </a:rPr>
              <a:t>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endParaRPr sz="1200" dirty="0">
              <a:latin typeface="Calibri"/>
              <a:ea typeface="Calibri"/>
              <a:cs typeface="Calibri"/>
              <a:sym typeface="Calibri"/>
            </a:endParaRPr>
          </a:p>
          <a:p>
            <a:pPr marL="457200" lvl="0" indent="0" algn="l" rtl="0">
              <a:lnSpc>
                <a:spcPct val="150000"/>
              </a:lnSpc>
              <a:spcBef>
                <a:spcPts val="3600"/>
              </a:spcBef>
              <a:spcAft>
                <a:spcPts val="18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83352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07" name="Google Shape;3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2715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Additional Support Considerations:</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who need lighter support to create sentence frames to support the reflection during the Closing. (Examples: “My favorite part of the unit was _______ because ________.” “The highlight of the unit for me was __________. The reason why is ____________.”)</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a:t>
            </a:r>
            <a:r>
              <a:rPr lang="en" sz="1200" i="1" dirty="0" smtClean="0">
                <a:latin typeface="Calibri"/>
                <a:ea typeface="Calibri"/>
                <a:cs typeface="Calibri"/>
                <a:sym typeface="Calibri"/>
              </a:rPr>
              <a:t>support:</a:t>
            </a:r>
            <a:r>
              <a:rPr lang="en-US" sz="1200" i="1" baseline="0" dirty="0" smtClean="0">
                <a:latin typeface="Calibri"/>
                <a:ea typeface="Calibri"/>
                <a:cs typeface="Calibri"/>
                <a:sym typeface="Calibri"/>
              </a:rPr>
              <a:t> </a:t>
            </a:r>
            <a:r>
              <a:rPr lang="en" sz="1200" dirty="0" smtClean="0">
                <a:latin typeface="Calibri"/>
                <a:ea typeface="Calibri"/>
                <a:cs typeface="Calibri"/>
                <a:sym typeface="Calibri"/>
              </a:rPr>
              <a:t>None</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268878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7" name="Google Shape;3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05827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782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a:t>
            </a:r>
            <a:r>
              <a:rPr lang="en-US" sz="1200" b="1" dirty="0" smtClean="0">
                <a:latin typeface="Calibri"/>
                <a:ea typeface="Calibri"/>
                <a:cs typeface="Calibri"/>
                <a:sym typeface="Calibri"/>
              </a:rPr>
              <a:t>3-</a:t>
            </a:r>
            <a:r>
              <a:rPr lang="en" sz="1200" b="1" dirty="0" smtClean="0">
                <a:latin typeface="Calibri"/>
                <a:ea typeface="Calibri"/>
                <a:cs typeface="Calibri"/>
                <a:sym typeface="Calibri"/>
              </a:rPr>
              <a:t>5 </a:t>
            </a:r>
            <a:r>
              <a:rPr lang="en" sz="1200" b="1" dirty="0">
                <a:latin typeface="Calibri"/>
                <a:ea typeface="Calibri"/>
                <a:cs typeface="Calibri"/>
                <a:sym typeface="Calibri"/>
              </a:rPr>
              <a:t>minutes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collaborate with my peers to write a press release about the results and impact of our class project.”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and read the prompt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been working on planning and writing a press release over the past few lessons. Tell students that today they will work as a class to write a final press release to be submitted to the local media. Generate excitement—this is a great accomplishment!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and remind them that they have been putting their learning to use to improve their community throughout this entire unit. Focus specifically on the “apply my learning” criteria. Remind students that because they will be writing a press release to share with the local media, they will be sharing how they applied their learning through the class project.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students actively listening.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and engagement: (Summarizing the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summarize and then to personalize the learning target.</a:t>
            </a:r>
            <a:endParaRPr sz="1200" b="1" dirty="0">
              <a:latin typeface="Calibri"/>
              <a:ea typeface="Calibri"/>
              <a:cs typeface="Calibri"/>
              <a:sym typeface="Calibri"/>
            </a:endParaRPr>
          </a:p>
        </p:txBody>
      </p:sp>
      <p:sp>
        <p:nvSpPr>
          <p:cNvPr id="342" name="Google Shape;34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2343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9" name="Google Shape;34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45-47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Independent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Press Release Planning note-catcher</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Begin a shared writing experience by gathering students so they can all see the </a:t>
            </a:r>
            <a:r>
              <a:rPr lang="en" sz="1200" b="0" dirty="0">
                <a:latin typeface="Calibri"/>
                <a:ea typeface="Calibri"/>
                <a:cs typeface="Calibri"/>
                <a:sym typeface="Calibri"/>
              </a:rPr>
              <a:t>chart paper. </a:t>
            </a: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Press Release Planning note-catcher</a:t>
            </a:r>
            <a:r>
              <a:rPr lang="en" sz="1200" dirty="0">
                <a:latin typeface="Calibri"/>
                <a:ea typeface="Calibri"/>
                <a:cs typeface="Calibri"/>
                <a:sym typeface="Calibri"/>
              </a:rPr>
              <a:t> and their </a:t>
            </a:r>
            <a:r>
              <a:rPr lang="en" sz="1200" b="0" dirty="0">
                <a:latin typeface="Calibri"/>
                <a:ea typeface="Calibri"/>
                <a:cs typeface="Calibri"/>
                <a:sym typeface="Calibri"/>
              </a:rPr>
              <a:t>press release draft.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and review the structure, purpose, and audience of a press release.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something like: </a:t>
            </a:r>
            <a:r>
              <a:rPr lang="en" sz="1200" i="1" dirty="0">
                <a:latin typeface="Calibri"/>
                <a:ea typeface="Calibri"/>
                <a:cs typeface="Calibri"/>
                <a:sym typeface="Calibri"/>
              </a:rPr>
              <a:t>“We will now begin writing the class press release. Because our class worked to plan and carry out the same project together, we will write and share only one press release.”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help you begin the class press release by choosing a student to come up to the paper and write “FOR IMMEDIATE RELEASE” on the left of the first line on the page (see the model press release from Lesson 13). Remind students that there are specific formatting guidelines they need to follow when writing a press release.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should our headline be for our press release? Remember, the headline should be clear, but creative and attention-grabbing.” </a:t>
            </a:r>
            <a:r>
              <a:rPr lang="en" sz="1200" b="1" dirty="0">
                <a:latin typeface="Calibri"/>
                <a:ea typeface="Calibri"/>
                <a:cs typeface="Calibri"/>
                <a:sym typeface="Calibri"/>
              </a:rPr>
              <a:t>(Responses will vary, based on the project the class did.)</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Drawing from the ideas shared, craft and write a headline, using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as a model. Continue this process to write the rest of the press release, reminding students to refer to their planning note-catcher and draft as they share their ideas, and being sure to model it after the model press release and the criteria on the </a:t>
            </a:r>
            <a:r>
              <a:rPr lang="en" sz="1200" b="1" dirty="0">
                <a:latin typeface="Calibri"/>
                <a:ea typeface="Calibri"/>
                <a:cs typeface="Calibri"/>
                <a:sym typeface="Calibri"/>
              </a:rPr>
              <a:t>Characteristics of Press Releases 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chorally read the finished class press release.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learning target.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and comprehension: (Reviewing Drafts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review their drafts from the previous lesson in pairs before beginning the whole-class press release. This helps jog students’ memories about the content of their press releases and increase their confidence in contributing ideas for the shared press release.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(Celebrating Home Languages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the class writes a shared press release, consider inviting a group of students who speak the same home language to create a press release in their home language based on their drafts from the previous lesson. This allows the class to distribute a bilingual press release to the local media, allowing the class and the community to learn from the rich background of ELLs, and it will reinforce the message that home languages and cultures are valued and considered assets in the classroom, school, and local community.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sustained engagement: After writing a selected statement, invite students to turn to a partner and share why this statement is important to include in the press release.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4119985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6"/>
        <p:cNvGrpSpPr/>
        <p:nvPr/>
      </p:nvGrpSpPr>
      <p:grpSpPr>
        <a:xfrm>
          <a:off x="0" y="0"/>
          <a:ext cx="0" cy="0"/>
          <a:chOff x="0" y="0"/>
          <a:chExt cx="0" cy="0"/>
        </a:xfrm>
      </p:grpSpPr>
      <p:sp>
        <p:nvSpPr>
          <p:cNvPr id="247" name="Google Shape;247;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8" name="Google Shape;248;p3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9" name="Google Shape;24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0"/>
        <p:cNvGrpSpPr/>
        <p:nvPr/>
      </p:nvGrpSpPr>
      <p:grpSpPr>
        <a:xfrm>
          <a:off x="0" y="0"/>
          <a:ext cx="0" cy="0"/>
          <a:chOff x="0" y="0"/>
          <a:chExt cx="0" cy="0"/>
        </a:xfrm>
      </p:grpSpPr>
      <p:sp>
        <p:nvSpPr>
          <p:cNvPr id="251" name="Google Shape;251;p3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2" name="Google Shape;252;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3"/>
        <p:cNvGrpSpPr/>
        <p:nvPr/>
      </p:nvGrpSpPr>
      <p:grpSpPr>
        <a:xfrm>
          <a:off x="0" y="0"/>
          <a:ext cx="0" cy="0"/>
          <a:chOff x="0" y="0"/>
          <a:chExt cx="0" cy="0"/>
        </a:xfrm>
      </p:grpSpPr>
      <p:sp>
        <p:nvSpPr>
          <p:cNvPr id="254" name="Google Shape;254;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5" name="Google Shape;255;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56" name="Google Shape;256;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7"/>
        <p:cNvGrpSpPr/>
        <p:nvPr/>
      </p:nvGrpSpPr>
      <p:grpSpPr>
        <a:xfrm>
          <a:off x="0" y="0"/>
          <a:ext cx="0" cy="0"/>
          <a:chOff x="0" y="0"/>
          <a:chExt cx="0" cy="0"/>
        </a:xfrm>
      </p:grpSpPr>
      <p:sp>
        <p:nvSpPr>
          <p:cNvPr id="258" name="Google Shape;25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9" name="Google Shape;259;p4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0" name="Google Shape;260;p4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1" name="Google Shape;261;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2"/>
        <p:cNvGrpSpPr/>
        <p:nvPr/>
      </p:nvGrpSpPr>
      <p:grpSpPr>
        <a:xfrm>
          <a:off x="0" y="0"/>
          <a:ext cx="0" cy="0"/>
          <a:chOff x="0" y="0"/>
          <a:chExt cx="0" cy="0"/>
        </a:xfrm>
      </p:grpSpPr>
      <p:sp>
        <p:nvSpPr>
          <p:cNvPr id="263" name="Google Shape;263;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64" name="Google Shape;264;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5"/>
        <p:cNvGrpSpPr/>
        <p:nvPr/>
      </p:nvGrpSpPr>
      <p:grpSpPr>
        <a:xfrm>
          <a:off x="0" y="0"/>
          <a:ext cx="0" cy="0"/>
          <a:chOff x="0" y="0"/>
          <a:chExt cx="0" cy="0"/>
        </a:xfrm>
      </p:grpSpPr>
      <p:sp>
        <p:nvSpPr>
          <p:cNvPr id="266" name="Google Shape;266;p4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67" name="Google Shape;267;p4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8" name="Google Shape;268;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9"/>
        <p:cNvGrpSpPr/>
        <p:nvPr/>
      </p:nvGrpSpPr>
      <p:grpSpPr>
        <a:xfrm>
          <a:off x="0" y="0"/>
          <a:ext cx="0" cy="0"/>
          <a:chOff x="0" y="0"/>
          <a:chExt cx="0" cy="0"/>
        </a:xfrm>
      </p:grpSpPr>
      <p:sp>
        <p:nvSpPr>
          <p:cNvPr id="270" name="Google Shape;270;p4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71" name="Google Shape;271;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2"/>
        <p:cNvGrpSpPr/>
        <p:nvPr/>
      </p:nvGrpSpPr>
      <p:grpSpPr>
        <a:xfrm>
          <a:off x="0" y="0"/>
          <a:ext cx="0" cy="0"/>
          <a:chOff x="0" y="0"/>
          <a:chExt cx="0" cy="0"/>
        </a:xfrm>
      </p:grpSpPr>
      <p:sp>
        <p:nvSpPr>
          <p:cNvPr id="273" name="Google Shape;273;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4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5" name="Google Shape;275;p4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76" name="Google Shape;276;p4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77" name="Google Shape;277;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78"/>
        <p:cNvGrpSpPr/>
        <p:nvPr/>
      </p:nvGrpSpPr>
      <p:grpSpPr>
        <a:xfrm>
          <a:off x="0" y="0"/>
          <a:ext cx="0" cy="0"/>
          <a:chOff x="0" y="0"/>
          <a:chExt cx="0" cy="0"/>
        </a:xfrm>
      </p:grpSpPr>
      <p:sp>
        <p:nvSpPr>
          <p:cNvPr id="279" name="Google Shape;279;p4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80" name="Google Shape;280;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1"/>
        <p:cNvGrpSpPr/>
        <p:nvPr/>
      </p:nvGrpSpPr>
      <p:grpSpPr>
        <a:xfrm>
          <a:off x="0" y="0"/>
          <a:ext cx="0" cy="0"/>
          <a:chOff x="0" y="0"/>
          <a:chExt cx="0" cy="0"/>
        </a:xfrm>
      </p:grpSpPr>
      <p:sp>
        <p:nvSpPr>
          <p:cNvPr id="282" name="Google Shape;282;p4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3" name="Google Shape;283;p4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84" name="Google Shape;284;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5"/>
        <p:cNvGrpSpPr/>
        <p:nvPr/>
      </p:nvGrpSpPr>
      <p:grpSpPr>
        <a:xfrm>
          <a:off x="0" y="0"/>
          <a:ext cx="0" cy="0"/>
          <a:chOff x="0" y="0"/>
          <a:chExt cx="0" cy="0"/>
        </a:xfrm>
      </p:grpSpPr>
      <p:sp>
        <p:nvSpPr>
          <p:cNvPr id="286" name="Google Shape;286;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44" name="Google Shape;244;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245" name="Google Shape;245;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1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2" name="Google Shape;292;p49"/>
          <p:cNvSpPr txBox="1">
            <a:spLocks noGrp="1"/>
          </p:cNvSpPr>
          <p:nvPr>
            <p:ph type="body" idx="1"/>
          </p:nvPr>
        </p:nvSpPr>
        <p:spPr>
          <a:xfrm>
            <a:off x="628650" y="940051"/>
            <a:ext cx="7886700" cy="35541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This lesson will take approximately 60-65 minutes to complete. </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6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a:t>
            </a:r>
            <a:r>
              <a:rPr lang="en" sz="1600">
                <a:solidFill>
                  <a:srgbClr val="000000"/>
                </a:solidFill>
                <a:latin typeface="Century Gothic"/>
                <a:ea typeface="Century Gothic"/>
                <a:cs typeface="Century Gothic"/>
                <a:sym typeface="Century Gothic"/>
              </a:rPr>
              <a:t>he purpose of today’s lesson is to:</a:t>
            </a:r>
            <a:endParaRPr sz="16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600">
                <a:solidFill>
                  <a:srgbClr val="000000"/>
                </a:solidFill>
                <a:latin typeface="Century Gothic"/>
                <a:ea typeface="Century Gothic"/>
                <a:cs typeface="Century Gothic"/>
                <a:sym typeface="Century Gothic"/>
              </a:rPr>
              <a:t>Students work together to write a class press release. Because of the purpose of a press release—to share the class project—students work as a whole group to write it, using their planning and drafts from the previous two lessons. Students needing an extension can look up the contact information for local reporters and news anchors so the press release can be shared with the local media.</a:t>
            </a:r>
            <a:endParaRPr sz="16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6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a:solidFill>
                  <a:srgbClr val="000000"/>
                </a:solidFill>
                <a:latin typeface="Century Gothic"/>
                <a:ea typeface="Century Gothic"/>
                <a:cs typeface="Century Gothic"/>
                <a:sym typeface="Century Gothic"/>
              </a:rPr>
              <a:t>The Learning Targets for students today are:</a:t>
            </a:r>
            <a:endParaRPr sz="1600">
              <a:solidFill>
                <a:srgbClr val="000000"/>
              </a:solidFill>
              <a:latin typeface="Century Gothic"/>
              <a:ea typeface="Century Gothic"/>
              <a:cs typeface="Century Gothic"/>
              <a:sym typeface="Century Gothic"/>
            </a:endParaRPr>
          </a:p>
          <a:p>
            <a:pPr marL="457200" lvl="0" indent="-330200" algn="l" rtl="0">
              <a:lnSpc>
                <a:spcPct val="100000"/>
              </a:lnSpc>
              <a:spcBef>
                <a:spcPts val="1800"/>
              </a:spcBef>
              <a:spcAft>
                <a:spcPts val="0"/>
              </a:spcAft>
              <a:buClr>
                <a:srgbClr val="000000"/>
              </a:buClr>
              <a:buSzPts val="1600"/>
              <a:buFont typeface="Century Gothic"/>
              <a:buAutoNum type="arabicPeriod"/>
            </a:pPr>
            <a:r>
              <a:rPr lang="en" sz="1600">
                <a:solidFill>
                  <a:srgbClr val="000000"/>
                </a:solidFill>
                <a:latin typeface="Century Gothic"/>
                <a:ea typeface="Century Gothic"/>
                <a:cs typeface="Century Gothic"/>
                <a:sym typeface="Century Gothic"/>
              </a:rPr>
              <a:t>I can collaborate with my peers to write a press release about the results and impact of our class project. </a:t>
            </a:r>
            <a:endParaRPr sz="16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Reflecting on Learning</a:t>
            </a:r>
            <a:endParaRPr/>
          </a:p>
        </p:txBody>
      </p:sp>
      <p:sp>
        <p:nvSpPr>
          <p:cNvPr id="360" name="Google Shape;360;p58"/>
          <p:cNvSpPr txBox="1">
            <a:spLocks noGrp="1"/>
          </p:cNvSpPr>
          <p:nvPr>
            <p:ph type="body" idx="1"/>
          </p:nvPr>
        </p:nvSpPr>
        <p:spPr>
          <a:xfrm>
            <a:off x="628650" y="117496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Char char="•"/>
            </a:pPr>
            <a:r>
              <a:rPr lang="en" sz="2400"/>
              <a:t>What was a highlight of this unit for you? Why? </a:t>
            </a:r>
            <a:endParaRPr sz="2400"/>
          </a:p>
          <a:p>
            <a:pPr marL="457200" lvl="0" indent="-381000" algn="l" rtl="0">
              <a:lnSpc>
                <a:spcPct val="150000"/>
              </a:lnSpc>
              <a:spcBef>
                <a:spcPts val="0"/>
              </a:spcBef>
              <a:spcAft>
                <a:spcPts val="0"/>
              </a:spcAft>
              <a:buSzPts val="2400"/>
              <a:buChar char="•"/>
            </a:pPr>
            <a:r>
              <a:rPr lang="en" sz="2400"/>
              <a:t>Can you give an example? </a:t>
            </a:r>
            <a:endParaRPr sz="2400"/>
          </a:p>
          <a:p>
            <a:pPr marL="0" lvl="0" indent="0" algn="l" rtl="0">
              <a:lnSpc>
                <a:spcPct val="90000"/>
              </a:lnSpc>
              <a:spcBef>
                <a:spcPts val="800"/>
              </a:spcBef>
              <a:spcAft>
                <a:spcPts val="0"/>
              </a:spcAft>
              <a:buSzPts val="2100"/>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9"/>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366" name="Google Shape;366;p59"/>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2400">
                <a:solidFill>
                  <a:srgbClr val="444444"/>
                </a:solidFill>
                <a:latin typeface="Century Gothic"/>
                <a:ea typeface="Century Gothic"/>
                <a:cs typeface="Century Gothic"/>
                <a:sym typeface="Century Gothic"/>
              </a:rPr>
              <a:t>There is no homework :) </a:t>
            </a: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a:solidFill>
                <a:srgbClr val="444444"/>
              </a:solidFill>
              <a:latin typeface="Calibri"/>
              <a:ea typeface="Calibri"/>
              <a:cs typeface="Calibri"/>
              <a:sym typeface="Calibri"/>
            </a:endParaRPr>
          </a:p>
        </p:txBody>
      </p:sp>
      <p:sp>
        <p:nvSpPr>
          <p:cNvPr id="367" name="Google Shape;367;p59"/>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373" name="Google Shape;373;p60"/>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374" name="Google Shape;374;p60"/>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1"/>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81" name="Google Shape;381;p61"/>
          <p:cNvSpPr txBox="1">
            <a:spLocks noGrp="1"/>
          </p:cNvSpPr>
          <p:nvPr>
            <p:ph type="body" idx="1"/>
          </p:nvPr>
        </p:nvSpPr>
        <p:spPr>
          <a:xfrm>
            <a:off x="628650" y="888573"/>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382" name="Google Shape;382;p61"/>
          <p:cNvGraphicFramePr/>
          <p:nvPr/>
        </p:nvGraphicFramePr>
        <p:xfrm>
          <a:off x="952500" y="3122350"/>
          <a:ext cx="7239000" cy="1859219"/>
        </p:xfrm>
        <a:graphic>
          <a:graphicData uri="http://schemas.openxmlformats.org/drawingml/2006/table">
            <a:tbl>
              <a:tblPr>
                <a:noFill/>
                <a:tableStyleId>{34B597B8-F765-4F82-B0A5-6CC316FCE470}</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8" name="Google Shape;298;p50"/>
          <p:cNvSpPr txBox="1">
            <a:spLocks noGrp="1"/>
          </p:cNvSpPr>
          <p:nvPr>
            <p:ph type="body" idx="1"/>
          </p:nvPr>
        </p:nvSpPr>
        <p:spPr>
          <a:xfrm>
            <a:off x="628650"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15: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Before teaching this lesson, please prepare by doing these things:</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800" dirty="0">
              <a:latin typeface="Century Gothic"/>
              <a:ea typeface="Century Gothic"/>
              <a:cs typeface="Century Gothic"/>
              <a:sym typeface="Century Gothic"/>
            </a:endParaRPr>
          </a:p>
          <a:p>
            <a:pPr marL="457200" lvl="0" indent="-342900" algn="l" rtl="0">
              <a:lnSpc>
                <a:spcPct val="2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through Lesson 15 </a:t>
            </a:r>
            <a:r>
              <a:rPr lang="en" sz="1800" u="sng" dirty="0">
                <a:solidFill>
                  <a:schemeClr val="hlink"/>
                </a:solidFill>
                <a:latin typeface="Century Gothic"/>
                <a:ea typeface="Century Gothic"/>
                <a:cs typeface="Century Gothic"/>
                <a:sym typeface="Century Gothic"/>
                <a:hlinkClick r:id="rId3"/>
              </a:rPr>
              <a:t>Here</a:t>
            </a:r>
            <a:r>
              <a:rPr lang="en" sz="1800" dirty="0">
                <a:latin typeface="Century Gothic"/>
                <a:ea typeface="Century Gothic"/>
                <a:cs typeface="Century Gothic"/>
                <a:sym typeface="Century Gothic"/>
              </a:rPr>
              <a:t>. </a:t>
            </a:r>
            <a:endParaRPr sz="1800" dirty="0"/>
          </a:p>
          <a:p>
            <a:pPr marL="120650" lvl="0" indent="0" algn="l" rtl="0">
              <a:lnSpc>
                <a:spcPct val="115000"/>
              </a:lnSpc>
              <a:spcBef>
                <a:spcPts val="0"/>
              </a:spcBef>
              <a:spcAft>
                <a:spcPts val="0"/>
              </a:spcAft>
              <a:buSzPts val="1700"/>
              <a:buNone/>
            </a:pPr>
            <a:r>
              <a:rPr lang="en" sz="1800" dirty="0">
                <a:latin typeface="Century Gothic"/>
                <a:ea typeface="Century Gothic"/>
                <a:cs typeface="Century Gothic"/>
                <a:sym typeface="Century Gothic"/>
              </a:rPr>
              <a:t>In this lesson, students will be: </a:t>
            </a:r>
            <a:endParaRPr sz="1800" dirty="0"/>
          </a:p>
          <a:p>
            <a:pPr marL="406400" lvl="0" indent="-292100" algn="l" rtl="0">
              <a:lnSpc>
                <a:spcPct val="115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Learning Target</a:t>
            </a:r>
            <a:endParaRPr sz="1800" dirty="0">
              <a:latin typeface="Century Gothic"/>
              <a:ea typeface="Century Gothic"/>
              <a:cs typeface="Century Gothic"/>
              <a:sym typeface="Century Gothic"/>
            </a:endParaRPr>
          </a:p>
          <a:p>
            <a:pPr marL="406400" lvl="0" indent="-292100" algn="l" rtl="0">
              <a:lnSpc>
                <a:spcPct val="115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Shared Writing: Drafting a Whole Class Press Release</a:t>
            </a:r>
            <a:endParaRPr sz="1800" dirty="0">
              <a:latin typeface="Century Gothic"/>
              <a:ea typeface="Century Gothic"/>
              <a:cs typeface="Century Gothic"/>
              <a:sym typeface="Century Gothic"/>
            </a:endParaRPr>
          </a:p>
          <a:p>
            <a:pPr marL="406400" lvl="0" indent="-292100" algn="l" rtl="0">
              <a:lnSpc>
                <a:spcPct val="115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Reflecting on Learning</a:t>
            </a: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04" name="Google Shape;30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15: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10" name="Google Shape;31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15: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2 protocols: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11" name="Google Shape;311;p52"/>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312" name="Google Shape;312;p52"/>
          <p:cNvPicPr preferRelativeResize="0"/>
          <p:nvPr/>
        </p:nvPicPr>
        <p:blipFill rotWithShape="1">
          <a:blip r:embed="rId4">
            <a:alphaModFix/>
          </a:blip>
          <a:srcRect/>
          <a:stretch/>
        </p:blipFill>
        <p:spPr>
          <a:xfrm>
            <a:off x="7432765" y="4004100"/>
            <a:ext cx="5715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3"/>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1</a:t>
            </a:r>
            <a:r>
              <a:rPr lang="en" sz="3600">
                <a:latin typeface="Century Gothic"/>
                <a:ea typeface="Century Gothic"/>
                <a:cs typeface="Century Gothic"/>
                <a:sym typeface="Century Gothic"/>
              </a:rPr>
              <a:t>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318" name="Google Shape;318;p53"/>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r>
              <a:rPr lang="en" sz="1800" b="1">
                <a:latin typeface="Century Gothic"/>
                <a:ea typeface="Century Gothic"/>
                <a:cs typeface="Century Gothic"/>
                <a:sym typeface="Century Gothic"/>
              </a:rPr>
              <a:t>Preparing for Lesson 15: </a:t>
            </a:r>
            <a:r>
              <a:rPr lang="en" sz="1800">
                <a:latin typeface="Century Gothic"/>
                <a:ea typeface="Century Gothic"/>
                <a:cs typeface="Century Gothic"/>
                <a:sym typeface="Century Gothic"/>
              </a:rPr>
              <a:t>Supports for Students Who Need It</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The basic design of this lesson supports ELLs by building on the work they began in the previous two lessons, providing an opportunity to work on a shared press release to distribute to the local media, and setting aside time to reflect on the meaningful work they completed in this unit.</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ELLs may find it challenging to contribute ideas for the shared press release. Consider inviting students to review their draft of the press release before the lesson and prepare one or two sentences or ideas they can share during Work Time A (see Meeting Students’ Needs).</a:t>
            </a:r>
            <a:endParaRPr sz="1800">
              <a:solidFill>
                <a:srgbClr val="000000"/>
              </a:solidFill>
              <a:latin typeface="Century Gothic"/>
              <a:ea typeface="Century Gothic"/>
              <a:cs typeface="Century Gothic"/>
              <a:sym typeface="Century Gothic"/>
            </a:endParaRPr>
          </a:p>
          <a:p>
            <a:pPr marL="0" lvl="0" indent="0" algn="l" rtl="0">
              <a:lnSpc>
                <a:spcPct val="150000"/>
              </a:lnSpc>
              <a:spcBef>
                <a:spcPts val="3500"/>
              </a:spcBef>
              <a:spcAft>
                <a:spcPts val="0"/>
              </a:spcAft>
              <a:buNone/>
            </a:pPr>
            <a:endParaRPr sz="1200">
              <a:solidFill>
                <a:srgbClr val="444444"/>
              </a:solidFill>
              <a:latin typeface="Georgia"/>
              <a:ea typeface="Georgia"/>
              <a:cs typeface="Georgia"/>
              <a:sym typeface="Georgia"/>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319" name="Google Shape;319;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0" name="Google Shape;320;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1" name="Google Shape;321;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2" name="Google Shape;322;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3" name="Google Shape;323;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4" name="Google Shape;324;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8"/>
        <p:cNvGrpSpPr/>
        <p:nvPr/>
      </p:nvGrpSpPr>
      <p:grpSpPr>
        <a:xfrm>
          <a:off x="0" y="0"/>
          <a:ext cx="0" cy="0"/>
          <a:chOff x="0" y="0"/>
          <a:chExt cx="0" cy="0"/>
        </a:xfrm>
      </p:grpSpPr>
      <p:pic>
        <p:nvPicPr>
          <p:cNvPr id="329" name="Google Shape;329;p5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30" name="Google Shape;330;p5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1" name="Google Shape;331;p5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332" name="Google Shape;332;p5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33" name="Google Shape;333;p5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339" name="Google Shape;339;p55"/>
          <p:cNvSpPr txBox="1">
            <a:spLocks noGrp="1"/>
          </p:cNvSpPr>
          <p:nvPr>
            <p:ph type="body" idx="1"/>
          </p:nvPr>
        </p:nvSpPr>
        <p:spPr>
          <a:xfrm>
            <a:off x="628650" y="1268050"/>
            <a:ext cx="7886700" cy="32358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Reviewing Learning Target</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Shared Writing: Drafting a Whole Class Press Release</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Reflecting on Learning</a:t>
            </a: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345" name="Google Shape;345;p56"/>
          <p:cNvSpPr txBox="1">
            <a:spLocks noGrp="1"/>
          </p:cNvSpPr>
          <p:nvPr>
            <p:ph type="body" idx="1"/>
          </p:nvPr>
        </p:nvSpPr>
        <p:spPr>
          <a:xfrm>
            <a:off x="628650" y="1369225"/>
            <a:ext cx="7886700" cy="3018600"/>
          </a:xfrm>
          <a:prstGeom prst="rect">
            <a:avLst/>
          </a:prstGeom>
          <a:noFill/>
          <a:ln>
            <a:noFill/>
          </a:ln>
        </p:spPr>
        <p:txBody>
          <a:bodyPr spcFirstLastPara="1" wrap="square" lIns="68575" tIns="34275" rIns="68575" bIns="34275" anchor="t" anchorCtr="0">
            <a:noAutofit/>
          </a:bodyPr>
          <a:lstStyle/>
          <a:p>
            <a:pPr indent="-381000">
              <a:lnSpc>
                <a:spcPct val="150000"/>
              </a:lnSpc>
              <a:spcBef>
                <a:spcPts val="0"/>
              </a:spcBef>
              <a:buSzPts val="2400"/>
            </a:pPr>
            <a:r>
              <a:rPr lang="en" sz="2400" dirty="0">
                <a:latin typeface="Century Gothic"/>
                <a:ea typeface="Century Gothic"/>
                <a:cs typeface="Century Gothic"/>
                <a:sym typeface="Century Gothic"/>
              </a:rPr>
              <a:t>I can collaborate with my peers to write a press release about the results and impact of our class project. </a:t>
            </a:r>
            <a:endParaRPr sz="2400" dirty="0">
              <a:latin typeface="Century Gothic"/>
              <a:ea typeface="Century Gothic"/>
              <a:cs typeface="Century Gothic"/>
              <a:sym typeface="Century Gothic"/>
            </a:endParaRPr>
          </a:p>
          <a:p>
            <a:pPr marL="457200" marR="0" lvl="0" indent="0" algn="l" rtl="0">
              <a:lnSpc>
                <a:spcPct val="90000"/>
              </a:lnSpc>
              <a:spcBef>
                <a:spcPts val="1800"/>
              </a:spcBef>
              <a:spcAft>
                <a:spcPts val="0"/>
              </a:spcAft>
              <a:buNone/>
            </a:pPr>
            <a:endParaRPr sz="2400" dirty="0">
              <a:latin typeface="Century Gothic"/>
              <a:ea typeface="Century Gothic"/>
              <a:cs typeface="Century Gothic"/>
              <a:sym typeface="Century Gothic"/>
            </a:endParaRPr>
          </a:p>
        </p:txBody>
      </p:sp>
      <p:pic>
        <p:nvPicPr>
          <p:cNvPr id="346" name="Google Shape;346;p56"/>
          <p:cNvPicPr preferRelativeResize="0"/>
          <p:nvPr/>
        </p:nvPicPr>
        <p:blipFill rotWithShape="1">
          <a:blip r:embed="rId3">
            <a:alphaModFix/>
          </a:blip>
          <a:srcRect/>
          <a:stretch/>
        </p:blipFill>
        <p:spPr>
          <a:xfrm>
            <a:off x="8413782" y="4332832"/>
            <a:ext cx="675999" cy="6048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7"/>
          <p:cNvSpPr txBox="1">
            <a:spLocks noGrp="1"/>
          </p:cNvSpPr>
          <p:nvPr>
            <p:ph type="title"/>
          </p:nvPr>
        </p:nvSpPr>
        <p:spPr>
          <a:xfrm>
            <a:off x="628650" y="273850"/>
            <a:ext cx="3943500" cy="2191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Shared Writing: Drafting a Whole Class Press Release</a:t>
            </a:r>
            <a:endParaRPr/>
          </a:p>
        </p:txBody>
      </p:sp>
      <p:pic>
        <p:nvPicPr>
          <p:cNvPr id="352" name="Google Shape;352;p57"/>
          <p:cNvPicPr preferRelativeResize="0"/>
          <p:nvPr/>
        </p:nvPicPr>
        <p:blipFill rotWithShape="1">
          <a:blip r:embed="rId3">
            <a:alphaModFix/>
          </a:blip>
          <a:srcRect/>
          <a:stretch/>
        </p:blipFill>
        <p:spPr>
          <a:xfrm>
            <a:off x="8444590" y="4332949"/>
            <a:ext cx="572700" cy="572700"/>
          </a:xfrm>
          <a:prstGeom prst="rect">
            <a:avLst/>
          </a:prstGeom>
          <a:noFill/>
          <a:ln>
            <a:noFill/>
          </a:ln>
        </p:spPr>
      </p:pic>
      <p:pic>
        <p:nvPicPr>
          <p:cNvPr id="353" name="Google Shape;353;p57"/>
          <p:cNvPicPr preferRelativeResize="0"/>
          <p:nvPr/>
        </p:nvPicPr>
        <p:blipFill>
          <a:blip r:embed="rId4">
            <a:alphaModFix/>
          </a:blip>
          <a:stretch>
            <a:fillRect/>
          </a:stretch>
        </p:blipFill>
        <p:spPr>
          <a:xfrm>
            <a:off x="4941700" y="567700"/>
            <a:ext cx="3015225" cy="3765249"/>
          </a:xfrm>
          <a:prstGeom prst="rect">
            <a:avLst/>
          </a:prstGeom>
          <a:noFill/>
          <a:ln>
            <a:noFill/>
          </a:ln>
        </p:spPr>
      </p:pic>
      <p:pic>
        <p:nvPicPr>
          <p:cNvPr id="354" name="Google Shape;354;p57"/>
          <p:cNvPicPr preferRelativeResize="0"/>
          <p:nvPr/>
        </p:nvPicPr>
        <p:blipFill rotWithShape="1">
          <a:blip r:embed="rId5">
            <a:alphaModFix/>
          </a:blip>
          <a:srcRect/>
          <a:stretch/>
        </p:blipFill>
        <p:spPr>
          <a:xfrm>
            <a:off x="7842738" y="4385403"/>
            <a:ext cx="531381" cy="52024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5E8658-7BEC-40D8-8EA2-EEB97A9514C7}"/>
</file>

<file path=customXml/itemProps2.xml><?xml version="1.0" encoding="utf-8"?>
<ds:datastoreItem xmlns:ds="http://schemas.openxmlformats.org/officeDocument/2006/customXml" ds:itemID="{06B73F5F-341F-4E11-9852-4BC803166572}"/>
</file>

<file path=customXml/itemProps3.xml><?xml version="1.0" encoding="utf-8"?>
<ds:datastoreItem xmlns:ds="http://schemas.openxmlformats.org/officeDocument/2006/customXml" ds:itemID="{A87BD592-AD7A-4B96-86AB-5A1E5CD3200D}"/>
</file>

<file path=docProps/app.xml><?xml version="1.0" encoding="utf-8"?>
<Properties xmlns="http://schemas.openxmlformats.org/officeDocument/2006/extended-properties" xmlns:vt="http://schemas.openxmlformats.org/officeDocument/2006/docPropsVTypes">
  <TotalTime>14</TotalTime>
  <Words>2811</Words>
  <Application>Microsoft Macintosh PowerPoint</Application>
  <PresentationFormat>On-screen Show (16:9)</PresentationFormat>
  <Paragraphs>242</Paragraphs>
  <Slides>13</Slides>
  <Notes>13</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Office Theme</vt:lpstr>
      <vt:lpstr>Office Theme</vt:lpstr>
      <vt:lpstr>Simple Light</vt:lpstr>
      <vt:lpstr>Grade 4: Module 4: Unit 3: Lesson 15 Teacher slide, before teaching.</vt:lpstr>
      <vt:lpstr>Grade 4: Module 4: Unit 3: Lesson 15 Teacher slide, before teaching.</vt:lpstr>
      <vt:lpstr>Grade 4: Module 4: Unit 3: Lesson 15 Teacher slide, before teaching.</vt:lpstr>
      <vt:lpstr>Grade 4: Module 4: Unit 3: Lesson 15 Teacher slide, before teaching.</vt:lpstr>
      <vt:lpstr>Grade 4: Module 4: Unit 3: Lesson 15 Teacher slide, before teaching. </vt:lpstr>
      <vt:lpstr>Grade 4: Module 4:  Unit 3: Lesson 15</vt:lpstr>
      <vt:lpstr>Hello, Students!</vt:lpstr>
      <vt:lpstr>Reviewing Learning Target</vt:lpstr>
      <vt:lpstr>Shared Writing: Drafting a Whole Class Press Release</vt:lpstr>
      <vt:lpstr>Reflecting on Learning</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15 Teacher slide, before teaching.</dc:title>
  <dc:creator>nbravo</dc:creator>
  <cp:lastModifiedBy>Alexander Specht</cp:lastModifiedBy>
  <cp:revision>3</cp:revision>
  <dcterms:modified xsi:type="dcterms:W3CDTF">2019-01-02T05:52:37Z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