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slideLayouts/slideLayout9.xml" ContentType="application/vnd.openxmlformats-officedocument.presentationml.slideLayout+xml"/>
  <Override PartName="/ppt/notesSlides/notesSlide14.xml" ContentType="application/vnd.openxmlformats-officedocument.presentationml.notesSlide+xml"/>
  <Override PartName="/ppt/slideLayouts/slideLayout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74606" autoAdjust="0"/>
  </p:normalViewPr>
  <p:slideViewPr>
    <p:cSldViewPr snapToGrid="0">
      <p:cViewPr varScale="1">
        <p:scale>
          <a:sx n="110" d="100"/>
          <a:sy n="110" d="100"/>
        </p:scale>
        <p:origin x="-1056" y="-104"/>
      </p:cViewPr>
      <p:guideLst>
        <p:guide orient="horz" pos="1620"/>
        <p:guide pos="2880"/>
      </p:guideLst>
    </p:cSldViewPr>
  </p:slideViewPr>
  <p:notesTextViewPr>
    <p:cViewPr>
      <p:scale>
        <a:sx n="1" d="1"/>
        <a:sy n="1" d="1"/>
      </p:scale>
      <p:origin x="0" y="61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esProps" Target="pres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interSettings" Target="printerSettings/printerSettings1.bin"/><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99890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50-75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1.	Opening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A.	Engaging the Writer and Reviewing Learning Targets (13-16 minutes)</a:t>
            </a:r>
            <a:br>
              <a:rPr lang="en" sz="1200">
                <a:latin typeface="Calibri"/>
                <a:ea typeface="Calibri"/>
                <a:cs typeface="Calibri"/>
                <a:sym typeface="Calibri"/>
              </a:rPr>
            </a:br>
            <a:r>
              <a:rPr lang="en" sz="1200">
                <a:latin typeface="Calibri"/>
                <a:ea typeface="Calibri"/>
                <a:cs typeface="Calibri"/>
                <a:sym typeface="Calibri"/>
              </a:rPr>
              <a:t>2.	Work Time</a:t>
            </a:r>
            <a:br>
              <a:rPr lang="en" sz="1200">
                <a:latin typeface="Calibri"/>
                <a:ea typeface="Calibri"/>
                <a:cs typeface="Calibri"/>
                <a:sym typeface="Calibri"/>
              </a:rPr>
            </a:br>
            <a:r>
              <a:rPr lang="en" sz="1200">
                <a:latin typeface="Calibri"/>
                <a:ea typeface="Calibri"/>
                <a:cs typeface="Calibri"/>
                <a:sym typeface="Calibri"/>
              </a:rPr>
              <a:t>A.	Reading and Analyzing the Model Essay (52 minutes)</a:t>
            </a:r>
            <a:br>
              <a:rPr lang="en" sz="1200">
                <a:latin typeface="Calibri"/>
                <a:ea typeface="Calibri"/>
                <a:cs typeface="Calibri"/>
                <a:sym typeface="Calibri"/>
              </a:rPr>
            </a:br>
            <a:r>
              <a:rPr lang="en" sz="1200">
                <a:latin typeface="Calibri"/>
                <a:ea typeface="Calibri"/>
                <a:cs typeface="Calibri"/>
                <a:sym typeface="Calibri"/>
              </a:rPr>
              <a:t>3.	Closing and Assessment</a:t>
            </a:r>
            <a:br>
              <a:rPr lang="en" sz="1200">
                <a:latin typeface="Calibri"/>
                <a:ea typeface="Calibri"/>
                <a:cs typeface="Calibri"/>
                <a:sym typeface="Calibri"/>
              </a:rPr>
            </a:br>
            <a:r>
              <a:rPr lang="en" sz="1200">
                <a:latin typeface="Calibri"/>
                <a:ea typeface="Calibri"/>
                <a:cs typeface="Calibri"/>
                <a:sym typeface="Calibri"/>
              </a:rPr>
              <a:t>A.	Exit Ticket (5 minutes) </a:t>
            </a:r>
            <a:br>
              <a:rPr lang="en" sz="1200">
                <a:latin typeface="Calibri"/>
                <a:ea typeface="Calibri"/>
                <a:cs typeface="Calibri"/>
                <a:sym typeface="Calibri"/>
              </a:rPr>
            </a:br>
            <a:r>
              <a:rPr lang="en" sz="1200">
                <a:latin typeface="Calibri"/>
                <a:ea typeface="Calibri"/>
                <a:cs typeface="Calibri"/>
                <a:sym typeface="Calibri"/>
              </a:rPr>
              <a:t>4.	Homework (2 minutes)</a:t>
            </a:r>
            <a:br>
              <a:rPr lang="en" sz="1200">
                <a:latin typeface="Calibri"/>
                <a:ea typeface="Calibri"/>
                <a:cs typeface="Calibri"/>
                <a:sym typeface="Calibri"/>
              </a:rPr>
            </a:br>
            <a:r>
              <a:rPr lang="en" sz="1200">
                <a:latin typeface="Calibri"/>
                <a:ea typeface="Calibri"/>
                <a:cs typeface="Calibri"/>
                <a:sym typeface="Calibri"/>
              </a:rPr>
              <a:t>A.	Complete a first read of Chapter 28 with structured notes. </a:t>
            </a:r>
            <a:br>
              <a:rPr lang="en" sz="1200">
                <a:latin typeface="Calibri"/>
                <a:ea typeface="Calibri"/>
                <a:cs typeface="Calibri"/>
                <a:sym typeface="Calibri"/>
              </a:rPr>
            </a:b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145485c02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145485c0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first of three that focus on the thinking that students need to do before crafting their own argument essay. It is important to take this time because argument thinking and writing is hard—in a sense, the writer is trying to work with a complicated question that often has many aspects to consider. First, writers know the issue well, then carefully consider all the relevant ideas before coming up with a good claim. Once they’ve come up with that claim, they acknowledge other ways of thinking about it so that the reader can grasp the full depth of the good thinking the writer is doing.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writing is really about thinking. To be successful with a writing assignment, students need to know the content well and understand the structure in which they will work. Students have been developing a clear understanding of content; today is the day they build their understanding of what an argument essay 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“Writing an argument essay requires a lot of thinking before any essay writing happens. The thinking you do before you begin writing is a very important part of the process. Just as a good car mechanic would never try to fix a car’s engine without a deep understanding of engines and all the factors that could be involved, so an argument writer would never try to write an argument essay off the top of her head. They have to consider the all evidence first, then make a claim based on the best evidence.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“The author needed to think a lot about Mrs. Dubose’s character,” “The author had to look for the best evidence to decide on a claim,” and “The author needed to figure out what reasons would go in the body paragraphs.”</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Ask probing questions such as: </a:t>
            </a:r>
            <a:r>
              <a:rPr lang="en" sz="1200" i="1" dirty="0">
                <a:latin typeface="Calibri"/>
                <a:ea typeface="Calibri"/>
                <a:cs typeface="Calibri"/>
                <a:sym typeface="Calibri"/>
              </a:rPr>
              <a:t>“What did the writer have to know before he/she could begin writing?” “What’s the first thing the author may have considered before beginning his/her writing?”</a:t>
            </a:r>
            <a:endParaRPr sz="1200" i="1"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Reading and Analyzing the Model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appropriate for the teacher to guide the identification of the claim and reasons in the model essay. If so, display the model essay using the document camera, white board, or other means and lead students through that process.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8.</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“In writing, there is a difference between argument and opinion. In speaking, we often say that we had an argument because we had a difference of opinion, but when we refer to writing, the meaning of the two words is different. Writing an opinion piece means that it’s something a person believes, whether or not they have evidence to prove it. However, in a written argument, the author will make a claim, support it with reasons, and develop her reasons with evidence. The author will also acknowledge and respond to another valid point of view. In this lesson, we  will use this essay to help you understand how to make a claim and support it in an argument essay.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5 minutes, refocus the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the claim of the model essay and the reasons to support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necessary.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Claim: “Because of her high expectations for herself and her courage, it makes sense for Mrs. Dubose to take that stand.”</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Reason 1: “The first reason it makes sense for Mrs. Dubose to take a stand is that she has high expectations for people, including herself.”</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Reason 2: “The second reason is it makes sense for Mrs. Dubose to take a stand is her courage.”</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Counterclaim: “Some might say that it does not make sense for Mrs. Dubose to take this stand.”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Assist students in locating these by directing them to specific paragraphs in the text (</a:t>
            </a:r>
            <a:r>
              <a:rPr lang="en" sz="1200" b="0" i="0" dirty="0">
                <a:latin typeface="Calibri"/>
                <a:ea typeface="Calibri"/>
                <a:cs typeface="Calibri"/>
                <a:sym typeface="Calibri"/>
              </a:rPr>
              <a:t>i.e. the claim will be found in the introductory paragraph, reason 1 should be in the first body paragraph, etc.)</a:t>
            </a:r>
            <a:endParaRPr sz="1200" b="0" i="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0842f0bff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is adapted based on work from Odell Education resource. There is space on the </a:t>
            </a: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for three pieces of evidence per paragraph, but there are only two pieces of evidence per paragraph in the model essay. This is intentionally done in order to allow flexibility in the writing of the essays. It also shows students that the quantity of evidence is not the only thing to consider when supporting an argument—it is more important to have the best possible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there is not an area designated on the graphic organizer for students to write the overall claim for the argument essay. As you model, </a:t>
            </a:r>
            <a:r>
              <a:rPr lang="en" sz="1200" dirty="0" smtClean="0">
                <a:solidFill>
                  <a:schemeClr val="dk1"/>
                </a:solidFill>
                <a:latin typeface="Calibri"/>
                <a:ea typeface="Calibri"/>
                <a:cs typeface="Calibri"/>
                <a:sym typeface="Calibri"/>
              </a:rPr>
              <a:t>write </a:t>
            </a:r>
            <a:r>
              <a:rPr lang="en" sz="1200" dirty="0">
                <a:solidFill>
                  <a:schemeClr val="dk1"/>
                </a:solidFill>
                <a:latin typeface="Calibri"/>
                <a:ea typeface="Calibri"/>
                <a:cs typeface="Calibri"/>
                <a:sym typeface="Calibri"/>
              </a:rPr>
              <a:t>this in the empty space above “Body Paragraph 1” and label it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dirty="0">
                <a:solidFill>
                  <a:schemeClr val="dk1"/>
                </a:solidFill>
                <a:latin typeface="Calibri"/>
                <a:ea typeface="Calibri"/>
                <a:cs typeface="Calibri"/>
                <a:sym typeface="Calibri"/>
              </a:rPr>
              <a:t>Supporting Evidence-Based Claims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on the graphic organizer that there are places to record the claim and reasons that the students identified in the model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adding the claim, reasons, and counterclaim to the displayed graphic organizer and invite students to do the same. (See </a:t>
            </a:r>
            <a:r>
              <a:rPr lang="en" sz="1200" b="1" dirty="0">
                <a:solidFill>
                  <a:schemeClr val="dk1"/>
                </a:solidFill>
                <a:latin typeface="Calibri"/>
                <a:ea typeface="Calibri"/>
                <a:cs typeface="Calibri"/>
                <a:sym typeface="Calibri"/>
              </a:rPr>
              <a:t>Supporting Evidence-Based Claims graphic organizer (for Teacher Reference) </a:t>
            </a:r>
            <a:r>
              <a:rPr lang="en" sz="1200" dirty="0">
                <a:solidFill>
                  <a:schemeClr val="dk1"/>
                </a:solidFill>
                <a:latin typeface="Calibri"/>
                <a:ea typeface="Calibri"/>
                <a:cs typeface="Calibri"/>
                <a:sym typeface="Calibri"/>
              </a:rPr>
              <a:t>as an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Claim: </a:t>
            </a:r>
            <a:r>
              <a:rPr lang="en" sz="1200" i="1" dirty="0">
                <a:solidFill>
                  <a:schemeClr val="dk1"/>
                </a:solidFill>
                <a:latin typeface="Calibri"/>
                <a:ea typeface="Calibri"/>
                <a:cs typeface="Calibri"/>
                <a:sym typeface="Calibri"/>
              </a:rPr>
              <a:t>“Because of her high expectations for herself and her courage, it makes sense for Mrs. Dubose to take that stand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Body Paragraph 1 Reason:</a:t>
            </a:r>
            <a:r>
              <a:rPr lang="en" sz="1200" i="1" dirty="0">
                <a:solidFill>
                  <a:schemeClr val="dk1"/>
                </a:solidFill>
                <a:latin typeface="Calibri"/>
                <a:ea typeface="Calibri"/>
                <a:cs typeface="Calibri"/>
                <a:sym typeface="Calibri"/>
              </a:rPr>
              <a:t> “The first reason it makes sense for Mrs. Dubose to take a stand is that she has high expectations for people, including herself</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Body Paragraph 2 Reason: </a:t>
            </a:r>
            <a:r>
              <a:rPr lang="en" sz="1200" i="1" dirty="0">
                <a:solidFill>
                  <a:schemeClr val="dk1"/>
                </a:solidFill>
                <a:latin typeface="Calibri"/>
                <a:ea typeface="Calibri"/>
                <a:cs typeface="Calibri"/>
                <a:sym typeface="Calibri"/>
              </a:rPr>
              <a:t>“The second reason is makes sense for Mrs. Dubose to take a stand is her courage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Counterclaim: </a:t>
            </a:r>
            <a:r>
              <a:rPr lang="en" sz="1200" i="1" dirty="0">
                <a:solidFill>
                  <a:schemeClr val="dk1"/>
                </a:solidFill>
                <a:latin typeface="Calibri"/>
                <a:ea typeface="Calibri"/>
                <a:cs typeface="Calibri"/>
                <a:sym typeface="Calibri"/>
              </a:rPr>
              <a:t>“Some might say that it does not make sense for Mrs. Dubose to take this stand.”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have written in the claim, reasons, and counterclaim, turn their attention to the boxes under “Reason 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going to look at how the author uses evidence to support the first reason.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use the displayed graphic organizer and do a think-aloud about the use of evidence in the first body paragraph of the essay: </a:t>
            </a:r>
            <a:r>
              <a:rPr lang="en" sz="1200" i="1" dirty="0">
                <a:solidFill>
                  <a:schemeClr val="dk1"/>
                </a:solidFill>
                <a:latin typeface="Calibri"/>
                <a:ea typeface="Calibri"/>
                <a:cs typeface="Calibri"/>
                <a:sym typeface="Calibri"/>
              </a:rPr>
              <a:t>“First, I’m going to look for evidence in the first body paragraph. I found a quote, and I know that a quote is evidence, so I’m going to add it to the first evidence box on my graphic organizer. Now, I’m going to reread the sentences around the quote to see if I can figure out how that quote supports the reason. I can see that after the quote, the author explains what the quote shows, so I will write that in the box underneath the evidence I just added. This means that the author is analyzing the evidence. Since her analysis makes sense with the text, the analysis is also logical.”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evidence and explanation to the organizer: </a:t>
            </a:r>
            <a:r>
              <a:rPr lang="en"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If I said as sunnily as I could, ‘Hey, Mrs. Dubose,’ I would receive for an answer, ‘Don’t you say hey to me you ugly girl! You say good afternoon, Mrs. Dubose!’”</a:t>
            </a:r>
            <a:r>
              <a:rPr lang="en" sz="1200" i="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(133)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This </a:t>
            </a:r>
            <a:r>
              <a:rPr lang="en" sz="1200" i="1" dirty="0">
                <a:solidFill>
                  <a:schemeClr val="dk1"/>
                </a:solidFill>
                <a:latin typeface="Calibri"/>
                <a:ea typeface="Calibri"/>
                <a:cs typeface="Calibri"/>
                <a:sym typeface="Calibri"/>
              </a:rPr>
              <a:t>shows that Mrs. Dubose holds high expectations of others, even if they make a small mistake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second piece of evidence: </a:t>
            </a:r>
            <a:r>
              <a:rPr lang="en" sz="1200" i="1" dirty="0">
                <a:solidFill>
                  <a:schemeClr val="dk1"/>
                </a:solidFill>
                <a:latin typeface="Calibri"/>
                <a:ea typeface="Calibri"/>
                <a:cs typeface="Calibri"/>
                <a:sym typeface="Calibri"/>
              </a:rPr>
              <a:t>“She said she was going to leave this world beholden to nothing and nobody.” (148)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This shows </a:t>
            </a:r>
            <a:r>
              <a:rPr lang="en" sz="1200" i="1" dirty="0">
                <a:solidFill>
                  <a:schemeClr val="dk1"/>
                </a:solidFill>
                <a:latin typeface="Calibri"/>
                <a:ea typeface="Calibri"/>
                <a:cs typeface="Calibri"/>
                <a:sym typeface="Calibri"/>
              </a:rPr>
              <a:t>that Mrs. Dubose meant to hold herself to the kind of expectations that she holds others to, even if it was going to be very difficult for her</a:t>
            </a:r>
            <a:r>
              <a:rPr lang="en" sz="1200" i="1" dirty="0" smtClean="0">
                <a:solidFill>
                  <a:schemeClr val="dk1"/>
                </a:solidFill>
                <a:latin typeface="Calibri"/>
                <a:ea typeface="Calibri"/>
                <a:cs typeface="Calibri"/>
                <a:sym typeface="Calibri"/>
              </a:rPr>
              <a:t>.</a:t>
            </a:r>
            <a:r>
              <a:rPr lang="en-US" sz="1200" i="0" dirty="0" smtClean="0">
                <a:solidFill>
                  <a:schemeClr val="dk1"/>
                </a:solidFill>
                <a:latin typeface="Calibri"/>
                <a:ea typeface="Calibri"/>
                <a:cs typeface="Calibri"/>
                <a:sym typeface="Calibri"/>
              </a:rPr>
              <a:t>”</a:t>
            </a: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completing their graphic organizer as the teacher models.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Depending on the needs of your students, it may be appropriate for the teacher to continue to model the analysis of evidence in the model essay. If so, display the model essay using the document camera and lead students through that process.</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0842f0bff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0842f0bf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Discussion Appointment partner to complete their graphic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and push them to notice the kinds of phrases the author uses to explain how the evidence supports the reasons, such as “</a:t>
            </a:r>
            <a:r>
              <a:rPr lang="en" sz="1200" i="0" dirty="0">
                <a:solidFill>
                  <a:schemeClr val="dk1"/>
                </a:solidFill>
                <a:latin typeface="Calibri"/>
                <a:ea typeface="Calibri"/>
                <a:cs typeface="Calibri"/>
                <a:sym typeface="Calibri"/>
              </a:rPr>
              <a:t>this shows” or “this demonstrates.”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When students have completed the graphic organizer for the second body paragraph, refocus them whole class.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their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necessary and encourage students to revise their graphic organizers based on the class responses.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Body Paragraph 2 Reason: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second reason is makes sense for Mrs. Dubose to take a stand is her courage.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“Most of time you were reading to her, I doubt if she heard a word you said. Her whole mind and body were concentrated on that alarm clock.” (148)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Support This shows that Mrs. Dubose needed to find a way to keep her mind off the pain.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“I wanted you to see something about her—I wanted you to see what real courage is, instead of getting the idea that courage is a man with a gun in his hand…. She was the bravest person I ever knew.” (149)</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a:t>
            </a:r>
            <a:r>
              <a:rPr lang="en" sz="1200" b="0" dirty="0">
                <a:solidFill>
                  <a:schemeClr val="dk1"/>
                </a:solidFill>
                <a:latin typeface="Calibri"/>
                <a:ea typeface="Calibri"/>
                <a:cs typeface="Calibri"/>
                <a:sym typeface="Calibri"/>
              </a:rPr>
              <a:t>This demonstrates that Mrs. Dubose has lots of courage, even though she seems so hateful.</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students, it may be appropriate for the teacher to continue to model the analysis of evidence in the model essay. If so, display the model essay using the document camera and lead students through that process.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146ff8ac3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146ff8ac3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section on “Counterclaim” on the displayed graphic organizer.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Since this is a different kind of body paragraph, do another think-aloud to help students begin the analysis only add to the “evidence” and “response to counterclaim” box.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paragraph 3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where the author uses the phrase </a:t>
            </a:r>
            <a:r>
              <a:rPr lang="en" sz="1200" i="0" dirty="0">
                <a:solidFill>
                  <a:schemeClr val="dk1"/>
                </a:solidFill>
                <a:latin typeface="Calibri"/>
                <a:ea typeface="Calibri"/>
                <a:cs typeface="Calibri"/>
                <a:sym typeface="Calibri"/>
              </a:rPr>
              <a:t>“It is true …”</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an introduction to the reason for the counterclaim. Let students know that this is one way to introduce a conflicting viewpoint in an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write on their own graphic organizers as you add to the displayed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find how the evidence supports the counterclaim, as well as how the author shows that her claim is stronger than the counterclaim.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in order to answer </a:t>
            </a:r>
            <a:r>
              <a:rPr lang="en" sz="1200" i="0" dirty="0">
                <a:solidFill>
                  <a:schemeClr val="dk1"/>
                </a:solidFill>
                <a:latin typeface="Calibri"/>
                <a:ea typeface="Calibri"/>
                <a:cs typeface="Calibri"/>
                <a:sym typeface="Calibri"/>
              </a:rPr>
              <a:t>“Why is your claim stronger than the counterclaim?” </a:t>
            </a:r>
            <a:r>
              <a:rPr lang="en" sz="1200" dirty="0">
                <a:solidFill>
                  <a:schemeClr val="dk1"/>
                </a:solidFill>
                <a:latin typeface="Calibri"/>
                <a:ea typeface="Calibri"/>
                <a:cs typeface="Calibri"/>
                <a:sym typeface="Calibri"/>
              </a:rPr>
              <a:t>they will need to make an inference based on what the author says in the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do their best to answer it, but let them know that the class will have an opportunity to talk about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finished, cold call on pairs and add to the displayed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revise their own graphic organizers based on the class understanding.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to spend time talking about the response to </a:t>
            </a:r>
            <a:r>
              <a:rPr lang="en" sz="1200" i="0" dirty="0">
                <a:solidFill>
                  <a:schemeClr val="dk1"/>
                </a:solidFill>
                <a:latin typeface="Calibri"/>
                <a:ea typeface="Calibri"/>
                <a:cs typeface="Calibri"/>
                <a:sym typeface="Calibri"/>
              </a:rPr>
              <a:t>“Why is your claim stronger than the counterclaim?”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that students see that they can make this inference because the author writes</a:t>
            </a:r>
            <a:r>
              <a:rPr lang="en" sz="1200" i="0" dirty="0">
                <a:solidFill>
                  <a:schemeClr val="dk1"/>
                </a:solidFill>
                <a:latin typeface="Calibri"/>
                <a:ea typeface="Calibri"/>
                <a:cs typeface="Calibri"/>
                <a:sym typeface="Calibri"/>
              </a:rPr>
              <a:t>, “However, that reinforces the idea that Mrs. Dubose is, in fact, a brave woman. If she tolerates pain in order to die how she wants to, it means that she is courageous.” </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Body Paragraph 3 Reason: </a:t>
            </a:r>
            <a:r>
              <a:rPr lang="en" sz="1200" b="0" dirty="0">
                <a:solidFill>
                  <a:schemeClr val="dk1"/>
                </a:solidFill>
                <a:latin typeface="Calibri"/>
                <a:ea typeface="Calibri"/>
                <a:cs typeface="Calibri"/>
                <a:sym typeface="Calibri"/>
              </a:rPr>
              <a:t>Some might say that it does not make sense for Mrs. Dubose to take this stand.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“She’d have spent the rest of her life on it and died without so much agony, but she was too contrary …” (147)</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Support </a:t>
            </a:r>
            <a:r>
              <a:rPr lang="en" sz="1200" b="0" dirty="0" smtClean="0">
                <a:solidFill>
                  <a:schemeClr val="dk1"/>
                </a:solidFill>
                <a:latin typeface="Calibri"/>
                <a:ea typeface="Calibri"/>
                <a:cs typeface="Calibri"/>
                <a:sym typeface="Calibri"/>
              </a:rPr>
              <a:t>This </a:t>
            </a:r>
            <a:r>
              <a:rPr lang="en" sz="1200" b="0" dirty="0">
                <a:solidFill>
                  <a:schemeClr val="dk1"/>
                </a:solidFill>
                <a:latin typeface="Calibri"/>
                <a:ea typeface="Calibri"/>
                <a:cs typeface="Calibri"/>
                <a:sym typeface="Calibri"/>
              </a:rPr>
              <a:t>shows that it was agony to get herself off morphine.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Reason for counterclaim: It causes Mrs. Dubose a lot of pain to overcome her addiction.</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Evidence However, that reinforces the idea that Mrs. Dubose is, in fact, a brave woman. If she tolerates pain in order to die how she wants to, it means that she is courageous.</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Why is your claim stronger than this counterclaim? My claim is stronger because the fact that Mrs. Dubose had to face pain to overcome her addiction only proves how brave she was.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“The counterclaim isn’t as strong as the claim because the author shows how the pain that Mrs. Dubose felt demonstrated her courage,” and “The author used the counterclaim to strengthen her own claim by connecting it to a reason she gave in the second body paragraph.”</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the needs of your students, it may be appropriate for the teacher to continue to model the analysis of evidence in the model essay. If so, display the model essay using the document camera and lead students through that process.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146ff8ac3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4146ff8ac3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8 of 8.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back to the prompt for the model essay and reread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what the author of the model essay needed to do in order to address that prompt.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will need the model essay in subsequent lessons, so ask them to keep their copy.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“She needed to make a claim that was about Mrs. Dubose taking a stand.” </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“She used two reasons to support her claim.” </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“She acknowledged and responded to a counterclaim.”</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“She used evidence from the text and explained how it supported her reason.”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a2ea51330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Explain the Meaning of the Prompt: What Must You Do in This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exit tickets to ensure that students understand what they will need to do in order to write an argument essay. Address any misconceptions in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get to synthesize their understanding of what an argument essay is by explaining what they will need to do in their own argument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the essay prompt and explain the meaning of the prompt: What must they do in this essay?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 </a:t>
            </a:r>
            <a:r>
              <a:rPr lang="en" sz="1200" b="0" dirty="0">
                <a:solidFill>
                  <a:schemeClr val="dk1"/>
                </a:solidFill>
                <a:latin typeface="Calibri"/>
                <a:ea typeface="Calibri"/>
                <a:cs typeface="Calibri"/>
                <a:sym typeface="Calibri"/>
              </a:rPr>
              <a:t>They need to understand the character of Atticus and the situation in the novel.  They must make a claim to explain whether it makes sense or not for Atticus to take a stand and defend Tom in the trial. They need to consider what another viewpoint may be on this subject. The must also identify reasons and evidence from the text to support their claim.</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Refer students back to the model essay and the </a:t>
            </a:r>
            <a:r>
              <a:rPr lang="en" sz="1200" b="1" dirty="0">
                <a:latin typeface="Calibri"/>
                <a:ea typeface="Calibri"/>
                <a:cs typeface="Calibri"/>
                <a:sym typeface="Calibri"/>
              </a:rPr>
              <a:t>Supporting Evidence-Based claims graphic organzier </a:t>
            </a:r>
            <a:r>
              <a:rPr lang="en" sz="1200" dirty="0">
                <a:latin typeface="Calibri"/>
                <a:ea typeface="Calibri"/>
                <a:cs typeface="Calibri"/>
                <a:sym typeface="Calibri"/>
              </a:rPr>
              <a:t>to help them in answering the quesiton.</a:t>
            </a:r>
            <a:endParaRPr sz="1200"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t>
            </a:r>
            <a:r>
              <a:rPr lang="en" sz="1200" dirty="0" smtClean="0">
                <a:solidFill>
                  <a:schemeClr val="dk1"/>
                </a:solidFill>
                <a:latin typeface="Calibri"/>
                <a:ea typeface="Calibri"/>
                <a:cs typeface="Calibri"/>
                <a:sym typeface="Calibri"/>
              </a:rPr>
              <a:t>Notes</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28</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preview the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homework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students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09" name="Google Shape;309;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Supporting Evidence-Based Claims graphic organizer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28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28 </a:t>
            </a:r>
            <a:r>
              <a:rPr lang="en" sz="1200" dirty="0">
                <a:solidFill>
                  <a:schemeClr val="dk1"/>
                </a:solidFill>
                <a:latin typeface="Calibri"/>
                <a:ea typeface="Calibri"/>
                <a:cs typeface="Calibri"/>
                <a:sym typeface="Calibri"/>
              </a:rPr>
              <a:t>(optional; for students needing additional support)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novel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chart paper, white board or other means of displaying the model essay and </a:t>
            </a: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for modeling.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Model </a:t>
            </a:r>
            <a:r>
              <a:rPr lang="en" sz="1200" b="1" dirty="0" smtClean="0">
                <a:solidFill>
                  <a:schemeClr val="dk1"/>
                </a:solidFill>
                <a:latin typeface="Calibri"/>
                <a:ea typeface="Calibri"/>
                <a:cs typeface="Calibri"/>
                <a:sym typeface="Calibri"/>
              </a:rPr>
              <a:t>Essay</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dirty="0" smtClean="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Supporting Evidence-Based Claims graphic organizer (for Teacher Reference</a:t>
            </a:r>
            <a:r>
              <a:rPr lang="en" sz="1200" b="1"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Chapter 27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d2f1ea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d2f1ea3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begin the writing process for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an argument essay on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In the design of this lesson and the lessons that follow, the following criteria were used to define argument writing: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goal of argument writing is for the reader to acknowledge the validity of the claim (not necessarily be persuaded by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evidence is used and analyzed logically to support the claim. This evidence is usually organized into reasons.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author considers the reasons and evidence for the reasons before articulating the claim.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author acknowledges and responds to a counterclaim in his or her writing.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45485c0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145485c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and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beforehand which Discussion Appointment students will be working with. Students should sit with their selected Discussion Appointment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and their homework for this portion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opens with a short discussion of Chapter 27. Although this isn’t a reading lesson, this entry task will encourage students to continue with the reading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discuss, circulate and listen for students to use evidence from the novel to support their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these character traits</a:t>
            </a:r>
            <a:r>
              <a:rPr lang="en" sz="1200" b="0" dirty="0">
                <a:solidFill>
                  <a:schemeClr val="dk1"/>
                </a:solidFill>
                <a:latin typeface="Calibri"/>
                <a:ea typeface="Calibri"/>
                <a:cs typeface="Calibri"/>
                <a:sym typeface="Calibri"/>
              </a:rPr>
              <a:t>: Atticus is empathetic because he understands how Mr. Ewell harbors hard feelings after the trial. He puts himself in other’s shoes and sees their perspective.  Atticus doesn’t take the situation with Mr. Ewell too seriously. He seems to think that things will soon blow over and calm down.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directing students to reread this section of the </a:t>
            </a:r>
            <a:r>
              <a:rPr lang="en" sz="1200" dirty="0" smtClean="0">
                <a:latin typeface="Calibri"/>
                <a:ea typeface="Calibri"/>
                <a:cs typeface="Calibri"/>
                <a:sym typeface="Calibri"/>
              </a:rPr>
              <a:t>text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US" sz="1200" dirty="0" smtClean="0">
                <a:latin typeface="Calibri"/>
                <a:ea typeface="Calibri"/>
                <a:cs typeface="Calibri"/>
                <a:sym typeface="Calibri"/>
              </a:rPr>
              <a:t>P</a:t>
            </a:r>
            <a:r>
              <a:rPr lang="en" sz="1200" dirty="0" smtClean="0">
                <a:latin typeface="Calibri"/>
                <a:ea typeface="Calibri"/>
                <a:cs typeface="Calibri"/>
                <a:sym typeface="Calibri"/>
              </a:rPr>
              <a:t>oint </a:t>
            </a:r>
            <a:r>
              <a:rPr lang="en" sz="1200" dirty="0">
                <a:latin typeface="Calibri"/>
                <a:ea typeface="Calibri"/>
                <a:cs typeface="Calibri"/>
                <a:sym typeface="Calibri"/>
              </a:rPr>
              <a:t>out specific dialogue or actions of </a:t>
            </a:r>
            <a:r>
              <a:rPr lang="en" sz="1200" dirty="0" smtClean="0">
                <a:latin typeface="Calibri"/>
                <a:ea typeface="Calibri"/>
                <a:cs typeface="Calibri"/>
                <a:sym typeface="Calibri"/>
              </a:rPr>
              <a:t>Atticus</a:t>
            </a:r>
            <a:r>
              <a:rPr lang="en-US" sz="1200" dirty="0" smtClean="0">
                <a:latin typeface="Calibri"/>
                <a:ea typeface="Calibri"/>
                <a:cs typeface="Calibri"/>
                <a:sym typeface="Calibri"/>
              </a:rPr>
              <a:t>’s</a:t>
            </a:r>
            <a:r>
              <a:rPr lang="en" sz="1200" dirty="0" smtClean="0">
                <a:latin typeface="Calibri"/>
                <a:ea typeface="Calibri"/>
                <a:cs typeface="Calibri"/>
                <a:sym typeface="Calibri"/>
              </a:rPr>
              <a:t>.</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8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Engaging the Writer and Reviewing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today’s learning targets posted in the classroom for student reference.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read the learning targets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identify one word that they think is really important in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are ready with a word, ask them to give you a thumbs-up.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students are ready, cold call on individuals and ask them to share their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in the learning target and write what it means next to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suggest “</a:t>
            </a:r>
            <a:r>
              <a:rPr lang="en" sz="1200" i="1" dirty="0" smtClean="0">
                <a:solidFill>
                  <a:schemeClr val="dk1"/>
                </a:solidFill>
                <a:latin typeface="Calibri"/>
                <a:ea typeface="Calibri"/>
                <a:cs typeface="Calibri"/>
                <a:sym typeface="Calibri"/>
              </a:rPr>
              <a:t>argument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explain that the lesson will be focused on helping them understand what “</a:t>
            </a:r>
            <a:r>
              <a:rPr lang="en" sz="1200" i="1" dirty="0">
                <a:solidFill>
                  <a:schemeClr val="dk1"/>
                </a:solidFill>
                <a:latin typeface="Calibri"/>
                <a:ea typeface="Calibri"/>
                <a:cs typeface="Calibri"/>
                <a:sym typeface="Calibri"/>
              </a:rPr>
              <a:t>argument</a:t>
            </a:r>
            <a:r>
              <a:rPr lang="en" sz="1200" dirty="0">
                <a:solidFill>
                  <a:schemeClr val="dk1"/>
                </a:solidFill>
                <a:latin typeface="Calibri"/>
                <a:ea typeface="Calibri"/>
                <a:cs typeface="Calibri"/>
                <a:sym typeface="Calibri"/>
              </a:rPr>
              <a:t>” means in writing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suggest:</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coherent: when something such as a piece of writing is easy to understand because its parts are connected in a clear and reasonable way</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relevant evidence: quotes or details from the text that direct relate to the claim the author is making</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counterclaim: a different interpretation of the text; an opposite claim—also called a conflicting viewpoint</a:t>
            </a:r>
            <a:endParaRPr sz="1200" b="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ts val="1400"/>
              <a:buChar char="○"/>
            </a:pPr>
            <a:r>
              <a:rPr lang="en" sz="1200" b="0" dirty="0">
                <a:solidFill>
                  <a:schemeClr val="dk1"/>
                </a:solidFill>
                <a:latin typeface="Calibri"/>
                <a:ea typeface="Calibri"/>
                <a:cs typeface="Calibri"/>
                <a:sym typeface="Calibri"/>
              </a:rPr>
              <a:t>argument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You many need to provide the definitions the important words listed in the student look-fors if they have difficulty defining them.</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842f0bf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Group/Partners (Discussion Appointment)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a:t>
            </a:r>
            <a:r>
              <a:rPr lang="en" sz="1200" b="1" dirty="0" smtClean="0">
                <a:solidFill>
                  <a:schemeClr val="dk1"/>
                </a:solidFill>
                <a:latin typeface="Calibri"/>
                <a:ea typeface="Calibri"/>
                <a:cs typeface="Calibri"/>
                <a:sym typeface="Calibri"/>
              </a:rPr>
              <a:t>Essay</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model essay is about the decision that Mrs. Dubose makes to overcome her morphine addiction before she dies. The model essay is intentionally written about the same text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that students also will write about, so that students are familiar with the context. However, the model essay does not use exactly the same examples and information that the student essay will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review the model essay, there are several steps they’ll go through. This work time is broken down to focus on those parts of the essay analysis. This is slide 1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remain with their selected Discussion Appointment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the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a few minutes to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their ideas.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a:t>
            </a:r>
            <a:r>
              <a:rPr lang="en" sz="1200" b="0" dirty="0">
                <a:solidFill>
                  <a:schemeClr val="dk1"/>
                </a:solidFill>
                <a:latin typeface="Calibri"/>
                <a:ea typeface="Calibri"/>
                <a:cs typeface="Calibri"/>
                <a:sym typeface="Calibri"/>
              </a:rPr>
              <a:t>“The essay needs to be about how whether or not Mrs. Dubose’s choice to get over her drug addiction makes sense with who she is.”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Point out the important words or phrases in the prompt to aid students in determining what the essay would be about (“does it make sense,” “take a stand for herself</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145485c02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145485c02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and Analyzing the Model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while you read the model essay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their partner and talk about the gist of the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this is an argument essay, like the ones that they will be expected to write.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gist of the essay is that it does make sense for Mrs. Dubose to take this stand because of her high expectations for herself and others and her courage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Remind students of the definition of </a:t>
            </a:r>
            <a:r>
              <a:rPr lang="en" sz="1200" i="1" dirty="0">
                <a:latin typeface="Calibri"/>
                <a:ea typeface="Calibri"/>
                <a:cs typeface="Calibri"/>
                <a:sym typeface="Calibri"/>
              </a:rPr>
              <a:t>gist</a:t>
            </a:r>
            <a:r>
              <a:rPr lang="en" sz="1200" dirty="0">
                <a:latin typeface="Calibri"/>
                <a:ea typeface="Calibri"/>
                <a:cs typeface="Calibri"/>
                <a:sym typeface="Calibri"/>
              </a:rPr>
              <a:t>. Ask a probing questions such as:</a:t>
            </a:r>
            <a:r>
              <a:rPr lang="en" sz="1200" i="1" dirty="0">
                <a:latin typeface="Calibri"/>
                <a:ea typeface="Calibri"/>
                <a:cs typeface="Calibri"/>
                <a:sym typeface="Calibri"/>
              </a:rPr>
              <a:t>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What </a:t>
            </a:r>
            <a:r>
              <a:rPr lang="en" sz="1200" i="1" dirty="0">
                <a:latin typeface="Calibri"/>
                <a:ea typeface="Calibri"/>
                <a:cs typeface="Calibri"/>
                <a:sym typeface="Calibri"/>
              </a:rPr>
              <a:t>does the author want you to know after reading this essay? What is his/her main point</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endParaRPr sz="1200" i="1"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9</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3213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50-75 minutes to complete. </a:t>
            </a: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 </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begin the writing process for the </a:t>
            </a:r>
            <a:r>
              <a:rPr lang="en" sz="1500" b="1" dirty="0">
                <a:solidFill>
                  <a:schemeClr val="dk1"/>
                </a:solidFill>
              </a:rPr>
              <a:t>End of Unit 2 Assessment</a:t>
            </a:r>
            <a:r>
              <a:rPr lang="en" sz="1500" dirty="0">
                <a:solidFill>
                  <a:schemeClr val="dk1"/>
                </a:solidFill>
              </a:rPr>
              <a:t>, an argument essay on </a:t>
            </a:r>
            <a:r>
              <a:rPr lang="en" sz="1500" i="1" dirty="0">
                <a:solidFill>
                  <a:schemeClr val="dk1"/>
                </a:solidFill>
              </a:rPr>
              <a:t>To Kill a </a:t>
            </a:r>
            <a:r>
              <a:rPr lang="en" sz="1500" i="1" dirty="0" smtClean="0">
                <a:solidFill>
                  <a:schemeClr val="dk1"/>
                </a:solidFill>
              </a:rPr>
              <a:t>Mockingbird</a:t>
            </a:r>
            <a:r>
              <a:rPr lang="en-US" sz="1500" i="1" dirty="0" smtClean="0">
                <a:solidFill>
                  <a:schemeClr val="dk1"/>
                </a:solidFill>
              </a:rPr>
              <a:t>.</a:t>
            </a:r>
            <a:r>
              <a:rPr lang="en" sz="1500" dirty="0" smtClean="0">
                <a:solidFill>
                  <a:schemeClr val="dk1"/>
                </a:solidFill>
              </a:rPr>
              <a:t>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begin to focus on the thinking that students need to do before crafting their own argument essay which will continue through lesson </a:t>
            </a:r>
            <a:r>
              <a:rPr lang="en" sz="1500" dirty="0" smtClean="0">
                <a:solidFill>
                  <a:schemeClr val="dk1"/>
                </a:solidFill>
              </a:rPr>
              <a:t>11</a:t>
            </a:r>
            <a:r>
              <a:rPr lang="en-US" sz="1500" dirty="0" smtClean="0">
                <a:solidFill>
                  <a:schemeClr val="dk1"/>
                </a:solidFill>
              </a:rPr>
              <a:t>.</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build students’ understanding of an argument </a:t>
            </a:r>
            <a:r>
              <a:rPr lang="en" sz="1500" dirty="0" smtClean="0">
                <a:solidFill>
                  <a:schemeClr val="dk1"/>
                </a:solidFill>
              </a:rPr>
              <a:t>essay</a:t>
            </a:r>
            <a:r>
              <a:rPr lang="en-US" sz="1500" dirty="0" smtClean="0">
                <a:solidFill>
                  <a:schemeClr val="dk1"/>
                </a:solidFill>
              </a:rPr>
              <a:t>.</a:t>
            </a: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23850" algn="l" rtl="0">
              <a:spcBef>
                <a:spcPts val="1000"/>
              </a:spcBef>
              <a:spcAft>
                <a:spcPts val="0"/>
              </a:spcAft>
              <a:buClr>
                <a:schemeClr val="dk1"/>
              </a:buClr>
              <a:buSzPts val="1500"/>
              <a:buAutoNum type="arabicPeriod"/>
            </a:pPr>
            <a:r>
              <a:rPr lang="en" sz="1500" dirty="0">
                <a:solidFill>
                  <a:schemeClr val="dk1"/>
                </a:solidFill>
              </a:rPr>
              <a:t>I can write arguments to support claims with clear reasons and relevant evidence. </a:t>
            </a:r>
            <a:endParaRPr sz="1500" dirty="0">
              <a:solidFill>
                <a:schemeClr val="dk1"/>
              </a:solidFill>
            </a:endParaRPr>
          </a:p>
          <a:p>
            <a:pPr marL="457200" lvl="0" indent="-323850" algn="l" rtl="0">
              <a:spcBef>
                <a:spcPts val="0"/>
              </a:spcBef>
              <a:spcAft>
                <a:spcPts val="0"/>
              </a:spcAft>
              <a:buClr>
                <a:schemeClr val="dk1"/>
              </a:buClr>
              <a:buSzPts val="1500"/>
              <a:buAutoNum type="arabicPeriod"/>
            </a:pPr>
            <a:r>
              <a:rPr lang="en" sz="1500" dirty="0">
                <a:solidFill>
                  <a:schemeClr val="dk1"/>
                </a:solidFill>
              </a:rPr>
              <a:t>I can identify the argument and specific claims in a text.</a:t>
            </a:r>
            <a:endParaRPr sz="1500" dirty="0">
              <a:solidFill>
                <a:schemeClr val="dk1"/>
              </a:solidFill>
            </a:endParaRPr>
          </a:p>
          <a:p>
            <a:pPr marL="457200" lvl="0" indent="-323850" algn="l" rtl="0">
              <a:spcBef>
                <a:spcPts val="0"/>
              </a:spcBef>
              <a:spcAft>
                <a:spcPts val="0"/>
              </a:spcAft>
              <a:buClr>
                <a:schemeClr val="dk1"/>
              </a:buClr>
              <a:buSzPts val="1500"/>
              <a:buAutoNum type="arabicPeriod"/>
            </a:pPr>
            <a:r>
              <a:rPr lang="en" sz="1500" dirty="0">
                <a:solidFill>
                  <a:schemeClr val="dk1"/>
                </a:solidFill>
              </a:rPr>
              <a:t>I can analyze how an author acknowledges and responds to conflicting evidence or viewpoints. </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Discuss the Author’s Thinking Before Writing </a:t>
            </a:r>
            <a:endParaRPr sz="2800"/>
          </a:p>
        </p:txBody>
      </p:sp>
      <p:sp>
        <p:nvSpPr>
          <p:cNvPr id="250" name="Google Shape;250;p37"/>
          <p:cNvSpPr txBox="1">
            <a:spLocks noGrp="1"/>
          </p:cNvSpPr>
          <p:nvPr>
            <p:ph type="body" idx="1"/>
          </p:nvPr>
        </p:nvSpPr>
        <p:spPr>
          <a:xfrm>
            <a:off x="222400" y="1058738"/>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r>
              <a:rPr lang="en" sz="2400"/>
              <a:t>Turn and talk with your partner about this question.</a:t>
            </a:r>
            <a:endParaRPr sz="2400"/>
          </a:p>
          <a:p>
            <a:pPr marL="457200" lvl="0" indent="0" algn="l" rtl="0">
              <a:lnSpc>
                <a:spcPct val="90000"/>
              </a:lnSpc>
              <a:spcBef>
                <a:spcPts val="800"/>
              </a:spcBef>
              <a:spcAft>
                <a:spcPts val="0"/>
              </a:spcAft>
              <a:buNone/>
            </a:pPr>
            <a:endParaRPr sz="2400"/>
          </a:p>
          <a:p>
            <a:pPr marL="457200" lvl="0" indent="-381000" algn="l" rtl="0">
              <a:lnSpc>
                <a:spcPct val="90000"/>
              </a:lnSpc>
              <a:spcBef>
                <a:spcPts val="800"/>
              </a:spcBef>
              <a:spcAft>
                <a:spcPts val="0"/>
              </a:spcAft>
              <a:buSzPts val="2400"/>
              <a:buChar char="•"/>
            </a:pPr>
            <a:r>
              <a:rPr lang="en" sz="2400"/>
              <a:t>After your first read of the essay, what kinds of careful thinking do you think the author did before writing this essay?</a:t>
            </a:r>
            <a:endParaRPr sz="2400"/>
          </a:p>
        </p:txBody>
      </p:sp>
      <p:pic>
        <p:nvPicPr>
          <p:cNvPr id="251" name="Google Shape;251;p37"/>
          <p:cNvPicPr preferRelativeResize="0"/>
          <p:nvPr/>
        </p:nvPicPr>
        <p:blipFill>
          <a:blip r:embed="rId3">
            <a:alphaModFix/>
          </a:blip>
          <a:stretch>
            <a:fillRect/>
          </a:stretch>
        </p:blipFill>
        <p:spPr>
          <a:xfrm>
            <a:off x="8410800" y="4409909"/>
            <a:ext cx="516384" cy="397761"/>
          </a:xfrm>
          <a:prstGeom prst="rect">
            <a:avLst/>
          </a:prstGeom>
          <a:noFill/>
          <a:ln>
            <a:noFill/>
          </a:ln>
        </p:spPr>
      </p:pic>
      <p:pic>
        <p:nvPicPr>
          <p:cNvPr id="252" name="Google Shape;252;p37"/>
          <p:cNvPicPr preferRelativeResize="0"/>
          <p:nvPr/>
        </p:nvPicPr>
        <p:blipFill>
          <a:blip r:embed="rId4">
            <a:alphaModFix/>
          </a:blip>
          <a:stretch>
            <a:fillRect/>
          </a:stretch>
        </p:blipFill>
        <p:spPr>
          <a:xfrm>
            <a:off x="7586526" y="4336767"/>
            <a:ext cx="564738" cy="5087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Identify the Elements of an Argument</a:t>
            </a:r>
            <a:endParaRPr sz="3000"/>
          </a:p>
        </p:txBody>
      </p:sp>
      <p:sp>
        <p:nvSpPr>
          <p:cNvPr id="258" name="Google Shape;25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As you reread the model essay, underline the following:</a:t>
            </a:r>
            <a:endParaRPr sz="2000" dirty="0"/>
          </a:p>
          <a:p>
            <a:pPr marL="0" lvl="0" indent="0" algn="l" rtl="0">
              <a:spcBef>
                <a:spcPts val="800"/>
              </a:spcBef>
              <a:spcAft>
                <a:spcPts val="0"/>
              </a:spcAft>
              <a:buNone/>
            </a:pPr>
            <a:endParaRPr sz="2000" dirty="0"/>
          </a:p>
          <a:p>
            <a:pPr marL="457200" lvl="0" indent="-381000" algn="l" rtl="0">
              <a:spcBef>
                <a:spcPts val="800"/>
              </a:spcBef>
              <a:spcAft>
                <a:spcPts val="0"/>
              </a:spcAft>
              <a:buSzPts val="2400"/>
              <a:buAutoNum type="arabicPeriod"/>
            </a:pPr>
            <a:r>
              <a:rPr lang="en" sz="2000" dirty="0"/>
              <a:t>Author’s claim</a:t>
            </a:r>
            <a:endParaRPr sz="2000" dirty="0"/>
          </a:p>
          <a:p>
            <a:pPr marL="457200" lvl="0" indent="-381000" algn="l" rtl="0">
              <a:spcBef>
                <a:spcPts val="0"/>
              </a:spcBef>
              <a:spcAft>
                <a:spcPts val="0"/>
              </a:spcAft>
              <a:buSzPts val="2400"/>
              <a:buAutoNum type="arabicPeriod"/>
            </a:pPr>
            <a:r>
              <a:rPr lang="en" sz="2000" dirty="0"/>
              <a:t>Reasons to support the claim</a:t>
            </a:r>
            <a:endParaRPr sz="2000" dirty="0"/>
          </a:p>
          <a:p>
            <a:pPr marL="457200" lvl="0" indent="-381000" algn="l" rtl="0">
              <a:spcBef>
                <a:spcPts val="0"/>
              </a:spcBef>
              <a:spcAft>
                <a:spcPts val="0"/>
              </a:spcAft>
              <a:buSzPts val="2400"/>
              <a:buAutoNum type="arabicPeriod"/>
            </a:pPr>
            <a:r>
              <a:rPr lang="en" sz="2000" dirty="0"/>
              <a:t>Acknowledgement and response to another point of view</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r>
              <a:rPr lang="en" sz="2000" dirty="0"/>
              <a:t>Discuss what you identified with your partner.</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endParaRPr sz="2000" dirty="0"/>
          </a:p>
        </p:txBody>
      </p:sp>
      <p:pic>
        <p:nvPicPr>
          <p:cNvPr id="259" name="Google Shape;259;p38"/>
          <p:cNvPicPr preferRelativeResize="0"/>
          <p:nvPr/>
        </p:nvPicPr>
        <p:blipFill>
          <a:blip r:embed="rId3">
            <a:alphaModFix/>
          </a:blip>
          <a:stretch>
            <a:fillRect/>
          </a:stretch>
        </p:blipFill>
        <p:spPr>
          <a:xfrm>
            <a:off x="8391946" y="4306680"/>
            <a:ext cx="613250" cy="524375"/>
          </a:xfrm>
          <a:prstGeom prst="rect">
            <a:avLst/>
          </a:prstGeom>
          <a:noFill/>
          <a:ln>
            <a:noFill/>
          </a:ln>
        </p:spPr>
      </p:pic>
      <p:pic>
        <p:nvPicPr>
          <p:cNvPr id="260" name="Google Shape;260;p38"/>
          <p:cNvPicPr preferRelativeResize="0"/>
          <p:nvPr/>
        </p:nvPicPr>
        <p:blipFill>
          <a:blip r:embed="rId4">
            <a:alphaModFix/>
          </a:blip>
          <a:stretch>
            <a:fillRect/>
          </a:stretch>
        </p:blipFill>
        <p:spPr>
          <a:xfrm>
            <a:off x="7567671" y="4233537"/>
            <a:ext cx="670675" cy="6706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158925" y="334175"/>
            <a:ext cx="88422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the Essay’s Reasons and Evidence</a:t>
            </a:r>
            <a:endParaRPr sz="3000"/>
          </a:p>
        </p:txBody>
      </p:sp>
      <p:pic>
        <p:nvPicPr>
          <p:cNvPr id="266" name="Google Shape;266;p39"/>
          <p:cNvPicPr preferRelativeResize="0"/>
          <p:nvPr/>
        </p:nvPicPr>
        <p:blipFill>
          <a:blip r:embed="rId3">
            <a:alphaModFix/>
          </a:blip>
          <a:stretch>
            <a:fillRect/>
          </a:stretch>
        </p:blipFill>
        <p:spPr>
          <a:xfrm>
            <a:off x="5474990" y="1078349"/>
            <a:ext cx="3214560" cy="3361050"/>
          </a:xfrm>
          <a:prstGeom prst="rect">
            <a:avLst/>
          </a:prstGeom>
          <a:noFill/>
          <a:ln>
            <a:noFill/>
          </a:ln>
        </p:spPr>
      </p:pic>
      <p:sp>
        <p:nvSpPr>
          <p:cNvPr id="267" name="Google Shape;267;p39"/>
          <p:cNvSpPr txBox="1">
            <a:spLocks noGrp="1"/>
          </p:cNvSpPr>
          <p:nvPr>
            <p:ph type="body" idx="1"/>
          </p:nvPr>
        </p:nvSpPr>
        <p:spPr>
          <a:xfrm>
            <a:off x="311700" y="10506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400"/>
          </a:p>
          <a:p>
            <a:pPr marL="0" lvl="0" indent="0" algn="l" rtl="0">
              <a:spcBef>
                <a:spcPts val="800"/>
              </a:spcBef>
              <a:spcAft>
                <a:spcPts val="0"/>
              </a:spcAft>
              <a:buNone/>
            </a:pPr>
            <a:endParaRPr sz="2400"/>
          </a:p>
          <a:p>
            <a:pPr marL="0" lvl="0" indent="0" algn="l" rtl="0">
              <a:spcBef>
                <a:spcPts val="800"/>
              </a:spcBef>
              <a:spcAft>
                <a:spcPts val="0"/>
              </a:spcAft>
              <a:buNone/>
            </a:pPr>
            <a:r>
              <a:rPr lang="en" sz="2400"/>
              <a:t>Using the graphic organizer,</a:t>
            </a:r>
            <a:endParaRPr sz="2400"/>
          </a:p>
          <a:p>
            <a:pPr marL="0" lvl="0" indent="0" algn="l" rtl="0">
              <a:spcBef>
                <a:spcPts val="800"/>
              </a:spcBef>
              <a:spcAft>
                <a:spcPts val="0"/>
              </a:spcAft>
              <a:buNone/>
            </a:pPr>
            <a:r>
              <a:rPr lang="en" sz="2400"/>
              <a:t>we will analyze the essay more</a:t>
            </a:r>
            <a:endParaRPr sz="2400"/>
          </a:p>
          <a:p>
            <a:pPr marL="0" lvl="0" indent="0" algn="l" rtl="0">
              <a:spcBef>
                <a:spcPts val="800"/>
              </a:spcBef>
              <a:spcAft>
                <a:spcPts val="0"/>
              </a:spcAft>
              <a:buNone/>
            </a:pPr>
            <a:r>
              <a:rPr lang="en" sz="2400"/>
              <a:t>closely by focusing on each</a:t>
            </a:r>
            <a:endParaRPr sz="2400"/>
          </a:p>
          <a:p>
            <a:pPr marL="0" lvl="0" indent="0" algn="l" rtl="0">
              <a:spcBef>
                <a:spcPts val="800"/>
              </a:spcBef>
              <a:spcAft>
                <a:spcPts val="0"/>
              </a:spcAft>
              <a:buNone/>
            </a:pPr>
            <a:r>
              <a:rPr lang="en" sz="2400"/>
              <a:t>reason and the evidence used</a:t>
            </a:r>
            <a:endParaRPr sz="2400"/>
          </a:p>
          <a:p>
            <a:pPr marL="0" lvl="0" indent="0" algn="l" rtl="0">
              <a:spcBef>
                <a:spcPts val="800"/>
              </a:spcBef>
              <a:spcAft>
                <a:spcPts val="0"/>
              </a:spcAft>
              <a:buNone/>
            </a:pPr>
            <a:r>
              <a:rPr lang="en" sz="2400"/>
              <a:t>to support it.</a:t>
            </a:r>
            <a:endParaRPr sz="240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Analyze the Essay’s Reasons and Evidence</a:t>
            </a:r>
            <a:endParaRPr sz="3000"/>
          </a:p>
        </p:txBody>
      </p:sp>
      <p:sp>
        <p:nvSpPr>
          <p:cNvPr id="273" name="Google Shape;273;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Work with your Discussion </a:t>
            </a:r>
            <a:br>
              <a:rPr lang="en" sz="2400"/>
            </a:br>
            <a:r>
              <a:rPr lang="en" sz="2400"/>
              <a:t>Appointment to complete</a:t>
            </a:r>
            <a:br>
              <a:rPr lang="en" sz="2400"/>
            </a:br>
            <a:r>
              <a:rPr lang="en" sz="2400"/>
              <a:t>the graphic organizer for</a:t>
            </a:r>
            <a:br>
              <a:rPr lang="en" sz="2400"/>
            </a:br>
            <a:r>
              <a:rPr lang="en" sz="2400"/>
              <a:t>Body Paragraph 2.</a:t>
            </a:r>
            <a:endParaRPr sz="2400"/>
          </a:p>
          <a:p>
            <a:pPr marL="0" lvl="0" indent="0" algn="l" rtl="0">
              <a:spcBef>
                <a:spcPts val="800"/>
              </a:spcBef>
              <a:spcAft>
                <a:spcPts val="0"/>
              </a:spcAft>
              <a:buNone/>
            </a:pPr>
            <a:endParaRPr sz="2400"/>
          </a:p>
          <a:p>
            <a:pPr marL="457200" lvl="0" indent="-381000" algn="l" rtl="0">
              <a:spcBef>
                <a:spcPts val="800"/>
              </a:spcBef>
              <a:spcAft>
                <a:spcPts val="0"/>
              </a:spcAft>
              <a:buSzPts val="2400"/>
              <a:buChar char="•"/>
            </a:pPr>
            <a:r>
              <a:rPr lang="en" sz="2400"/>
              <a:t>Be prepared to share </a:t>
            </a:r>
            <a:br>
              <a:rPr lang="en" sz="2400"/>
            </a:br>
            <a:r>
              <a:rPr lang="en" sz="2400"/>
              <a:t>your thinking with the class.</a:t>
            </a:r>
            <a:endParaRPr sz="2400"/>
          </a:p>
        </p:txBody>
      </p:sp>
      <p:pic>
        <p:nvPicPr>
          <p:cNvPr id="274" name="Google Shape;274;p40"/>
          <p:cNvPicPr preferRelativeResize="0"/>
          <p:nvPr/>
        </p:nvPicPr>
        <p:blipFill>
          <a:blip r:embed="rId3">
            <a:alphaModFix/>
          </a:blip>
          <a:stretch>
            <a:fillRect/>
          </a:stretch>
        </p:blipFill>
        <p:spPr>
          <a:xfrm>
            <a:off x="4984575" y="1155700"/>
            <a:ext cx="4039475" cy="3220875"/>
          </a:xfrm>
          <a:prstGeom prst="rect">
            <a:avLst/>
          </a:prstGeom>
          <a:noFill/>
          <a:ln>
            <a:noFill/>
          </a:ln>
        </p:spPr>
      </p:pic>
      <p:pic>
        <p:nvPicPr>
          <p:cNvPr id="275" name="Google Shape;275;p40"/>
          <p:cNvPicPr preferRelativeResize="0"/>
          <p:nvPr/>
        </p:nvPicPr>
        <p:blipFill>
          <a:blip r:embed="rId4">
            <a:alphaModFix/>
          </a:blip>
          <a:stretch>
            <a:fillRect/>
          </a:stretch>
        </p:blipFill>
        <p:spPr>
          <a:xfrm>
            <a:off x="8410800" y="4363212"/>
            <a:ext cx="613250" cy="5243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Analyze the Essay’s Counterclaim</a:t>
            </a:r>
            <a:endParaRPr/>
          </a:p>
        </p:txBody>
      </p:sp>
      <p:sp>
        <p:nvSpPr>
          <p:cNvPr id="281" name="Google Shape;281;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55600" algn="l" rtl="0">
              <a:spcBef>
                <a:spcPts val="800"/>
              </a:spcBef>
              <a:spcAft>
                <a:spcPts val="0"/>
              </a:spcAft>
              <a:buSzPts val="2000"/>
              <a:buChar char="•"/>
            </a:pPr>
            <a:r>
              <a:rPr lang="en" sz="2000"/>
              <a:t>As you read along silently</a:t>
            </a:r>
            <a:endParaRPr sz="2000"/>
          </a:p>
          <a:p>
            <a:pPr marL="457200" lvl="0" indent="0" algn="l" rtl="0">
              <a:spcBef>
                <a:spcPts val="800"/>
              </a:spcBef>
              <a:spcAft>
                <a:spcPts val="0"/>
              </a:spcAft>
              <a:buNone/>
            </a:pPr>
            <a:r>
              <a:rPr lang="en" sz="2000"/>
              <a:t>to Body Paragraph 3, </a:t>
            </a:r>
            <a:endParaRPr sz="2000"/>
          </a:p>
          <a:p>
            <a:pPr marL="457200" lvl="0" indent="0" algn="l" rtl="0">
              <a:spcBef>
                <a:spcPts val="800"/>
              </a:spcBef>
              <a:spcAft>
                <a:spcPts val="0"/>
              </a:spcAft>
              <a:buNone/>
            </a:pPr>
            <a:r>
              <a:rPr lang="en" sz="2000"/>
              <a:t>think about how the author</a:t>
            </a:r>
            <a:endParaRPr sz="2000"/>
          </a:p>
          <a:p>
            <a:pPr marL="457200" lvl="0" indent="0" algn="l" rtl="0">
              <a:spcBef>
                <a:spcPts val="800"/>
              </a:spcBef>
              <a:spcAft>
                <a:spcPts val="0"/>
              </a:spcAft>
              <a:buNone/>
            </a:pPr>
            <a:r>
              <a:rPr lang="en" sz="2000"/>
              <a:t>Introduces a conflicting </a:t>
            </a:r>
            <a:br>
              <a:rPr lang="en" sz="2000"/>
            </a:br>
            <a:r>
              <a:rPr lang="en" sz="2000"/>
              <a:t>viewpoint, the counterclaim.</a:t>
            </a:r>
            <a:endParaRPr sz="2400"/>
          </a:p>
        </p:txBody>
      </p:sp>
      <p:pic>
        <p:nvPicPr>
          <p:cNvPr id="282" name="Google Shape;282;p41"/>
          <p:cNvPicPr preferRelativeResize="0"/>
          <p:nvPr/>
        </p:nvPicPr>
        <p:blipFill>
          <a:blip r:embed="rId3">
            <a:alphaModFix/>
          </a:blip>
          <a:stretch>
            <a:fillRect/>
          </a:stretch>
        </p:blipFill>
        <p:spPr>
          <a:xfrm>
            <a:off x="8401373" y="4334774"/>
            <a:ext cx="613250" cy="524375"/>
          </a:xfrm>
          <a:prstGeom prst="rect">
            <a:avLst/>
          </a:prstGeom>
          <a:noFill/>
          <a:ln>
            <a:noFill/>
          </a:ln>
        </p:spPr>
      </p:pic>
      <p:pic>
        <p:nvPicPr>
          <p:cNvPr id="283" name="Google Shape;283;p41"/>
          <p:cNvPicPr preferRelativeResize="0"/>
          <p:nvPr/>
        </p:nvPicPr>
        <p:blipFill>
          <a:blip r:embed="rId4">
            <a:alphaModFix/>
          </a:blip>
          <a:stretch>
            <a:fillRect/>
          </a:stretch>
        </p:blipFill>
        <p:spPr>
          <a:xfrm>
            <a:off x="4694200" y="1155175"/>
            <a:ext cx="4138100" cy="28331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Revisit the Essay Prompt</a:t>
            </a:r>
            <a:endParaRPr/>
          </a:p>
        </p:txBody>
      </p:sp>
      <p:sp>
        <p:nvSpPr>
          <p:cNvPr id="289" name="Google Shape;289;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r>
              <a:rPr lang="en" sz="1800" dirty="0"/>
              <a:t>“When Mrs. Dubose dies, Atticus says, ‘It’s when you know you’re licked before you begin but you begin anyway and you see it through no matter what</a:t>
            </a:r>
            <a:r>
              <a:rPr lang="en" sz="1800" dirty="0" smtClean="0"/>
              <a:t>.’</a:t>
            </a:r>
            <a:r>
              <a:rPr lang="en-US" sz="1800" dirty="0" smtClean="0"/>
              <a:t>”</a:t>
            </a:r>
            <a:r>
              <a:rPr lang="en" sz="1800" dirty="0" smtClean="0"/>
              <a:t> </a:t>
            </a:r>
            <a:r>
              <a:rPr lang="en" sz="1800" dirty="0"/>
              <a:t>(149) </a:t>
            </a:r>
            <a:br>
              <a:rPr lang="en" sz="1800" dirty="0"/>
            </a:br>
            <a:r>
              <a:rPr lang="en" sz="1800" dirty="0"/>
              <a:t/>
            </a:r>
            <a:br>
              <a:rPr lang="en" sz="1800" dirty="0"/>
            </a:br>
            <a:r>
              <a:rPr lang="en-US" sz="1800" dirty="0" smtClean="0"/>
              <a:t>“</a:t>
            </a:r>
            <a:r>
              <a:rPr lang="en" sz="1800" dirty="0" smtClean="0"/>
              <a:t>Does </a:t>
            </a:r>
            <a:r>
              <a:rPr lang="en" sz="1800" dirty="0"/>
              <a:t>it make sense for Mrs. Dubose to take a stand for herself? Give evidence from the text to support your thinking, and be sure to take into account what people who disagree might say.”</a:t>
            </a:r>
            <a:br>
              <a:rPr lang="en" sz="1800" dirty="0"/>
            </a:br>
            <a:endParaRPr sz="1800" dirty="0"/>
          </a:p>
          <a:p>
            <a:pPr marL="457200" lvl="0" indent="-381000" algn="l" rtl="0">
              <a:spcBef>
                <a:spcPts val="800"/>
              </a:spcBef>
              <a:spcAft>
                <a:spcPts val="0"/>
              </a:spcAft>
              <a:buSzPts val="2400"/>
              <a:buChar char="•"/>
            </a:pPr>
            <a:r>
              <a:rPr lang="en" sz="1800" dirty="0">
                <a:solidFill>
                  <a:schemeClr val="dk1"/>
                </a:solidFill>
              </a:rPr>
              <a:t>Turn and talk with your partner about what the author needed to do to address this prompt.</a:t>
            </a:r>
            <a:br>
              <a:rPr lang="en" sz="1800" dirty="0">
                <a:solidFill>
                  <a:schemeClr val="dk1"/>
                </a:solidFill>
              </a:rPr>
            </a:br>
            <a:r>
              <a:rPr lang="en" sz="1800" dirty="0"/>
              <a:t/>
            </a:r>
            <a:br>
              <a:rPr lang="en" sz="1800" dirty="0"/>
            </a:br>
            <a:endParaRPr sz="1800" dirty="0"/>
          </a:p>
        </p:txBody>
      </p:sp>
      <p:pic>
        <p:nvPicPr>
          <p:cNvPr id="290" name="Google Shape;290;p42"/>
          <p:cNvPicPr preferRelativeResize="0"/>
          <p:nvPr/>
        </p:nvPicPr>
        <p:blipFill>
          <a:blip r:embed="rId3">
            <a:alphaModFix/>
          </a:blip>
          <a:stretch>
            <a:fillRect/>
          </a:stretch>
        </p:blipFill>
        <p:spPr>
          <a:xfrm>
            <a:off x="8382520" y="4306687"/>
            <a:ext cx="613250" cy="524375"/>
          </a:xfrm>
          <a:prstGeom prst="rect">
            <a:avLst/>
          </a:prstGeom>
          <a:noFill/>
          <a:ln>
            <a:noFill/>
          </a:ln>
        </p:spPr>
      </p:pic>
      <p:pic>
        <p:nvPicPr>
          <p:cNvPr id="291" name="Google Shape;291;p42"/>
          <p:cNvPicPr preferRelativeResize="0"/>
          <p:nvPr/>
        </p:nvPicPr>
        <p:blipFill>
          <a:blip r:embed="rId4">
            <a:alphaModFix/>
          </a:blip>
          <a:stretch>
            <a:fillRect/>
          </a:stretch>
        </p:blipFill>
        <p:spPr>
          <a:xfrm>
            <a:off x="7558245" y="4233544"/>
            <a:ext cx="670675" cy="6706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3"/>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Show Our Understanding of an Argument Essay</a:t>
            </a:r>
            <a:endParaRPr sz="2800"/>
          </a:p>
        </p:txBody>
      </p:sp>
      <p:sp>
        <p:nvSpPr>
          <p:cNvPr id="297" name="Google Shape;297;p43"/>
          <p:cNvSpPr txBox="1">
            <a:spLocks noGrp="1"/>
          </p:cNvSpPr>
          <p:nvPr>
            <p:ph type="body" idx="1"/>
          </p:nvPr>
        </p:nvSpPr>
        <p:spPr>
          <a:xfrm>
            <a:off x="201600" y="1167925"/>
            <a:ext cx="8740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457200" lvl="0" indent="-381000" algn="l" rtl="0">
              <a:spcBef>
                <a:spcPts val="800"/>
              </a:spcBef>
              <a:spcAft>
                <a:spcPts val="0"/>
              </a:spcAft>
              <a:buSzPts val="2400"/>
              <a:buChar char="•"/>
            </a:pPr>
            <a:r>
              <a:rPr lang="en" sz="2400"/>
              <a:t>Complete the exit ticket</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a:p>
          <a:p>
            <a:pPr marL="0" lvl="0" indent="0" algn="l" rtl="0">
              <a:spcBef>
                <a:spcPts val="800"/>
              </a:spcBef>
              <a:spcAft>
                <a:spcPts val="0"/>
              </a:spcAft>
              <a:buNone/>
            </a:pPr>
            <a:endParaRPr/>
          </a:p>
          <a:p>
            <a:pPr marL="0" lvl="0" indent="0" algn="l" rtl="0">
              <a:spcBef>
                <a:spcPts val="800"/>
              </a:spcBef>
              <a:spcAft>
                <a:spcPts val="0"/>
              </a:spcAft>
              <a:buNone/>
            </a:pPr>
            <a:endParaRPr/>
          </a:p>
          <a:p>
            <a:pPr marL="0" lvl="0" indent="0" algn="l" rtl="0">
              <a:spcBef>
                <a:spcPts val="800"/>
              </a:spcBef>
              <a:spcAft>
                <a:spcPts val="0"/>
              </a:spcAft>
              <a:buNone/>
            </a:pPr>
            <a:endParaRPr/>
          </a:p>
          <a:p>
            <a:pPr marL="0" lvl="0" indent="0" algn="l" rtl="0">
              <a:spcBef>
                <a:spcPts val="800"/>
              </a:spcBef>
              <a:spcAft>
                <a:spcPts val="0"/>
              </a:spcAft>
              <a:buNone/>
            </a:pPr>
            <a:endParaRPr/>
          </a:p>
        </p:txBody>
      </p:sp>
      <p:pic>
        <p:nvPicPr>
          <p:cNvPr id="298" name="Google Shape;298;p43"/>
          <p:cNvPicPr preferRelativeResize="0"/>
          <p:nvPr/>
        </p:nvPicPr>
        <p:blipFill>
          <a:blip r:embed="rId3">
            <a:alphaModFix/>
          </a:blip>
          <a:stretch>
            <a:fillRect/>
          </a:stretch>
        </p:blipFill>
        <p:spPr>
          <a:xfrm>
            <a:off x="311700" y="2172811"/>
            <a:ext cx="8520599" cy="1924763"/>
          </a:xfrm>
          <a:prstGeom prst="rect">
            <a:avLst/>
          </a:prstGeom>
          <a:noFill/>
          <a:ln>
            <a:noFill/>
          </a:ln>
        </p:spPr>
      </p:pic>
      <p:sp>
        <p:nvSpPr>
          <p:cNvPr id="299" name="Google Shape;299;p43"/>
          <p:cNvSpPr txBox="1"/>
          <p:nvPr/>
        </p:nvSpPr>
        <p:spPr>
          <a:xfrm>
            <a:off x="411450" y="2259488"/>
            <a:ext cx="8321100" cy="1924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305" name="Google Shape;305;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Char char="•"/>
            </a:pPr>
            <a:r>
              <a:rPr lang="en" sz="2400"/>
              <a:t>Complete a first read of Chapter 28 with structured notes. </a:t>
            </a:r>
            <a:endParaRPr sz="2400"/>
          </a:p>
          <a:p>
            <a:pPr marL="457200" lvl="0" indent="-361950" algn="l" rtl="0">
              <a:spcBef>
                <a:spcPts val="0"/>
              </a:spcBef>
              <a:spcAft>
                <a:spcPts val="0"/>
              </a:spcAft>
              <a:buSzPts val="2100"/>
              <a:buChar char="•"/>
            </a:pPr>
            <a:r>
              <a:rPr lang="en" sz="2400"/>
              <a:t>Answer the focus question: </a:t>
            </a:r>
            <a:br>
              <a:rPr lang="en" sz="2400"/>
            </a:br>
            <a:r>
              <a:rPr lang="en" sz="2400"/>
              <a:t>How does Harper Lee build suspense in this chapter? Use the strongest details from the novel to support your answer.</a:t>
            </a:r>
            <a:br>
              <a:rPr lang="en" sz="2400"/>
            </a:br>
            <a:r>
              <a:rPr lang="en" sz="2400"/>
              <a:t/>
            </a:r>
            <a:br>
              <a:rPr lang="en" sz="2400"/>
            </a:br>
            <a:r>
              <a:rPr lang="en" sz="2000"/>
              <a:t/>
            </a:r>
            <a:br>
              <a:rPr lang="en" sz="2000"/>
            </a:br>
            <a:endParaRPr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12" name="Google Shape;312;p45"/>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9</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166421"/>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9:</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b="1" i="1" dirty="0">
                <a:solidFill>
                  <a:schemeClr val="dk1"/>
                </a:solidFill>
              </a:rPr>
              <a:t>To Kill a Mockingbird</a:t>
            </a:r>
            <a:r>
              <a:rPr lang="en" b="1" dirty="0">
                <a:solidFill>
                  <a:schemeClr val="dk1"/>
                </a:solidFill>
              </a:rPr>
              <a:t> Model Essay </a:t>
            </a:r>
            <a:r>
              <a:rPr lang="en" dirty="0">
                <a:solidFill>
                  <a:schemeClr val="dk1"/>
                </a:solidFill>
              </a:rPr>
              <a:t>(one per student and one to display)</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Supporting Evidence-Based Claims graphic organizer</a:t>
            </a:r>
            <a:r>
              <a:rPr lang="en" dirty="0">
                <a:solidFill>
                  <a:schemeClr val="dk1"/>
                </a:solidFill>
              </a:rPr>
              <a:t> (one per student and one for display)</a:t>
            </a:r>
            <a:endParaRPr dirty="0">
              <a:solidFill>
                <a:schemeClr val="dk1"/>
              </a:solidFill>
            </a:endParaRPr>
          </a:p>
          <a:p>
            <a:pPr marL="457200" lvl="0" indent="-361950" algn="l" rtl="0">
              <a:spcBef>
                <a:spcPts val="0"/>
              </a:spcBef>
              <a:spcAft>
                <a:spcPts val="0"/>
              </a:spcAft>
              <a:buClr>
                <a:schemeClr val="dk1"/>
              </a:buClr>
              <a:buSzPts val="2100"/>
              <a:buChar char="•"/>
            </a:pPr>
            <a:r>
              <a:rPr lang="en" b="1" i="1" dirty="0">
                <a:solidFill>
                  <a:schemeClr val="dk1"/>
                </a:solidFill>
              </a:rPr>
              <a:t>To Kill a Mockingbird</a:t>
            </a:r>
            <a:r>
              <a:rPr lang="en" b="1" dirty="0">
                <a:solidFill>
                  <a:schemeClr val="dk1"/>
                </a:solidFill>
              </a:rPr>
              <a:t> Structured Notes Graphic Organizer, Chapter 28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Exit ticket (one per student)</a:t>
            </a: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9</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Reading and protocols to read in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the Model Essay</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the </a:t>
            </a:r>
            <a:r>
              <a:rPr lang="en" b="1" dirty="0" smtClean="0">
                <a:solidFill>
                  <a:schemeClr val="dk1"/>
                </a:solidFill>
              </a:rPr>
              <a:t>Supporting </a:t>
            </a:r>
            <a:r>
              <a:rPr lang="en" b="1" dirty="0">
                <a:solidFill>
                  <a:schemeClr val="dk1"/>
                </a:solidFill>
              </a:rPr>
              <a:t>Evidence-Based Claims graphic organizer (for Teacher Reference)</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Reread Chapter 27 of </a:t>
            </a:r>
            <a:r>
              <a:rPr lang="en" i="1" dirty="0">
                <a:solidFill>
                  <a:schemeClr val="dk1"/>
                </a:solidFill>
              </a:rPr>
              <a:t>To Kill a Mockingbird</a:t>
            </a:r>
            <a:endParaRPr i="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9</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Today,  you’ll begin to prepare for the </a:t>
            </a:r>
            <a:r>
              <a:rPr lang="en" sz="1800" b="1" dirty="0"/>
              <a:t>End of Unit 2 Assessment </a:t>
            </a:r>
            <a:r>
              <a:rPr lang="en" sz="1800" dirty="0"/>
              <a:t>by reading a model argument essay based on </a:t>
            </a:r>
            <a:r>
              <a:rPr lang="en" sz="1800" i="1" dirty="0"/>
              <a:t>To Kill a Mockingbird</a:t>
            </a:r>
            <a:r>
              <a:rPr lang="en" sz="1800" dirty="0"/>
              <a:t>. You’ll be focusing on the thinking used to craft a clear, logical argument which will help you when you’re writing your own essay independently.</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Reading and reviewing a model argument essay</a:t>
            </a:r>
            <a:endParaRPr sz="1800" dirty="0"/>
          </a:p>
          <a:p>
            <a:pPr marL="457200" lvl="0" indent="-361950" algn="l" rtl="0">
              <a:lnSpc>
                <a:spcPct val="100000"/>
              </a:lnSpc>
              <a:spcBef>
                <a:spcPts val="0"/>
              </a:spcBef>
              <a:spcAft>
                <a:spcPts val="0"/>
              </a:spcAft>
              <a:buSzPts val="2100"/>
              <a:buChar char="•"/>
            </a:pPr>
            <a:r>
              <a:rPr lang="en" sz="1800" dirty="0"/>
              <a:t>Identifying the major parts of the argument in the model essay</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Thinking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Pair up with your Discussion Appointment for today.</a:t>
            </a:r>
            <a:br>
              <a:rPr lang="en" sz="2400"/>
            </a:br>
            <a:endParaRPr sz="2400"/>
          </a:p>
          <a:p>
            <a:pPr marL="457200" lvl="0" indent="-381000" algn="l" rtl="0">
              <a:spcBef>
                <a:spcPts val="0"/>
              </a:spcBef>
              <a:spcAft>
                <a:spcPts val="0"/>
              </a:spcAft>
              <a:buSzPts val="2400"/>
              <a:buChar char="•"/>
            </a:pPr>
            <a:r>
              <a:rPr lang="en" sz="2400"/>
              <a:t>Share your responses to the focus question from last night’s homework.</a:t>
            </a:r>
            <a:br>
              <a:rPr lang="en" sz="2400"/>
            </a:br>
            <a:endParaRPr sz="2400"/>
          </a:p>
          <a:p>
            <a:pPr marL="457200" lvl="0" indent="0" algn="l" rtl="0">
              <a:spcBef>
                <a:spcPts val="800"/>
              </a:spcBef>
              <a:spcAft>
                <a:spcPts val="0"/>
              </a:spcAft>
              <a:buNone/>
            </a:pPr>
            <a:r>
              <a:rPr lang="en" sz="2400"/>
              <a:t>What does Atticus’s explanation reveal about his character?</a:t>
            </a:r>
            <a:endParaRPr sz="2400"/>
          </a:p>
        </p:txBody>
      </p:sp>
      <p:pic>
        <p:nvPicPr>
          <p:cNvPr id="219" name="Google Shape;219;p33"/>
          <p:cNvPicPr preferRelativeResize="0"/>
          <p:nvPr/>
        </p:nvPicPr>
        <p:blipFill>
          <a:blip r:embed="rId3">
            <a:alphaModFix/>
          </a:blip>
          <a:stretch>
            <a:fillRect/>
          </a:stretch>
        </p:blipFill>
        <p:spPr>
          <a:xfrm>
            <a:off x="8286848" y="4306687"/>
            <a:ext cx="613250" cy="524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a:t>
            </a:r>
            <a:endParaRPr/>
          </a:p>
        </p:txBody>
      </p:sp>
      <p:sp>
        <p:nvSpPr>
          <p:cNvPr id="225" name="Google Shape;225;p34"/>
          <p:cNvSpPr txBox="1">
            <a:spLocks noGrp="1"/>
          </p:cNvSpPr>
          <p:nvPr>
            <p:ph type="body" idx="1"/>
          </p:nvPr>
        </p:nvSpPr>
        <p:spPr>
          <a:xfrm>
            <a:off x="311700" y="1263875"/>
            <a:ext cx="8520600" cy="24252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800"/>
              </a:spcBef>
              <a:spcAft>
                <a:spcPts val="0"/>
              </a:spcAft>
              <a:buSzPts val="2400"/>
              <a:buAutoNum type="arabicPeriod"/>
            </a:pPr>
            <a:r>
              <a:rPr lang="en" sz="2000" dirty="0"/>
              <a:t>I can </a:t>
            </a:r>
            <a:r>
              <a:rPr lang="en" sz="2000" i="1" dirty="0"/>
              <a:t>explain what it means to write a coherent argument essay with appropriate structure and relevant evidence</a:t>
            </a:r>
            <a:r>
              <a:rPr lang="en" sz="2000" dirty="0"/>
              <a:t>. </a:t>
            </a:r>
            <a:endParaRPr sz="2000" dirty="0"/>
          </a:p>
          <a:p>
            <a:pPr marL="914400" lvl="0" indent="-457200" algn="l" rtl="0">
              <a:lnSpc>
                <a:spcPct val="90000"/>
              </a:lnSpc>
              <a:spcBef>
                <a:spcPts val="800"/>
              </a:spcBef>
              <a:spcAft>
                <a:spcPts val="0"/>
              </a:spcAft>
              <a:buFont typeface="+mj-lt"/>
              <a:buAutoNum type="arabicPeriod"/>
            </a:pPr>
            <a:endParaRPr sz="2000" dirty="0"/>
          </a:p>
          <a:p>
            <a:pPr marL="457200" lvl="0" indent="-381000" algn="l" rtl="0">
              <a:lnSpc>
                <a:spcPct val="90000"/>
              </a:lnSpc>
              <a:spcBef>
                <a:spcPts val="800"/>
              </a:spcBef>
              <a:spcAft>
                <a:spcPts val="0"/>
              </a:spcAft>
              <a:buSzPts val="2400"/>
              <a:buAutoNum type="arabicPeriod"/>
            </a:pPr>
            <a:r>
              <a:rPr lang="en" sz="2000" dirty="0"/>
              <a:t>I </a:t>
            </a:r>
            <a:r>
              <a:rPr lang="en" sz="2000" i="1" dirty="0"/>
              <a:t>can analyze the argument</a:t>
            </a:r>
            <a:r>
              <a:rPr lang="en" sz="2000" dirty="0"/>
              <a:t> in a model essay.</a:t>
            </a:r>
            <a:endParaRPr sz="2000" dirty="0"/>
          </a:p>
          <a:p>
            <a:pPr marL="914400" lvl="0" indent="-457200" algn="l" rtl="0">
              <a:lnSpc>
                <a:spcPct val="90000"/>
              </a:lnSpc>
              <a:spcBef>
                <a:spcPts val="800"/>
              </a:spcBef>
              <a:spcAft>
                <a:spcPts val="0"/>
              </a:spcAft>
              <a:buFont typeface="+mj-lt"/>
              <a:buAutoNum type="arabicPeriod"/>
            </a:pPr>
            <a:endParaRPr sz="2000" dirty="0"/>
          </a:p>
          <a:p>
            <a:pPr marL="457200" lvl="0" indent="-381000" algn="l" rtl="0">
              <a:lnSpc>
                <a:spcPct val="90000"/>
              </a:lnSpc>
              <a:spcBef>
                <a:spcPts val="800"/>
              </a:spcBef>
              <a:spcAft>
                <a:spcPts val="0"/>
              </a:spcAft>
              <a:buSzPts val="2400"/>
              <a:buAutoNum type="arabicPeriod"/>
            </a:pPr>
            <a:r>
              <a:rPr lang="en" sz="2000" dirty="0"/>
              <a:t>I can </a:t>
            </a:r>
            <a:r>
              <a:rPr lang="en" sz="2000" i="1" dirty="0"/>
              <a:t>analyze how the author of the model essay acknowledges and responds to conflicting viewpoints</a:t>
            </a:r>
            <a:r>
              <a:rPr lang="en" sz="2000" dirty="0"/>
              <a:t>. </a:t>
            </a:r>
            <a:br>
              <a:rPr lang="en" sz="2000" dirty="0"/>
            </a:br>
            <a:endParaRPr sz="2000" dirty="0"/>
          </a:p>
        </p:txBody>
      </p:sp>
      <p:pic>
        <p:nvPicPr>
          <p:cNvPr id="226" name="Google Shape;226;p34"/>
          <p:cNvPicPr preferRelativeResize="0"/>
          <p:nvPr/>
        </p:nvPicPr>
        <p:blipFill>
          <a:blip r:embed="rId3">
            <a:alphaModFix/>
          </a:blip>
          <a:stretch>
            <a:fillRect/>
          </a:stretch>
        </p:blipFill>
        <p:spPr>
          <a:xfrm>
            <a:off x="8307395" y="4223628"/>
            <a:ext cx="647700" cy="523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Model Essay Prompt</a:t>
            </a:r>
            <a:endParaRPr/>
          </a:p>
        </p:txBody>
      </p:sp>
      <p:sp>
        <p:nvSpPr>
          <p:cNvPr id="232" name="Google Shape;232;p35"/>
          <p:cNvSpPr txBox="1">
            <a:spLocks noGrp="1"/>
          </p:cNvSpPr>
          <p:nvPr>
            <p:ph type="body" idx="1"/>
          </p:nvPr>
        </p:nvSpPr>
        <p:spPr>
          <a:xfrm>
            <a:off x="222400" y="1058738"/>
            <a:ext cx="8520600" cy="24252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800"/>
              </a:spcBef>
              <a:spcAft>
                <a:spcPts val="0"/>
              </a:spcAft>
              <a:buSzPts val="2400"/>
              <a:buChar char="•"/>
            </a:pPr>
            <a:r>
              <a:rPr lang="en" sz="1800" dirty="0"/>
              <a:t>Turn and talk with your partner about what this essay will be about.</a:t>
            </a:r>
            <a:endParaRPr sz="1800" dirty="0"/>
          </a:p>
          <a:p>
            <a:pPr marL="457200" lvl="0" indent="0" algn="l" rtl="0">
              <a:lnSpc>
                <a:spcPct val="90000"/>
              </a:lnSpc>
              <a:spcBef>
                <a:spcPts val="800"/>
              </a:spcBef>
              <a:spcAft>
                <a:spcPts val="0"/>
              </a:spcAft>
              <a:buNone/>
            </a:pPr>
            <a:endParaRPr sz="1800" dirty="0"/>
          </a:p>
          <a:p>
            <a:pPr marL="457200" lvl="0" indent="0" algn="l" rtl="0">
              <a:lnSpc>
                <a:spcPct val="90000"/>
              </a:lnSpc>
              <a:spcBef>
                <a:spcPts val="800"/>
              </a:spcBef>
              <a:spcAft>
                <a:spcPts val="0"/>
              </a:spcAft>
              <a:buNone/>
            </a:pPr>
            <a:r>
              <a:rPr lang="en" sz="1800" dirty="0"/>
              <a:t>“When Mrs. Dubose dies, Atticus says, ‘</a:t>
            </a:r>
            <a:r>
              <a:rPr lang="en" sz="1800" i="1" dirty="0"/>
              <a:t>It’s when you know you’re licked before you begin but you begin anyway and you see it through no matter what</a:t>
            </a:r>
            <a:r>
              <a:rPr lang="en" sz="1800" i="1" dirty="0" smtClean="0"/>
              <a:t>.</a:t>
            </a:r>
            <a:r>
              <a:rPr lang="en" sz="1800" dirty="0" smtClean="0"/>
              <a:t>’</a:t>
            </a:r>
            <a:r>
              <a:rPr lang="en-US" sz="1800" dirty="0" smtClean="0"/>
              <a:t>”</a:t>
            </a:r>
            <a:r>
              <a:rPr lang="en" sz="1800" dirty="0" smtClean="0"/>
              <a:t> </a:t>
            </a:r>
            <a:r>
              <a:rPr lang="en" sz="1800" dirty="0"/>
              <a:t>(149) </a:t>
            </a:r>
            <a:endParaRPr sz="1800" dirty="0"/>
          </a:p>
          <a:p>
            <a:pPr marL="457200" lvl="0" indent="0" algn="l" rtl="0">
              <a:lnSpc>
                <a:spcPct val="90000"/>
              </a:lnSpc>
              <a:spcBef>
                <a:spcPts val="800"/>
              </a:spcBef>
              <a:spcAft>
                <a:spcPts val="0"/>
              </a:spcAft>
              <a:buNone/>
            </a:pPr>
            <a:endParaRPr sz="1800" dirty="0"/>
          </a:p>
          <a:p>
            <a:pPr marL="457200" lvl="0" indent="0" algn="l" rtl="0">
              <a:lnSpc>
                <a:spcPct val="90000"/>
              </a:lnSpc>
              <a:spcBef>
                <a:spcPts val="800"/>
              </a:spcBef>
              <a:spcAft>
                <a:spcPts val="0"/>
              </a:spcAft>
              <a:buNone/>
            </a:pPr>
            <a:r>
              <a:rPr lang="en-US" sz="1800" dirty="0" smtClean="0"/>
              <a:t>"</a:t>
            </a:r>
            <a:r>
              <a:rPr lang="en" sz="1800" dirty="0" smtClean="0"/>
              <a:t>Does </a:t>
            </a:r>
            <a:r>
              <a:rPr lang="en" sz="1800" dirty="0"/>
              <a:t>it make sense for Mrs. Dubose to take a stand for herself? Give evidence from the text to support your thinking, and be sure to take into account what people who disagree might say.”</a:t>
            </a:r>
            <a:br>
              <a:rPr lang="en" sz="1800" dirty="0"/>
            </a:br>
            <a:endParaRPr sz="1800" dirty="0"/>
          </a:p>
        </p:txBody>
      </p:sp>
      <p:pic>
        <p:nvPicPr>
          <p:cNvPr id="233" name="Google Shape;233;p35"/>
          <p:cNvPicPr preferRelativeResize="0"/>
          <p:nvPr/>
        </p:nvPicPr>
        <p:blipFill>
          <a:blip r:embed="rId3">
            <a:alphaModFix/>
          </a:blip>
          <a:stretch>
            <a:fillRect/>
          </a:stretch>
        </p:blipFill>
        <p:spPr>
          <a:xfrm>
            <a:off x="8436375" y="4277934"/>
            <a:ext cx="613250" cy="524375"/>
          </a:xfrm>
          <a:prstGeom prst="rect">
            <a:avLst/>
          </a:prstGeom>
          <a:noFill/>
          <a:ln>
            <a:noFill/>
          </a:ln>
        </p:spPr>
      </p:pic>
      <p:pic>
        <p:nvPicPr>
          <p:cNvPr id="234" name="Google Shape;234;p35"/>
          <p:cNvPicPr preferRelativeResize="0"/>
          <p:nvPr/>
        </p:nvPicPr>
        <p:blipFill>
          <a:blip r:embed="rId4">
            <a:alphaModFix/>
          </a:blip>
          <a:stretch>
            <a:fillRect/>
          </a:stretch>
        </p:blipFill>
        <p:spPr>
          <a:xfrm>
            <a:off x="7612100" y="4204791"/>
            <a:ext cx="670675" cy="670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Determine the Gist of the Model Essay </a:t>
            </a:r>
            <a:endParaRPr sz="3000"/>
          </a:p>
        </p:txBody>
      </p:sp>
      <p:sp>
        <p:nvSpPr>
          <p:cNvPr id="240" name="Google Shape;240;p36"/>
          <p:cNvSpPr txBox="1">
            <a:spLocks noGrp="1"/>
          </p:cNvSpPr>
          <p:nvPr>
            <p:ph type="body" idx="1"/>
          </p:nvPr>
        </p:nvSpPr>
        <p:spPr>
          <a:xfrm>
            <a:off x="222400" y="1058738"/>
            <a:ext cx="3925394" cy="24252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800"/>
              </a:spcBef>
              <a:spcAft>
                <a:spcPts val="0"/>
              </a:spcAft>
              <a:buSzPts val="2400"/>
              <a:buChar char="•"/>
            </a:pPr>
            <a:r>
              <a:rPr lang="en" sz="2000" dirty="0"/>
              <a:t>Read along silently in </a:t>
            </a:r>
            <a:br>
              <a:rPr lang="en" sz="2000" dirty="0"/>
            </a:br>
            <a:r>
              <a:rPr lang="en" sz="2000" dirty="0"/>
              <a:t>your head as you hear </a:t>
            </a:r>
            <a:br>
              <a:rPr lang="en" sz="2000" dirty="0"/>
            </a:br>
            <a:r>
              <a:rPr lang="en" sz="2000" dirty="0"/>
              <a:t>the essay read aloud</a:t>
            </a:r>
            <a:br>
              <a:rPr lang="en" sz="2000" dirty="0"/>
            </a:br>
            <a:endParaRPr sz="2000" dirty="0"/>
          </a:p>
          <a:p>
            <a:pPr marL="457200" lvl="0" indent="-381000" algn="l" rtl="0">
              <a:lnSpc>
                <a:spcPct val="90000"/>
              </a:lnSpc>
              <a:spcBef>
                <a:spcPts val="0"/>
              </a:spcBef>
              <a:spcAft>
                <a:spcPts val="0"/>
              </a:spcAft>
              <a:buSzPts val="2400"/>
              <a:buChar char="•"/>
            </a:pPr>
            <a:r>
              <a:rPr lang="en" sz="2000" dirty="0"/>
              <a:t>Turn and talk with your</a:t>
            </a:r>
            <a:endParaRPr sz="2000" dirty="0"/>
          </a:p>
          <a:p>
            <a:pPr marL="457200" lvl="0" indent="0" algn="l" rtl="0">
              <a:lnSpc>
                <a:spcPct val="90000"/>
              </a:lnSpc>
              <a:spcBef>
                <a:spcPts val="800"/>
              </a:spcBef>
              <a:spcAft>
                <a:spcPts val="0"/>
              </a:spcAft>
              <a:buNone/>
            </a:pPr>
            <a:r>
              <a:rPr lang="en" sz="2000" dirty="0"/>
              <a:t>partner about the gist </a:t>
            </a:r>
            <a:br>
              <a:rPr lang="en" sz="2000" dirty="0"/>
            </a:br>
            <a:r>
              <a:rPr lang="en" sz="2000" dirty="0"/>
              <a:t>of this essay</a:t>
            </a:r>
            <a:endParaRPr sz="2000" dirty="0"/>
          </a:p>
          <a:p>
            <a:pPr marL="457200" lvl="0" indent="0" algn="l" rtl="0">
              <a:lnSpc>
                <a:spcPct val="90000"/>
              </a:lnSpc>
              <a:spcBef>
                <a:spcPts val="800"/>
              </a:spcBef>
              <a:spcAft>
                <a:spcPts val="0"/>
              </a:spcAft>
              <a:buNone/>
            </a:pPr>
            <a:endParaRPr sz="2000" dirty="0"/>
          </a:p>
          <a:p>
            <a:pPr marL="457200" lvl="0" indent="0" algn="l" rtl="0">
              <a:lnSpc>
                <a:spcPct val="90000"/>
              </a:lnSpc>
              <a:spcBef>
                <a:spcPts val="800"/>
              </a:spcBef>
              <a:spcAft>
                <a:spcPts val="0"/>
              </a:spcAft>
              <a:buNone/>
            </a:pPr>
            <a:endParaRPr sz="2000" dirty="0"/>
          </a:p>
        </p:txBody>
      </p:sp>
      <p:pic>
        <p:nvPicPr>
          <p:cNvPr id="241" name="Google Shape;241;p36"/>
          <p:cNvPicPr preferRelativeResize="0"/>
          <p:nvPr/>
        </p:nvPicPr>
        <p:blipFill>
          <a:blip r:embed="rId3">
            <a:alphaModFix/>
          </a:blip>
          <a:stretch>
            <a:fillRect/>
          </a:stretch>
        </p:blipFill>
        <p:spPr>
          <a:xfrm>
            <a:off x="8473025" y="4494750"/>
            <a:ext cx="482439" cy="416615"/>
          </a:xfrm>
          <a:prstGeom prst="rect">
            <a:avLst/>
          </a:prstGeom>
          <a:noFill/>
          <a:ln>
            <a:noFill/>
          </a:ln>
        </p:spPr>
      </p:pic>
      <p:pic>
        <p:nvPicPr>
          <p:cNvPr id="242" name="Google Shape;242;p36"/>
          <p:cNvPicPr preferRelativeResize="0"/>
          <p:nvPr/>
        </p:nvPicPr>
        <p:blipFill>
          <a:blip r:embed="rId4">
            <a:alphaModFix/>
          </a:blip>
          <a:stretch>
            <a:fillRect/>
          </a:stretch>
        </p:blipFill>
        <p:spPr>
          <a:xfrm>
            <a:off x="7704900" y="4494750"/>
            <a:ext cx="482439" cy="487226"/>
          </a:xfrm>
          <a:prstGeom prst="rect">
            <a:avLst/>
          </a:prstGeom>
          <a:noFill/>
          <a:ln>
            <a:noFill/>
          </a:ln>
        </p:spPr>
      </p:pic>
      <p:pic>
        <p:nvPicPr>
          <p:cNvPr id="243" name="Google Shape;243;p36"/>
          <p:cNvPicPr preferRelativeResize="0"/>
          <p:nvPr/>
        </p:nvPicPr>
        <p:blipFill>
          <a:blip r:embed="rId5">
            <a:alphaModFix/>
          </a:blip>
          <a:stretch>
            <a:fillRect/>
          </a:stretch>
        </p:blipFill>
        <p:spPr>
          <a:xfrm>
            <a:off x="4248221" y="948781"/>
            <a:ext cx="3790375" cy="3545969"/>
          </a:xfrm>
          <a:prstGeom prst="rect">
            <a:avLst/>
          </a:prstGeom>
          <a:noFill/>
          <a:ln>
            <a:noFill/>
          </a:ln>
        </p:spPr>
      </p:pic>
      <p:sp>
        <p:nvSpPr>
          <p:cNvPr id="244" name="Google Shape;244;p36"/>
          <p:cNvSpPr txBox="1"/>
          <p:nvPr/>
        </p:nvSpPr>
        <p:spPr>
          <a:xfrm>
            <a:off x="4222471" y="906875"/>
            <a:ext cx="3816125" cy="3587649"/>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23732F1-0012-4612-BC45-DA6C40D2B51F}"/>
</file>

<file path=customXml/itemProps2.xml><?xml version="1.0" encoding="utf-8"?>
<ds:datastoreItem xmlns:ds="http://schemas.openxmlformats.org/officeDocument/2006/customXml" ds:itemID="{05C10CB6-ECA3-4C00-A369-F371D18133F2}"/>
</file>

<file path=customXml/itemProps3.xml><?xml version="1.0" encoding="utf-8"?>
<ds:datastoreItem xmlns:ds="http://schemas.openxmlformats.org/officeDocument/2006/customXml" ds:itemID="{A8DFD661-1E8F-4851-86FE-45DB85CF5BA4}"/>
</file>

<file path=docProps/app.xml><?xml version="1.0" encoding="utf-8"?>
<Properties xmlns="http://schemas.openxmlformats.org/officeDocument/2006/extended-properties" xmlns:vt="http://schemas.openxmlformats.org/officeDocument/2006/docPropsVTypes">
  <TotalTime>26</TotalTime>
  <Words>3865</Words>
  <Application>Microsoft Macintosh PowerPoint</Application>
  <PresentationFormat>On-screen Show (16:9)</PresentationFormat>
  <Paragraphs>410</Paragraphs>
  <Slides>18</Slides>
  <Notes>18</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18</vt:i4>
      </vt:variant>
    </vt:vector>
  </HeadingPairs>
  <TitlesOfParts>
    <vt:vector size="21" baseType="lpstr">
      <vt:lpstr>Century Gothic</vt:lpstr>
      <vt:lpstr>Office Theme</vt:lpstr>
      <vt:lpstr>Office Theme</vt:lpstr>
      <vt:lpstr>Grade 8: Module 2: Unit 2: Lesson 9  Teacher slide, before teaching.</vt:lpstr>
      <vt:lpstr>Grade 8: Module 2: Unit 2: Lesson 9  Teacher slide, before teaching.</vt:lpstr>
      <vt:lpstr>Grade 8: Module 2: Unit 2: Lesson 9  Teacher slide, before teaching.</vt:lpstr>
      <vt:lpstr>Grade 8: Module 2:  Unit 2: Lesson 9</vt:lpstr>
      <vt:lpstr>Hello, Students!</vt:lpstr>
      <vt:lpstr>Let’s Share Our Thinking</vt:lpstr>
      <vt:lpstr>Let’s Review the Learning Targets</vt:lpstr>
      <vt:lpstr>Let’s Review the Model Essay Prompt</vt:lpstr>
      <vt:lpstr>Let’s Determine the Gist of the Model Essay </vt:lpstr>
      <vt:lpstr>Let’s Discuss the Author’s Thinking Before Writing </vt:lpstr>
      <vt:lpstr>Let’s Identify the Elements of an Argument</vt:lpstr>
      <vt:lpstr>Let’s Analyze the Essay’s Reasons and Evidence</vt:lpstr>
      <vt:lpstr>Let’s Analyze the Essay’s Reasons and Evidence</vt:lpstr>
      <vt:lpstr>Let’s Analyze the Essay’s Counterclaim</vt:lpstr>
      <vt:lpstr>Let’s Revisit the Essay Prompt</vt:lpstr>
      <vt:lpstr>Let’s Show Our Understanding of an Argument Essay</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9  Teacher slide, before teaching.</dc:title>
  <cp:lastModifiedBy>Alexander Specht</cp:lastModifiedBy>
  <cp:revision>5</cp:revision>
  <dcterms:modified xsi:type="dcterms:W3CDTF">2018-09-24T23:17:22Z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