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2192000" cy="6858000"/>
  <p:notesSz cx="6858000" cy="398145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6D789C3-2953-4696-8035-25D12DAEACFF}">
  <a:tblStyle styleId="{B6D789C3-2953-4696-8035-25D12DAEACF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454" autoAdjust="0"/>
  </p:normalViewPr>
  <p:slideViewPr>
    <p:cSldViewPr snapToGrid="0">
      <p:cViewPr varScale="1">
        <p:scale>
          <a:sx n="58" d="100"/>
          <a:sy n="58" d="100"/>
        </p:scale>
        <p:origin x="964"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Espina" userId="S::mary.espina@detroitk12.org::d995fe25-0189-4f5d-8c80-504df7055f13" providerId="AD" clId="Web-{86AD5E94-138B-1E5D-88BA-87CDC35D5654}"/>
    <pc:docChg chg="modSld">
      <pc:chgData name="Mary Espina" userId="S::mary.espina@detroitk12.org::d995fe25-0189-4f5d-8c80-504df7055f13" providerId="AD" clId="Web-{86AD5E94-138B-1E5D-88BA-87CDC35D5654}" dt="2019-01-08T13:54:08.110" v="7" actId="1076"/>
      <pc:docMkLst>
        <pc:docMk/>
      </pc:docMkLst>
      <pc:sldChg chg="modSp modNotes">
        <pc:chgData name="Mary Espina" userId="S::mary.espina@detroitk12.org::d995fe25-0189-4f5d-8c80-504df7055f13" providerId="AD" clId="Web-{86AD5E94-138B-1E5D-88BA-87CDC35D5654}" dt="2019-01-08T13:12:11.535" v="4"/>
        <pc:sldMkLst>
          <pc:docMk/>
          <pc:sldMk cId="0" sldId="260"/>
        </pc:sldMkLst>
        <pc:spChg chg="mod">
          <ac:chgData name="Mary Espina" userId="S::mary.espina@detroitk12.org::d995fe25-0189-4f5d-8c80-504df7055f13" providerId="AD" clId="Web-{86AD5E94-138B-1E5D-88BA-87CDC35D5654}" dt="2019-01-08T13:10:17.222" v="1"/>
          <ac:spMkLst>
            <pc:docMk/>
            <pc:sldMk cId="0" sldId="260"/>
            <ac:spMk id="116" creationId="{00000000-0000-0000-0000-000000000000}"/>
          </ac:spMkLst>
        </pc:spChg>
      </pc:sldChg>
      <pc:sldChg chg="modSp">
        <pc:chgData name="Mary Espina" userId="S::mary.espina@detroitk12.org::d995fe25-0189-4f5d-8c80-504df7055f13" providerId="AD" clId="Web-{86AD5E94-138B-1E5D-88BA-87CDC35D5654}" dt="2019-01-08T13:54:08.110" v="7" actId="1076"/>
        <pc:sldMkLst>
          <pc:docMk/>
          <pc:sldMk cId="0" sldId="264"/>
        </pc:sldMkLst>
        <pc:picChg chg="mod">
          <ac:chgData name="Mary Espina" userId="S::mary.espina@detroitk12.org::d995fe25-0189-4f5d-8c80-504df7055f13" providerId="AD" clId="Web-{86AD5E94-138B-1E5D-88BA-87CDC35D5654}" dt="2019-01-08T13:54:08.110" v="7" actId="1076"/>
          <ac:picMkLst>
            <pc:docMk/>
            <pc:sldMk cId="0" sldId="264"/>
            <ac:picMk id="162" creationId="{00000000-0000-0000-0000-000000000000}"/>
          </ac:picMkLst>
        </pc:picChg>
      </pc:sldChg>
    </pc:docChg>
  </pc:docChgLst>
  <pc:docChgLst>
    <pc:chgData name="Steven Benson" userId="7888f041-e9c4-484d-a793-6a135ed92492" providerId="ADAL" clId="{6A0B6006-F678-4D35-8D20-CB0A15712765}"/>
    <pc:docChg chg="modSld modMainMaster">
      <pc:chgData name="Steven Benson" userId="7888f041-e9c4-484d-a793-6a135ed92492" providerId="ADAL" clId="{6A0B6006-F678-4D35-8D20-CB0A15712765}" dt="2018-09-20T17:20:51.320" v="11" actId="1076"/>
      <pc:docMkLst>
        <pc:docMk/>
      </pc:docMkLst>
      <pc:sldChg chg="addSp modSp">
        <pc:chgData name="Steven Benson" userId="7888f041-e9c4-484d-a793-6a135ed92492" providerId="ADAL" clId="{6A0B6006-F678-4D35-8D20-CB0A15712765}" dt="2018-09-20T17:20:29.628" v="5" actId="14100"/>
        <pc:sldMkLst>
          <pc:docMk/>
          <pc:sldMk cId="0" sldId="258"/>
        </pc:sldMkLst>
        <pc:picChg chg="add mod">
          <ac:chgData name="Steven Benson" userId="7888f041-e9c4-484d-a793-6a135ed92492" providerId="ADAL" clId="{6A0B6006-F678-4D35-8D20-CB0A15712765}" dt="2018-09-20T17:20:29.628" v="5" actId="14100"/>
          <ac:picMkLst>
            <pc:docMk/>
            <pc:sldMk cId="0" sldId="258"/>
            <ac:picMk id="3" creationId="{88685308-13F8-48F9-BDFF-5B4977ADDEE7}"/>
          </ac:picMkLst>
        </pc:picChg>
      </pc:sldChg>
      <pc:sldChg chg="modSp">
        <pc:chgData name="Steven Benson" userId="7888f041-e9c4-484d-a793-6a135ed92492" providerId="ADAL" clId="{6A0B6006-F678-4D35-8D20-CB0A15712765}" dt="2018-09-20T17:20:39.876" v="7" actId="1076"/>
        <pc:sldMkLst>
          <pc:docMk/>
          <pc:sldMk cId="0" sldId="263"/>
        </pc:sldMkLst>
        <pc:picChg chg="mod">
          <ac:chgData name="Steven Benson" userId="7888f041-e9c4-484d-a793-6a135ed92492" providerId="ADAL" clId="{6A0B6006-F678-4D35-8D20-CB0A15712765}" dt="2018-09-20T17:20:39.876" v="7" actId="1076"/>
          <ac:picMkLst>
            <pc:docMk/>
            <pc:sldMk cId="0" sldId="263"/>
            <ac:picMk id="152" creationId="{00000000-0000-0000-0000-000000000000}"/>
          </ac:picMkLst>
        </pc:picChg>
      </pc:sldChg>
      <pc:sldChg chg="modSp">
        <pc:chgData name="Steven Benson" userId="7888f041-e9c4-484d-a793-6a135ed92492" providerId="ADAL" clId="{6A0B6006-F678-4D35-8D20-CB0A15712765}" dt="2018-09-20T17:20:51.320" v="11" actId="1076"/>
        <pc:sldMkLst>
          <pc:docMk/>
          <pc:sldMk cId="0" sldId="265"/>
        </pc:sldMkLst>
        <pc:spChg chg="mod">
          <ac:chgData name="Steven Benson" userId="7888f041-e9c4-484d-a793-6a135ed92492" providerId="ADAL" clId="{6A0B6006-F678-4D35-8D20-CB0A15712765}" dt="2018-09-20T17:20:48.413" v="9" actId="1076"/>
          <ac:spMkLst>
            <pc:docMk/>
            <pc:sldMk cId="0" sldId="265"/>
            <ac:spMk id="168" creationId="{00000000-0000-0000-0000-000000000000}"/>
          </ac:spMkLst>
        </pc:spChg>
        <pc:picChg chg="mod">
          <ac:chgData name="Steven Benson" userId="7888f041-e9c4-484d-a793-6a135ed92492" providerId="ADAL" clId="{6A0B6006-F678-4D35-8D20-CB0A15712765}" dt="2018-09-20T17:20:49.519" v="10" actId="1076"/>
          <ac:picMkLst>
            <pc:docMk/>
            <pc:sldMk cId="0" sldId="265"/>
            <ac:picMk id="171" creationId="{00000000-0000-0000-0000-000000000000}"/>
          </ac:picMkLst>
        </pc:picChg>
        <pc:picChg chg="mod">
          <ac:chgData name="Steven Benson" userId="7888f041-e9c4-484d-a793-6a135ed92492" providerId="ADAL" clId="{6A0B6006-F678-4D35-8D20-CB0A15712765}" dt="2018-09-20T17:20:51.320" v="11" actId="1076"/>
          <ac:picMkLst>
            <pc:docMk/>
            <pc:sldMk cId="0" sldId="265"/>
            <ac:picMk id="172" creationId="{00000000-0000-0000-0000-000000000000}"/>
          </ac:picMkLst>
        </pc:picChg>
      </pc:sldChg>
      <pc:sldMasterChg chg="addSp modSp">
        <pc:chgData name="Steven Benson" userId="7888f041-e9c4-484d-a793-6a135ed92492" providerId="ADAL" clId="{6A0B6006-F678-4D35-8D20-CB0A15712765}" dt="2018-09-20T17:20:18.661" v="2" actId="1076"/>
        <pc:sldMasterMkLst>
          <pc:docMk/>
          <pc:sldMasterMk cId="0" sldId="2147483659"/>
        </pc:sldMasterMkLst>
        <pc:picChg chg="add mod">
          <ac:chgData name="Steven Benson" userId="7888f041-e9c4-484d-a793-6a135ed92492" providerId="ADAL" clId="{6A0B6006-F678-4D35-8D20-CB0A15712765}" dt="2018-09-20T17:20:18.661" v="2" actId="1076"/>
          <ac:picMkLst>
            <pc:docMk/>
            <pc:sldMasterMk cId="0" sldId="2147483659"/>
            <ac:picMk id="7" creationId="{3ED7309C-C1EA-4A74-A976-67FFCD21C9C9}"/>
          </ac:picMkLst>
        </pc:picChg>
        <pc:picChg chg="add mod">
          <ac:chgData name="Steven Benson" userId="7888f041-e9c4-484d-a793-6a135ed92492" providerId="ADAL" clId="{6A0B6006-F678-4D35-8D20-CB0A15712765}" dt="2018-09-20T17:20:18.661" v="2" actId="1076"/>
          <ac:picMkLst>
            <pc:docMk/>
            <pc:sldMasterMk cId="0" sldId="2147483659"/>
            <ac:picMk id="8" creationId="{2FA721F7-002C-4113-8BB8-736BA4E4F6E1}"/>
          </ac:picMkLst>
        </pc:picChg>
        <pc:picChg chg="add mod">
          <ac:chgData name="Steven Benson" userId="7888f041-e9c4-484d-a793-6a135ed92492" providerId="ADAL" clId="{6A0B6006-F678-4D35-8D20-CB0A15712765}" dt="2018-09-20T17:20:18.661" v="2"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02332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to reinforce students’ understanding of how to structure an essay and how to use quotes as evidence.</a:t>
            </a:r>
            <a:endParaRPr dirty="0"/>
          </a:p>
          <a:p>
            <a:pPr marL="457200" lvl="0" indent="-304800" rtl="0">
              <a:lnSpc>
                <a:spcPct val="100000"/>
              </a:lnSpc>
              <a:spcBef>
                <a:spcPts val="0"/>
              </a:spcBef>
              <a:spcAft>
                <a:spcPts val="0"/>
              </a:spcAft>
              <a:buSzPts val="1200"/>
              <a:buFont typeface="Calibri"/>
              <a:buChar char="●"/>
            </a:pPr>
            <a:r>
              <a:rPr lang="en-US" dirty="0"/>
              <a:t>Students focus on the model essay in this lesson because, unlike with narrative writing, students generally do not have lots of experience reading argument writing. To be able to write in a particular form, students need to have a deep understanding of its elements.</a:t>
            </a:r>
            <a:endParaRPr dirty="0"/>
          </a:p>
          <a:p>
            <a:pPr marL="457200" lvl="0" indent="-304800" rtl="0">
              <a:lnSpc>
                <a:spcPct val="100000"/>
              </a:lnSpc>
              <a:spcBef>
                <a:spcPts val="0"/>
              </a:spcBef>
              <a:spcAft>
                <a:spcPts val="0"/>
              </a:spcAft>
              <a:buSzPts val="1200"/>
              <a:buFont typeface="Calibri"/>
              <a:buChar char="●"/>
            </a:pPr>
            <a:r>
              <a:rPr lang="en-US" dirty="0"/>
              <a:t>In their own essay later in this unit, students will build on the skills they developed in Module 1, including the use of quotes. In Module 1, the focus was on students citing and punctuating quotes correctly (see Module 1, Unit 2, Lesson 11). Students are expected to continue to do this. But the new learning focus here is specifically on how to use a “quote sandwich.”</a:t>
            </a:r>
            <a:endParaRPr dirty="0"/>
          </a:p>
          <a:p>
            <a:pPr marL="457200" lvl="0" indent="-304800" rtl="0">
              <a:lnSpc>
                <a:spcPct val="100000"/>
              </a:lnSpc>
              <a:spcBef>
                <a:spcPts val="0"/>
              </a:spcBef>
              <a:spcAft>
                <a:spcPts val="0"/>
              </a:spcAft>
              <a:buSzPts val="1200"/>
              <a:buFont typeface="Calibri"/>
              <a:buChar char="●"/>
            </a:pPr>
            <a:r>
              <a:rPr lang="en-US" dirty="0"/>
              <a:t>Students also are introduced to part of the planner for the argument essay. They will use it to analyze the structure of the model essay, especially the structure within body paragraphs. In the next lesson, students will plan their essay using the complete planner. This build is intentional; it not only gives students a framework for analyzing the model essay, but also gives them a model to complete most of the planner. </a:t>
            </a:r>
            <a:endParaRPr dirty="0"/>
          </a:p>
          <a:p>
            <a:pPr marL="457200" lvl="0" indent="-304800" rtl="0">
              <a:lnSpc>
                <a:spcPct val="100000"/>
              </a:lnSpc>
              <a:spcBef>
                <a:spcPts val="0"/>
              </a:spcBef>
              <a:spcAft>
                <a:spcPts val="0"/>
              </a:spcAft>
              <a:buSzPts val="1200"/>
              <a:buChar char="●"/>
            </a:pPr>
            <a:r>
              <a:rPr lang="en-US" dirty="0"/>
              <a:t>On Slide 7, you will be prompted to read the </a:t>
            </a:r>
            <a:r>
              <a:rPr lang="en-US" b="1" dirty="0"/>
              <a:t>Model Essay </a:t>
            </a:r>
            <a:r>
              <a:rPr lang="en-US" dirty="0"/>
              <a:t>in full while students follow along. An excerpt of the essay is included on the slide, but you will need a hard copy in order to read the full essay aloud for students.</a:t>
            </a:r>
            <a:endParaRPr dirty="0"/>
          </a:p>
          <a:p>
            <a:pPr marL="457200" lvl="0" indent="-304800" rtl="0">
              <a:lnSpc>
                <a:spcPct val="100000"/>
              </a:lnSpc>
              <a:spcBef>
                <a:spcPts val="0"/>
              </a:spcBef>
              <a:spcAft>
                <a:spcPts val="0"/>
              </a:spcAft>
              <a:buSzPts val="1200"/>
              <a:buFont typeface="Calibri"/>
              <a:buChar char="●"/>
            </a:pPr>
            <a:r>
              <a:rPr lang="en-US" dirty="0"/>
              <a:t>The full rubric for the essay is attached to Unit 1, Lesson 18. </a:t>
            </a:r>
            <a:endParaRPr dirty="0"/>
          </a:p>
        </p:txBody>
      </p:sp>
    </p:spTree>
    <p:extLst>
      <p:ext uri="{BB962C8B-B14F-4D97-AF65-F5344CB8AC3E}">
        <p14:creationId xmlns:p14="http://schemas.microsoft.com/office/powerpoint/2010/main" val="2342857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01ba4aac2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401ba4aac2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25-30 minutes (15-20 minutes for this slide)</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Analyzing Structure in the Model Essay,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If you have a Document Camera, you can project the handout that way so you can add to it as you gather student ideas. Or, you may use the copy projected on the slide.</a:t>
            </a:r>
            <a:r>
              <a:rPr lang="en-US" baseline="0" dirty="0"/>
              <a:t> If</a:t>
            </a:r>
            <a:r>
              <a:rPr lang="en-US" dirty="0"/>
              <a:t> it is projected on a white board, use dry erase markers to fill it in; or, if it is projected on a screen, point to portions of the handout and write additions on the chalkboard.</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Ask students if there are any questions about using the handout. Clarify as necessary. Invite students to continue working with their partners to analyze the structure of the essay and complete the handout. </a:t>
            </a:r>
            <a:endParaRPr dirty="0"/>
          </a:p>
          <a:p>
            <a:pPr marL="457200" lvl="0" indent="-304800" rtl="0">
              <a:spcBef>
                <a:spcPts val="0"/>
              </a:spcBef>
              <a:spcAft>
                <a:spcPts val="0"/>
              </a:spcAft>
              <a:buClr>
                <a:schemeClr val="dk1"/>
              </a:buClr>
              <a:buSzPts val="1200"/>
              <a:buFont typeface="Calibri"/>
              <a:buAutoNum type="arabicPeriod"/>
            </a:pPr>
            <a:r>
              <a:rPr lang="en-US" dirty="0"/>
              <a:t>As students are working, circulate. Push students to think about how those body paragraphs are structured. Ask questions like: “What is the job of that sentence?” “How do those sentences go together?” and “How does that sentence relate to the reason/claim?”</a:t>
            </a:r>
            <a:endParaRPr dirty="0"/>
          </a:p>
          <a:p>
            <a:pPr marL="457200" lvl="0" indent="-304800" rtl="0">
              <a:spcBef>
                <a:spcPts val="0"/>
              </a:spcBef>
              <a:spcAft>
                <a:spcPts val="0"/>
              </a:spcAft>
              <a:buClr>
                <a:schemeClr val="dk1"/>
              </a:buClr>
              <a:buSzPts val="1200"/>
              <a:buFont typeface="Calibri"/>
              <a:buAutoNum type="arabicPeriod"/>
            </a:pPr>
            <a:r>
              <a:rPr lang="en-US" dirty="0"/>
              <a:t>After about 10 minutes, refocus the class. Cold call on pairs to share what they included for Body Paragraph 1. Add to the displayed copy and encourage students to add to or revise their own work as needed. Emphasize that the evidence in an argument essay always needs to be explained, as it is in the model essay. By connecting the evidence to specific reasons, an author makes a strong argument.</a:t>
            </a:r>
            <a:endParaRPr dirty="0"/>
          </a:p>
          <a:p>
            <a:pPr marL="457200" lvl="0" indent="-304800" rtl="0">
              <a:spcBef>
                <a:spcPts val="0"/>
              </a:spcBef>
              <a:spcAft>
                <a:spcPts val="0"/>
              </a:spcAft>
              <a:buClr>
                <a:schemeClr val="dk1"/>
              </a:buClr>
              <a:buSzPts val="1200"/>
              <a:buFont typeface="Calibri"/>
              <a:buAutoNum type="arabicPeriod"/>
            </a:pPr>
            <a:r>
              <a:rPr lang="en-US" dirty="0"/>
              <a:t>Ask: </a:t>
            </a:r>
            <a:r>
              <a:rPr lang="en-US" i="1" dirty="0"/>
              <a:t>“What was included in the body paragraphs that was not on the handout?” </a:t>
            </a:r>
            <a:r>
              <a:rPr lang="en-US" dirty="0"/>
              <a:t>Give students a moment to think and then cold call on students to share their ideas. </a:t>
            </a:r>
            <a:endParaRPr dirty="0"/>
          </a:p>
          <a:p>
            <a:pPr marL="457200" lvl="0" indent="-304800" rtl="0">
              <a:spcBef>
                <a:spcPts val="0"/>
              </a:spcBef>
              <a:spcAft>
                <a:spcPts val="0"/>
              </a:spcAft>
              <a:buClr>
                <a:schemeClr val="dk1"/>
              </a:buClr>
              <a:buSzPts val="1200"/>
              <a:buFont typeface="Calibri"/>
              <a:buAutoNum type="arabicPeriod"/>
            </a:pPr>
            <a:r>
              <a:rPr lang="en-US" dirty="0"/>
              <a:t>Explain that the essay planner that students will be using in the next lesson is meant to help them organize their ideas but will not be the template for their entire essay. They need to keep things like the introduction of quotes and use of transitions in mind when they draft their essay later.</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3, refer to the </a:t>
            </a:r>
            <a:r>
              <a:rPr lang="en-US" b="1" dirty="0"/>
              <a:t>Analyzing Structure in the Model Essay (for Teacher Reference) </a:t>
            </a:r>
            <a:r>
              <a:rPr lang="en-US" dirty="0"/>
              <a:t>handout for ideas on how to complete the Paragraph 1 section.</a:t>
            </a:r>
            <a:endParaRPr dirty="0"/>
          </a:p>
          <a:p>
            <a:pPr marL="457200" lvl="0" indent="-304800" rtl="0">
              <a:spcBef>
                <a:spcPts val="0"/>
              </a:spcBef>
              <a:spcAft>
                <a:spcPts val="0"/>
              </a:spcAft>
              <a:buClr>
                <a:schemeClr val="dk1"/>
              </a:buClr>
              <a:buSzPts val="1200"/>
              <a:buFont typeface="Calibri"/>
              <a:buChar char="●"/>
            </a:pPr>
            <a:r>
              <a:rPr lang="en-US" dirty="0"/>
              <a:t>In Teacher Action Step 4, listen for students to say: “The introduction to the quotes wasn’t included on the handout,” and “Transition words weren’t included on the handout.” </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Some students might have trouble understanding how to identify a counterclaim. Remind these students that writers use a counterclaim to acknowledge that there is another side to the argument, and to respond to that side.</a:t>
            </a:r>
            <a:endParaRPr dirty="0"/>
          </a:p>
        </p:txBody>
      </p:sp>
      <p:sp>
        <p:nvSpPr>
          <p:cNvPr id="166" name="Google Shape;166;g401ba4aac2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3403844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Exit Ticket:</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closing slide references the closing of the model essay as well, and asks students to continue looking at an exemplar piece in order to think about how to structure their own. It is important for students to recognize that an essay’s claim is also echoed in the conclusion.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a:t>Exit Ticket </a:t>
            </a:r>
            <a:r>
              <a:rPr lang="en-US" dirty="0"/>
              <a:t>to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writing their answers on the </a:t>
            </a:r>
            <a:r>
              <a:rPr lang="en-US" b="0" dirty="0"/>
              <a:t>Exit Ticket</a:t>
            </a:r>
            <a:r>
              <a:rPr lang="en-US" dirty="0"/>
              <a: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Char char="●"/>
            </a:pPr>
            <a:r>
              <a:rPr lang="en-US" dirty="0"/>
              <a:t>Read the text on the </a:t>
            </a:r>
            <a:r>
              <a:rPr lang="en-US" b="0" dirty="0"/>
              <a:t>Exit Ticket </a:t>
            </a:r>
            <a:r>
              <a:rPr lang="en-US" dirty="0"/>
              <a:t>aloud if you think students would benefit from the audio support.</a:t>
            </a:r>
            <a:endParaRPr dirty="0"/>
          </a:p>
          <a:p>
            <a:pPr marL="457200" marR="0" lvl="0" indent="-304800" algn="l" rtl="0">
              <a:lnSpc>
                <a:spcPct val="100000"/>
              </a:lnSpc>
              <a:spcBef>
                <a:spcPts val="0"/>
              </a:spcBef>
              <a:spcAft>
                <a:spcPts val="0"/>
              </a:spcAft>
              <a:buSzPts val="1200"/>
              <a:buFont typeface="Calibri"/>
              <a:buChar char="●"/>
            </a:pPr>
            <a:r>
              <a:rPr lang="en-US" dirty="0"/>
              <a:t>Circulate to ensure that students are working steadily on writing their answers. Provide aid to those who might struggle to find claims and reasons.</a:t>
            </a:r>
            <a:endParaRPr dirty="0"/>
          </a:p>
        </p:txBody>
      </p:sp>
      <p:sp>
        <p:nvSpPr>
          <p:cNvPr id="176" name="Google Shape;176;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5382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a:t>
            </a:r>
            <a:r>
              <a:rPr lang="en-US" b="1" i="0" u="none" strike="noStrike" cap="none" dirty="0">
                <a:solidFill>
                  <a:schemeClr val="dk1"/>
                </a:solidFill>
              </a:rPr>
              <a:t>Grouping: </a:t>
            </a:r>
            <a:r>
              <a:rPr lang="en-US" b="1"/>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aloud.</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Students will focus their attention on the slide.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p:txBody>
      </p:sp>
      <p:sp>
        <p:nvSpPr>
          <p:cNvPr id="187" name="Google Shape;187;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5219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fc7d3674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fc7d3674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30-40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p:txBody>
      </p:sp>
      <p:sp>
        <p:nvSpPr>
          <p:cNvPr id="197" name="Google Shape;197;g3fc7d3674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53202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entury Gothic"/>
              <a:buChar char="●"/>
            </a:pPr>
            <a:r>
              <a:rPr lang="en-US" b="1" dirty="0"/>
              <a:t>Entry task</a:t>
            </a:r>
            <a:r>
              <a:rPr lang="en-US" dirty="0"/>
              <a:t> (one per student)</a:t>
            </a:r>
            <a:endParaRPr dirty="0"/>
          </a:p>
          <a:p>
            <a:pPr marL="457200" lvl="0" indent="-304800" rtl="0">
              <a:spcBef>
                <a:spcPts val="0"/>
              </a:spcBef>
              <a:spcAft>
                <a:spcPts val="0"/>
              </a:spcAft>
              <a:buClr>
                <a:schemeClr val="dk1"/>
              </a:buClr>
              <a:buSzPts val="1200"/>
              <a:buFont typeface="Century Gothic"/>
              <a:buChar char="●"/>
            </a:pPr>
            <a:r>
              <a:rPr lang="en-US" b="1" dirty="0"/>
              <a:t>Analyzing Evidence in the Model Essay</a:t>
            </a:r>
            <a:r>
              <a:rPr lang="en-US" dirty="0"/>
              <a:t> (one per student and one to display)</a:t>
            </a:r>
            <a:endParaRPr dirty="0"/>
          </a:p>
          <a:p>
            <a:pPr marL="457200" lvl="0" indent="-304800" rtl="0">
              <a:spcBef>
                <a:spcPts val="0"/>
              </a:spcBef>
              <a:spcAft>
                <a:spcPts val="0"/>
              </a:spcAft>
              <a:buClr>
                <a:schemeClr val="dk1"/>
              </a:buClr>
              <a:buSzPts val="1200"/>
              <a:buFont typeface="Century Gothic"/>
              <a:buChar char="●"/>
            </a:pPr>
            <a:r>
              <a:rPr lang="en-US" b="1" dirty="0"/>
              <a:t>Analyzing Evidence in the Model Essay</a:t>
            </a:r>
            <a:r>
              <a:rPr lang="en-US" dirty="0"/>
              <a:t> (for Teacher Reference)</a:t>
            </a:r>
            <a:endParaRPr dirty="0"/>
          </a:p>
          <a:p>
            <a:pPr marL="457200" lvl="0" indent="-304800" rtl="0">
              <a:spcBef>
                <a:spcPts val="0"/>
              </a:spcBef>
              <a:spcAft>
                <a:spcPts val="0"/>
              </a:spcAft>
              <a:buClr>
                <a:schemeClr val="dk1"/>
              </a:buClr>
              <a:buSzPts val="1200"/>
              <a:buFont typeface="Century Gothic"/>
              <a:buChar char="●"/>
            </a:pPr>
            <a:r>
              <a:rPr lang="en-US" b="1" dirty="0"/>
              <a:t>Analyzing Structure of the Model Essay</a:t>
            </a:r>
            <a:r>
              <a:rPr lang="en-US" dirty="0"/>
              <a:t> (one per student and one to display)</a:t>
            </a:r>
            <a:endParaRPr dirty="0"/>
          </a:p>
          <a:p>
            <a:pPr marL="457200" lvl="0" indent="-304800" rtl="0">
              <a:spcBef>
                <a:spcPts val="0"/>
              </a:spcBef>
              <a:spcAft>
                <a:spcPts val="0"/>
              </a:spcAft>
              <a:buClr>
                <a:schemeClr val="dk1"/>
              </a:buClr>
              <a:buSzPts val="1200"/>
              <a:buFont typeface="Century Gothic"/>
              <a:buChar char="●"/>
            </a:pPr>
            <a:r>
              <a:rPr lang="en-US" b="1" dirty="0"/>
              <a:t>Analyzing Structure of the Model Essay </a:t>
            </a:r>
            <a:r>
              <a:rPr lang="en-US" dirty="0"/>
              <a:t>(for Teacher Reference)</a:t>
            </a:r>
            <a:endParaRPr dirty="0"/>
          </a:p>
          <a:p>
            <a:pPr marL="457200" lvl="0" indent="-304800" rtl="0">
              <a:spcBef>
                <a:spcPts val="0"/>
              </a:spcBef>
              <a:spcAft>
                <a:spcPts val="0"/>
              </a:spcAft>
              <a:buClr>
                <a:schemeClr val="dk1"/>
              </a:buClr>
              <a:buSzPts val="1200"/>
              <a:buFont typeface="Century Gothic"/>
              <a:buChar char="●"/>
            </a:pPr>
            <a:r>
              <a:rPr lang="en-US" b="0" dirty="0"/>
              <a:t>Exit ticket </a:t>
            </a:r>
            <a:r>
              <a:rPr lang="en-US" dirty="0"/>
              <a:t>(one per student)</a:t>
            </a:r>
            <a:endParaRPr b="1"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entury Gothic"/>
              <a:buChar char="●"/>
            </a:pPr>
            <a:r>
              <a:rPr lang="en-US" b="1" i="1" dirty="0" err="1"/>
              <a:t>Lyddie</a:t>
            </a:r>
            <a:r>
              <a:rPr lang="en-US" b="1" i="1" dirty="0"/>
              <a:t> </a:t>
            </a:r>
            <a:r>
              <a:rPr lang="en-US" b="1" dirty="0"/>
              <a:t>Model Essay </a:t>
            </a:r>
            <a:r>
              <a:rPr lang="en-US" dirty="0"/>
              <a:t>(from Lesson 13, for Teacher Reference)</a:t>
            </a:r>
            <a:endParaRPr dirty="0"/>
          </a:p>
          <a:p>
            <a:pPr marL="457200" lvl="0" indent="-304800" rtl="0">
              <a:spcBef>
                <a:spcPts val="0"/>
              </a:spcBef>
              <a:spcAft>
                <a:spcPts val="0"/>
              </a:spcAft>
              <a:buClr>
                <a:schemeClr val="dk1"/>
              </a:buClr>
              <a:buSzPts val="1200"/>
              <a:buFont typeface="Century Gothic"/>
              <a:buChar char="●"/>
            </a:pPr>
            <a:r>
              <a:rPr lang="en-US" b="1" dirty="0"/>
              <a:t>Weaving Room Discussion Appointments handout</a:t>
            </a:r>
            <a:r>
              <a:rPr lang="en-US" dirty="0"/>
              <a:t> (from Lesson 3) </a:t>
            </a:r>
            <a:endParaRPr b="1" dirty="0"/>
          </a:p>
          <a:p>
            <a:pPr marL="457200" lvl="0" indent="-304800" rtl="0">
              <a:lnSpc>
                <a:spcPct val="100000"/>
              </a:lnSpc>
              <a:spcBef>
                <a:spcPts val="0"/>
              </a:spcBef>
              <a:spcAft>
                <a:spcPts val="0"/>
              </a:spcAft>
              <a:buSzPts val="1200"/>
              <a:buFont typeface="Calibri"/>
              <a:buChar char="●"/>
            </a:pPr>
            <a:r>
              <a:rPr lang="en-US" dirty="0"/>
              <a:t>Document camera</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lnSpc>
                <a:spcPct val="115000"/>
              </a:lnSpc>
              <a:spcBef>
                <a:spcPts val="0"/>
              </a:spcBef>
              <a:spcAft>
                <a:spcPts val="0"/>
              </a:spcAft>
              <a:buClr>
                <a:schemeClr val="dk1"/>
              </a:buClr>
              <a:buSzPts val="1200"/>
              <a:buFont typeface="Calibri"/>
              <a:buChar char="●"/>
            </a:pPr>
            <a:r>
              <a:rPr lang="en-US" dirty="0"/>
              <a:t>Decide which Discussion Appointment to use today.</a:t>
            </a: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3913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624279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Clr>
                <a:schemeClr val="dk1"/>
              </a:buClr>
              <a:buSzPts val="1200"/>
              <a:buChar char="●"/>
            </a:pPr>
            <a:r>
              <a:rPr lang="en-US" dirty="0"/>
              <a:t>Students might need to be reminded that there is value in revisiting the model essay. Much like a basketball player replicating the moves of a professional in order to improve his or her play,  students need a model to emulate in order to successfully push their writing. Imitation is not a problem; rather, it fosters learning and it’s important for students to see they can get better with practice!</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1093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 (3-5 minutes for this slide)</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is the first of two slides related to this activity. </a:t>
            </a:r>
            <a:endParaRPr dirty="0">
              <a:latin typeface="Arial"/>
              <a:ea typeface="Arial"/>
              <a:cs typeface="Arial"/>
              <a:sym typeface="Arial"/>
            </a:endParaRPr>
          </a:p>
          <a:p>
            <a:pPr marL="457200" marR="0" lvl="0" indent="-304800" algn="l" rtl="0">
              <a:lnSpc>
                <a:spcPct val="100000"/>
              </a:lnSpc>
              <a:spcBef>
                <a:spcPts val="0"/>
              </a:spcBef>
              <a:spcAft>
                <a:spcPts val="0"/>
              </a:spcAft>
              <a:buSzPts val="1200"/>
              <a:buFont typeface="Calibri"/>
              <a:buChar char="●"/>
            </a:pPr>
            <a:r>
              <a:rPr lang="en-US" dirty="0"/>
              <a:t>Putting criteria in their own words will support students’ understanding of the expectations of the argument essay.</a:t>
            </a:r>
            <a:endParaRPr dirty="0"/>
          </a:p>
          <a:p>
            <a:pPr indent="-304800">
              <a:lnSpc>
                <a:spcPct val="115000"/>
              </a:lnSpc>
              <a:buSzPts val="1200"/>
              <a:buChar char="●"/>
            </a:pPr>
            <a:r>
              <a:rPr lang="en-US" dirty="0"/>
              <a:t>As noted on the slide, </a:t>
            </a:r>
            <a:r>
              <a:rPr lang="en-US" dirty="0" err="1"/>
              <a:t>st</a:t>
            </a:r>
          </a:p>
          <a:p>
            <a:pPr indent="-304800">
              <a:lnSpc>
                <a:spcPct val="114999"/>
              </a:lnSpc>
              <a:buSzPts val="1200"/>
              <a:buChar char="●"/>
            </a:pPr>
            <a:r>
              <a:rPr lang="en-US" dirty="0"/>
              <a:t>0udents will refer to part of the </a:t>
            </a:r>
            <a:r>
              <a:rPr lang="en-US" b="1" dirty="0"/>
              <a:t>NYS Expository Writing Rubric </a:t>
            </a:r>
            <a:r>
              <a:rPr lang="en-US" dirty="0"/>
              <a:t>(argument version). The section they need to use is embedded in this entry task. In this lesson, students only analyze 2 rows of the argument essay rubric. This is because the argument essay rubric is based on the </a:t>
            </a:r>
            <a:r>
              <a:rPr lang="en-US" b="1" dirty="0"/>
              <a:t>NYS Expository Writing Rubric</a:t>
            </a:r>
            <a:r>
              <a:rPr lang="en-US" dirty="0"/>
              <a:t>, which students analyzed in depth in Module 1. Therefore, students focus only on the criteria that have changed.  </a:t>
            </a:r>
            <a:endParaRPr/>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Entry Task. </a:t>
            </a:r>
            <a:endParaRPr dirty="0">
              <a:latin typeface="Arial"/>
              <a:ea typeface="Arial"/>
              <a:cs typeface="Arial"/>
              <a:sym typeface="Arial"/>
            </a:endParaRPr>
          </a:p>
          <a:p>
            <a:pPr marL="457200" lvl="0" indent="-304800" rtl="0">
              <a:spcBef>
                <a:spcPts val="0"/>
              </a:spcBef>
              <a:spcAft>
                <a:spcPts val="0"/>
              </a:spcAft>
              <a:buClr>
                <a:schemeClr val="dk1"/>
              </a:buClr>
              <a:buSzPts val="1200"/>
              <a:buFont typeface="Calibri"/>
              <a:buAutoNum type="arabicPeriod"/>
            </a:pPr>
            <a:r>
              <a:rPr lang="en-US" dirty="0"/>
              <a:t>Read the first two paragraphs on the slide aloud.</a:t>
            </a:r>
            <a:endParaRPr dirty="0"/>
          </a:p>
          <a:p>
            <a:pPr marL="457200" lvl="0" indent="-304800" rtl="0">
              <a:spcBef>
                <a:spcPts val="0"/>
              </a:spcBef>
              <a:spcAft>
                <a:spcPts val="0"/>
              </a:spcAft>
              <a:buSzPts val="1200"/>
              <a:buFont typeface="Calibri"/>
              <a:buAutoNum type="arabicPeriod"/>
            </a:pPr>
            <a:r>
              <a:rPr lang="en-US" dirty="0"/>
              <a:t>When students are finished writing, ask them to share their </a:t>
            </a:r>
            <a:r>
              <a:rPr lang="en-US" b="1" dirty="0"/>
              <a:t>Entry Task </a:t>
            </a:r>
            <a:r>
              <a:rPr lang="en-US" dirty="0"/>
              <a:t>with a partner.</a:t>
            </a:r>
            <a:endParaRPr dirty="0"/>
          </a:p>
          <a:p>
            <a:pPr marL="457200" marR="0" lvl="0" indent="0" algn="l" rtl="0">
              <a:lnSpc>
                <a:spcPct val="100000"/>
              </a:lnSpc>
              <a:spcBef>
                <a:spcPts val="0"/>
              </a:spcBef>
              <a:spcAft>
                <a:spcPts val="0"/>
              </a:spcAft>
              <a:buNone/>
            </a:pPr>
            <a:endParaRPr dirty="0"/>
          </a:p>
          <a:p>
            <a:pPr marL="0" indent="0"/>
            <a:r>
              <a:rPr lang="en-US" dirty="0"/>
              <a:t>Student Look-Fors/Listen-Fors: </a:t>
            </a:r>
            <a:endParaRPr dirty="0"/>
          </a:p>
          <a:p>
            <a:pPr marL="457200" marR="0" lvl="0" indent="-304800" algn="l" rtl="0">
              <a:lnSpc>
                <a:spcPct val="100000"/>
              </a:lnSpc>
              <a:spcBef>
                <a:spcPts val="0"/>
              </a:spcBef>
              <a:spcAft>
                <a:spcPts val="0"/>
              </a:spcAft>
              <a:buSzPts val="1200"/>
              <a:buChar char="●"/>
            </a:pPr>
            <a:r>
              <a:rPr lang="en-US" dirty="0"/>
              <a:t>Students will work on writing their own version of what the rubric says.</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Consider reading Column 3 or 4 aloud to help students who might benefit from further audio support.</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9148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 minutes (1-3 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continued</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This is the last of two slides related to this activity.</a:t>
            </a:r>
            <a:endParaRPr dirty="0"/>
          </a:p>
          <a:p>
            <a:pPr marL="457200" marR="0" lvl="0" indent="-304800" algn="l" rtl="0">
              <a:lnSpc>
                <a:spcPct val="100000"/>
              </a:lnSpc>
              <a:spcBef>
                <a:spcPts val="0"/>
              </a:spcBef>
              <a:spcAft>
                <a:spcPts val="0"/>
              </a:spcAft>
              <a:buSzPts val="1200"/>
              <a:buChar char="●"/>
            </a:pPr>
            <a:r>
              <a:rPr lang="en-US" dirty="0"/>
              <a:t>Explicitly sharing and discussing learning targets benefits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learning targets aloud and explain that students will focus on analyzing the model essay for evidence and structure.</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direct their attention to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b="0" i="0" u="none" strike="noStrike" cap="none" dirty="0">
              <a:solidFill>
                <a:schemeClr val="dk1"/>
              </a:solidFill>
              <a:latin typeface="Calibri"/>
              <a:ea typeface="Calibri"/>
              <a:cs typeface="Calibri"/>
              <a:sym typeface="Calibri"/>
            </a:endParaRPr>
          </a:p>
        </p:txBody>
      </p:sp>
      <p:sp>
        <p:nvSpPr>
          <p:cNvPr id="124" name="Google Shape;124;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6985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15-20 minutes (</a:t>
            </a:r>
            <a:r>
              <a:rPr lang="en-US" b="1" dirty="0"/>
              <a:t>5-8 </a:t>
            </a:r>
            <a:r>
              <a:rPr lang="en-US" b="1" i="0" u="none" strike="noStrike" cap="none" dirty="0">
                <a:solidFill>
                  <a:schemeClr val="dk1"/>
                </a:solidFill>
              </a:rPr>
              <a:t>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Analyzing Evidence in the Model Essay  </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first of two slides related to this activity.</a:t>
            </a:r>
            <a:endParaRPr dirty="0"/>
          </a:p>
          <a:p>
            <a:pPr marL="457200" lvl="0" indent="-304800" rtl="0">
              <a:lnSpc>
                <a:spcPct val="115000"/>
              </a:lnSpc>
              <a:spcBef>
                <a:spcPts val="0"/>
              </a:spcBef>
              <a:spcAft>
                <a:spcPts val="0"/>
              </a:spcAft>
              <a:buSzPts val="1200"/>
              <a:buChar char="●"/>
            </a:pPr>
            <a:r>
              <a:rPr lang="en-US" dirty="0"/>
              <a:t>It is good for students to imitate the structure of a model argument essay to show they can do the thinking that an argument essay requires. To make sure the students are assessed on their own thinking, the model essay is focused on another decision that </a:t>
            </a:r>
            <a:r>
              <a:rPr lang="en-US" dirty="0" err="1"/>
              <a:t>Lyddie</a:t>
            </a:r>
            <a:r>
              <a:rPr lang="en-US" dirty="0"/>
              <a:t> makes. It is similar to the essay prompt, but students will not be able to use the ideas in the model essay in their own writing.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first two sentences on the slide aloud.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a:t>
            </a:r>
            <a:r>
              <a:rPr lang="en-US" b="1" dirty="0"/>
              <a:t>Model Essay</a:t>
            </a:r>
            <a:r>
              <a:rPr lang="en-US" dirty="0"/>
              <a:t> aloud as students reread silently.</a:t>
            </a:r>
            <a:endParaRPr dirty="0"/>
          </a:p>
          <a:p>
            <a:pPr marL="457200" marR="0" lvl="0" indent="-304800" algn="l" rtl="0">
              <a:lnSpc>
                <a:spcPct val="100000"/>
              </a:lnSpc>
              <a:spcBef>
                <a:spcPts val="0"/>
              </a:spcBef>
              <a:spcAft>
                <a:spcPts val="0"/>
              </a:spcAft>
              <a:buSzPts val="1200"/>
              <a:buFont typeface="Calibri"/>
              <a:buAutoNum type="arabicPeriod"/>
            </a:pPr>
            <a:r>
              <a:rPr lang="en-US" dirty="0"/>
              <a:t>Review the claim and reasons that students identified in Lesson 13. </a:t>
            </a:r>
            <a:endParaRPr dirty="0"/>
          </a:p>
          <a:p>
            <a:pPr marL="914400" marR="0" lvl="1" indent="-304800" algn="l" rtl="0">
              <a:lnSpc>
                <a:spcPct val="100000"/>
              </a:lnSpc>
              <a:spcBef>
                <a:spcPts val="0"/>
              </a:spcBef>
              <a:spcAft>
                <a:spcPts val="0"/>
              </a:spcAft>
              <a:buSzPts val="1200"/>
              <a:buFont typeface="Calibri"/>
              <a:buChar char="○"/>
            </a:pPr>
            <a:r>
              <a:rPr lang="en-US" dirty="0"/>
              <a:t>The claim was: “This is the right decision for </a:t>
            </a:r>
            <a:r>
              <a:rPr lang="en-US" dirty="0" err="1"/>
              <a:t>Lyddie</a:t>
            </a:r>
            <a:r>
              <a:rPr lang="en-US" dirty="0"/>
              <a:t> to make because by leaving she at least stands a chance of improving her situation and making enough money to buy back the farm.’”</a:t>
            </a:r>
            <a:endParaRPr dirty="0"/>
          </a:p>
          <a:p>
            <a:pPr marL="914400" marR="0" lvl="1" indent="-304800" algn="l" rtl="0">
              <a:lnSpc>
                <a:spcPct val="100000"/>
              </a:lnSpc>
              <a:spcBef>
                <a:spcPts val="0"/>
              </a:spcBef>
              <a:spcAft>
                <a:spcPts val="0"/>
              </a:spcAft>
              <a:buSzPts val="1200"/>
              <a:buFont typeface="Calibri"/>
              <a:buChar char="○"/>
            </a:pPr>
            <a:r>
              <a:rPr lang="en-US" dirty="0"/>
              <a:t>Reason 1 was: “One of the reasons that </a:t>
            </a:r>
            <a:r>
              <a:rPr lang="en-US" dirty="0" err="1"/>
              <a:t>Lyddie</a:t>
            </a:r>
            <a:r>
              <a:rPr lang="en-US" dirty="0"/>
              <a:t> has made the right decision to leave her job at Cutler’s Tavern to go to work in the mills is that it will be a better life than the one she is leading at the tavern.”</a:t>
            </a:r>
            <a:endParaRPr dirty="0"/>
          </a:p>
          <a:p>
            <a:pPr marL="914400" marR="0" lvl="1" indent="-304800" algn="l" rtl="0">
              <a:lnSpc>
                <a:spcPct val="100000"/>
              </a:lnSpc>
              <a:spcBef>
                <a:spcPts val="0"/>
              </a:spcBef>
              <a:spcAft>
                <a:spcPts val="0"/>
              </a:spcAft>
              <a:buSzPts val="1200"/>
              <a:buFont typeface="Calibri"/>
              <a:buChar char="○"/>
            </a:pPr>
            <a:r>
              <a:rPr lang="en-US" dirty="0"/>
              <a:t>Reason 2: “Another reason the author gives is that it will pay her much better.”</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focus their attention on their </a:t>
            </a:r>
            <a:r>
              <a:rPr lang="en-US" b="1" dirty="0"/>
              <a:t>Model Essay, </a:t>
            </a:r>
            <a:r>
              <a:rPr lang="en-US" dirty="0"/>
              <a:t>and will remain silent as you read aloud.</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Though the </a:t>
            </a:r>
            <a:r>
              <a:rPr lang="en-US" b="1" dirty="0"/>
              <a:t>Model Essay </a:t>
            </a:r>
            <a:r>
              <a:rPr lang="en-US" dirty="0"/>
              <a:t>Prompt is displayed on the slide, it might be worth reading the prompt aloud and reminding students who could have difficulty separating the model from their own work that this prompt is different than the one they will be writing about.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34" name="Google Shape;134;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4832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15-20 minutes (</a:t>
            </a:r>
            <a:r>
              <a:rPr lang="en-US" b="1" dirty="0"/>
              <a:t>10-12 </a:t>
            </a:r>
            <a:r>
              <a:rPr lang="en-US" b="1" i="0" u="none" strike="noStrike" cap="none" dirty="0">
                <a:solidFill>
                  <a:schemeClr val="dk1"/>
                </a:solidFill>
              </a:rPr>
              <a:t>minutes for</a:t>
            </a:r>
            <a:r>
              <a:rPr lang="en-US" b="1" dirty="0"/>
              <a:t>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Analyzing Evidence in the Model Essay</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last of two slides related to this activity.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Analyzing Evidence in the Model Essay handout</a:t>
            </a:r>
            <a:r>
              <a:rPr lang="en-US" dirty="0"/>
              <a:t>. Explain that the students are going to look closely at how evidence is used in an argument essay. Remind them that in their essays, they will be using “quote sandwiches” to present and explain their evidence. Students were introduced to the quote sandwich in Lesson 11. </a:t>
            </a:r>
            <a:endParaRPr dirty="0"/>
          </a:p>
          <a:p>
            <a:pPr marL="457200" lvl="0" indent="-304800" rtl="0">
              <a:spcBef>
                <a:spcPts val="0"/>
              </a:spcBef>
              <a:spcAft>
                <a:spcPts val="0"/>
              </a:spcAft>
              <a:buClr>
                <a:schemeClr val="dk1"/>
              </a:buClr>
              <a:buSzPts val="1200"/>
              <a:buFont typeface="Calibri"/>
              <a:buAutoNum type="arabicPeriod"/>
            </a:pPr>
            <a:r>
              <a:rPr lang="en-US" dirty="0"/>
              <a:t>Direct students to sit with the Discussion Appointment you designate for today. </a:t>
            </a:r>
            <a:endParaRPr dirty="0"/>
          </a:p>
          <a:p>
            <a:pPr marL="457200" lvl="0" indent="-304800" rtl="0">
              <a:spcBef>
                <a:spcPts val="0"/>
              </a:spcBef>
              <a:spcAft>
                <a:spcPts val="0"/>
              </a:spcAft>
              <a:buSzPts val="1200"/>
              <a:buFont typeface="Calibri"/>
              <a:buAutoNum type="arabicPeriod"/>
            </a:pPr>
            <a:r>
              <a:rPr lang="en-US" dirty="0"/>
              <a:t>Read the instructional text on the slide aloud.</a:t>
            </a:r>
            <a:endParaRPr dirty="0"/>
          </a:p>
          <a:p>
            <a:pPr marL="457200" lvl="0" indent="-304800" rtl="0">
              <a:spcBef>
                <a:spcPts val="0"/>
              </a:spcBef>
              <a:spcAft>
                <a:spcPts val="0"/>
              </a:spcAft>
              <a:buClr>
                <a:schemeClr val="dk1"/>
              </a:buClr>
              <a:buSzPts val="1200"/>
              <a:buFont typeface="Calibri"/>
              <a:buAutoNum type="arabicPeriod"/>
            </a:pPr>
            <a:r>
              <a:rPr lang="en-US" dirty="0"/>
              <a:t>As students are working, circulate to address questions as they arise. </a:t>
            </a:r>
            <a:endParaRPr dirty="0"/>
          </a:p>
          <a:p>
            <a:pPr marL="457200" lvl="0" indent="-304800" rtl="0">
              <a:spcBef>
                <a:spcPts val="0"/>
              </a:spcBef>
              <a:spcAft>
                <a:spcPts val="0"/>
              </a:spcAft>
              <a:buClr>
                <a:schemeClr val="dk1"/>
              </a:buClr>
              <a:buSzPts val="1200"/>
              <a:buFont typeface="Calibri"/>
              <a:buAutoNum type="arabicPeriod"/>
            </a:pPr>
            <a:r>
              <a:rPr lang="en-US" dirty="0"/>
              <a:t>Once students have finished, refocus the class whole group. Cold call on pairs to share their answers to Questions 1 and 2 on the handout (please note: Question 3 is a repeat of Question 2, and should be ignored). Clarify or correct as needed. Encourage students to add to or revise their own answers based on the class discussion.</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A good example of a quote sandwich is this one: The girl tells </a:t>
            </a:r>
            <a:r>
              <a:rPr lang="en-US" dirty="0" err="1"/>
              <a:t>Lyddie</a:t>
            </a:r>
            <a:r>
              <a:rPr lang="en-US" dirty="0"/>
              <a:t> that because she is a good worker, she would do well in the mill and could “clear at least two dollars a week” (25) as well as being independent. This means that if </a:t>
            </a:r>
            <a:r>
              <a:rPr lang="en-US" dirty="0" err="1"/>
              <a:t>Lyddie</a:t>
            </a:r>
            <a:r>
              <a:rPr lang="en-US" dirty="0"/>
              <a:t> could make that much money, she will be able to save enough to one day buy back the farm and unite her family. She wants that so much that she is brave enough to leave Vermont, ride on a coach, and face a big, strange city. </a:t>
            </a:r>
            <a:endParaRPr dirty="0"/>
          </a:p>
          <a:p>
            <a:pPr marL="914400" marR="0" lvl="1" indent="-304800" algn="l" rtl="0">
              <a:lnSpc>
                <a:spcPct val="100000"/>
              </a:lnSpc>
              <a:spcBef>
                <a:spcPts val="0"/>
              </a:spcBef>
              <a:spcAft>
                <a:spcPts val="0"/>
              </a:spcAft>
              <a:buSzPts val="1200"/>
              <a:buFont typeface="Calibri"/>
              <a:buChar char="○"/>
            </a:pPr>
            <a:r>
              <a:rPr lang="en-US" dirty="0"/>
              <a:t>Listen for students to say something like this for #1: </a:t>
            </a:r>
            <a:r>
              <a:rPr lang="en-US" b="0" dirty="0"/>
              <a:t>“This quote sandwich relates to the paragraph it’s in because the paragraph is about how </a:t>
            </a:r>
            <a:r>
              <a:rPr lang="en-US" b="0" dirty="0" err="1"/>
              <a:t>Lyddie</a:t>
            </a:r>
            <a:r>
              <a:rPr lang="en-US" b="0" dirty="0"/>
              <a:t> will be paid better if she works in the mill.”</a:t>
            </a:r>
            <a:endParaRPr b="0" dirty="0"/>
          </a:p>
          <a:p>
            <a:pPr marL="914400" marR="0" lvl="1" indent="-304800" algn="l" rtl="0">
              <a:lnSpc>
                <a:spcPct val="100000"/>
              </a:lnSpc>
              <a:spcBef>
                <a:spcPts val="0"/>
              </a:spcBef>
              <a:spcAft>
                <a:spcPts val="0"/>
              </a:spcAft>
              <a:buSzPts val="1200"/>
              <a:buFont typeface="Calibri"/>
              <a:buChar char="○"/>
            </a:pPr>
            <a:r>
              <a:rPr lang="en-US" dirty="0"/>
              <a:t>Listen for students to say something like this for #2: </a:t>
            </a:r>
            <a:r>
              <a:rPr lang="en-US" b="0" dirty="0"/>
              <a:t>“This quote sandwich relates to the claim because the claim is that </a:t>
            </a:r>
            <a:r>
              <a:rPr lang="en-US" b="0" dirty="0" err="1"/>
              <a:t>Lyddie</a:t>
            </a:r>
            <a:r>
              <a:rPr lang="en-US" b="0" dirty="0"/>
              <a:t> should work in the mill, and a quote talking about how much she’ll be paid will help convince readers that the claim is correct.”</a:t>
            </a:r>
            <a:endParaRPr b="0"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In Teacher Action Step 4, if students are stuck, prompt with questions such as: “Why do you think so?” “Where do you see that in the essay?” and “How does that relate to the claim/reason in the essay?”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6" name="Google Shape;146;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8953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01ba4aac2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401ba4aac2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25-30 minutes (10-12 minutes for this slide)</a:t>
            </a:r>
            <a:endParaRPr b="1" dirty="0"/>
          </a:p>
          <a:p>
            <a:pPr marL="0" lvl="0" indent="0" rtl="0">
              <a:spcBef>
                <a:spcPts val="0"/>
              </a:spcBef>
              <a:spcAft>
                <a:spcPts val="0"/>
              </a:spcAft>
              <a:buClr>
                <a:schemeClr val="dk1"/>
              </a:buClr>
              <a:buSzPts val="1200"/>
              <a:buFont typeface="Calibri"/>
              <a:buNone/>
            </a:pPr>
            <a:r>
              <a:rPr lang="en-US" b="1" dirty="0"/>
              <a:t>Student Grouping: Whole Group</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Analyzing Structure in the Model Essay </a:t>
            </a:r>
            <a:endParaRPr b="1" i="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2</a:t>
            </a:r>
            <a:r>
              <a:rPr lang="en-US" b="1" dirty="0"/>
              <a:t> </a:t>
            </a:r>
            <a:r>
              <a:rPr lang="en-US" dirty="0"/>
              <a:t>slides related to this activity.</a:t>
            </a:r>
            <a:endParaRPr dirty="0"/>
          </a:p>
          <a:p>
            <a:pPr marL="457200" lvl="0" indent="-304800" rtl="0">
              <a:spcBef>
                <a:spcPts val="0"/>
              </a:spcBef>
              <a:spcAft>
                <a:spcPts val="0"/>
              </a:spcAft>
              <a:buClr>
                <a:schemeClr val="dk1"/>
              </a:buClr>
              <a:buSzPts val="1200"/>
              <a:buFont typeface="Calibri"/>
              <a:buChar char="●"/>
            </a:pPr>
            <a:r>
              <a:rPr lang="en-US" dirty="0"/>
              <a:t>Providing a model that is clear enough to illustrate the criteria for all students, but also a bit more advanced than what students are actually expected to do, helps push even the strongest writers. </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Explain that students will turn their attention to the structure of the model essay, and that will require that students reread the model essay again. Remind them that rereading is a skill that good readers practice and it takes perseverance. </a:t>
            </a:r>
            <a:endParaRPr dirty="0"/>
          </a:p>
          <a:p>
            <a:pPr marL="457200" lvl="0" indent="-304800" rtl="0">
              <a:spcBef>
                <a:spcPts val="0"/>
              </a:spcBef>
              <a:spcAft>
                <a:spcPts val="0"/>
              </a:spcAft>
              <a:buSzPts val="1200"/>
              <a:buFont typeface="Calibri"/>
              <a:buAutoNum type="arabicPeriod"/>
            </a:pPr>
            <a:r>
              <a:rPr lang="en-US" dirty="0"/>
              <a:t>Distribute </a:t>
            </a:r>
            <a:r>
              <a:rPr lang="en-US" b="1" dirty="0"/>
              <a:t>Analyzing Structure of the Model Essay</a:t>
            </a:r>
            <a:r>
              <a:rPr lang="en-US" dirty="0"/>
              <a:t>. Read the second two sentences on the slide.</a:t>
            </a:r>
            <a:endParaRPr dirty="0"/>
          </a:p>
          <a:p>
            <a:pPr marL="457200" lvl="0" indent="-304800" rtl="0">
              <a:spcBef>
                <a:spcPts val="0"/>
              </a:spcBef>
              <a:spcAft>
                <a:spcPts val="0"/>
              </a:spcAft>
              <a:buSzPts val="1200"/>
              <a:buFont typeface="Calibri"/>
              <a:buAutoNum type="arabicPeriod"/>
            </a:pPr>
            <a:r>
              <a:rPr lang="en-US" dirty="0"/>
              <a:t>To get students started, do a think-aloud about how to fill out the </a:t>
            </a:r>
            <a:r>
              <a:rPr lang="en-US" b="1" dirty="0"/>
              <a:t>Analyzing Structure of the Model Essay handout </a:t>
            </a:r>
            <a:r>
              <a:rPr lang="en-US" dirty="0"/>
              <a:t>by filling in the claim and the topic sentence and first piece of evidence in the box for Body Paragraph 1. Use the </a:t>
            </a:r>
            <a:r>
              <a:rPr lang="en-US" b="1" dirty="0"/>
              <a:t>Analyzing Structure of the Model Essay (for Teacher Reference)</a:t>
            </a:r>
            <a:r>
              <a:rPr lang="en-US" dirty="0"/>
              <a:t>, which is also projected on the slide. Invite students to fill out their own handouts as you do the think-aloud. </a:t>
            </a:r>
            <a:endParaRPr dirty="0"/>
          </a:p>
          <a:p>
            <a:pPr marL="0" lvl="0" indent="0" rtl="0">
              <a:spcBef>
                <a:spcPts val="0"/>
              </a:spcBef>
              <a:spcAft>
                <a:spcPts val="0"/>
              </a:spcAft>
              <a:buNone/>
            </a:pPr>
            <a:endParaRPr u="sng" dirty="0"/>
          </a:p>
          <a:p>
            <a:pPr marL="0" lvl="0" indent="0" rtl="0">
              <a:spcBef>
                <a:spcPts val="0"/>
              </a:spcBef>
              <a:spcAft>
                <a:spcPts val="0"/>
              </a:spcAft>
              <a:buNone/>
            </a:pPr>
            <a:r>
              <a:rPr lang="en-US" u="sng" dirty="0">
                <a:highlight>
                  <a:srgbClr val="00FFFF"/>
                </a:highlight>
              </a:rPr>
              <a:t>Optional: Think-Aloud Script for Teacher Action Step 3</a:t>
            </a:r>
            <a:r>
              <a:rPr lang="en-US" u="sng" dirty="0"/>
              <a:t> (if you feel comfortable doing your own Think-Aloud, you may skip this section)</a:t>
            </a:r>
            <a:endParaRPr u="sng" dirty="0"/>
          </a:p>
          <a:p>
            <a:pPr marL="0" lvl="0" indent="0" rtl="0">
              <a:spcBef>
                <a:spcPts val="0"/>
              </a:spcBef>
              <a:spcAft>
                <a:spcPts val="0"/>
              </a:spcAft>
              <a:buNone/>
            </a:pPr>
            <a:r>
              <a:rPr lang="en-US" dirty="0"/>
              <a:t>Feel free to follow this script for the think-aloud:</a:t>
            </a:r>
            <a:endParaRPr dirty="0"/>
          </a:p>
          <a:p>
            <a:pPr marL="457200" lvl="0" indent="-304800" rtl="0">
              <a:spcBef>
                <a:spcPts val="0"/>
              </a:spcBef>
              <a:spcAft>
                <a:spcPts val="0"/>
              </a:spcAft>
              <a:buSzPts val="1200"/>
              <a:buFont typeface="Calibri"/>
              <a:buAutoNum type="arabicPeriod"/>
            </a:pPr>
            <a:r>
              <a:rPr lang="en-US" dirty="0"/>
              <a:t>Overall Purpose: </a:t>
            </a:r>
            <a:r>
              <a:rPr lang="en-US" i="1" dirty="0"/>
              <a:t>“When I look at this handout, I see that I need to identify different pieces of the model essay. I need to be able to find the claim (or thesis) that the essay writer makes. Then I need to identify the reasons for this claim and pieces of evidence the writer uses to support this claim. I will guide you through finding the claim, the first reason, and the first piece of evidence. Feel free to fill out your handout as I explain.”</a:t>
            </a:r>
            <a:endParaRPr i="1" dirty="0"/>
          </a:p>
          <a:p>
            <a:pPr marL="457200" lvl="0" indent="-304800" rtl="0">
              <a:spcBef>
                <a:spcPts val="0"/>
              </a:spcBef>
              <a:spcAft>
                <a:spcPts val="0"/>
              </a:spcAft>
              <a:buSzPts val="1200"/>
              <a:buFont typeface="Calibri"/>
              <a:buAutoNum type="arabicPeriod"/>
            </a:pPr>
            <a:r>
              <a:rPr lang="en-US" dirty="0"/>
              <a:t>Finding the Claim (point to the top of the handout): </a:t>
            </a:r>
            <a:r>
              <a:rPr lang="en-US" i="1" dirty="0"/>
              <a:t>“To find the claim, I know I need to look in the first paragraph of the essay. Specifically, the claim is most often at the very end of the first paragraph. When I look at the model essay, I see this sentence at the end of the first paragraph: ‘This is the right decision for her to make because by leaving she at least stands a chance of improving her situation and making enough money to buy back the farm.’ I will record it in the ‘claim’ section of the </a:t>
            </a:r>
            <a:r>
              <a:rPr lang="en-US" b="1" i="1" dirty="0"/>
              <a:t>Analyzing Structure handout</a:t>
            </a:r>
            <a:r>
              <a:rPr lang="en-US" i="1" dirty="0"/>
              <a:t>, but I’ll replace ‘her’ with ‘</a:t>
            </a:r>
            <a:r>
              <a:rPr lang="en-US" i="1" dirty="0" err="1"/>
              <a:t>Lyddie</a:t>
            </a:r>
            <a:r>
              <a:rPr lang="en-US" i="1" dirty="0"/>
              <a:t>’ because on the handout I don’t have the same context that I do in the actual essay introduction.”</a:t>
            </a:r>
            <a:endParaRPr i="1" dirty="0"/>
          </a:p>
          <a:p>
            <a:pPr marL="457200" lvl="0" indent="-304800" rtl="0">
              <a:spcBef>
                <a:spcPts val="0"/>
              </a:spcBef>
              <a:spcAft>
                <a:spcPts val="0"/>
              </a:spcAft>
              <a:buSzPts val="1200"/>
              <a:buFont typeface="Calibri"/>
              <a:buAutoNum type="arabicPeriod"/>
            </a:pPr>
            <a:r>
              <a:rPr lang="en-US" dirty="0"/>
              <a:t>Finding the first reason to support claim (point to the claim): </a:t>
            </a:r>
            <a:r>
              <a:rPr lang="en-US" i="1" dirty="0"/>
              <a:t>“The claim shows me that the first reason why </a:t>
            </a:r>
            <a:r>
              <a:rPr lang="en-US" i="1" dirty="0" err="1"/>
              <a:t>Lyddie</a:t>
            </a:r>
            <a:r>
              <a:rPr lang="en-US" i="1" dirty="0"/>
              <a:t> made the right decision is because it would give her a better life. I will note that at the top of the </a:t>
            </a:r>
            <a:r>
              <a:rPr lang="en-US" b="1" i="1" dirty="0"/>
              <a:t>Analyzing Structure handout. </a:t>
            </a:r>
            <a:endParaRPr b="1" i="1" dirty="0"/>
          </a:p>
          <a:p>
            <a:pPr marL="457200" lvl="0" indent="-304800" rtl="0">
              <a:spcBef>
                <a:spcPts val="0"/>
              </a:spcBef>
              <a:spcAft>
                <a:spcPts val="0"/>
              </a:spcAft>
              <a:buSzPts val="1200"/>
              <a:buFont typeface="Calibri"/>
              <a:buAutoNum type="arabicPeriod"/>
            </a:pPr>
            <a:r>
              <a:rPr lang="en-US" dirty="0"/>
              <a:t>Finding the topic sentence (point to Box A): “</a:t>
            </a:r>
            <a:r>
              <a:rPr lang="en-US" i="1" dirty="0"/>
              <a:t>Now I need to look for the topic sentence that supports that claim. I know the first paragraph will be about the first reason in the claim, and I know the topic sentence is the first sentence of the paragraph, and I can see that here: ‘</a:t>
            </a:r>
            <a:r>
              <a:rPr lang="en-US" dirty="0"/>
              <a:t>One of the reasons that </a:t>
            </a:r>
            <a:r>
              <a:rPr lang="en-US" dirty="0" err="1"/>
              <a:t>Lyddie</a:t>
            </a:r>
            <a:r>
              <a:rPr lang="en-US" dirty="0"/>
              <a:t> has made the right decision to leave her job at Cutler’s Tavern to go to work in the mills is that it will be a better life than the one she is leading at the tavern.’</a:t>
            </a:r>
            <a:r>
              <a:rPr lang="en-US" i="1" dirty="0"/>
              <a:t> So I will copy it in the ‘Topic Sentence’ section.”</a:t>
            </a:r>
            <a:endParaRPr i="1" dirty="0"/>
          </a:p>
          <a:p>
            <a:pPr marL="457200" lvl="0" indent="-304800" rtl="0">
              <a:spcBef>
                <a:spcPts val="0"/>
              </a:spcBef>
              <a:spcAft>
                <a:spcPts val="0"/>
              </a:spcAft>
              <a:buSzPts val="1200"/>
              <a:buFont typeface="Calibri"/>
              <a:buAutoNum type="arabicPeriod"/>
            </a:pPr>
            <a:r>
              <a:rPr lang="en-US" dirty="0"/>
              <a:t>Finding the first piece of evidence (point to Box B): </a:t>
            </a:r>
            <a:r>
              <a:rPr lang="en-US" i="1" dirty="0"/>
              <a:t>“Evidence can be a quote, or it can be a statement about a key detail in the text. However, I see a quote right away in Paragraph 1 so I know that quote is probably my first piece of evidence. I’ll write it down in the ‘Evidence 1’ box.”</a:t>
            </a:r>
            <a:endParaRPr i="1" dirty="0"/>
          </a:p>
          <a:p>
            <a:pPr marL="457200" lvl="0" indent="-304800" rtl="0">
              <a:spcBef>
                <a:spcPts val="0"/>
              </a:spcBef>
              <a:spcAft>
                <a:spcPts val="0"/>
              </a:spcAft>
              <a:buSzPts val="1200"/>
              <a:buFont typeface="Calibri"/>
              <a:buAutoNum type="arabicPeriod"/>
            </a:pPr>
            <a:r>
              <a:rPr lang="en-US" dirty="0"/>
              <a:t>Finding the analysis of the first piece of evidence (point to Box C): </a:t>
            </a:r>
            <a:r>
              <a:rPr lang="en-US" i="1" dirty="0"/>
              <a:t>“Now I need to look for the analysis of the first piece of evidence. I know that will come right after the evidence. It will be a statement the writer makes to explain the importance of the quote that was used as evidence. The sentence right after the quote begins with ‘This shows’ which tells me it is referring specifically to the quote. The sentence after that seems to start talking about a new piece of evidence, so I will just write the ‘This shows’ sentence in Box C and then continue looking at the second piece of evidence.”</a:t>
            </a:r>
            <a:endParaRPr i="1" dirty="0"/>
          </a:p>
          <a:p>
            <a:pPr marL="457200" lvl="0" indent="0" rtl="0">
              <a:spcBef>
                <a:spcPts val="0"/>
              </a:spcBef>
              <a:spcAft>
                <a:spcPts val="0"/>
              </a:spcAft>
              <a:buNone/>
            </a:pPr>
            <a:endParaRPr i="1"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focus their attention on the slide and copy the information onto their own </a:t>
            </a:r>
            <a:r>
              <a:rPr lang="en-US" b="1" dirty="0"/>
              <a:t>Analyzing Structure handout.</a:t>
            </a:r>
            <a:endParaRPr b="1"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Continue your Think-Aloud through the second piece of evidence and allow students to copy Boxes D, E, and H if you think students need extra help.</a:t>
            </a:r>
            <a:endParaRPr dirty="0"/>
          </a:p>
        </p:txBody>
      </p:sp>
      <p:sp>
        <p:nvSpPr>
          <p:cNvPr id="157" name="Google Shape;157;g401ba4aac2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536174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7360"/>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5645"/>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5451"/>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SzPts val="1800"/>
              <a:buFont typeface="Century Gothic"/>
              <a:buChar char="•"/>
            </a:pPr>
            <a:r>
              <a:rPr lang="en-US" sz="1800" i="0" u="none" strike="noStrike" cap="none">
                <a:solidFill>
                  <a:schemeClr val="dk1"/>
                </a:solidFill>
                <a:latin typeface="Century Gothic"/>
                <a:ea typeface="Century Gothic"/>
                <a:cs typeface="Century Gothic"/>
                <a:sym typeface="Century Gothic"/>
              </a:rPr>
              <a:t>This lesson will take approximately </a:t>
            </a:r>
            <a:r>
              <a:rPr lang="en-US" sz="1800">
                <a:latin typeface="Century Gothic"/>
                <a:ea typeface="Century Gothic"/>
                <a:cs typeface="Century Gothic"/>
                <a:sym typeface="Century Gothic"/>
              </a:rPr>
              <a:t>55-65 </a:t>
            </a:r>
            <a:r>
              <a:rPr lang="en-US" sz="1800" i="0" u="none" strike="noStrike" cap="none">
                <a:solidFill>
                  <a:schemeClr val="dk1"/>
                </a:solidFill>
                <a:latin typeface="Century Gothic"/>
                <a:ea typeface="Century Gothic"/>
                <a:cs typeface="Century Gothic"/>
                <a:sym typeface="Century Gothic"/>
              </a:rPr>
              <a:t>minutes to complete.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a:latin typeface="Century Gothic"/>
                <a:ea typeface="Century Gothic"/>
                <a:cs typeface="Century Gothic"/>
                <a:sym typeface="Century Gothic"/>
              </a:rPr>
              <a:t>In this lesson, students will perform a more in-depth analysis of the model argument essay from Lesson 13. They will also continue learning about how to use a “quote sandwich” and will complete a handout to help clarify the structure of the model essay.</a:t>
            </a: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a:solidFill>
                  <a:schemeClr val="dk1"/>
                </a:solidFill>
                <a:latin typeface="Century Gothic"/>
                <a:ea typeface="Century Gothic"/>
                <a:cs typeface="Century Gothic"/>
                <a:sym typeface="Century Gothic"/>
              </a:rPr>
              <a:t>The Learning Targets</a:t>
            </a:r>
            <a:r>
              <a:rPr lang="en-US" sz="2600" b="1">
                <a:latin typeface="Century Gothic"/>
                <a:ea typeface="Century Gothic"/>
                <a:cs typeface="Century Gothic"/>
                <a:sym typeface="Century Gothic"/>
              </a:rPr>
              <a:t> </a:t>
            </a:r>
            <a:r>
              <a:rPr lang="en-US" sz="2600" b="1" i="0" u="none" strike="noStrike" cap="none">
                <a:solidFill>
                  <a:schemeClr val="dk1"/>
                </a:solidFill>
                <a:latin typeface="Century Gothic"/>
                <a:ea typeface="Century Gothic"/>
                <a:cs typeface="Century Gothic"/>
                <a:sym typeface="Century Gothic"/>
              </a:rPr>
              <a:t>for students today </a:t>
            </a:r>
            <a:r>
              <a:rPr lang="en-US" sz="2600" b="1">
                <a:latin typeface="Century Gothic"/>
                <a:ea typeface="Century Gothic"/>
                <a:cs typeface="Century Gothic"/>
                <a:sym typeface="Century Gothic"/>
              </a:rPr>
              <a:t>are</a:t>
            </a:r>
            <a:r>
              <a:rPr lang="en-US" sz="2600" b="1" i="0" u="none" strike="noStrike" cap="none">
                <a:solidFill>
                  <a:schemeClr val="dk1"/>
                </a:solidFill>
                <a:latin typeface="Century Gothic"/>
                <a:ea typeface="Century Gothic"/>
                <a:cs typeface="Century Gothic"/>
                <a:sym typeface="Century Gothic"/>
              </a:rPr>
              <a:t>:</a:t>
            </a:r>
            <a:endParaRPr sz="2400" b="1">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a:latin typeface="Century Gothic"/>
                <a:ea typeface="Century Gothic"/>
                <a:cs typeface="Century Gothic"/>
                <a:sym typeface="Century Gothic"/>
              </a:rPr>
              <a:t>I can explain what it means to write a coherent argument essay with appropriate structure and relevant evidence. </a:t>
            </a:r>
            <a:endParaRPr sz="240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a:latin typeface="Century Gothic"/>
                <a:ea typeface="Century Gothic"/>
                <a:cs typeface="Century Gothic"/>
                <a:sym typeface="Century Gothic"/>
              </a:rPr>
              <a:t>I can analyze the claim, use of evidence, and structure in a model essay. </a:t>
            </a:r>
            <a:endParaRPr sz="2400">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2"/>
          <p:cNvSpPr txBox="1">
            <a:spLocks noGrp="1"/>
          </p:cNvSpPr>
          <p:nvPr>
            <p:ph type="title"/>
          </p:nvPr>
        </p:nvSpPr>
        <p:spPr>
          <a:xfrm>
            <a:off x="838200" y="202075"/>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continue analyzing the model essay </a:t>
            </a:r>
            <a:endParaRPr sz="3400" i="0" u="none" strike="noStrike" cap="none" dirty="0">
              <a:solidFill>
                <a:schemeClr val="dk1"/>
              </a:solidFill>
              <a:latin typeface="Century Gothic"/>
              <a:ea typeface="Century Gothic"/>
              <a:cs typeface="Century Gothic"/>
              <a:sym typeface="Century Gothic"/>
            </a:endParaRPr>
          </a:p>
        </p:txBody>
      </p:sp>
      <p:sp>
        <p:nvSpPr>
          <p:cNvPr id="170" name="Google Shape;170;p22"/>
          <p:cNvSpPr txBox="1"/>
          <p:nvPr/>
        </p:nvSpPr>
        <p:spPr>
          <a:xfrm>
            <a:off x="5644025" y="2353475"/>
            <a:ext cx="6330000" cy="42516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Now it’s time to continue working with your Discussion Appointment partners to complete the handout. Finish filling out the information for Paragraph 1, then move onto Paragraph 2. Look for two pieces of evidence in Paragraph 2 as well.</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When you get to the counterclaim section, remember writers use a counterclaim to acknowledge that there is another side to the argument, and to respond to that side.</a:t>
            </a:r>
            <a:endParaRPr sz="2200">
              <a:solidFill>
                <a:schemeClr val="dk1"/>
              </a:solidFill>
              <a:latin typeface="Century Gothic"/>
              <a:ea typeface="Century Gothic"/>
              <a:cs typeface="Century Gothic"/>
              <a:sym typeface="Century Gothic"/>
            </a:endParaRPr>
          </a:p>
        </p:txBody>
      </p:sp>
      <p:pic>
        <p:nvPicPr>
          <p:cNvPr id="171" name="Google Shape;171;p22"/>
          <p:cNvPicPr preferRelativeResize="0"/>
          <p:nvPr/>
        </p:nvPicPr>
        <p:blipFill>
          <a:blip r:embed="rId3">
            <a:alphaModFix/>
          </a:blip>
          <a:stretch>
            <a:fillRect/>
          </a:stretch>
        </p:blipFill>
        <p:spPr>
          <a:xfrm>
            <a:off x="838200" y="916770"/>
            <a:ext cx="4512300" cy="3766929"/>
          </a:xfrm>
          <a:prstGeom prst="rect">
            <a:avLst/>
          </a:prstGeom>
          <a:noFill/>
          <a:ln>
            <a:noFill/>
          </a:ln>
        </p:spPr>
      </p:pic>
      <p:pic>
        <p:nvPicPr>
          <p:cNvPr id="172" name="Google Shape;172;p22"/>
          <p:cNvPicPr preferRelativeResize="0"/>
          <p:nvPr/>
        </p:nvPicPr>
        <p:blipFill>
          <a:blip r:embed="rId4">
            <a:alphaModFix/>
          </a:blip>
          <a:stretch>
            <a:fillRect/>
          </a:stretch>
        </p:blipFill>
        <p:spPr>
          <a:xfrm>
            <a:off x="838199" y="4683699"/>
            <a:ext cx="4512301" cy="1504100"/>
          </a:xfrm>
          <a:prstGeom prst="rect">
            <a:avLst/>
          </a:prstGeom>
          <a:noFill/>
          <a:ln>
            <a:noFill/>
          </a:ln>
        </p:spPr>
      </p:pic>
      <p:pic>
        <p:nvPicPr>
          <p:cNvPr id="7" name="Google Shape;110;p16"/>
          <p:cNvPicPr preferRelativeResize="0"/>
          <p:nvPr/>
        </p:nvPicPr>
        <p:blipFill>
          <a:blip r:embed="rId5">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3"/>
          <p:cNvSpPr txBox="1">
            <a:spLocks noGrp="1"/>
          </p:cNvSpPr>
          <p:nvPr>
            <p:ph type="title"/>
          </p:nvPr>
        </p:nvSpPr>
        <p:spPr>
          <a:xfrm>
            <a:off x="503175" y="523474"/>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take a close look at the conclusion of the model essay</a:t>
            </a:r>
            <a:endParaRPr sz="3400" i="0" u="none" strike="noStrike" cap="none" dirty="0">
              <a:solidFill>
                <a:schemeClr val="dk1"/>
              </a:solidFill>
              <a:latin typeface="Century Gothic"/>
              <a:ea typeface="Century Gothic"/>
              <a:cs typeface="Century Gothic"/>
              <a:sym typeface="Century Gothic"/>
            </a:endParaRPr>
          </a:p>
        </p:txBody>
      </p:sp>
      <p:sp>
        <p:nvSpPr>
          <p:cNvPr id="179" name="Google Shape;179;p23"/>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1" name="Google Shape;181;p23"/>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82" name="Google Shape;182;p23"/>
          <p:cNvSpPr txBox="1"/>
          <p:nvPr/>
        </p:nvSpPr>
        <p:spPr>
          <a:xfrm>
            <a:off x="843225" y="1872025"/>
            <a:ext cx="4637700" cy="383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entury Gothic"/>
                <a:ea typeface="Century Gothic"/>
                <a:cs typeface="Century Gothic"/>
                <a:sym typeface="Century Gothic"/>
              </a:rPr>
              <a:t>This activity will serve as your “Exit Ticket” today.</a:t>
            </a:r>
            <a:endParaRPr sz="2400" dirty="0">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r>
              <a:rPr lang="en-US" sz="2400" dirty="0">
                <a:latin typeface="Century Gothic"/>
                <a:ea typeface="Century Gothic"/>
                <a:cs typeface="Century Gothic"/>
                <a:sym typeface="Century Gothic"/>
              </a:rPr>
              <a:t>Please follow the directions to complete the task, which asks you to reread the conclusion, then underline the claim and circle the reasons that are restated in it.</a:t>
            </a:r>
            <a:endParaRPr sz="2400" dirty="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p:txBody>
      </p:sp>
      <p:pic>
        <p:nvPicPr>
          <p:cNvPr id="183" name="Google Shape;183;p23"/>
          <p:cNvPicPr preferRelativeResize="0"/>
          <p:nvPr/>
        </p:nvPicPr>
        <p:blipFill>
          <a:blip r:embed="rId3">
            <a:alphaModFix/>
          </a:blip>
          <a:stretch>
            <a:fillRect/>
          </a:stretch>
        </p:blipFill>
        <p:spPr>
          <a:xfrm>
            <a:off x="6139450" y="1885949"/>
            <a:ext cx="5591175" cy="3086100"/>
          </a:xfrm>
          <a:prstGeom prst="rect">
            <a:avLst/>
          </a:prstGeom>
          <a:noFill/>
          <a:ln>
            <a:noFill/>
          </a:ln>
        </p:spPr>
      </p:pic>
      <p:pic>
        <p:nvPicPr>
          <p:cNvPr id="8" name="Google Shape;110;p16"/>
          <p:cNvPicPr preferRelativeResize="0"/>
          <p:nvPr/>
        </p:nvPicPr>
        <p:blipFill>
          <a:blip r:embed="rId4">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190" name="Google Shape;190;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3" name="Google Shape;193;p24"/>
          <p:cNvSpPr txBox="1"/>
          <p:nvPr/>
        </p:nvSpPr>
        <p:spPr>
          <a:xfrm>
            <a:off x="693225" y="1581675"/>
            <a:ext cx="9558000" cy="1944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Continue reading Chapters 20-23 of </a:t>
            </a:r>
            <a:r>
              <a:rPr lang="en-US" sz="2400" i="1">
                <a:solidFill>
                  <a:schemeClr val="dk1"/>
                </a:solidFill>
                <a:latin typeface="Century Gothic"/>
                <a:ea typeface="Century Gothic"/>
                <a:cs typeface="Century Gothic"/>
                <a:sym typeface="Century Gothic"/>
              </a:rPr>
              <a:t>Lyddie </a:t>
            </a:r>
            <a:r>
              <a:rPr lang="en-US" sz="2400">
                <a:solidFill>
                  <a:schemeClr val="dk1"/>
                </a:solidFill>
                <a:latin typeface="Century Gothic"/>
                <a:ea typeface="Century Gothic"/>
                <a:cs typeface="Century Gothic"/>
                <a:sym typeface="Century Gothic"/>
              </a:rPr>
              <a:t>and complete </a:t>
            </a:r>
            <a:r>
              <a:rPr lang="en-US" sz="2400" b="1">
                <a:solidFill>
                  <a:schemeClr val="dk1"/>
                </a:solidFill>
                <a:latin typeface="Century Gothic"/>
                <a:ea typeface="Century Gothic"/>
                <a:cs typeface="Century Gothic"/>
                <a:sym typeface="Century Gothic"/>
              </a:rPr>
              <a:t>Reader’s Notes for Chapters 20, 21, 22, and 23</a:t>
            </a:r>
            <a:r>
              <a:rPr lang="en-US" sz="2400">
                <a:solidFill>
                  <a:schemeClr val="dk1"/>
                </a:solidFill>
                <a:latin typeface="Century Gothic"/>
                <a:ea typeface="Century Gothic"/>
                <a:cs typeface="Century Gothic"/>
                <a:sym typeface="Century Gothic"/>
              </a:rPr>
              <a:t>. This is due in Lesson 19.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7" name="Google Shape;110;p16"/>
          <p:cNvPicPr preferRelativeResize="0"/>
          <p:nvPr/>
        </p:nvPicPr>
        <p:blipFill>
          <a:blip r:embed="rId3">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5"/>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0" name="Google Shape;200;p25"/>
          <p:cNvGraphicFramePr/>
          <p:nvPr/>
        </p:nvGraphicFramePr>
        <p:xfrm>
          <a:off x="825816" y="1479012"/>
          <a:ext cx="9569025" cy="4204775"/>
        </p:xfrm>
        <a:graphic>
          <a:graphicData uri="http://schemas.openxmlformats.org/drawingml/2006/table">
            <a:tbl>
              <a:tblPr firstRow="1" bandRow="1">
                <a:noFill/>
                <a:tableStyleId>{B6D789C3-2953-4696-8035-25D12DAEACFF}</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Entry task</a:t>
            </a:r>
            <a:r>
              <a:rPr lang="en-US" dirty="0">
                <a:latin typeface="Century Gothic"/>
                <a:ea typeface="Century Gothic"/>
                <a:cs typeface="Century Gothic"/>
                <a:sym typeface="Century Gothic"/>
              </a:rPr>
              <a:t> (one per student)</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i="1"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Model Essay</a:t>
            </a:r>
            <a:r>
              <a:rPr lang="en-US" dirty="0">
                <a:latin typeface="Century Gothic"/>
                <a:ea typeface="Century Gothic"/>
                <a:cs typeface="Century Gothic"/>
                <a:sym typeface="Century Gothic"/>
              </a:rPr>
              <a:t> (from Lesson 13, for Teacher Reference)</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Weaving Room Discussion Appointments handout</a:t>
            </a:r>
            <a:r>
              <a:rPr lang="en-US" dirty="0">
                <a:latin typeface="Century Gothic"/>
                <a:ea typeface="Century Gothic"/>
                <a:cs typeface="Century Gothic"/>
                <a:sym typeface="Century Gothic"/>
              </a:rPr>
              <a:t> (from Lesson 3) </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Analyzing Evidence in the Model Essay</a:t>
            </a:r>
            <a:r>
              <a:rPr lang="en-US" dirty="0">
                <a:latin typeface="Century Gothic"/>
                <a:ea typeface="Century Gothic"/>
                <a:cs typeface="Century Gothic"/>
                <a:sym typeface="Century Gothic"/>
              </a:rPr>
              <a:t> (one per student and one to display)</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Analyzing Evidence in the Model Essay</a:t>
            </a:r>
            <a:r>
              <a:rPr lang="en-US" dirty="0">
                <a:latin typeface="Century Gothic"/>
                <a:ea typeface="Century Gothic"/>
                <a:cs typeface="Century Gothic"/>
                <a:sym typeface="Century Gothic"/>
              </a:rPr>
              <a:t> (for Teacher Reference)</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Analyzing Structure of the Model Essay</a:t>
            </a:r>
            <a:r>
              <a:rPr lang="en-US" dirty="0">
                <a:latin typeface="Century Gothic"/>
                <a:ea typeface="Century Gothic"/>
                <a:cs typeface="Century Gothic"/>
                <a:sym typeface="Century Gothic"/>
              </a:rPr>
              <a:t> (one per student and one to display)</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Analyzing Structure of the Model Essay </a:t>
            </a:r>
            <a:r>
              <a:rPr lang="en-US" dirty="0">
                <a:latin typeface="Century Gothic"/>
                <a:ea typeface="Century Gothic"/>
                <a:cs typeface="Century Gothic"/>
                <a:sym typeface="Century Gothic"/>
              </a:rPr>
              <a:t>(for Teacher Reference)</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Document camera</a:t>
            </a:r>
            <a:endParaRPr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US" dirty="0">
                <a:latin typeface="Century Gothic"/>
                <a:ea typeface="Century Gothic"/>
                <a:cs typeface="Century Gothic"/>
                <a:sym typeface="Century Gothic"/>
              </a:rPr>
              <a:t>Exit ticket (one per student)</a:t>
            </a:r>
            <a:endParaRPr b="1"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15</a:t>
            </a:r>
            <a:endParaRPr sz="5600" b="1"/>
          </a:p>
        </p:txBody>
      </p:sp>
      <p:pic>
        <p:nvPicPr>
          <p:cNvPr id="3" name="Picture 2">
            <a:extLst>
              <a:ext uri="{FF2B5EF4-FFF2-40B4-BE49-F238E27FC236}">
                <a16:creationId xmlns:a16="http://schemas.microsoft.com/office/drawing/2014/main" id="{88685308-13F8-48F9-BDFF-5B4977ADDEE7}"/>
              </a:ext>
            </a:extLst>
          </p:cNvPr>
          <p:cNvPicPr>
            <a:picLocks noChangeAspect="1"/>
          </p:cNvPicPr>
          <p:nvPr/>
        </p:nvPicPr>
        <p:blipFill>
          <a:blip r:embed="rId3"/>
          <a:stretch>
            <a:fillRect/>
          </a:stretch>
        </p:blipFill>
        <p:spPr>
          <a:xfrm>
            <a:off x="4770395" y="1068636"/>
            <a:ext cx="2651210" cy="14286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In preparation for writing an argument essay centered on the claims we developed yesterday, we will be taking a closer look at a model essay. Analyzing the model will help us understand what “argument thinking” looks like in an essay and we will therefore also be able to see how to structure our own essays.</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the argument writing rubric</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Take a close look at “quote sandwiches” in the model essay</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Analyze the structure of the model essay</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1683825" y="-28527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1200">
                <a:latin typeface="Century Gothic"/>
                <a:ea typeface="Century Gothic"/>
                <a:cs typeface="Century Gothic"/>
                <a:sym typeface="Century Gothic"/>
              </a:rPr>
              <a:t>Let’s look at the argument writing rubric</a:t>
            </a:r>
            <a:endParaRPr sz="12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779775"/>
            <a:ext cx="5947500" cy="4624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The argument writing rubric looks very similar to the expository writing rubric you analyzed in Module 1. Therefore, we are only looking at the criteria that have changed.</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Please read the criteria from the Command of Evidence row of the </a:t>
            </a:r>
            <a:r>
              <a:rPr lang="en-US" sz="2000" b="1" dirty="0">
                <a:latin typeface="Century Gothic"/>
                <a:ea typeface="Century Gothic"/>
                <a:cs typeface="Century Gothic"/>
                <a:sym typeface="Century Gothic"/>
              </a:rPr>
              <a:t>NYS Expository Writing Rubric</a:t>
            </a:r>
            <a:r>
              <a:rPr lang="en-US" sz="2000" dirty="0">
                <a:latin typeface="Century Gothic"/>
                <a:ea typeface="Century Gothic"/>
                <a:cs typeface="Century Gothic"/>
                <a:sym typeface="Century Gothic"/>
              </a:rPr>
              <a:t> (argument version), choose the box under 3 or 4 from the rubric above, and rewrite it in your own words.</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800" dirty="0">
                <a:latin typeface="Century Gothic"/>
                <a:ea typeface="Century Gothic"/>
                <a:cs typeface="Century Gothic"/>
                <a:sym typeface="Century Gothic"/>
              </a:rPr>
              <a:t>When your teacher prompts you, please </a:t>
            </a:r>
            <a:r>
              <a:rPr lang="en-US" sz="1800" b="1" dirty="0">
                <a:latin typeface="Century Gothic"/>
                <a:ea typeface="Century Gothic"/>
                <a:cs typeface="Century Gothic"/>
                <a:sym typeface="Century Gothic"/>
              </a:rPr>
              <a:t>Turn </a:t>
            </a:r>
            <a:br>
              <a:rPr lang="en-US" sz="1800" b="1" dirty="0">
                <a:latin typeface="Century Gothic"/>
                <a:ea typeface="Century Gothic"/>
                <a:cs typeface="Century Gothic"/>
                <a:sym typeface="Century Gothic"/>
              </a:rPr>
            </a:br>
            <a:r>
              <a:rPr lang="en-US" sz="1800" b="1" dirty="0">
                <a:latin typeface="Century Gothic"/>
                <a:ea typeface="Century Gothic"/>
                <a:cs typeface="Century Gothic"/>
                <a:sym typeface="Century Gothic"/>
              </a:rPr>
              <a:t>and Talk </a:t>
            </a:r>
            <a:r>
              <a:rPr lang="en-US" sz="1800" dirty="0">
                <a:latin typeface="Century Gothic"/>
                <a:ea typeface="Century Gothic"/>
                <a:cs typeface="Century Gothic"/>
                <a:sym typeface="Century Gothic"/>
              </a:rPr>
              <a:t>with a partner about your </a:t>
            </a:r>
            <a:r>
              <a:rPr lang="en-US" sz="1800" b="1" dirty="0">
                <a:latin typeface="Century Gothic"/>
                <a:ea typeface="Century Gothic"/>
                <a:cs typeface="Century Gothic"/>
                <a:sym typeface="Century Gothic"/>
              </a:rPr>
              <a:t>Entry Task.</a:t>
            </a:r>
            <a:endParaRPr sz="1800" b="1" dirty="0">
              <a:latin typeface="Century Gothic"/>
              <a:ea typeface="Century Gothic"/>
              <a:cs typeface="Century Gothic"/>
              <a:sym typeface="Century Gothic"/>
            </a:endParaRPr>
          </a:p>
        </p:txBody>
      </p:sp>
      <p:pic>
        <p:nvPicPr>
          <p:cNvPr id="119" name="Google Shape;119;p17"/>
          <p:cNvPicPr preferRelativeResize="0"/>
          <p:nvPr/>
        </p:nvPicPr>
        <p:blipFill>
          <a:blip r:embed="rId3">
            <a:alphaModFix/>
          </a:blip>
          <a:stretch>
            <a:fillRect/>
          </a:stretch>
        </p:blipFill>
        <p:spPr>
          <a:xfrm>
            <a:off x="11238712" y="6057681"/>
            <a:ext cx="739418" cy="692587"/>
          </a:xfrm>
          <a:prstGeom prst="rect">
            <a:avLst/>
          </a:prstGeom>
          <a:noFill/>
          <a:ln>
            <a:noFill/>
          </a:ln>
        </p:spPr>
      </p:pic>
      <p:pic>
        <p:nvPicPr>
          <p:cNvPr id="120" name="Google Shape;120;p17"/>
          <p:cNvPicPr preferRelativeResize="0"/>
          <p:nvPr/>
        </p:nvPicPr>
        <p:blipFill>
          <a:blip r:embed="rId4">
            <a:alphaModFix/>
          </a:blip>
          <a:stretch>
            <a:fillRect/>
          </a:stretch>
        </p:blipFill>
        <p:spPr>
          <a:xfrm>
            <a:off x="6793125" y="1932165"/>
            <a:ext cx="4684535" cy="3807897"/>
          </a:xfrm>
          <a:prstGeom prst="rect">
            <a:avLst/>
          </a:prstGeom>
          <a:noFill/>
          <a:ln>
            <a:noFill/>
          </a:ln>
        </p:spPr>
      </p:pic>
      <p:pic>
        <p:nvPicPr>
          <p:cNvPr id="7" name="Google Shape;110;p16"/>
          <p:cNvPicPr preferRelativeResize="0"/>
          <p:nvPr/>
        </p:nvPicPr>
        <p:blipFill>
          <a:blip r:embed="rId5">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8"/>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7" name="Google Shape;127;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0" name="Google Shape;130;p18"/>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These are our learning targets for today:</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explain what it means to write a coherent argument essay with appropriate structure and relevant evidence. </a:t>
            </a:r>
            <a:endParaRPr sz="2400" b="1">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analyze the claim, use of evidence, and structure in a model essay. </a:t>
            </a:r>
            <a:endParaRPr sz="24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7" name="Google Shape;137;p19"/>
          <p:cNvSpPr txBox="1"/>
          <p:nvPr/>
        </p:nvSpPr>
        <p:spPr>
          <a:xfrm>
            <a:off x="693225" y="1385950"/>
            <a:ext cx="10019700" cy="13077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Please take out your copy of the </a:t>
            </a:r>
            <a:r>
              <a:rPr lang="en-US" sz="2200" b="1">
                <a:solidFill>
                  <a:schemeClr val="dk1"/>
                </a:solidFill>
                <a:latin typeface="Century Gothic"/>
                <a:ea typeface="Century Gothic"/>
                <a:cs typeface="Century Gothic"/>
                <a:sym typeface="Century Gothic"/>
              </a:rPr>
              <a:t>Model Essay</a:t>
            </a:r>
            <a:r>
              <a:rPr lang="en-US" sz="2200">
                <a:solidFill>
                  <a:schemeClr val="dk1"/>
                </a:solidFill>
                <a:latin typeface="Century Gothic"/>
                <a:ea typeface="Century Gothic"/>
                <a:cs typeface="Century Gothic"/>
                <a:sym typeface="Century Gothic"/>
              </a:rPr>
              <a:t>, where you underlined the claim and numbered the reasons that support the claim. Then, reread the </a:t>
            </a:r>
            <a:r>
              <a:rPr lang="en-US" sz="2200" b="1">
                <a:solidFill>
                  <a:schemeClr val="dk1"/>
                </a:solidFill>
                <a:latin typeface="Century Gothic"/>
                <a:ea typeface="Century Gothic"/>
                <a:cs typeface="Century Gothic"/>
                <a:sym typeface="Century Gothic"/>
              </a:rPr>
              <a:t>Model Essay</a:t>
            </a:r>
            <a:r>
              <a:rPr lang="en-US" sz="2200">
                <a:solidFill>
                  <a:schemeClr val="dk1"/>
                </a:solidFill>
                <a:latin typeface="Century Gothic"/>
                <a:ea typeface="Century Gothic"/>
                <a:cs typeface="Century Gothic"/>
                <a:sym typeface="Century Gothic"/>
              </a:rPr>
              <a:t> in your heads as your teacher reads aloud.</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2200">
              <a:solidFill>
                <a:schemeClr val="dk1"/>
              </a:solidFill>
              <a:latin typeface="Calibri"/>
              <a:ea typeface="Calibri"/>
              <a:cs typeface="Calibri"/>
              <a:sym typeface="Calibri"/>
            </a:endParaRPr>
          </a:p>
        </p:txBody>
      </p:sp>
      <p:sp>
        <p:nvSpPr>
          <p:cNvPr id="138" name="Google Shape;138;p19"/>
          <p:cNvSpPr txBox="1">
            <a:spLocks noGrp="1"/>
          </p:cNvSpPr>
          <p:nvPr>
            <p:ph type="title"/>
          </p:nvPr>
        </p:nvSpPr>
        <p:spPr>
          <a:xfrm>
            <a:off x="671025" y="500050"/>
            <a:ext cx="10127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reread and discuss the Model Essay</a:t>
            </a:r>
            <a:endParaRPr sz="3400" i="0" u="none" strike="noStrike" cap="none">
              <a:solidFill>
                <a:schemeClr val="dk1"/>
              </a:solidFill>
              <a:latin typeface="Century Gothic"/>
              <a:ea typeface="Century Gothic"/>
              <a:cs typeface="Century Gothic"/>
              <a:sym typeface="Century Gothic"/>
            </a:endParaRPr>
          </a:p>
        </p:txBody>
      </p:sp>
      <p:sp>
        <p:nvSpPr>
          <p:cNvPr id="140" name="Google Shape;140;p19"/>
          <p:cNvSpPr txBox="1"/>
          <p:nvPr/>
        </p:nvSpPr>
        <p:spPr>
          <a:xfrm>
            <a:off x="833350" y="2922250"/>
            <a:ext cx="4815600" cy="885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US" sz="2000" b="1">
                <a:latin typeface="Century Gothic"/>
                <a:ea typeface="Century Gothic"/>
                <a:cs typeface="Century Gothic"/>
                <a:sym typeface="Century Gothic"/>
              </a:rPr>
              <a:t>Model Essay Prompt: </a:t>
            </a:r>
            <a:r>
              <a:rPr lang="en-US" sz="2000" i="1">
                <a:latin typeface="Century Gothic"/>
                <a:ea typeface="Century Gothic"/>
                <a:cs typeface="Century Gothic"/>
                <a:sym typeface="Century Gothic"/>
              </a:rPr>
              <a:t>Should Lyddie go to work for the mills in Lowell, MA?</a:t>
            </a:r>
            <a:endParaRPr sz="2000" i="1">
              <a:latin typeface="Century Gothic"/>
              <a:ea typeface="Century Gothic"/>
              <a:cs typeface="Century Gothic"/>
              <a:sym typeface="Century Gothic"/>
            </a:endParaRPr>
          </a:p>
        </p:txBody>
      </p:sp>
      <p:sp>
        <p:nvSpPr>
          <p:cNvPr id="141" name="Google Shape;141;p19"/>
          <p:cNvSpPr txBox="1"/>
          <p:nvPr/>
        </p:nvSpPr>
        <p:spPr>
          <a:xfrm>
            <a:off x="5948075" y="2763825"/>
            <a:ext cx="3887100" cy="243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b="1">
                <a:latin typeface="Century Gothic"/>
                <a:ea typeface="Century Gothic"/>
                <a:cs typeface="Century Gothic"/>
                <a:sym typeface="Century Gothic"/>
              </a:rPr>
              <a:t>Essay Excerpt:</a:t>
            </a:r>
            <a:endParaRPr b="1">
              <a:latin typeface="Century Gothic"/>
              <a:ea typeface="Century Gothic"/>
              <a:cs typeface="Century Gothic"/>
              <a:sym typeface="Century Gothic"/>
            </a:endParaRPr>
          </a:p>
        </p:txBody>
      </p:sp>
      <p:pic>
        <p:nvPicPr>
          <p:cNvPr id="142" name="Google Shape;142;p19"/>
          <p:cNvPicPr preferRelativeResize="0"/>
          <p:nvPr/>
        </p:nvPicPr>
        <p:blipFill>
          <a:blip r:embed="rId3">
            <a:alphaModFix/>
          </a:blip>
          <a:stretch>
            <a:fillRect/>
          </a:stretch>
        </p:blipFill>
        <p:spPr>
          <a:xfrm>
            <a:off x="7629525" y="2922250"/>
            <a:ext cx="4258800" cy="3423900"/>
          </a:xfrm>
          <a:prstGeom prst="rect">
            <a:avLst/>
          </a:prstGeom>
          <a:noFill/>
          <a:ln>
            <a:noFill/>
          </a:ln>
        </p:spPr>
      </p:pic>
      <p:pic>
        <p:nvPicPr>
          <p:cNvPr id="9" name="Google Shape;110;p16"/>
          <p:cNvPicPr preferRelativeResize="0"/>
          <p:nvPr/>
        </p:nvPicPr>
        <p:blipFill>
          <a:blip r:embed="rId4">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9" name="Google Shape;149;p20"/>
          <p:cNvSpPr txBox="1"/>
          <p:nvPr/>
        </p:nvSpPr>
        <p:spPr>
          <a:xfrm>
            <a:off x="6098800" y="2234475"/>
            <a:ext cx="5789400" cy="36618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Please sit with your designated Discussion Appointment partner. Then, work with your partner to:</a:t>
            </a:r>
            <a:endParaRPr sz="2200">
              <a:solidFill>
                <a:schemeClr val="dk1"/>
              </a:solidFill>
              <a:latin typeface="Century Gothic"/>
              <a:ea typeface="Century Gothic"/>
              <a:cs typeface="Century Gothic"/>
              <a:sym typeface="Century Gothic"/>
            </a:endParaRPr>
          </a:p>
          <a:p>
            <a:pPr marL="457200" lvl="0" indent="-368300" rtl="0">
              <a:lnSpc>
                <a:spcPct val="90000"/>
              </a:lnSpc>
              <a:spcBef>
                <a:spcPts val="1000"/>
              </a:spcBef>
              <a:spcAft>
                <a:spcPts val="0"/>
              </a:spcAft>
              <a:buClr>
                <a:schemeClr val="dk1"/>
              </a:buClr>
              <a:buSzPts val="2200"/>
              <a:buFont typeface="Century Gothic"/>
              <a:buAutoNum type="arabicPeriod"/>
            </a:pPr>
            <a:r>
              <a:rPr lang="en-US" sz="2200">
                <a:solidFill>
                  <a:schemeClr val="dk1"/>
                </a:solidFill>
                <a:latin typeface="Century Gothic"/>
                <a:ea typeface="Century Gothic"/>
                <a:cs typeface="Century Gothic"/>
                <a:sym typeface="Century Gothic"/>
              </a:rPr>
              <a:t>Find a quote sandwich in the </a:t>
            </a:r>
            <a:r>
              <a:rPr lang="en-US" sz="2200" b="1">
                <a:solidFill>
                  <a:schemeClr val="dk1"/>
                </a:solidFill>
                <a:latin typeface="Century Gothic"/>
                <a:ea typeface="Century Gothic"/>
                <a:cs typeface="Century Gothic"/>
                <a:sym typeface="Century Gothic"/>
              </a:rPr>
              <a:t>Model Essay.</a:t>
            </a:r>
            <a:endParaRPr sz="2200" b="1">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AutoNum type="arabicPeriod"/>
            </a:pPr>
            <a:r>
              <a:rPr lang="en-US" sz="2200">
                <a:solidFill>
                  <a:schemeClr val="dk1"/>
                </a:solidFill>
                <a:latin typeface="Century Gothic"/>
                <a:ea typeface="Century Gothic"/>
                <a:cs typeface="Century Gothic"/>
                <a:sym typeface="Century Gothic"/>
              </a:rPr>
              <a:t>Add it to your handout.</a:t>
            </a:r>
            <a:endParaRPr sz="2200">
              <a:solidFill>
                <a:schemeClr val="dk1"/>
              </a:solidFill>
              <a:latin typeface="Century Gothic"/>
              <a:ea typeface="Century Gothic"/>
              <a:cs typeface="Century Gothic"/>
              <a:sym typeface="Century Gothic"/>
            </a:endParaRPr>
          </a:p>
          <a:p>
            <a:pPr marL="457200" lvl="0" indent="-368300" rtl="0">
              <a:lnSpc>
                <a:spcPct val="90000"/>
              </a:lnSpc>
              <a:spcBef>
                <a:spcPts val="0"/>
              </a:spcBef>
              <a:spcAft>
                <a:spcPts val="0"/>
              </a:spcAft>
              <a:buClr>
                <a:schemeClr val="dk1"/>
              </a:buClr>
              <a:buSzPts val="2200"/>
              <a:buFont typeface="Century Gothic"/>
              <a:buAutoNum type="arabicPeriod"/>
            </a:pPr>
            <a:r>
              <a:rPr lang="en-US" sz="2200">
                <a:solidFill>
                  <a:schemeClr val="dk1"/>
                </a:solidFill>
                <a:latin typeface="Century Gothic"/>
                <a:ea typeface="Century Gothic"/>
                <a:cs typeface="Century Gothic"/>
                <a:sym typeface="Century Gothic"/>
              </a:rPr>
              <a:t>Answer Questions 1-2 (copied below).</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2200">
              <a:solidFill>
                <a:schemeClr val="dk1"/>
              </a:solidFill>
              <a:latin typeface="Century Gothic"/>
              <a:ea typeface="Century Gothic"/>
              <a:cs typeface="Century Gothic"/>
              <a:sym typeface="Century Gothic"/>
            </a:endParaRPr>
          </a:p>
        </p:txBody>
      </p:sp>
      <p:sp>
        <p:nvSpPr>
          <p:cNvPr id="150" name="Google Shape;150;p20"/>
          <p:cNvSpPr txBox="1">
            <a:spLocks noGrp="1"/>
          </p:cNvSpPr>
          <p:nvPr>
            <p:ph type="title"/>
          </p:nvPr>
        </p:nvSpPr>
        <p:spPr>
          <a:xfrm>
            <a:off x="500750" y="500050"/>
            <a:ext cx="10298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find quote sandwiches in the model essay</a:t>
            </a:r>
            <a:endParaRPr sz="3400" i="0" u="none" strike="noStrike" cap="none">
              <a:solidFill>
                <a:schemeClr val="dk1"/>
              </a:solidFill>
              <a:latin typeface="Century Gothic"/>
              <a:ea typeface="Century Gothic"/>
              <a:cs typeface="Century Gothic"/>
              <a:sym typeface="Century Gothic"/>
            </a:endParaRPr>
          </a:p>
        </p:txBody>
      </p:sp>
      <p:pic>
        <p:nvPicPr>
          <p:cNvPr id="152" name="Google Shape;152;p20"/>
          <p:cNvPicPr preferRelativeResize="0"/>
          <p:nvPr/>
        </p:nvPicPr>
        <p:blipFill>
          <a:blip r:embed="rId3">
            <a:alphaModFix/>
          </a:blip>
          <a:stretch>
            <a:fillRect/>
          </a:stretch>
        </p:blipFill>
        <p:spPr>
          <a:xfrm>
            <a:off x="500750" y="1385950"/>
            <a:ext cx="5457825" cy="4848225"/>
          </a:xfrm>
          <a:prstGeom prst="rect">
            <a:avLst/>
          </a:prstGeom>
          <a:noFill/>
          <a:ln>
            <a:noFill/>
          </a:ln>
        </p:spPr>
      </p:pic>
      <p:pic>
        <p:nvPicPr>
          <p:cNvPr id="153" name="Google Shape;153;p20"/>
          <p:cNvPicPr preferRelativeResize="0"/>
          <p:nvPr/>
        </p:nvPicPr>
        <p:blipFill rotWithShape="1">
          <a:blip r:embed="rId4">
            <a:alphaModFix/>
          </a:blip>
          <a:srcRect r="32382" b="38650"/>
          <a:stretch/>
        </p:blipFill>
        <p:spPr>
          <a:xfrm>
            <a:off x="6682250" y="4842350"/>
            <a:ext cx="4766175" cy="1053925"/>
          </a:xfrm>
          <a:prstGeom prst="rect">
            <a:avLst/>
          </a:prstGeom>
          <a:noFill/>
          <a:ln>
            <a:noFill/>
          </a:ln>
        </p:spPr>
      </p:pic>
      <p:pic>
        <p:nvPicPr>
          <p:cNvPr id="8" name="Google Shape;110;p16"/>
          <p:cNvPicPr preferRelativeResize="0"/>
          <p:nvPr/>
        </p:nvPicPr>
        <p:blipFill>
          <a:blip r:embed="rId5">
            <a:alphaModFix/>
          </a:blip>
          <a:stretch>
            <a:fillRect/>
          </a:stretch>
        </p:blipFill>
        <p:spPr>
          <a:xfrm>
            <a:off x="10683797" y="144225"/>
            <a:ext cx="1195003" cy="154509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1"/>
          <p:cNvSpPr txBox="1">
            <a:spLocks noGrp="1"/>
          </p:cNvSpPr>
          <p:nvPr>
            <p:ph type="title"/>
          </p:nvPr>
        </p:nvSpPr>
        <p:spPr>
          <a:xfrm>
            <a:off x="658775" y="500050"/>
            <a:ext cx="10140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the structure of the model essay</a:t>
            </a:r>
            <a:endParaRPr sz="3400" i="0" u="none" strike="noStrike" cap="none">
              <a:solidFill>
                <a:schemeClr val="dk1"/>
              </a:solidFill>
              <a:latin typeface="Century Gothic"/>
              <a:ea typeface="Century Gothic"/>
              <a:cs typeface="Century Gothic"/>
              <a:sym typeface="Century Gothic"/>
            </a:endParaRPr>
          </a:p>
        </p:txBody>
      </p:sp>
      <p:sp>
        <p:nvSpPr>
          <p:cNvPr id="161" name="Google Shape;161;p21"/>
          <p:cNvSpPr txBox="1"/>
          <p:nvPr/>
        </p:nvSpPr>
        <p:spPr>
          <a:xfrm>
            <a:off x="556750" y="1695525"/>
            <a:ext cx="5526900" cy="495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Your teacher will give you an </a:t>
            </a:r>
            <a:r>
              <a:rPr lang="en-US" sz="2200" b="1">
                <a:solidFill>
                  <a:schemeClr val="dk1"/>
                </a:solidFill>
                <a:latin typeface="Century Gothic"/>
                <a:ea typeface="Century Gothic"/>
                <a:cs typeface="Century Gothic"/>
                <a:sym typeface="Century Gothic"/>
              </a:rPr>
              <a:t>Analyzing Structure of the Model Essay handout. </a:t>
            </a:r>
            <a:r>
              <a:rPr lang="en-US" sz="2200">
                <a:solidFill>
                  <a:schemeClr val="dk1"/>
                </a:solidFill>
                <a:latin typeface="Century Gothic"/>
                <a:ea typeface="Century Gothic"/>
                <a:cs typeface="Century Gothic"/>
                <a:sym typeface="Century Gothic"/>
              </a:rPr>
              <a:t>This handout is just like one part of the essay planner that you will use in the next lesson to plan your own essays. For today, you will use it to understand the structure of the body paragraph of an argument essay. </a:t>
            </a:r>
            <a:endParaRPr sz="22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200" b="1">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Listen as your teacher explains how to complete the first part of the handout. Please complete your own handout as your teacher explains.</a:t>
            </a: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162" name="Google Shape;162;p21"/>
          <p:cNvPicPr preferRelativeResize="0"/>
          <p:nvPr/>
        </p:nvPicPr>
        <p:blipFill>
          <a:blip r:embed="rId3">
            <a:alphaModFix/>
          </a:blip>
          <a:stretch>
            <a:fillRect/>
          </a:stretch>
        </p:blipFill>
        <p:spPr>
          <a:xfrm>
            <a:off x="6083650" y="2694074"/>
            <a:ext cx="5803551" cy="3511457"/>
          </a:xfrm>
          <a:prstGeom prst="rect">
            <a:avLst/>
          </a:prstGeom>
          <a:noFill/>
          <a:ln>
            <a:noFill/>
          </a:ln>
        </p:spPr>
      </p:pic>
      <p:pic>
        <p:nvPicPr>
          <p:cNvPr id="6" name="Google Shape;110;p16"/>
          <p:cNvPicPr preferRelativeResize="0"/>
          <p:nvPr/>
        </p:nvPicPr>
        <p:blipFill>
          <a:blip r:embed="rId4">
            <a:alphaModFix/>
          </a:blip>
          <a:stretch>
            <a:fillRect/>
          </a:stretch>
        </p:blipFill>
        <p:spPr>
          <a:xfrm>
            <a:off x="10683797" y="144225"/>
            <a:ext cx="1195003" cy="154509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EAAA9B-E896-4288-BB74-E0069C37C1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6D7F53-11AD-4475-A24F-FC24C974BD6D}">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5EF60A04-824A-4592-B0A0-0D20B04D86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TotalTime>
  <Words>4482</Words>
  <Application>Microsoft Office PowerPoint</Application>
  <PresentationFormat>Widescreen</PresentationFormat>
  <Paragraphs>376</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Grade 7: Module 2: Unit 1: Lesson 15 Teacher slide, before teaching.</vt:lpstr>
      <vt:lpstr>Grade 7: Module 2: Unit 1: Lesson 15 Teacher slide, before teaching.</vt:lpstr>
      <vt:lpstr>Grade 7: Module 2:  Unit 1: Lesson 15</vt:lpstr>
      <vt:lpstr>Hello, Students!</vt:lpstr>
      <vt:lpstr>Let’s look at the argument writing rubric</vt:lpstr>
      <vt:lpstr>Let’s review our learning targets</vt:lpstr>
      <vt:lpstr>Let’s reread and discuss the Model Essay</vt:lpstr>
      <vt:lpstr>Let’s find quote sandwiches in the model essay</vt:lpstr>
      <vt:lpstr>Let’s look at the structure of the model essay</vt:lpstr>
      <vt:lpstr>Let’s continue analyzing the model essay </vt:lpstr>
      <vt:lpstr>Let’s take a close look at the conclusion of the model essay</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15 Teacher slide, before teaching.</dc:title>
  <dc:creator>nbravo</dc:creator>
  <cp:lastModifiedBy>Steven Benson</cp:lastModifiedBy>
  <cp:revision>12</cp:revision>
  <dcterms:modified xsi:type="dcterms:W3CDTF">2019-01-08T13:54:09Z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