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10.xml" ContentType="application/vnd.openxmlformats-officedocument.presentationml.slide+xml"/>
  <Override PartName="/ppt/slides/slide3.xml" ContentType="application/vnd.openxmlformats-officedocument.presentationml.slide+xml"/>
  <Override PartName="/ppt/slides/slide12.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1.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7.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1.xml" ContentType="application/vnd.openxmlformats-officedocument.presentationml.notesSlide+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22.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23.xml" ContentType="application/vnd.openxmlformats-officedocument.presentationml.slideLayout+xml"/>
  <Override PartName="/ppt/slideLayouts/slideLayout16.xml" ContentType="application/vnd.openxmlformats-officedocument.presentationml.slideLayout+xml"/>
  <Override PartName="/ppt/notesSlides/notesSlide2.xml" ContentType="application/vnd.openxmlformats-officedocument.presentationml.notesSlide+xml"/>
  <Override PartName="/ppt/notesSlides/notesSlide4.xml" ContentType="application/vnd.openxmlformats-officedocument.presentationml.notesSlide+xml"/>
  <Override PartName="/ppt/notesSlides/notesSlide13.xml" ContentType="application/vnd.openxmlformats-officedocument.presentationml.notesSlide+xml"/>
  <Override PartName="/ppt/slideLayouts/slideLayout3.xml" ContentType="application/vnd.openxmlformats-officedocument.presentationml.slideLayout+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slideLayouts/slideLayout2.xml" ContentType="application/vnd.openxmlformats-officedocument.presentationml.slideLayou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slideLayouts/slideLayout1.xml" ContentType="application/vnd.openxmlformats-officedocument.presentationml.slideLayou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slideLayouts/slideLayout4.xml" ContentType="application/vnd.openxmlformats-officedocument.presentationml.slideLayout+xml"/>
  <Override PartName="/ppt/notesSlides/notesSlide5.xml" ContentType="application/vnd.openxmlformats-officedocument.presentationml.notesSlide+xml"/>
  <Override PartName="/ppt/slideLayouts/slideLayout9.xml" ContentType="application/vnd.openxmlformats-officedocument.presentationml.slideLayout+xml"/>
  <Override PartName="/ppt/notesSlides/notesSlide6.xml" ContentType="application/vnd.openxmlformats-officedocument.presentationml.notesSlide+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notesSlides/notesSlide8.xml" ContentType="application/vnd.openxmlformats-officedocument.presentationml.notesSlide+xml"/>
  <Override PartName="/ppt/slideLayouts/slideLayout5.xml" ContentType="application/vnd.openxmlformats-officedocument.presentationml.slideLayout+xml"/>
  <Override PartName="/ppt/notesSlides/notesSlide7.xml" ContentType="application/vnd.openxmlformats-officedocument.presentationml.notesSlide+xml"/>
  <Override PartName="/ppt/notesSlides/notesSlide9.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21"/>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65C8CDD-851A-4935-AF6C-47A9C2C26F9F}">
  <a:tblStyle styleId="{565C8CDD-851A-4935-AF6C-47A9C2C26F9F}"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4950" autoAdjust="0"/>
  </p:normalViewPr>
  <p:slideViewPr>
    <p:cSldViewPr snapToGrid="0">
      <p:cViewPr varScale="1">
        <p:scale>
          <a:sx n="77" d="100"/>
          <a:sy n="77" d="100"/>
        </p:scale>
        <p:origin x="-104" y="-248"/>
      </p:cViewPr>
      <p:guideLst>
        <p:guide orient="horz" pos="1620"/>
        <p:guide pos="2880"/>
      </p:guideLst>
    </p:cSldViewPr>
  </p:slideViewPr>
  <p:notesTextViewPr>
    <p:cViewPr>
      <p:scale>
        <a:sx n="1" d="1"/>
        <a:sy n="1" d="1"/>
      </p:scale>
      <p:origin x="0" y="2632"/>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ableStyles" Target="tableStyles.xml"/><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1" Type="http://schemas.openxmlformats.org/officeDocument/2006/relationships/notesMaster" Target="notesMasters/notesMaster1.xml"/><Relationship Id="rId3" Type="http://schemas.openxmlformats.org/officeDocument/2006/relationships/slideMaster" Target="slideMasters/slideMaster3.xml"/><Relationship Id="rId25" Type="http://schemas.openxmlformats.org/officeDocument/2006/relationships/theme" Target="theme/theme1.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0" Type="http://schemas.openxmlformats.org/officeDocument/2006/relationships/slide" Target="slides/slide17.xml"/><Relationship Id="rId16" Type="http://schemas.openxmlformats.org/officeDocument/2006/relationships/slide" Target="slides/slide13.xml"/><Relationship Id="rId2" Type="http://schemas.openxmlformats.org/officeDocument/2006/relationships/slideMaster" Target="slideMasters/slideMaster2.xml"/><Relationship Id="rId29" Type="http://schemas.openxmlformats.org/officeDocument/2006/relationships/customXml" Target="../customXml/item3.xml"/><Relationship Id="rId24" Type="http://schemas.openxmlformats.org/officeDocument/2006/relationships/viewProps" Target="viewProps.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presProps" Target="presProps.xml"/><Relationship Id="rId15" Type="http://schemas.openxmlformats.org/officeDocument/2006/relationships/slide" Target="slides/slide12.xml"/><Relationship Id="rId5" Type="http://schemas.openxmlformats.org/officeDocument/2006/relationships/slide" Target="slides/slide2.xml"/><Relationship Id="rId28" Type="http://schemas.openxmlformats.org/officeDocument/2006/relationships/customXml" Target="../customXml/item2.xml"/><Relationship Id="rId10" Type="http://schemas.openxmlformats.org/officeDocument/2006/relationships/slide" Target="slides/slide7.xml"/><Relationship Id="rId19" Type="http://schemas.openxmlformats.org/officeDocument/2006/relationships/slide" Target="slides/slide16.xml"/><Relationship Id="rId9" Type="http://schemas.openxmlformats.org/officeDocument/2006/relationships/slide" Target="slides/slide6.xml"/><Relationship Id="rId22" Type="http://schemas.openxmlformats.org/officeDocument/2006/relationships/printerSettings" Target="printerSettings/printerSettings1.bin"/><Relationship Id="rId14" Type="http://schemas.openxmlformats.org/officeDocument/2006/relationships/slide" Target="slides/slide11.xml"/><Relationship Id="rId4" Type="http://schemas.openxmlformats.org/officeDocument/2006/relationships/slide" Target="slides/slide1.xml"/><Relationship Id="rId27"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60865841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2a9210f3f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50-65 minutes</a:t>
            </a:r>
            <a:endParaRPr sz="1200" dirty="0">
              <a:latin typeface="Calibri"/>
              <a:ea typeface="Calibri"/>
              <a:cs typeface="Calibri"/>
              <a:sym typeface="Calibri"/>
            </a:endParaRPr>
          </a:p>
          <a:p>
            <a:pPr marL="0" lvl="0" indent="0" algn="l" rtl="0">
              <a:spcBef>
                <a:spcPts val="0"/>
              </a:spcBef>
              <a:spcAft>
                <a:spcPts val="0"/>
              </a:spcAft>
              <a:buNone/>
            </a:pPr>
            <a:endParaRPr dirty="0"/>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Opening </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Engaging the Reader: </a:t>
            </a:r>
            <a:r>
              <a:rPr lang="en" sz="1200" b="1" dirty="0">
                <a:latin typeface="Calibri"/>
                <a:ea typeface="Calibri"/>
                <a:cs typeface="Calibri"/>
                <a:sym typeface="Calibri"/>
              </a:rPr>
              <a:t>Structured Notes </a:t>
            </a:r>
            <a:r>
              <a:rPr lang="en" sz="1200" dirty="0">
                <a:latin typeface="Calibri"/>
                <a:ea typeface="Calibri"/>
                <a:cs typeface="Calibri"/>
                <a:sym typeface="Calibri"/>
              </a:rPr>
              <a:t>Focus Question (7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Work Time</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First Read: "War in the Pacific" (12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Give One, Get One (23-25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Geography of the Pacific Theater (15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Closing and Assessment</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Debrief Learning Targets (3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Preview Homework (2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Homework</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Complete a first read of pages 19-27 in </a:t>
            </a:r>
            <a:r>
              <a:rPr lang="en" sz="1200" i="1" dirty="0">
                <a:latin typeface="Calibri"/>
                <a:ea typeface="Calibri"/>
                <a:cs typeface="Calibri"/>
                <a:sym typeface="Calibri"/>
              </a:rPr>
              <a:t>Unbroken</a:t>
            </a:r>
            <a:r>
              <a:rPr lang="en" sz="1200" dirty="0">
                <a:latin typeface="Calibri"/>
                <a:ea typeface="Calibri"/>
                <a:cs typeface="Calibri"/>
                <a:sym typeface="Calibri"/>
              </a:rPr>
              <a:t> and fill in the </a:t>
            </a:r>
            <a:r>
              <a:rPr lang="en" sz="1200" b="1" dirty="0">
                <a:latin typeface="Calibri"/>
                <a:ea typeface="Calibri"/>
                <a:cs typeface="Calibri"/>
                <a:sym typeface="Calibri"/>
              </a:rPr>
              <a:t>structured notes</a:t>
            </a:r>
            <a:r>
              <a:rPr lang="en" sz="1200" dirty="0">
                <a:latin typeface="Calibri"/>
                <a:ea typeface="Calibri"/>
                <a:cs typeface="Calibri"/>
                <a:sym typeface="Calibri"/>
              </a:rPr>
              <a:t>.</a:t>
            </a:r>
            <a:br>
              <a:rPr lang="en" sz="1200" dirty="0">
                <a:latin typeface="Calibri"/>
                <a:ea typeface="Calibri"/>
                <a:cs typeface="Calibri"/>
                <a:sym typeface="Calibri"/>
              </a:rPr>
            </a:br>
            <a:endParaRPr sz="1200" dirty="0">
              <a:latin typeface="Calibri"/>
              <a:ea typeface="Calibri"/>
              <a:cs typeface="Calibri"/>
              <a:sym typeface="Calibri"/>
            </a:endParaRPr>
          </a:p>
        </p:txBody>
      </p:sp>
      <p:sp>
        <p:nvSpPr>
          <p:cNvPr id="208" name="Google Shape;208;g42a9210f3f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794176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42a9210f3f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Calibri"/>
                <a:ea typeface="Calibri"/>
                <a:cs typeface="Calibri"/>
                <a:sym typeface="Calibri"/>
              </a:rPr>
              <a:t>Suggested slide pacing:  8-10 minutes</a:t>
            </a: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Grouping: Partners (Discussion Appointment)</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Work Time B. Give One, Get One </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is slide 1 of 3.</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slide.</a:t>
            </a:r>
            <a:endParaRPr sz="1200">
              <a:solidFill>
                <a:schemeClr val="dk1"/>
              </a:solidFill>
              <a:latin typeface="Calibri"/>
              <a:ea typeface="Calibri"/>
              <a:cs typeface="Calibri"/>
              <a:sym typeface="Calibri"/>
            </a:endParaRPr>
          </a:p>
          <a:p>
            <a:pPr marL="914400" lvl="0" indent="0" algn="l" rtl="0">
              <a:spcBef>
                <a:spcPts val="0"/>
              </a:spcBef>
              <a:spcAft>
                <a:spcPts val="0"/>
              </a:spcAft>
              <a:buNone/>
            </a:pP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Look for students to discuss the context clues that they’ve found and create logical definitions for their vocabulary words.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Overrunning means:  “invading.”</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Campaign means: “a series of military actions.”</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Aid students in identifying the context clues within the text which will help the create a definition for their chosen word.</a:t>
            </a:r>
            <a:endParaRPr/>
          </a:p>
        </p:txBody>
      </p:sp>
      <p:sp>
        <p:nvSpPr>
          <p:cNvPr id="274" name="Google Shape;274;g42a9210f3f_0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01123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42f1b5a9d6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Give One, Get One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Each student will need a blank sentence strip.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3.</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one strip of paper to every student and one dictionary to every pair of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using their dictionary to verify definitions for their chosen word and revising as needed.</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partially completed strips of paper for students who struggle.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dirty="0"/>
          </a:p>
        </p:txBody>
      </p:sp>
      <p:sp>
        <p:nvSpPr>
          <p:cNvPr id="283" name="Google Shape;283;g42f1b5a9d6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205957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42a9210f3f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Class/Partners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Give One, Get One </a:t>
            </a:r>
            <a:br>
              <a:rPr lang="en" sz="1200" b="1" dirty="0">
                <a:solidFill>
                  <a:schemeClr val="dk1"/>
                </a:solidFill>
                <a:latin typeface="Calibri"/>
                <a:ea typeface="Calibri"/>
                <a:cs typeface="Calibri"/>
                <a:sym typeface="Calibri"/>
              </a:rPr>
            </a:br>
            <a:endParaRPr lang="en" sz="1200" b="1"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dirty="0" smtClean="0">
                <a:solidFill>
                  <a:schemeClr val="dk1"/>
                </a:solidFill>
                <a:latin typeface="Calibri"/>
                <a:ea typeface="Calibri"/>
                <a:cs typeface="Calibri"/>
                <a:sym typeface="Calibri"/>
              </a:rPr>
              <a:t>Teaching </a:t>
            </a:r>
            <a:r>
              <a:rPr lang="en" sz="1200" dirty="0">
                <a:solidFill>
                  <a:schemeClr val="dk1"/>
                </a:solidFill>
                <a:latin typeface="Calibri"/>
                <a:ea typeface="Calibri"/>
                <a:cs typeface="Calibri"/>
                <a:sym typeface="Calibri"/>
              </a:rPr>
              <a:t>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posting the instructions for this protocol using a document camera or chart paper.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3.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Let them know that they will participate in an activity called Give One, Get One.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directions on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Instruct them to begin.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students are seated, invite them to review the vocabulary words they wrote on their copies of "War in the Pacific" and revise definitions as needed.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 the protocol instructions.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Consider modeling the protocol for students prior to beginning.</a:t>
            </a:r>
            <a:endParaRPr sz="1200" dirty="0">
              <a:latin typeface="Calibri"/>
              <a:ea typeface="Calibri"/>
              <a:cs typeface="Calibri"/>
              <a:sym typeface="Calibri"/>
            </a:endParaRPr>
          </a:p>
        </p:txBody>
      </p:sp>
      <p:sp>
        <p:nvSpPr>
          <p:cNvPr id="290" name="Google Shape;290;g42a9210f3f_0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572752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42f1b5a9d6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C. Geography of the Pacific Theater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a means of displaying the maps used in this portion of the Work Time.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 of 2.</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Request that students take out their </a:t>
            </a:r>
            <a:r>
              <a:rPr lang="en" sz="1200" i="1" dirty="0">
                <a:solidFill>
                  <a:schemeClr val="dk1"/>
                </a:solidFill>
                <a:latin typeface="Calibri"/>
                <a:ea typeface="Calibri"/>
                <a:cs typeface="Calibri"/>
                <a:sym typeface="Calibri"/>
              </a:rPr>
              <a:t>Unbroken</a:t>
            </a:r>
            <a:r>
              <a:rPr lang="en" sz="1200" b="1"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texts, turn to the map of the Pacific that is printed between the table of contents and the preface, and put their finger on Hawaii.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students have done this, explain that, “</a:t>
            </a:r>
            <a:r>
              <a:rPr lang="en" sz="1200" i="1" dirty="0">
                <a:solidFill>
                  <a:schemeClr val="dk1"/>
                </a:solidFill>
                <a:latin typeface="Calibri"/>
                <a:ea typeface="Calibri"/>
                <a:cs typeface="Calibri"/>
                <a:sym typeface="Calibri"/>
              </a:rPr>
              <a:t>Hawaii is made of up several different islands, including one also called Hawaii (the biggest island in the state).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 class to point to Oahu. Pearl Harbor, “</a:t>
            </a:r>
            <a:r>
              <a:rPr lang="en" sz="1200" i="1" dirty="0">
                <a:solidFill>
                  <a:schemeClr val="dk1"/>
                </a:solidFill>
                <a:latin typeface="Calibri"/>
                <a:ea typeface="Calibri"/>
                <a:cs typeface="Calibri"/>
                <a:sym typeface="Calibri"/>
              </a:rPr>
              <a:t>where the Japanese attacked </a:t>
            </a:r>
            <a:r>
              <a:rPr lang="en" sz="1200" i="1" dirty="0" smtClean="0">
                <a:solidFill>
                  <a:schemeClr val="dk1"/>
                </a:solidFill>
                <a:latin typeface="Calibri"/>
                <a:ea typeface="Calibri"/>
                <a:cs typeface="Calibri"/>
                <a:sym typeface="Calibri"/>
              </a:rPr>
              <a:t>a U.S. naval base on the island of Oahuon </a:t>
            </a:r>
            <a:r>
              <a:rPr lang="en" sz="1200" i="1" dirty="0">
                <a:solidFill>
                  <a:schemeClr val="dk1"/>
                </a:solidFill>
                <a:latin typeface="Calibri"/>
                <a:ea typeface="Calibri"/>
                <a:cs typeface="Calibri"/>
                <a:sym typeface="Calibri"/>
              </a:rPr>
              <a:t>December 7, </a:t>
            </a:r>
            <a:r>
              <a:rPr lang="en" sz="1200" i="1" dirty="0" smtClean="0">
                <a:solidFill>
                  <a:schemeClr val="dk1"/>
                </a:solidFill>
                <a:latin typeface="Calibri"/>
                <a:ea typeface="Calibri"/>
                <a:cs typeface="Calibri"/>
                <a:sym typeface="Calibri"/>
              </a:rPr>
              <a:t>1941.”</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Let students know that a lot of what they will be reading about in this module will be set in this part of the world. It will help them make sense of </a:t>
            </a:r>
            <a:r>
              <a:rPr lang="en" sz="1200" i="1" dirty="0">
                <a:solidFill>
                  <a:schemeClr val="dk1"/>
                </a:solidFill>
                <a:latin typeface="Calibri"/>
                <a:ea typeface="Calibri"/>
                <a:cs typeface="Calibri"/>
                <a:sym typeface="Calibri"/>
              </a:rPr>
              <a:t>Unbroken </a:t>
            </a:r>
            <a:r>
              <a:rPr lang="en" sz="1200" dirty="0">
                <a:solidFill>
                  <a:schemeClr val="dk1"/>
                </a:solidFill>
                <a:latin typeface="Calibri"/>
                <a:ea typeface="Calibri"/>
                <a:cs typeface="Calibri"/>
                <a:sym typeface="Calibri"/>
              </a:rPr>
              <a:t>to have some background knowledge about the geography of the Pacific.</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identify these areas on the map in their copy of the novel.</a:t>
            </a:r>
            <a:br>
              <a:rPr lang="en" sz="1200"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97" name="Google Shape;297;g42f1b5a9d6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95287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42f1b5a9d6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7-10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C. Geography of the Pacific Theater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2 of 2.</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 copy of the </a:t>
            </a:r>
            <a:r>
              <a:rPr lang="en" sz="1200" b="1" dirty="0">
                <a:solidFill>
                  <a:schemeClr val="dk1"/>
                </a:solidFill>
                <a:latin typeface="Calibri"/>
                <a:ea typeface="Calibri"/>
                <a:cs typeface="Calibri"/>
                <a:sym typeface="Calibri"/>
              </a:rPr>
              <a:t>map of the Pacific</a:t>
            </a:r>
            <a:r>
              <a:rPr lang="en" sz="1200" dirty="0">
                <a:solidFill>
                  <a:schemeClr val="dk1"/>
                </a:solidFill>
                <a:latin typeface="Calibri"/>
                <a:ea typeface="Calibri"/>
                <a:cs typeface="Calibri"/>
                <a:sym typeface="Calibri"/>
              </a:rPr>
              <a:t> to each student and display a copy using a document camera or display the image on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the following example for students:</a:t>
            </a:r>
            <a:r>
              <a:rPr lang="en" sz="1200" i="1" dirty="0">
                <a:solidFill>
                  <a:schemeClr val="dk1"/>
                </a:solidFill>
                <a:latin typeface="Calibri"/>
                <a:ea typeface="Calibri"/>
                <a:cs typeface="Calibri"/>
                <a:sym typeface="Calibri"/>
              </a:rPr>
              <a:t> </a:t>
            </a:r>
            <a:r>
              <a:rPr lang="en" sz="1200" i="0" dirty="0" smtClean="0">
                <a:solidFill>
                  <a:schemeClr val="dk1"/>
                </a:solidFill>
                <a:latin typeface="Calibri"/>
                <a:ea typeface="Calibri"/>
                <a:cs typeface="Calibri"/>
                <a:sym typeface="Calibri"/>
              </a:rPr>
              <a:t>For </a:t>
            </a:r>
            <a:r>
              <a:rPr lang="en" sz="1200" i="0" dirty="0">
                <a:solidFill>
                  <a:schemeClr val="dk1"/>
                </a:solidFill>
                <a:latin typeface="Calibri"/>
                <a:ea typeface="Calibri"/>
                <a:cs typeface="Calibri"/>
                <a:sym typeface="Calibri"/>
              </a:rPr>
              <a:t>instance, in the first paragraph, Japan is mentioned. Circle Japan on the displayed copy of the map of the Pacific. Point out that Japan is mentioned many more times, but students need to underline it only the first time it appears in the text. Also point out that although Germany and Britain appear in the text, they are not on this map because they are not in the Pacific</a:t>
            </a:r>
            <a:r>
              <a:rPr lang="en" sz="1200" i="0" dirty="0" smtClean="0">
                <a:solidFill>
                  <a:schemeClr val="dk1"/>
                </a:solidFill>
                <a:latin typeface="Calibri"/>
                <a:ea typeface="Calibri"/>
                <a:cs typeface="Calibri"/>
                <a:sym typeface="Calibri"/>
              </a:rPr>
              <a:t>.</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one place they circled.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they share, circle the places on the displayed map.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students to check their own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Let students know that they will be returning to these maps as they learn more about Louie Zamperini and World War II.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following places should be circled on the map:</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Japan</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China</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Korea</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Formosa (Taiwan)</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Hawaii</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French Indochina (Vietnam)</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Philippine Islands</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304" name="Google Shape;304;g42f1b5a9d6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800335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g42f1b5a9d6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2-</a:t>
            </a:r>
            <a:r>
              <a:rPr lang="en" sz="1200" b="1" dirty="0" smtClean="0">
                <a:solidFill>
                  <a:schemeClr val="dk1"/>
                </a:solidFill>
                <a:latin typeface="Calibri"/>
                <a:ea typeface="Calibri"/>
                <a:cs typeface="Calibri"/>
                <a:sym typeface="Calibri"/>
              </a:rPr>
              <a:t>3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A. Debrief Learning Targets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Reread the first learning target aloud to the class.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 about how well they mastered this learning target today.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they think they mastered it, prompt them to give you a thumbs-up. If they didn't, prompt them to give a thumbs-down.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for the second learning target.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Notice which students have their thumbs down.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Make a note of which students had their thumbs down as they debriefed the learning targets. Consider checking in with them during the next lesson to make sure they understand the reading well enough to move forward. Read the Author’s Note and complete the Author’s Note homework assignment.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316" name="Google Shape;316;g42f1b5a9d6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303035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g42a9210f3f_0_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B. 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Unbroken structured notes, pages 19-27</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raise their hands if they can explain what it means to forgive.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a student to answer.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their homework is to read pages 19-27 in </a:t>
            </a:r>
            <a:r>
              <a:rPr lang="en" sz="1200" i="1" dirty="0">
                <a:solidFill>
                  <a:schemeClr val="dk1"/>
                </a:solidFill>
                <a:latin typeface="Calibri"/>
                <a:ea typeface="Calibri"/>
                <a:cs typeface="Calibri"/>
                <a:sym typeface="Calibri"/>
              </a:rPr>
              <a:t>Unbroken </a:t>
            </a:r>
            <a:r>
              <a:rPr lang="en" sz="1200" dirty="0">
                <a:solidFill>
                  <a:schemeClr val="dk1"/>
                </a:solidFill>
                <a:latin typeface="Calibri"/>
                <a:ea typeface="Calibri"/>
                <a:cs typeface="Calibri"/>
                <a:sym typeface="Calibri"/>
              </a:rPr>
              <a:t>and complete the </a:t>
            </a:r>
            <a:r>
              <a:rPr lang="en" sz="1200" b="1" dirty="0">
                <a:solidFill>
                  <a:schemeClr val="dk1"/>
                </a:solidFill>
                <a:latin typeface="Calibri"/>
                <a:ea typeface="Calibri"/>
                <a:cs typeface="Calibri"/>
                <a:sym typeface="Calibri"/>
              </a:rPr>
              <a:t>structured notes</a:t>
            </a:r>
            <a:r>
              <a:rPr lang="en" sz="1200" dirty="0">
                <a:solidFill>
                  <a:schemeClr val="dk1"/>
                </a:solidFill>
                <a:latin typeface="Calibri"/>
                <a:ea typeface="Calibri"/>
                <a:cs typeface="Calibri"/>
                <a:sym typeface="Calibri"/>
              </a:rPr>
              <a:t>.</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t>
            </a:r>
            <a:r>
              <a:rPr lang="en" sz="1200" b="0" dirty="0">
                <a:solidFill>
                  <a:schemeClr val="dk1"/>
                </a:solidFill>
                <a:latin typeface="Calibri"/>
                <a:ea typeface="Calibri"/>
                <a:cs typeface="Calibri"/>
                <a:sym typeface="Calibri"/>
              </a:rPr>
              <a:t>"To forgive means to excuse someone for doing something wrong." </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a:t>
            </a:r>
            <a:r>
              <a:rPr lang="en" sz="1200" b="1" dirty="0">
                <a:solidFill>
                  <a:schemeClr val="dk1"/>
                </a:solidFill>
                <a:latin typeface="Calibri"/>
                <a:ea typeface="Calibri"/>
                <a:cs typeface="Calibri"/>
                <a:sym typeface="Calibri"/>
              </a:rPr>
              <a:t>supported structured notes </a:t>
            </a:r>
            <a:r>
              <a:rPr lang="en" sz="1200" dirty="0">
                <a:solidFill>
                  <a:schemeClr val="dk1"/>
                </a:solidFill>
                <a:latin typeface="Calibri"/>
                <a:ea typeface="Calibri"/>
                <a:cs typeface="Calibri"/>
                <a:sym typeface="Calibri"/>
              </a:rPr>
              <a:t>for students who struggle.</a:t>
            </a:r>
            <a:endParaRPr sz="1200" dirty="0">
              <a:solidFill>
                <a:schemeClr val="dk1"/>
              </a:solidFill>
              <a:latin typeface="Calibri"/>
              <a:ea typeface="Calibri"/>
              <a:cs typeface="Calibri"/>
              <a:sym typeface="Calibri"/>
            </a:endParaRPr>
          </a:p>
        </p:txBody>
      </p:sp>
      <p:sp>
        <p:nvSpPr>
          <p:cNvPr id="324" name="Google Shape;324;g42a9210f3f_0_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43852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432cd5467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0" name="Google Shape;330;g432cd5467f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31" name="Google Shape;331;g432cd5467f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463613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2a9210f3f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“War in the Pacific” (one per student)</a:t>
            </a:r>
            <a:endParaRPr sz="1200" dirty="0">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Strips of paper (one per student)</a:t>
            </a:r>
            <a:endParaRPr sz="1200" dirty="0">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Dictionaries (one per pair of students)</a:t>
            </a:r>
            <a:endParaRPr sz="1200" dirty="0">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dirty="0">
                <a:latin typeface="Calibri"/>
                <a:ea typeface="Calibri"/>
                <a:cs typeface="Calibri"/>
                <a:sym typeface="Calibri"/>
              </a:rPr>
              <a:t>Map of the Pacific </a:t>
            </a:r>
            <a:r>
              <a:rPr lang="en" sz="1200" dirty="0">
                <a:latin typeface="Calibri"/>
                <a:ea typeface="Calibri"/>
                <a:cs typeface="Calibri"/>
                <a:sym typeface="Calibri"/>
              </a:rPr>
              <a:t>(one per student and one to display)</a:t>
            </a:r>
            <a:endParaRPr sz="1200" dirty="0">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i="1" dirty="0">
                <a:latin typeface="Calibri"/>
                <a:ea typeface="Calibri"/>
                <a:cs typeface="Calibri"/>
                <a:sym typeface="Calibri"/>
              </a:rPr>
              <a:t>Unbroken</a:t>
            </a:r>
            <a:r>
              <a:rPr lang="en" sz="1200" b="1" dirty="0">
                <a:latin typeface="Calibri"/>
                <a:ea typeface="Calibri"/>
                <a:cs typeface="Calibri"/>
                <a:sym typeface="Calibri"/>
              </a:rPr>
              <a:t> structured notes, pages 19–27</a:t>
            </a:r>
            <a:r>
              <a:rPr lang="en" sz="1200" dirty="0">
                <a:latin typeface="Calibri"/>
                <a:ea typeface="Calibri"/>
                <a:cs typeface="Calibri"/>
                <a:sym typeface="Calibri"/>
              </a:rPr>
              <a:t> (one per student)</a:t>
            </a:r>
            <a:endParaRPr sz="1200" dirty="0">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i="1" dirty="0">
                <a:latin typeface="Calibri"/>
                <a:ea typeface="Calibri"/>
                <a:cs typeface="Calibri"/>
                <a:sym typeface="Calibri"/>
              </a:rPr>
              <a:t>Unbroken </a:t>
            </a:r>
            <a:r>
              <a:rPr lang="en" sz="1200" b="1" dirty="0">
                <a:latin typeface="Calibri"/>
                <a:ea typeface="Calibri"/>
                <a:cs typeface="Calibri"/>
                <a:sym typeface="Calibri"/>
              </a:rPr>
              <a:t>supported structured notes, pages 19–27</a:t>
            </a:r>
            <a:r>
              <a:rPr lang="en" sz="1200" dirty="0">
                <a:latin typeface="Calibri"/>
                <a:ea typeface="Calibri"/>
                <a:cs typeface="Calibri"/>
                <a:sym typeface="Calibri"/>
              </a:rPr>
              <a:t> (optional; for students needing additional support)</a:t>
            </a:r>
            <a:endParaRPr sz="1200" dirty="0">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i="1" dirty="0">
                <a:latin typeface="Calibri"/>
                <a:ea typeface="Calibri"/>
                <a:cs typeface="Calibri"/>
                <a:sym typeface="Calibri"/>
              </a:rPr>
              <a:t>Unbroken</a:t>
            </a:r>
            <a:r>
              <a:rPr lang="en" sz="1200" b="1" dirty="0">
                <a:latin typeface="Calibri"/>
                <a:ea typeface="Calibri"/>
                <a:cs typeface="Calibri"/>
                <a:sym typeface="Calibri"/>
              </a:rPr>
              <a:t> Structured Notes Teacher Guide, pages 19–27</a:t>
            </a:r>
            <a:r>
              <a:rPr lang="en" sz="1200" dirty="0">
                <a:latin typeface="Calibri"/>
                <a:ea typeface="Calibri"/>
                <a:cs typeface="Calibri"/>
                <a:sym typeface="Calibri"/>
              </a:rPr>
              <a:t> </a:t>
            </a:r>
            <a:r>
              <a:rPr lang="en" sz="1200" b="1" dirty="0">
                <a:latin typeface="Calibri"/>
                <a:ea typeface="Calibri"/>
                <a:cs typeface="Calibri"/>
                <a:sym typeface="Calibri"/>
              </a:rPr>
              <a:t>(for teacher reference)</a:t>
            </a:r>
            <a:endParaRPr sz="1200" b="1" dirty="0">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Unbroken: A World War II Story of Survival, Resilience, and Redemption</a:t>
            </a:r>
            <a:r>
              <a:rPr lang="en" sz="1200" dirty="0">
                <a:solidFill>
                  <a:schemeClr val="dk1"/>
                </a:solidFill>
                <a:latin typeface="Calibri"/>
                <a:ea typeface="Calibri"/>
                <a:cs typeface="Calibri"/>
                <a:sym typeface="Calibri"/>
              </a:rPr>
              <a:t> (one per student)</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or other means of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advance: Cut strips of paper for students to use during the Give One, Get One </a:t>
            </a:r>
            <a:r>
              <a:rPr lang="en" sz="1200" dirty="0" smtClean="0">
                <a:solidFill>
                  <a:schemeClr val="dk1"/>
                </a:solidFill>
                <a:latin typeface="Calibri"/>
                <a:ea typeface="Calibri"/>
                <a:cs typeface="Calibri"/>
                <a:sym typeface="Calibri"/>
              </a:rPr>
              <a:t>protocol</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a:t>
            </a:r>
            <a:r>
              <a:rPr lang="en" sz="1200" dirty="0" smtClean="0">
                <a:solidFill>
                  <a:schemeClr val="dk1"/>
                </a:solidFill>
                <a:latin typeface="Calibri"/>
                <a:ea typeface="Calibri"/>
                <a:cs typeface="Calibri"/>
                <a:sym typeface="Calibri"/>
              </a:rPr>
              <a:t>targets</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be working with their Marshall Islands Discussion Appointment in today’s lesson.</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14" name="Google Shape;214;g42a9210f3f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239927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2a9210f3f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a:t>
            </a:r>
            <a:r>
              <a:rPr lang="en" sz="1200" b="0" dirty="0">
                <a:solidFill>
                  <a:schemeClr val="dk1"/>
                </a:solidFill>
                <a:latin typeface="Calibri"/>
                <a:ea typeface="Calibri"/>
                <a:cs typeface="Calibri"/>
                <a:sym typeface="Calibri"/>
              </a:rPr>
              <a:t>“War in the Pacific”</a:t>
            </a:r>
            <a:endParaRPr sz="1200" b="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brushing up on your World War II history, especially focused on the Pacific Theater. It will be helpful for this lesson, as well as Lessons 5, 7, 8 and 9, as students are reading informational texts on the war between the United States and Japan.</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Familiarize yourself with the </a:t>
            </a:r>
            <a:r>
              <a:rPr lang="en" sz="1200" b="1" dirty="0">
                <a:solidFill>
                  <a:schemeClr val="dk1"/>
                </a:solidFill>
                <a:latin typeface="Calibri"/>
                <a:ea typeface="Calibri"/>
                <a:cs typeface="Calibri"/>
                <a:sym typeface="Calibri"/>
              </a:rPr>
              <a:t>Map of the Pacific</a:t>
            </a:r>
            <a:r>
              <a:rPr lang="en" sz="1200" dirty="0">
                <a:solidFill>
                  <a:schemeClr val="dk1"/>
                </a:solidFill>
                <a:latin typeface="Calibri"/>
                <a:ea typeface="Calibri"/>
                <a:cs typeface="Calibri"/>
                <a:sym typeface="Calibri"/>
              </a:rPr>
              <a:t> (supporting materials).</a:t>
            </a:r>
            <a:r>
              <a:rPr lang="en" sz="1200" i="1" dirty="0">
                <a:solidFill>
                  <a:schemeClr val="dk1"/>
                </a:solidFill>
                <a:latin typeface="Calibri"/>
                <a:ea typeface="Calibri"/>
                <a:cs typeface="Calibri"/>
                <a:sym typeface="Calibri"/>
              </a:rPr>
              <a:t/>
            </a:r>
            <a:br>
              <a:rPr lang="en" sz="1200" i="1" dirty="0">
                <a:solidFill>
                  <a:schemeClr val="dk1"/>
                </a:solidFill>
                <a:latin typeface="Calibri"/>
                <a:ea typeface="Calibri"/>
                <a:cs typeface="Calibri"/>
                <a:sym typeface="Calibri"/>
              </a:rPr>
            </a:b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Discussion Appointments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Give One, Get One (see appendix)</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20" name="Google Shape;220;g42a9210f3f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065471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2a9210f3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6" name="Google Shape;226;g42a9210f3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858558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2a9210f3f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hole </a:t>
            </a:r>
            <a:r>
              <a:rPr lang="en" sz="1200" b="1" dirty="0">
                <a:solidFill>
                  <a:schemeClr val="dk1"/>
                </a:solidFill>
                <a:latin typeface="Calibri"/>
                <a:ea typeface="Calibri"/>
                <a:cs typeface="Calibri"/>
                <a:sym typeface="Calibri"/>
              </a:rPr>
              <a:t>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2a9210f3f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21713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2a9210f3f_0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 (Discussion Appointments)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A.  Engaging the Reader: Structured Notes Focus Question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take their </a:t>
            </a: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structured notes, pages 13–18</a:t>
            </a:r>
            <a:r>
              <a:rPr lang="en" sz="1200" dirty="0">
                <a:solidFill>
                  <a:schemeClr val="dk1"/>
                </a:solidFill>
                <a:latin typeface="Calibri"/>
                <a:ea typeface="Calibri"/>
                <a:cs typeface="Calibri"/>
                <a:sym typeface="Calibri"/>
              </a:rPr>
              <a:t> (from homework) and sit with their Marshall Islands Discussion Appointment partner.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one or two pairs to share their responses.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them to say:</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“Louie changed. He stopped getting into so much trouble and started running.”</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students back to page 13 of the text to reread if they’re having trouble providing evidence for this question.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1" name="Google Shape;241;g42a9210f3f_0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153796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42a9210f3f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2</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A. Engaging the Reader: Structured Notes Focus Question</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Using learning targets helps students understand the purpose for the </a:t>
            </a:r>
            <a:r>
              <a:rPr lang="en" sz="1200" dirty="0" smtClean="0">
                <a:solidFill>
                  <a:schemeClr val="dk1"/>
                </a:solidFill>
                <a:latin typeface="Calibri"/>
                <a:ea typeface="Calibri"/>
                <a:cs typeface="Calibri"/>
                <a:sym typeface="Calibri"/>
              </a:rPr>
              <a:t>reading</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familiar with the academic language in the learning targets. If not, clarify the meaning of any unfamiliar words.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learning targets aloud to the class.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Let students know that they will be reading a text, “War in the </a:t>
            </a:r>
            <a:r>
              <a:rPr lang="en" sz="1200" dirty="0" smtClean="0">
                <a:solidFill>
                  <a:schemeClr val="dk1"/>
                </a:solidFill>
                <a:latin typeface="Calibri"/>
                <a:ea typeface="Calibri"/>
                <a:cs typeface="Calibri"/>
                <a:sym typeface="Calibri"/>
              </a:rPr>
              <a:t>Pacific</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Tomorrow they will analyze the text more deeply.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Define </a:t>
            </a:r>
            <a:r>
              <a:rPr lang="en" sz="1200" i="1" dirty="0">
                <a:solidFill>
                  <a:schemeClr val="dk1"/>
                </a:solidFill>
                <a:latin typeface="Calibri"/>
                <a:ea typeface="Calibri"/>
                <a:cs typeface="Calibri"/>
                <a:sym typeface="Calibri"/>
              </a:rPr>
              <a:t>central idea</a:t>
            </a: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a main point the author wants to convey in a text</a:t>
            </a:r>
            <a:r>
              <a:rPr lang="en" sz="1200" dirty="0">
                <a:solidFill>
                  <a:schemeClr val="dk1"/>
                </a:solidFill>
                <a:latin typeface="Calibri"/>
                <a:ea typeface="Calibri"/>
                <a:cs typeface="Calibri"/>
                <a:sym typeface="Calibri"/>
              </a:rPr>
              <a:t> for students as needed.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50" name="Google Shape;250;g42a9210f3f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301911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42a9210f3f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smtClean="0">
                <a:solidFill>
                  <a:schemeClr val="dk1"/>
                </a:solidFill>
                <a:latin typeface="Calibri"/>
                <a:ea typeface="Calibri"/>
                <a:cs typeface="Calibri"/>
                <a:sym typeface="Calibri"/>
              </a:rPr>
              <a:t>Work </a:t>
            </a:r>
            <a:r>
              <a:rPr lang="en" sz="1200" b="1" dirty="0">
                <a:solidFill>
                  <a:schemeClr val="dk1"/>
                </a:solidFill>
                <a:latin typeface="Calibri"/>
                <a:ea typeface="Calibri"/>
                <a:cs typeface="Calibri"/>
                <a:sym typeface="Calibri"/>
              </a:rPr>
              <a:t>Time A. First Read: “War in the Pacific” </a:t>
            </a:r>
            <a:br>
              <a:rPr lang="en" sz="1200" b="1"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Asking students to identify challenging vocabulary helps them monitor their understanding of a complex text. When students annotate the text by circling these words, it can also provide a formative assessment for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2 in Work Time A.</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students will read about World War II in the next few lessons.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them that World War II started in Europe in 1939. Germany invaded neighboring countries and attacked Great Britain. The war was mostly fought in Europe before 1941.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“War in the Pacific.”</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text aloud as students read along silently in their heads.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circling terms within the passage.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may consider providing students with a glossary of some of the more difficult terms in the text, especially those with few context clues, or preview those terms prior to reading.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57" name="Google Shape;257;g42a9210f3f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754089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42a9210f3f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5-</a:t>
            </a:r>
            <a:r>
              <a:rPr lang="en" sz="1200" b="1" dirty="0" smtClean="0">
                <a:solidFill>
                  <a:schemeClr val="dk1"/>
                </a:solidFill>
                <a:latin typeface="Calibri"/>
                <a:ea typeface="Calibri"/>
                <a:cs typeface="Calibri"/>
                <a:sym typeface="Calibri"/>
              </a:rPr>
              <a:t>7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First Read: “War in the Pacific”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continue to work with their Marshall Islands Partner.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2.</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pairs to reread the text aloud, taking turns reading every other paragraph and then talking about the gist.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one or two pairs to share the gist.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 that in the last paragraph, the article mentions Pearl Harbor, but the reader needs to make an inference that the attack does, in fact, happen.</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them to say</a:t>
            </a:r>
            <a:r>
              <a:rPr lang="en" sz="1200" b="0" dirty="0">
                <a:solidFill>
                  <a:schemeClr val="dk1"/>
                </a:solidFill>
                <a:latin typeface="Calibri"/>
                <a:ea typeface="Calibri"/>
                <a:cs typeface="Calibri"/>
                <a:sym typeface="Calibri"/>
              </a:rPr>
              <a:t>: “The article is about the events that happened before Pearl Harbor was bombed.”</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and students needing additional supports, consider providing smaller chunks of text, sometimes just a few sentences, for a close read. Teachers can check in on students’ thinking as they speak about their text.</a:t>
            </a:r>
            <a:endParaRPr sz="1200" dirty="0">
              <a:latin typeface="Calibri"/>
              <a:ea typeface="Calibri"/>
              <a:cs typeface="Calibri"/>
              <a:sym typeface="Calibri"/>
            </a:endParaRPr>
          </a:p>
        </p:txBody>
      </p:sp>
      <p:sp>
        <p:nvSpPr>
          <p:cNvPr id="265" name="Google Shape;265;g42a9210f3f_0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612921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8.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11.png"/><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4.png"/><Relationship Id="rId5"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1: Lesson 4</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a:latin typeface="Century Gothic"/>
                <a:ea typeface="Century Gothic"/>
                <a:cs typeface="Century Gothic"/>
                <a:sym typeface="Century Gothic"/>
              </a:rPr>
              <a:t>This lesson will take approximately 50-65 minutes to complete. </a:t>
            </a:r>
            <a:endParaRPr sz="160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a:latin typeface="Century Gothic"/>
                <a:ea typeface="Century Gothic"/>
                <a:cs typeface="Century Gothic"/>
                <a:sym typeface="Century Gothic"/>
              </a:rPr>
              <a:t>The purpose of today’s lesson is to:</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a:latin typeface="Century Gothic"/>
                <a:ea typeface="Century Gothic"/>
                <a:cs typeface="Century Gothic"/>
                <a:sym typeface="Century Gothic"/>
              </a:rPr>
              <a:t>build students’ background knowledge about the Pacific Theater in World War II over the next two lessons.</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a:latin typeface="Century Gothic"/>
                <a:ea typeface="Century Gothic"/>
                <a:cs typeface="Century Gothic"/>
                <a:sym typeface="Century Gothic"/>
              </a:rPr>
              <a:t>orient students to the geography of the Pacific to gain background knowledge about the setting of the majority of Louie’s story.</a:t>
            </a:r>
            <a:br>
              <a:rPr lang="en" sz="1600">
                <a:latin typeface="Century Gothic"/>
                <a:ea typeface="Century Gothic"/>
                <a:cs typeface="Century Gothic"/>
                <a:sym typeface="Century Gothic"/>
              </a:rPr>
            </a:br>
            <a:endParaRPr sz="160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a:latin typeface="Century Gothic"/>
                <a:ea typeface="Century Gothic"/>
                <a:cs typeface="Century Gothic"/>
                <a:sym typeface="Century Gothic"/>
              </a:rPr>
              <a:t>The Learning Targets for students today are:</a:t>
            </a:r>
            <a:endParaRPr sz="160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a:latin typeface="Century Gothic"/>
                <a:ea typeface="Century Gothic"/>
                <a:cs typeface="Century Gothic"/>
                <a:sym typeface="Century Gothic"/>
              </a:rPr>
              <a:t>I can determine the central idea of “War in the Pacific.”</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a:latin typeface="Century Gothic"/>
                <a:ea typeface="Century Gothic"/>
                <a:cs typeface="Century Gothic"/>
                <a:sym typeface="Century Gothic"/>
              </a:rPr>
              <a:t>I can determine the meaning of words and phrases in “War in the Pacific.” </a:t>
            </a:r>
            <a:br>
              <a:rPr lang="en" sz="1600">
                <a:latin typeface="Century Gothic"/>
                <a:ea typeface="Century Gothic"/>
                <a:cs typeface="Century Gothic"/>
                <a:sym typeface="Century Gothic"/>
              </a:rPr>
            </a:br>
            <a:r>
              <a:rPr lang="en" sz="1600">
                <a:latin typeface="Century Gothic"/>
                <a:ea typeface="Century Gothic"/>
                <a:cs typeface="Century Gothic"/>
                <a:sym typeface="Century Gothic"/>
              </a:rPr>
              <a:t/>
            </a:r>
            <a:br>
              <a:rPr lang="en" sz="1600">
                <a:latin typeface="Century Gothic"/>
                <a:ea typeface="Century Gothic"/>
                <a:cs typeface="Century Gothic"/>
                <a:sym typeface="Century Gothic"/>
              </a:rPr>
            </a:br>
            <a:endParaRPr sz="160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46"/>
          <p:cNvSpPr txBox="1">
            <a:spLocks noGrp="1"/>
          </p:cNvSpPr>
          <p:nvPr>
            <p:ph type="title"/>
          </p:nvPr>
        </p:nvSpPr>
        <p:spPr>
          <a:xfrm>
            <a:off x="227600" y="273850"/>
            <a:ext cx="82878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Define Unfamiliar Vocabulary</a:t>
            </a:r>
            <a:endParaRPr sz="3300" i="0" u="none" strike="noStrike" cap="none">
              <a:solidFill>
                <a:schemeClr val="dk1"/>
              </a:solidFill>
              <a:latin typeface="Century Gothic"/>
              <a:ea typeface="Century Gothic"/>
              <a:cs typeface="Century Gothic"/>
              <a:sym typeface="Century Gothic"/>
            </a:endParaRPr>
          </a:p>
        </p:txBody>
      </p:sp>
      <p:sp>
        <p:nvSpPr>
          <p:cNvPr id="277" name="Google Shape;277;p46"/>
          <p:cNvSpPr txBox="1">
            <a:spLocks noGrp="1"/>
          </p:cNvSpPr>
          <p:nvPr>
            <p:ph type="body" idx="1"/>
          </p:nvPr>
        </p:nvSpPr>
        <p:spPr>
          <a:xfrm>
            <a:off x="227599" y="1369225"/>
            <a:ext cx="8287875"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2000" dirty="0">
                <a:latin typeface="Century Gothic"/>
                <a:ea typeface="Century Gothic"/>
                <a:cs typeface="Century Gothic"/>
                <a:sym typeface="Century Gothic"/>
              </a:rPr>
              <a:t>Continue working with your </a:t>
            </a:r>
            <a:br>
              <a:rPr lang="en" sz="2000" dirty="0">
                <a:latin typeface="Century Gothic"/>
                <a:ea typeface="Century Gothic"/>
                <a:cs typeface="Century Gothic"/>
                <a:sym typeface="Century Gothic"/>
              </a:rPr>
            </a:br>
            <a:r>
              <a:rPr lang="en" sz="2000" dirty="0">
                <a:latin typeface="Century Gothic"/>
                <a:ea typeface="Century Gothic"/>
                <a:cs typeface="Century Gothic"/>
                <a:sym typeface="Century Gothic"/>
              </a:rPr>
              <a:t>Marshall Islands </a:t>
            </a:r>
            <a:r>
              <a:rPr lang="en" sz="2000" dirty="0" smtClean="0">
                <a:latin typeface="Century Gothic"/>
                <a:ea typeface="Century Gothic"/>
                <a:cs typeface="Century Gothic"/>
                <a:sym typeface="Century Gothic"/>
              </a:rPr>
              <a:t>Partner:</a:t>
            </a:r>
            <a:endParaRPr lang="en" sz="20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lang="en" sz="2000" dirty="0">
              <a:latin typeface="Century Gothic"/>
              <a:ea typeface="Century Gothic"/>
              <a:cs typeface="Century Gothic"/>
              <a:sym typeface="Century Gothic"/>
            </a:endParaRPr>
          </a:p>
          <a:p>
            <a:pPr lvl="0" indent="-457200" algn="l" rtl="0">
              <a:lnSpc>
                <a:spcPct val="100000"/>
              </a:lnSpc>
              <a:spcBef>
                <a:spcPts val="0"/>
              </a:spcBef>
              <a:spcAft>
                <a:spcPts val="0"/>
              </a:spcAft>
              <a:buFont typeface="+mj-lt"/>
              <a:buAutoNum type="arabicPeriod"/>
            </a:pPr>
            <a:r>
              <a:rPr lang="en" sz="2000" dirty="0" smtClean="0">
                <a:latin typeface="Century Gothic"/>
                <a:ea typeface="Century Gothic"/>
                <a:cs typeface="Century Gothic"/>
                <a:sym typeface="Century Gothic"/>
              </a:rPr>
              <a:t>Define </a:t>
            </a:r>
            <a:r>
              <a:rPr lang="en" sz="2000" dirty="0">
                <a:latin typeface="Century Gothic"/>
                <a:ea typeface="Century Gothic"/>
                <a:cs typeface="Century Gothic"/>
                <a:sym typeface="Century Gothic"/>
              </a:rPr>
              <a:t>the words you circled </a:t>
            </a:r>
            <a:br>
              <a:rPr lang="en" sz="2000" dirty="0">
                <a:latin typeface="Century Gothic"/>
                <a:ea typeface="Century Gothic"/>
                <a:cs typeface="Century Gothic"/>
                <a:sym typeface="Century Gothic"/>
              </a:rPr>
            </a:br>
            <a:r>
              <a:rPr lang="en" sz="2000" dirty="0">
                <a:latin typeface="Century Gothic"/>
                <a:ea typeface="Century Gothic"/>
                <a:cs typeface="Century Gothic"/>
                <a:sym typeface="Century Gothic"/>
              </a:rPr>
              <a:t>using context from the text. </a:t>
            </a:r>
          </a:p>
          <a:p>
            <a:pPr lvl="0" indent="-457200" algn="l" rtl="0">
              <a:lnSpc>
                <a:spcPct val="100000"/>
              </a:lnSpc>
              <a:spcBef>
                <a:spcPts val="0"/>
              </a:spcBef>
              <a:spcAft>
                <a:spcPts val="0"/>
              </a:spcAft>
              <a:buFont typeface="+mj-lt"/>
              <a:buAutoNum type="arabicPeriod"/>
            </a:pPr>
            <a:endParaRPr lang="en" sz="2000" dirty="0">
              <a:latin typeface="Century Gothic"/>
              <a:ea typeface="Century Gothic"/>
              <a:cs typeface="Century Gothic"/>
              <a:sym typeface="Century Gothic"/>
            </a:endParaRPr>
          </a:p>
          <a:p>
            <a:pPr lvl="0" indent="-457200" algn="l" rtl="0">
              <a:lnSpc>
                <a:spcPct val="100000"/>
              </a:lnSpc>
              <a:spcBef>
                <a:spcPts val="0"/>
              </a:spcBef>
              <a:spcAft>
                <a:spcPts val="0"/>
              </a:spcAft>
              <a:buFont typeface="+mj-lt"/>
              <a:buAutoNum type="arabicPeriod"/>
            </a:pPr>
            <a:r>
              <a:rPr lang="en" sz="2000" dirty="0" smtClean="0">
                <a:latin typeface="Century Gothic"/>
                <a:ea typeface="Century Gothic"/>
                <a:cs typeface="Century Gothic"/>
                <a:sym typeface="Century Gothic"/>
              </a:rPr>
              <a:t>Write </a:t>
            </a:r>
            <a:r>
              <a:rPr lang="en" sz="2000" dirty="0">
                <a:latin typeface="Century Gothic"/>
                <a:ea typeface="Century Gothic"/>
                <a:cs typeface="Century Gothic"/>
                <a:sym typeface="Century Gothic"/>
              </a:rPr>
              <a:t>the words and your inferred </a:t>
            </a:r>
            <a:br>
              <a:rPr lang="en" sz="2000" dirty="0">
                <a:latin typeface="Century Gothic"/>
                <a:ea typeface="Century Gothic"/>
                <a:cs typeface="Century Gothic"/>
                <a:sym typeface="Century Gothic"/>
              </a:rPr>
            </a:br>
            <a:r>
              <a:rPr lang="en" sz="2000" dirty="0">
                <a:latin typeface="Century Gothic"/>
                <a:ea typeface="Century Gothic"/>
                <a:cs typeface="Century Gothic"/>
                <a:sym typeface="Century Gothic"/>
              </a:rPr>
              <a:t>definitions in the right-hand column </a:t>
            </a:r>
            <a:br>
              <a:rPr lang="en" sz="2000" dirty="0">
                <a:latin typeface="Century Gothic"/>
                <a:ea typeface="Century Gothic"/>
                <a:cs typeface="Century Gothic"/>
                <a:sym typeface="Century Gothic"/>
              </a:rPr>
            </a:br>
            <a:r>
              <a:rPr lang="en" sz="2000" dirty="0">
                <a:latin typeface="Century Gothic"/>
                <a:ea typeface="Century Gothic"/>
                <a:cs typeface="Century Gothic"/>
                <a:sym typeface="Century Gothic"/>
              </a:rPr>
              <a:t>on the handout. </a:t>
            </a:r>
            <a:endParaRPr sz="2000" dirty="0">
              <a:latin typeface="Century Gothic"/>
              <a:ea typeface="Century Gothic"/>
              <a:cs typeface="Century Gothic"/>
              <a:sym typeface="Century Gothic"/>
            </a:endParaRPr>
          </a:p>
        </p:txBody>
      </p:sp>
      <p:pic>
        <p:nvPicPr>
          <p:cNvPr id="278" name="Google Shape;278;p46"/>
          <p:cNvPicPr preferRelativeResize="0"/>
          <p:nvPr/>
        </p:nvPicPr>
        <p:blipFill>
          <a:blip r:embed="rId3">
            <a:alphaModFix/>
          </a:blip>
          <a:stretch>
            <a:fillRect/>
          </a:stretch>
        </p:blipFill>
        <p:spPr>
          <a:xfrm>
            <a:off x="5177213" y="1145103"/>
            <a:ext cx="3576974" cy="3383475"/>
          </a:xfrm>
          <a:prstGeom prst="rect">
            <a:avLst/>
          </a:prstGeom>
          <a:noFill/>
          <a:ln>
            <a:noFill/>
          </a:ln>
        </p:spPr>
      </p:pic>
      <p:sp>
        <p:nvSpPr>
          <p:cNvPr id="280" name="Google Shape;280;p46"/>
          <p:cNvSpPr/>
          <p:nvPr/>
        </p:nvSpPr>
        <p:spPr>
          <a:xfrm rot="10799292">
            <a:off x="7593125" y="1853353"/>
            <a:ext cx="1456500" cy="437700"/>
          </a:xfrm>
          <a:prstGeom prst="rightArrow">
            <a:avLst>
              <a:gd name="adj1" fmla="val 50000"/>
              <a:gd name="adj2" fmla="val 50000"/>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 name="Google Shape;245;p42"/>
          <p:cNvPicPr preferRelativeResize="0"/>
          <p:nvPr/>
        </p:nvPicPr>
        <p:blipFill>
          <a:blip r:embed="rId4">
            <a:alphaModFix/>
          </a:blip>
          <a:stretch>
            <a:fillRect/>
          </a:stretch>
        </p:blipFill>
        <p:spPr>
          <a:xfrm>
            <a:off x="8482976" y="4462204"/>
            <a:ext cx="503985" cy="44824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47"/>
          <p:cNvSpPr txBox="1">
            <a:spLocks noGrp="1"/>
          </p:cNvSpPr>
          <p:nvPr>
            <p:ph type="title"/>
          </p:nvPr>
        </p:nvSpPr>
        <p:spPr>
          <a:xfrm>
            <a:off x="304798" y="273850"/>
            <a:ext cx="8210601"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Let’s Select and Check Our Vocabulary</a:t>
            </a:r>
            <a:endParaRPr sz="3000" i="0" u="none" strike="noStrike" cap="none" dirty="0">
              <a:solidFill>
                <a:schemeClr val="dk1"/>
              </a:solidFill>
              <a:latin typeface="Century Gothic"/>
              <a:ea typeface="Century Gothic"/>
              <a:cs typeface="Century Gothic"/>
              <a:sym typeface="Century Gothic"/>
            </a:endParaRPr>
          </a:p>
        </p:txBody>
      </p:sp>
      <p:sp>
        <p:nvSpPr>
          <p:cNvPr id="286" name="Google Shape;286;p47"/>
          <p:cNvSpPr txBox="1">
            <a:spLocks noGrp="1"/>
          </p:cNvSpPr>
          <p:nvPr>
            <p:ph type="body" idx="1"/>
          </p:nvPr>
        </p:nvSpPr>
        <p:spPr>
          <a:xfrm>
            <a:off x="304799" y="1369225"/>
            <a:ext cx="8210675" cy="3263400"/>
          </a:xfrm>
          <a:prstGeom prst="rect">
            <a:avLst/>
          </a:prstGeom>
          <a:noFill/>
          <a:ln>
            <a:noFill/>
          </a:ln>
        </p:spPr>
        <p:txBody>
          <a:bodyPr spcFirstLastPara="1" wrap="square" lIns="68575" tIns="34275" rIns="68575" bIns="34275" anchor="t" anchorCtr="0">
            <a:noAutofit/>
          </a:bodyPr>
          <a:lstStyle/>
          <a:p>
            <a:pPr marL="457200" lvl="0" indent="-381000" algn="l" rtl="0">
              <a:lnSpc>
                <a:spcPct val="100000"/>
              </a:lnSpc>
              <a:spcBef>
                <a:spcPts val="0"/>
              </a:spcBef>
              <a:spcAft>
                <a:spcPts val="0"/>
              </a:spcAft>
              <a:buSzPts val="2400"/>
              <a:buFont typeface="Century Gothic"/>
              <a:buAutoNum type="arabicPeriod"/>
            </a:pPr>
            <a:r>
              <a:rPr lang="en" sz="2400" dirty="0">
                <a:latin typeface="Century Gothic"/>
                <a:ea typeface="Century Gothic"/>
                <a:cs typeface="Century Gothic"/>
                <a:sym typeface="Century Gothic"/>
              </a:rPr>
              <a:t>Choose one vocabulary word to write on your strip of paper.</a:t>
            </a:r>
            <a:br>
              <a:rPr lang="en" sz="2400" dirty="0">
                <a:latin typeface="Century Gothic"/>
                <a:ea typeface="Century Gothic"/>
                <a:cs typeface="Century Gothic"/>
                <a:sym typeface="Century Gothic"/>
              </a:rPr>
            </a:b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AutoNum type="arabicPeriod"/>
            </a:pPr>
            <a:r>
              <a:rPr lang="en" sz="2400" dirty="0">
                <a:latin typeface="Century Gothic"/>
                <a:ea typeface="Century Gothic"/>
                <a:cs typeface="Century Gothic"/>
                <a:sym typeface="Century Gothic"/>
              </a:rPr>
              <a:t>Turn the strip over and write your  inferred definition on the back.</a:t>
            </a:r>
            <a:br>
              <a:rPr lang="en" sz="2400" dirty="0">
                <a:latin typeface="Century Gothic"/>
                <a:ea typeface="Century Gothic"/>
                <a:cs typeface="Century Gothic"/>
                <a:sym typeface="Century Gothic"/>
              </a:rPr>
            </a:b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AutoNum type="arabicPeriod"/>
            </a:pPr>
            <a:r>
              <a:rPr lang="en" sz="2400" dirty="0">
                <a:latin typeface="Century Gothic"/>
                <a:ea typeface="Century Gothic"/>
                <a:cs typeface="Century Gothic"/>
                <a:sym typeface="Century Gothic"/>
              </a:rPr>
              <a:t>Use the dictionaries to check your definition and revise if needed.</a:t>
            </a:r>
            <a:endParaRPr sz="2400" dirty="0">
              <a:latin typeface="Century Gothic"/>
              <a:ea typeface="Century Gothic"/>
              <a:cs typeface="Century Gothic"/>
              <a:sym typeface="Century Gothic"/>
            </a:endParaRPr>
          </a:p>
        </p:txBody>
      </p:sp>
      <p:pic>
        <p:nvPicPr>
          <p:cNvPr id="5" name="Google Shape;245;p42"/>
          <p:cNvPicPr preferRelativeResize="0"/>
          <p:nvPr/>
        </p:nvPicPr>
        <p:blipFill>
          <a:blip r:embed="rId3">
            <a:alphaModFix/>
          </a:blip>
          <a:stretch>
            <a:fillRect/>
          </a:stretch>
        </p:blipFill>
        <p:spPr>
          <a:xfrm>
            <a:off x="8482976" y="4462204"/>
            <a:ext cx="503985" cy="44824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48"/>
          <p:cNvSpPr txBox="1">
            <a:spLocks noGrp="1"/>
          </p:cNvSpPr>
          <p:nvPr>
            <p:ph type="title"/>
          </p:nvPr>
        </p:nvSpPr>
        <p:spPr>
          <a:xfrm>
            <a:off x="257925" y="273850"/>
            <a:ext cx="87699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Give One and Get One with Vocabulary</a:t>
            </a:r>
            <a:endParaRPr sz="3000" i="0" u="none" strike="noStrike" cap="none">
              <a:solidFill>
                <a:schemeClr val="dk1"/>
              </a:solidFill>
              <a:latin typeface="Century Gothic"/>
              <a:ea typeface="Century Gothic"/>
              <a:cs typeface="Century Gothic"/>
              <a:sym typeface="Century Gothic"/>
            </a:endParaRPr>
          </a:p>
        </p:txBody>
      </p:sp>
      <p:sp>
        <p:nvSpPr>
          <p:cNvPr id="293" name="Google Shape;293;p48"/>
          <p:cNvSpPr txBox="1">
            <a:spLocks noGrp="1"/>
          </p:cNvSpPr>
          <p:nvPr>
            <p:ph type="body" idx="1"/>
          </p:nvPr>
        </p:nvSpPr>
        <p:spPr>
          <a:xfrm>
            <a:off x="257925" y="1171975"/>
            <a:ext cx="8694000" cy="3263400"/>
          </a:xfrm>
          <a:prstGeom prst="rect">
            <a:avLst/>
          </a:prstGeom>
          <a:noFill/>
          <a:ln>
            <a:noFill/>
          </a:ln>
        </p:spPr>
        <p:txBody>
          <a:bodyPr spcFirstLastPara="1" wrap="square" lIns="68575" tIns="34275" rIns="68575" bIns="34275" anchor="t" anchorCtr="0">
            <a:noAutofit/>
          </a:bodyPr>
          <a:lstStyle/>
          <a:p>
            <a:pPr marL="139700" marR="0" lvl="0" indent="0" algn="l" rtl="0">
              <a:lnSpc>
                <a:spcPct val="90000"/>
              </a:lnSpc>
              <a:spcBef>
                <a:spcPts val="0"/>
              </a:spcBef>
              <a:spcAft>
                <a:spcPts val="0"/>
              </a:spcAft>
              <a:buClr>
                <a:schemeClr val="dk1"/>
              </a:buClr>
              <a:buSzPts val="2100"/>
              <a:buFont typeface="Arial"/>
              <a:buNone/>
            </a:pPr>
            <a:r>
              <a:rPr lang="en" sz="1800">
                <a:latin typeface="Century Gothic"/>
                <a:ea typeface="Century Gothic"/>
                <a:cs typeface="Century Gothic"/>
                <a:sym typeface="Century Gothic"/>
              </a:rPr>
              <a:t>As we share vocabulary and definitions, we will use the Give One, Get One protocol.</a:t>
            </a:r>
            <a:endParaRPr sz="180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sz="180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Stand up, find a different partner, and show your partner your word. </a:t>
            </a:r>
            <a:endParaRPr sz="180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Give your partner an opportunity to infer what the word means. </a:t>
            </a:r>
            <a:endParaRPr sz="180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Share the definition you wrote on the back of the strip. </a:t>
            </a:r>
            <a:endParaRPr sz="180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Ask your partner to show you his/her word, infer what it might mean, and then ask your partner to share his/her definition. </a:t>
            </a:r>
            <a:endParaRPr sz="180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Swap strips with your partner and find a new partner. </a:t>
            </a:r>
            <a:endParaRPr sz="180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Repeat the steps. </a:t>
            </a:r>
            <a:endParaRPr sz="180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Return to your seat next to your Marshall Islands partner when you have talked to three people.</a:t>
            </a:r>
            <a:br>
              <a:rPr lang="en" sz="1800">
                <a:latin typeface="Century Gothic"/>
                <a:ea typeface="Century Gothic"/>
                <a:cs typeface="Century Gothic"/>
                <a:sym typeface="Century Gothic"/>
              </a:rPr>
            </a:br>
            <a:endParaRPr sz="1800">
              <a:latin typeface="Century Gothic"/>
              <a:ea typeface="Century Gothic"/>
              <a:cs typeface="Century Gothic"/>
              <a:sym typeface="Century Gothic"/>
            </a:endParaRPr>
          </a:p>
        </p:txBody>
      </p:sp>
      <p:pic>
        <p:nvPicPr>
          <p:cNvPr id="294" name="Google Shape;294;p48"/>
          <p:cNvPicPr preferRelativeResize="0"/>
          <p:nvPr/>
        </p:nvPicPr>
        <p:blipFill>
          <a:blip r:embed="rId3">
            <a:alphaModFix/>
          </a:blip>
          <a:stretch>
            <a:fillRect/>
          </a:stretch>
        </p:blipFill>
        <p:spPr>
          <a:xfrm>
            <a:off x="8484103" y="4489805"/>
            <a:ext cx="521950" cy="4033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49"/>
          <p:cNvSpPr txBox="1">
            <a:spLocks noGrp="1"/>
          </p:cNvSpPr>
          <p:nvPr>
            <p:ph type="title"/>
          </p:nvPr>
        </p:nvSpPr>
        <p:spPr>
          <a:xfrm>
            <a:off x="257925" y="273850"/>
            <a:ext cx="82575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Learn About the Geography of the Pacific</a:t>
            </a:r>
            <a:endParaRPr sz="3000" i="0" u="none" strike="noStrike" cap="none">
              <a:solidFill>
                <a:schemeClr val="dk1"/>
              </a:solidFill>
              <a:latin typeface="Century Gothic"/>
              <a:ea typeface="Century Gothic"/>
              <a:cs typeface="Century Gothic"/>
              <a:sym typeface="Century Gothic"/>
            </a:endParaRPr>
          </a:p>
        </p:txBody>
      </p:sp>
      <p:sp>
        <p:nvSpPr>
          <p:cNvPr id="300" name="Google Shape;300;p4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pic>
        <p:nvPicPr>
          <p:cNvPr id="301" name="Google Shape;301;p49"/>
          <p:cNvPicPr preferRelativeResize="0"/>
          <p:nvPr/>
        </p:nvPicPr>
        <p:blipFill>
          <a:blip r:embed="rId3">
            <a:alphaModFix/>
          </a:blip>
          <a:stretch>
            <a:fillRect/>
          </a:stretch>
        </p:blipFill>
        <p:spPr>
          <a:xfrm rot="5400000">
            <a:off x="2954686" y="529359"/>
            <a:ext cx="3478116" cy="472840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50"/>
          <p:cNvSpPr txBox="1">
            <a:spLocks noGrp="1"/>
          </p:cNvSpPr>
          <p:nvPr>
            <p:ph type="title"/>
          </p:nvPr>
        </p:nvSpPr>
        <p:spPr>
          <a:xfrm>
            <a:off x="257925" y="273850"/>
            <a:ext cx="82575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Learn About the Geography of the Pacific</a:t>
            </a:r>
            <a:endParaRPr sz="3000" i="0" u="none" strike="noStrike" cap="none">
              <a:solidFill>
                <a:schemeClr val="dk1"/>
              </a:solidFill>
              <a:latin typeface="Century Gothic"/>
              <a:ea typeface="Century Gothic"/>
              <a:cs typeface="Century Gothic"/>
              <a:sym typeface="Century Gothic"/>
            </a:endParaRPr>
          </a:p>
        </p:txBody>
      </p:sp>
      <p:sp>
        <p:nvSpPr>
          <p:cNvPr id="307" name="Google Shape;307;p50"/>
          <p:cNvSpPr txBox="1">
            <a:spLocks noGrp="1"/>
          </p:cNvSpPr>
          <p:nvPr>
            <p:ph type="body" idx="1"/>
          </p:nvPr>
        </p:nvSpPr>
        <p:spPr>
          <a:xfrm>
            <a:off x="257850" y="1369225"/>
            <a:ext cx="82575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800">
                <a:latin typeface="Century Gothic"/>
                <a:ea typeface="Century Gothic"/>
                <a:cs typeface="Century Gothic"/>
                <a:sym typeface="Century Gothic"/>
              </a:rPr>
              <a:t>Working with your</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800">
                <a:latin typeface="Century Gothic"/>
                <a:ea typeface="Century Gothic"/>
                <a:cs typeface="Century Gothic"/>
                <a:sym typeface="Century Gothic"/>
              </a:rPr>
              <a:t>partner,  reread </a:t>
            </a:r>
            <a:br>
              <a:rPr lang="en" sz="1800">
                <a:latin typeface="Century Gothic"/>
                <a:ea typeface="Century Gothic"/>
                <a:cs typeface="Century Gothic"/>
                <a:sym typeface="Century Gothic"/>
              </a:rPr>
            </a:br>
            <a:r>
              <a:rPr lang="en" sz="1800">
                <a:latin typeface="Century Gothic"/>
                <a:ea typeface="Century Gothic"/>
                <a:cs typeface="Century Gothic"/>
                <a:sym typeface="Century Gothic"/>
              </a:rPr>
              <a:t>"War in the Pacific" </a:t>
            </a:r>
            <a:br>
              <a:rPr lang="en" sz="1800">
                <a:latin typeface="Century Gothic"/>
                <a:ea typeface="Century Gothic"/>
                <a:cs typeface="Century Gothic"/>
                <a:sym typeface="Century Gothic"/>
              </a:rPr>
            </a:br>
            <a:r>
              <a:rPr lang="en" sz="1800">
                <a:latin typeface="Century Gothic"/>
                <a:ea typeface="Century Gothic"/>
                <a:cs typeface="Century Gothic"/>
                <a:sym typeface="Century Gothic"/>
              </a:rPr>
              <a:t>and underline</a:t>
            </a:r>
            <a:r>
              <a:rPr lang="en" sz="1800" u="sng">
                <a:latin typeface="Century Gothic"/>
                <a:ea typeface="Century Gothic"/>
                <a:cs typeface="Century Gothic"/>
                <a:sym typeface="Century Gothic"/>
              </a:rPr>
              <a:t/>
            </a:r>
            <a:br>
              <a:rPr lang="en" sz="1800" u="sng">
                <a:latin typeface="Century Gothic"/>
                <a:ea typeface="Century Gothic"/>
                <a:cs typeface="Century Gothic"/>
                <a:sym typeface="Century Gothic"/>
              </a:rPr>
            </a:br>
            <a:r>
              <a:rPr lang="en" sz="1800">
                <a:latin typeface="Century Gothic"/>
                <a:ea typeface="Century Gothic"/>
                <a:cs typeface="Century Gothic"/>
                <a:sym typeface="Century Gothic"/>
              </a:rPr>
              <a:t>the names of any</a:t>
            </a:r>
            <a:br>
              <a:rPr lang="en" sz="1800">
                <a:latin typeface="Century Gothic"/>
                <a:ea typeface="Century Gothic"/>
                <a:cs typeface="Century Gothic"/>
                <a:sym typeface="Century Gothic"/>
              </a:rPr>
            </a:br>
            <a:r>
              <a:rPr lang="en" sz="1800">
                <a:latin typeface="Century Gothic"/>
                <a:ea typeface="Century Gothic"/>
                <a:cs typeface="Century Gothic"/>
                <a:sym typeface="Century Gothic"/>
              </a:rPr>
              <a:t>places in the Pacific </a:t>
            </a:r>
            <a:br>
              <a:rPr lang="en" sz="1800">
                <a:latin typeface="Century Gothic"/>
                <a:ea typeface="Century Gothic"/>
                <a:cs typeface="Century Gothic"/>
                <a:sym typeface="Century Gothic"/>
              </a:rPr>
            </a:br>
            <a:r>
              <a:rPr lang="en" sz="1800">
                <a:latin typeface="Century Gothic"/>
                <a:ea typeface="Century Gothic"/>
                <a:cs typeface="Century Gothic"/>
                <a:sym typeface="Century Gothic"/>
              </a:rPr>
              <a:t>that are mentioned.</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800">
                <a:latin typeface="Century Gothic"/>
                <a:ea typeface="Century Gothic"/>
                <a:cs typeface="Century Gothic"/>
                <a:sym typeface="Century Gothic"/>
              </a:rPr>
              <a:t>Then, circle those</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800">
                <a:latin typeface="Century Gothic"/>
                <a:ea typeface="Century Gothic"/>
                <a:cs typeface="Century Gothic"/>
                <a:sym typeface="Century Gothic"/>
              </a:rPr>
              <a:t>locations on the map.</a:t>
            </a:r>
            <a:endParaRPr sz="1800">
              <a:latin typeface="Century Gothic"/>
              <a:ea typeface="Century Gothic"/>
              <a:cs typeface="Century Gothic"/>
              <a:sym typeface="Century Gothic"/>
            </a:endParaRPr>
          </a:p>
        </p:txBody>
      </p:sp>
      <p:pic>
        <p:nvPicPr>
          <p:cNvPr id="308" name="Google Shape;308;p50"/>
          <p:cNvPicPr preferRelativeResize="0"/>
          <p:nvPr/>
        </p:nvPicPr>
        <p:blipFill>
          <a:blip r:embed="rId3">
            <a:alphaModFix/>
          </a:blip>
          <a:stretch>
            <a:fillRect/>
          </a:stretch>
        </p:blipFill>
        <p:spPr>
          <a:xfrm rot="5400000">
            <a:off x="5904251" y="1266241"/>
            <a:ext cx="2675375" cy="3615375"/>
          </a:xfrm>
          <a:prstGeom prst="rect">
            <a:avLst/>
          </a:prstGeom>
          <a:noFill/>
          <a:ln>
            <a:noFill/>
          </a:ln>
        </p:spPr>
      </p:pic>
      <p:pic>
        <p:nvPicPr>
          <p:cNvPr id="309" name="Google Shape;309;p50"/>
          <p:cNvPicPr preferRelativeResize="0"/>
          <p:nvPr/>
        </p:nvPicPr>
        <p:blipFill>
          <a:blip r:embed="rId4">
            <a:alphaModFix/>
          </a:blip>
          <a:stretch>
            <a:fillRect/>
          </a:stretch>
        </p:blipFill>
        <p:spPr>
          <a:xfrm>
            <a:off x="2712001" y="1284272"/>
            <a:ext cx="2722250" cy="2574975"/>
          </a:xfrm>
          <a:prstGeom prst="rect">
            <a:avLst/>
          </a:prstGeom>
          <a:noFill/>
          <a:ln>
            <a:noFill/>
          </a:ln>
        </p:spPr>
      </p:pic>
      <p:sp>
        <p:nvSpPr>
          <p:cNvPr id="311" name="Google Shape;311;p50"/>
          <p:cNvSpPr/>
          <p:nvPr/>
        </p:nvSpPr>
        <p:spPr>
          <a:xfrm>
            <a:off x="925525" y="3611075"/>
            <a:ext cx="697800" cy="345300"/>
          </a:xfrm>
          <a:prstGeom prst="ellipse">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12" name="Google Shape;312;p50"/>
          <p:cNvCxnSpPr/>
          <p:nvPr/>
        </p:nvCxnSpPr>
        <p:spPr>
          <a:xfrm>
            <a:off x="834300" y="2499825"/>
            <a:ext cx="1014900" cy="0"/>
          </a:xfrm>
          <a:prstGeom prst="straightConnector1">
            <a:avLst/>
          </a:prstGeom>
          <a:noFill/>
          <a:ln w="38100" cap="flat" cmpd="sng">
            <a:solidFill>
              <a:srgbClr val="FF0000"/>
            </a:solidFill>
            <a:prstDash val="solid"/>
            <a:round/>
            <a:headEnd type="none" w="med" len="med"/>
            <a:tailEnd type="none" w="med" len="med"/>
          </a:ln>
        </p:spPr>
      </p:cxnSp>
      <p:pic>
        <p:nvPicPr>
          <p:cNvPr id="10" name="Google Shape;246;p42"/>
          <p:cNvPicPr preferRelativeResize="0"/>
          <p:nvPr/>
        </p:nvPicPr>
        <p:blipFill>
          <a:blip r:embed="rId5">
            <a:alphaModFix/>
          </a:blip>
          <a:stretch>
            <a:fillRect/>
          </a:stretch>
        </p:blipFill>
        <p:spPr>
          <a:xfrm>
            <a:off x="7954174" y="4390757"/>
            <a:ext cx="565239" cy="592281"/>
          </a:xfrm>
          <a:prstGeom prst="rect">
            <a:avLst/>
          </a:prstGeom>
          <a:noFill/>
          <a:ln>
            <a:noFill/>
          </a:ln>
        </p:spPr>
      </p:pic>
      <p:pic>
        <p:nvPicPr>
          <p:cNvPr id="11" name="Google Shape;245;p42"/>
          <p:cNvPicPr preferRelativeResize="0"/>
          <p:nvPr/>
        </p:nvPicPr>
        <p:blipFill>
          <a:blip r:embed="rId6">
            <a:alphaModFix/>
          </a:blip>
          <a:stretch>
            <a:fillRect/>
          </a:stretch>
        </p:blipFill>
        <p:spPr>
          <a:xfrm>
            <a:off x="8482976" y="4462204"/>
            <a:ext cx="503985" cy="44824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51"/>
          <p:cNvSpPr txBox="1">
            <a:spLocks noGrp="1"/>
          </p:cNvSpPr>
          <p:nvPr>
            <p:ph type="title"/>
          </p:nvPr>
        </p:nvSpPr>
        <p:spPr>
          <a:xfrm>
            <a:off x="217325" y="273850"/>
            <a:ext cx="82980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000">
                <a:latin typeface="Century Gothic"/>
                <a:ea typeface="Century Gothic"/>
                <a:cs typeface="Century Gothic"/>
                <a:sym typeface="Century Gothic"/>
              </a:rPr>
              <a:t>Let’s Self-Assess Our Mastery of Learning Targets</a:t>
            </a:r>
            <a:endParaRPr sz="3000" b="0" i="0" u="none" strike="noStrike" cap="none">
              <a:solidFill>
                <a:schemeClr val="dk1"/>
              </a:solidFill>
              <a:latin typeface="Calibri"/>
              <a:ea typeface="Calibri"/>
              <a:cs typeface="Calibri"/>
              <a:sym typeface="Calibri"/>
            </a:endParaRPr>
          </a:p>
        </p:txBody>
      </p:sp>
      <p:sp>
        <p:nvSpPr>
          <p:cNvPr id="319" name="Google Shape;319;p5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spcBef>
                <a:spcPts val="800"/>
              </a:spcBef>
              <a:spcAft>
                <a:spcPts val="0"/>
              </a:spcAft>
              <a:buSzPts val="2400"/>
              <a:buFont typeface="Century Gothic"/>
              <a:buAutoNum type="arabicPeriod"/>
            </a:pPr>
            <a:r>
              <a:rPr lang="en" sz="2400">
                <a:latin typeface="Century Gothic"/>
                <a:ea typeface="Century Gothic"/>
                <a:cs typeface="Century Gothic"/>
                <a:sym typeface="Century Gothic"/>
              </a:rPr>
              <a:t>I can </a:t>
            </a:r>
            <a:r>
              <a:rPr lang="en" sz="2400" i="1">
                <a:latin typeface="Century Gothic"/>
                <a:ea typeface="Century Gothic"/>
                <a:cs typeface="Century Gothic"/>
                <a:sym typeface="Century Gothic"/>
              </a:rPr>
              <a:t>determine the central idea</a:t>
            </a:r>
            <a:r>
              <a:rPr lang="en" sz="2400">
                <a:latin typeface="Century Gothic"/>
                <a:ea typeface="Century Gothic"/>
                <a:cs typeface="Century Gothic"/>
                <a:sym typeface="Century Gothic"/>
              </a:rPr>
              <a:t> of “War in the Pacific.”</a:t>
            </a:r>
            <a:br>
              <a:rPr lang="en" sz="2400">
                <a:latin typeface="Century Gothic"/>
                <a:ea typeface="Century Gothic"/>
                <a:cs typeface="Century Gothic"/>
                <a:sym typeface="Century Gothic"/>
              </a:rPr>
            </a:b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I can </a:t>
            </a:r>
            <a:r>
              <a:rPr lang="en" sz="2400" i="1">
                <a:latin typeface="Century Gothic"/>
                <a:ea typeface="Century Gothic"/>
                <a:cs typeface="Century Gothic"/>
                <a:sym typeface="Century Gothic"/>
              </a:rPr>
              <a:t>determine the meaning of words and phrases</a:t>
            </a:r>
            <a:r>
              <a:rPr lang="en" sz="2400">
                <a:latin typeface="Century Gothic"/>
                <a:ea typeface="Century Gothic"/>
                <a:cs typeface="Century Gothic"/>
                <a:sym typeface="Century Gothic"/>
              </a:rPr>
              <a:t> in “War in the Pacific.” </a:t>
            </a:r>
            <a:br>
              <a:rPr lang="en" sz="2400">
                <a:latin typeface="Century Gothic"/>
                <a:ea typeface="Century Gothic"/>
                <a:cs typeface="Century Gothic"/>
                <a:sym typeface="Century Gothic"/>
              </a:rPr>
            </a:br>
            <a:endParaRPr sz="2400">
              <a:latin typeface="Century Gothic"/>
              <a:ea typeface="Century Gothic"/>
              <a:cs typeface="Century Gothic"/>
              <a:sym typeface="Century Gothic"/>
            </a:endParaRPr>
          </a:p>
        </p:txBody>
      </p:sp>
      <p:pic>
        <p:nvPicPr>
          <p:cNvPr id="320" name="Google Shape;320;p51"/>
          <p:cNvPicPr preferRelativeResize="0"/>
          <p:nvPr/>
        </p:nvPicPr>
        <p:blipFill>
          <a:blip r:embed="rId3">
            <a:alphaModFix/>
          </a:blip>
          <a:stretch>
            <a:fillRect/>
          </a:stretch>
        </p:blipFill>
        <p:spPr>
          <a:xfrm>
            <a:off x="8406493" y="4383594"/>
            <a:ext cx="615775" cy="498050"/>
          </a:xfrm>
          <a:prstGeom prst="rect">
            <a:avLst/>
          </a:prstGeom>
          <a:noFill/>
          <a:ln>
            <a:noFill/>
          </a:ln>
        </p:spPr>
      </p:pic>
      <p:pic>
        <p:nvPicPr>
          <p:cNvPr id="321" name="Google Shape;321;p51"/>
          <p:cNvPicPr preferRelativeResize="0"/>
          <p:nvPr/>
        </p:nvPicPr>
        <p:blipFill>
          <a:blip r:embed="rId4">
            <a:alphaModFix/>
          </a:blip>
          <a:stretch>
            <a:fillRect/>
          </a:stretch>
        </p:blipFill>
        <p:spPr>
          <a:xfrm>
            <a:off x="7993496" y="4424056"/>
            <a:ext cx="452775" cy="4171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p5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327" name="Google Shape;327;p5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000">
                <a:latin typeface="Century Gothic"/>
                <a:ea typeface="Century Gothic"/>
                <a:cs typeface="Century Gothic"/>
                <a:sym typeface="Century Gothic"/>
              </a:rPr>
              <a:t>Complete a first read of pages 19–27 in </a:t>
            </a:r>
            <a:r>
              <a:rPr lang="en" sz="2000" i="1">
                <a:latin typeface="Century Gothic"/>
                <a:ea typeface="Century Gothic"/>
                <a:cs typeface="Century Gothic"/>
                <a:sym typeface="Century Gothic"/>
              </a:rPr>
              <a:t>Unbroken </a:t>
            </a:r>
            <a:r>
              <a:rPr lang="en" sz="2000">
                <a:latin typeface="Century Gothic"/>
                <a:ea typeface="Century Gothic"/>
                <a:cs typeface="Century Gothic"/>
                <a:sym typeface="Century Gothic"/>
              </a:rPr>
              <a:t>and fill in the </a:t>
            </a:r>
            <a:r>
              <a:rPr lang="en" sz="2000" b="1">
                <a:latin typeface="Century Gothic"/>
                <a:ea typeface="Century Gothic"/>
                <a:cs typeface="Century Gothic"/>
                <a:sym typeface="Century Gothic"/>
              </a:rPr>
              <a:t>structured notes</a:t>
            </a:r>
            <a:r>
              <a:rPr lang="en" sz="2000">
                <a:latin typeface="Century Gothic"/>
                <a:ea typeface="Century Gothic"/>
                <a:cs typeface="Century Gothic"/>
                <a:sym typeface="Century Gothic"/>
              </a:rPr>
              <a:t>.</a:t>
            </a:r>
            <a:endParaRPr sz="2000">
              <a:latin typeface="Century Gothic"/>
              <a:ea typeface="Century Gothic"/>
              <a:cs typeface="Century Gothic"/>
              <a:sym typeface="Century Gothic"/>
            </a:endParaRPr>
          </a:p>
          <a:p>
            <a:pPr marL="0" lvl="0" indent="0" algn="l" rtl="0">
              <a:spcBef>
                <a:spcPts val="800"/>
              </a:spcBef>
              <a:spcAft>
                <a:spcPts val="0"/>
              </a:spcAft>
              <a:buNone/>
            </a:pPr>
            <a:r>
              <a:rPr lang="en" sz="2000">
                <a:latin typeface="Century Gothic"/>
                <a:ea typeface="Century Gothic"/>
                <a:cs typeface="Century Gothic"/>
                <a:sym typeface="Century Gothic"/>
              </a:rPr>
              <a:t>Answer the focus question: </a:t>
            </a:r>
            <a:endParaRPr sz="2000">
              <a:latin typeface="Century Gothic"/>
              <a:ea typeface="Century Gothic"/>
              <a:cs typeface="Century Gothic"/>
              <a:sym typeface="Century Gothic"/>
            </a:endParaRPr>
          </a:p>
          <a:p>
            <a:pPr marL="0" lvl="0" indent="0" algn="l" rtl="0">
              <a:spcBef>
                <a:spcPts val="800"/>
              </a:spcBef>
              <a:spcAft>
                <a:spcPts val="0"/>
              </a:spcAft>
              <a:buNone/>
            </a:pPr>
            <a:r>
              <a:rPr lang="en" sz="2000" i="1">
                <a:latin typeface="Century Gothic"/>
                <a:ea typeface="Century Gothic"/>
                <a:cs typeface="Century Gothic"/>
                <a:sym typeface="Century Gothic"/>
              </a:rPr>
              <a:t>Hillenbrand writes, “Once his hometown’s resident archvillain, Louie was now a superstar, and Torrance forgave him everything” (20). How did Torrance show Louie he was forgiven? Use the strongest evidence from the book to support your answer.</a:t>
            </a:r>
            <a:endParaRPr sz="2000" i="1">
              <a:latin typeface="Century Gothic"/>
              <a:ea typeface="Century Gothic"/>
              <a:cs typeface="Century Gothic"/>
              <a:sym typeface="Century Gothic"/>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p5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334" name="Google Shape;334;p5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335" name="Google Shape;335;p53"/>
          <p:cNvGraphicFramePr/>
          <p:nvPr/>
        </p:nvGraphicFramePr>
        <p:xfrm>
          <a:off x="577216" y="1385887"/>
          <a:ext cx="7989600" cy="3230175"/>
        </p:xfrm>
        <a:graphic>
          <a:graphicData uri="http://schemas.openxmlformats.org/drawingml/2006/table">
            <a:tbl>
              <a:tblPr firstRow="1" bandRow="1">
                <a:noFill/>
                <a:tableStyleId>{565C8CDD-851A-4935-AF6C-47A9C2C26F9F}</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1: Lesson 4</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4: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Materials and classroom preparation</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dirty="0">
                <a:latin typeface="Century Gothic"/>
                <a:ea typeface="Century Gothic"/>
                <a:cs typeface="Century Gothic"/>
                <a:sym typeface="Century Gothic"/>
              </a:rPr>
              <a:t>“War in the Pacific” (one per student)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Strips of paper (one per student)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Dictionaries (one per pair of students)</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dirty="0">
                <a:latin typeface="Century Gothic"/>
                <a:ea typeface="Century Gothic"/>
                <a:cs typeface="Century Gothic"/>
                <a:sym typeface="Century Gothic"/>
              </a:rPr>
              <a:t>Map of the Pacific </a:t>
            </a:r>
            <a:r>
              <a:rPr lang="en" sz="1800" dirty="0">
                <a:latin typeface="Century Gothic"/>
                <a:ea typeface="Century Gothic"/>
                <a:cs typeface="Century Gothic"/>
                <a:sym typeface="Century Gothic"/>
              </a:rPr>
              <a:t>(one per student and one to display)</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i="1" dirty="0">
                <a:latin typeface="Century Gothic"/>
                <a:ea typeface="Century Gothic"/>
                <a:cs typeface="Century Gothic"/>
                <a:sym typeface="Century Gothic"/>
              </a:rPr>
              <a:t>Unbroken </a:t>
            </a:r>
            <a:r>
              <a:rPr lang="en" sz="1800" b="1" dirty="0">
                <a:latin typeface="Century Gothic"/>
                <a:ea typeface="Century Gothic"/>
                <a:cs typeface="Century Gothic"/>
                <a:sym typeface="Century Gothic"/>
              </a:rPr>
              <a:t>structured notes, pages 19–27 </a:t>
            </a:r>
            <a:r>
              <a:rPr lang="en" sz="1800" dirty="0">
                <a:latin typeface="Century Gothic"/>
                <a:ea typeface="Century Gothic"/>
                <a:cs typeface="Century Gothic"/>
                <a:sym typeface="Century Gothic"/>
              </a:rPr>
              <a:t>(one per student)</a:t>
            </a:r>
            <a:br>
              <a:rPr lang="en" sz="1800" dirty="0">
                <a:latin typeface="Century Gothic"/>
                <a:ea typeface="Century Gothic"/>
                <a:cs typeface="Century Gothic"/>
                <a:sym typeface="Century Gothic"/>
              </a:rPr>
            </a:br>
            <a:endParaRPr sz="18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1: Lesson 4</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4: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Reading and protocols to read in preparation:</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dirty="0">
                <a:latin typeface="Century Gothic"/>
                <a:ea typeface="Century Gothic"/>
                <a:cs typeface="Century Gothic"/>
                <a:sym typeface="Century Gothic"/>
              </a:rPr>
              <a:t>Read “War in the Pacific”</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the World War </a:t>
            </a:r>
            <a:r>
              <a:rPr lang="en" sz="1800" dirty="0" smtClean="0">
                <a:latin typeface="Century Gothic"/>
                <a:ea typeface="Century Gothic"/>
                <a:cs typeface="Century Gothic"/>
                <a:sym typeface="Century Gothic"/>
              </a:rPr>
              <a:t>I</a:t>
            </a:r>
            <a:r>
              <a:rPr lang="en-US" sz="1800" dirty="0" smtClean="0">
                <a:latin typeface="Century Gothic"/>
                <a:ea typeface="Century Gothic"/>
                <a:cs typeface="Century Gothic"/>
                <a:sym typeface="Century Gothic"/>
              </a:rPr>
              <a:t>I</a:t>
            </a:r>
            <a:r>
              <a:rPr lang="en" sz="1800" dirty="0" smtClean="0">
                <a:latin typeface="Century Gothic"/>
                <a:ea typeface="Century Gothic"/>
                <a:cs typeface="Century Gothic"/>
                <a:sym typeface="Century Gothic"/>
              </a:rPr>
              <a:t> </a:t>
            </a:r>
            <a:r>
              <a:rPr lang="en" sz="1800" dirty="0">
                <a:latin typeface="Century Gothic"/>
                <a:ea typeface="Century Gothic"/>
                <a:cs typeface="Century Gothic"/>
                <a:sym typeface="Century Gothic"/>
              </a:rPr>
              <a:t>history with a focus on the Pacific Theater</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Familiarize yourself with the </a:t>
            </a:r>
            <a:r>
              <a:rPr lang="en" sz="1800" b="1" dirty="0">
                <a:latin typeface="Century Gothic"/>
                <a:ea typeface="Century Gothic"/>
                <a:cs typeface="Century Gothic"/>
                <a:sym typeface="Century Gothic"/>
              </a:rPr>
              <a:t>Map of the Pacific </a:t>
            </a:r>
            <a:endParaRPr sz="1800" b="1"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Reread pages 19-27 of </a:t>
            </a:r>
            <a:r>
              <a:rPr lang="en" sz="1800" i="1" dirty="0">
                <a:latin typeface="Century Gothic"/>
                <a:ea typeface="Century Gothic"/>
                <a:cs typeface="Century Gothic"/>
                <a:sym typeface="Century Gothic"/>
              </a:rPr>
              <a:t>Unbroken </a:t>
            </a:r>
            <a:r>
              <a:rPr lang="en" sz="1800" dirty="0">
                <a:latin typeface="Century Gothic"/>
                <a:ea typeface="Century Gothic"/>
                <a:cs typeface="Century Gothic"/>
                <a:sym typeface="Century Gothic"/>
              </a:rPr>
              <a:t>(in preparation for student homework)</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the Give One, Get One Protocol</a:t>
            </a:r>
            <a:endParaRPr sz="18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1: Lesson </a:t>
            </a:r>
            <a:r>
              <a:rPr lang="en" sz="3000" b="1">
                <a:solidFill>
                  <a:srgbClr val="404040"/>
                </a:solidFill>
                <a:latin typeface="Century Gothic"/>
                <a:ea typeface="Century Gothic"/>
                <a:cs typeface="Century Gothic"/>
                <a:sym typeface="Century Gothic"/>
              </a:rPr>
              <a:t>4</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1268044"/>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In today’s lesson, you’ll begin to learn more about World War II in the Pacific Theater through a reading of the informational text “War in the Pacific.” Reading this text will give you a better understanding of events that occur later in our reading of </a:t>
            </a:r>
            <a:r>
              <a:rPr lang="en" sz="1800" i="1" dirty="0">
                <a:latin typeface="Century Gothic"/>
                <a:ea typeface="Century Gothic"/>
                <a:cs typeface="Century Gothic"/>
                <a:sym typeface="Century Gothic"/>
              </a:rPr>
              <a:t>Unbroken</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Here’s what you’ll do today: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Read “War in the Pacific” for the gist.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Determine the meaning of unfamiliar vocabulary in the article. </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Share vocabulary through Give One, Get One.</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Learn about the geography of the Pacific Theater.</a:t>
            </a: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pic>
        <p:nvPicPr>
          <p:cNvPr id="246" name="Google Shape;246;p42"/>
          <p:cNvPicPr preferRelativeResize="0"/>
          <p:nvPr/>
        </p:nvPicPr>
        <p:blipFill>
          <a:blip r:embed="rId3">
            <a:alphaModFix/>
          </a:blip>
          <a:stretch>
            <a:fillRect/>
          </a:stretch>
        </p:blipFill>
        <p:spPr>
          <a:xfrm>
            <a:off x="7954174" y="4390757"/>
            <a:ext cx="565239" cy="592281"/>
          </a:xfrm>
          <a:prstGeom prst="rect">
            <a:avLst/>
          </a:prstGeom>
          <a:noFill/>
          <a:ln>
            <a:noFill/>
          </a:ln>
        </p:spPr>
      </p:pic>
      <p:sp>
        <p:nvSpPr>
          <p:cNvPr id="243" name="Google Shape;243;p42"/>
          <p:cNvSpPr txBox="1">
            <a:spLocks noGrp="1"/>
          </p:cNvSpPr>
          <p:nvPr>
            <p:ph type="title"/>
          </p:nvPr>
        </p:nvSpPr>
        <p:spPr>
          <a:xfrm>
            <a:off x="176225" y="185750"/>
            <a:ext cx="85152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dirty="0">
                <a:latin typeface="Century Gothic"/>
                <a:ea typeface="Century Gothic"/>
                <a:cs typeface="Century Gothic"/>
                <a:sym typeface="Century Gothic"/>
              </a:rPr>
              <a:t>Let’s Share Our Response to Homework</a:t>
            </a:r>
            <a:endParaRPr sz="3300" i="0" u="none" strike="noStrike" cap="none" dirty="0">
              <a:solidFill>
                <a:schemeClr val="dk1"/>
              </a:solidFill>
              <a:latin typeface="Century Gothic"/>
              <a:ea typeface="Century Gothic"/>
              <a:cs typeface="Century Gothic"/>
              <a:sym typeface="Century Gothic"/>
            </a:endParaRPr>
          </a:p>
        </p:txBody>
      </p:sp>
      <p:sp>
        <p:nvSpPr>
          <p:cNvPr id="244" name="Google Shape;244;p42"/>
          <p:cNvSpPr txBox="1">
            <a:spLocks noGrp="1"/>
          </p:cNvSpPr>
          <p:nvPr>
            <p:ph type="body" idx="1"/>
          </p:nvPr>
        </p:nvSpPr>
        <p:spPr>
          <a:xfrm>
            <a:off x="306550" y="105476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2000" i="1" dirty="0">
                <a:latin typeface="Century Gothic"/>
                <a:ea typeface="Century Gothic"/>
                <a:cs typeface="Century Gothic"/>
                <a:sym typeface="Century Gothic"/>
              </a:rPr>
              <a:t>Hillenbrand refers to the change in Louie as </a:t>
            </a:r>
            <a:br>
              <a:rPr lang="en" sz="2000" i="1" dirty="0">
                <a:latin typeface="Century Gothic"/>
                <a:ea typeface="Century Gothic"/>
                <a:cs typeface="Century Gothic"/>
                <a:sym typeface="Century Gothic"/>
              </a:rPr>
            </a:br>
            <a:r>
              <a:rPr lang="en" sz="2000" i="1" dirty="0">
                <a:latin typeface="Century Gothic"/>
                <a:ea typeface="Century Gothic"/>
                <a:cs typeface="Century Gothic"/>
                <a:sym typeface="Century Gothic"/>
              </a:rPr>
              <a:t>“rehabilitation” (13). How is Louie rehabilitated? </a:t>
            </a:r>
            <a:br>
              <a:rPr lang="en" sz="2000" i="1" dirty="0">
                <a:latin typeface="Century Gothic"/>
                <a:ea typeface="Century Gothic"/>
                <a:cs typeface="Century Gothic"/>
                <a:sym typeface="Century Gothic"/>
              </a:rPr>
            </a:br>
            <a:r>
              <a:rPr lang="en" sz="2000" i="1" dirty="0">
                <a:latin typeface="Century Gothic"/>
                <a:ea typeface="Century Gothic"/>
                <a:cs typeface="Century Gothic"/>
                <a:sym typeface="Century Gothic"/>
              </a:rPr>
              <a:t>Use the strongest evidence from the text to support </a:t>
            </a:r>
            <a:br>
              <a:rPr lang="en" sz="2000" i="1" dirty="0">
                <a:latin typeface="Century Gothic"/>
                <a:ea typeface="Century Gothic"/>
                <a:cs typeface="Century Gothic"/>
                <a:sym typeface="Century Gothic"/>
              </a:rPr>
            </a:br>
            <a:r>
              <a:rPr lang="en" sz="2000" i="1" dirty="0">
                <a:latin typeface="Century Gothic"/>
                <a:ea typeface="Century Gothic"/>
                <a:cs typeface="Century Gothic"/>
                <a:sym typeface="Century Gothic"/>
              </a:rPr>
              <a:t>your answer.</a:t>
            </a:r>
            <a:endParaRPr sz="2000" i="1"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000" i="1" dirty="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 sz="2000" dirty="0">
                <a:latin typeface="Century Gothic"/>
                <a:ea typeface="Century Gothic"/>
                <a:cs typeface="Century Gothic"/>
                <a:sym typeface="Century Gothic"/>
              </a:rPr>
              <a:t>Silently reread the focus question your response</a:t>
            </a:r>
            <a:br>
              <a:rPr lang="en" sz="2000" dirty="0">
                <a:latin typeface="Century Gothic"/>
                <a:ea typeface="Century Gothic"/>
                <a:cs typeface="Century Gothic"/>
                <a:sym typeface="Century Gothic"/>
              </a:rPr>
            </a:br>
            <a:r>
              <a:rPr lang="en" sz="2000" dirty="0">
                <a:latin typeface="Century Gothic"/>
                <a:ea typeface="Century Gothic"/>
                <a:cs typeface="Century Gothic"/>
                <a:sym typeface="Century Gothic"/>
              </a:rPr>
              <a:t>from last night’s </a:t>
            </a:r>
            <a:r>
              <a:rPr lang="en" sz="2000" dirty="0" smtClean="0">
                <a:latin typeface="Century Gothic"/>
                <a:ea typeface="Century Gothic"/>
                <a:cs typeface="Century Gothic"/>
                <a:sym typeface="Century Gothic"/>
              </a:rPr>
              <a:t>homework</a:t>
            </a:r>
            <a:r>
              <a:rPr lang="en-US" sz="2000" dirty="0" smtClean="0">
                <a:latin typeface="Century Gothic"/>
                <a:ea typeface="Century Gothic"/>
                <a:cs typeface="Century Gothic"/>
                <a:sym typeface="Century Gothic"/>
              </a:rPr>
              <a:t>.</a:t>
            </a:r>
            <a:endParaRPr sz="20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000" dirty="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 sz="2000" dirty="0">
                <a:latin typeface="Century Gothic"/>
                <a:ea typeface="Century Gothic"/>
                <a:cs typeface="Century Gothic"/>
                <a:sym typeface="Century Gothic"/>
              </a:rPr>
              <a:t>Discuss your response with your Marshall Islands</a:t>
            </a:r>
            <a:br>
              <a:rPr lang="en" sz="2000" dirty="0">
                <a:latin typeface="Century Gothic"/>
                <a:ea typeface="Century Gothic"/>
                <a:cs typeface="Century Gothic"/>
                <a:sym typeface="Century Gothic"/>
              </a:rPr>
            </a:br>
            <a:r>
              <a:rPr lang="en" sz="2000" dirty="0">
                <a:latin typeface="Century Gothic"/>
                <a:ea typeface="Century Gothic"/>
                <a:cs typeface="Century Gothic"/>
                <a:sym typeface="Century Gothic"/>
              </a:rPr>
              <a:t> partner.</a:t>
            </a:r>
            <a:endParaRPr sz="2000" dirty="0">
              <a:latin typeface="Century Gothic"/>
              <a:ea typeface="Century Gothic"/>
              <a:cs typeface="Century Gothic"/>
              <a:sym typeface="Century Gothic"/>
            </a:endParaRPr>
          </a:p>
        </p:txBody>
      </p:sp>
      <p:pic>
        <p:nvPicPr>
          <p:cNvPr id="245" name="Google Shape;245;p42"/>
          <p:cNvPicPr preferRelativeResize="0"/>
          <p:nvPr/>
        </p:nvPicPr>
        <p:blipFill>
          <a:blip r:embed="rId4">
            <a:alphaModFix/>
          </a:blip>
          <a:stretch>
            <a:fillRect/>
          </a:stretch>
        </p:blipFill>
        <p:spPr>
          <a:xfrm>
            <a:off x="8482976" y="4462204"/>
            <a:ext cx="503985" cy="448246"/>
          </a:xfrm>
          <a:prstGeom prst="rect">
            <a:avLst/>
          </a:prstGeom>
          <a:noFill/>
          <a:ln>
            <a:noFill/>
          </a:ln>
        </p:spPr>
      </p:pic>
      <p:pic>
        <p:nvPicPr>
          <p:cNvPr id="247" name="Google Shape;247;p42"/>
          <p:cNvPicPr preferRelativeResize="0"/>
          <p:nvPr/>
        </p:nvPicPr>
        <p:blipFill>
          <a:blip r:embed="rId5">
            <a:alphaModFix/>
          </a:blip>
          <a:stretch>
            <a:fillRect/>
          </a:stretch>
        </p:blipFill>
        <p:spPr>
          <a:xfrm>
            <a:off x="6957875" y="1252538"/>
            <a:ext cx="1733550" cy="26384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Let’s Review Our Learning Targets</a:t>
            </a:r>
            <a:endParaRPr sz="3300" b="0" i="0" u="none" strike="noStrike" cap="none">
              <a:solidFill>
                <a:schemeClr val="dk1"/>
              </a:solidFill>
              <a:latin typeface="Calibri"/>
              <a:ea typeface="Calibri"/>
              <a:cs typeface="Calibri"/>
              <a:sym typeface="Calibri"/>
            </a:endParaRPr>
          </a:p>
        </p:txBody>
      </p:sp>
      <p:sp>
        <p:nvSpPr>
          <p:cNvPr id="253" name="Google Shape;253;p4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spcBef>
                <a:spcPts val="800"/>
              </a:spcBef>
              <a:spcAft>
                <a:spcPts val="0"/>
              </a:spcAft>
              <a:buSzPts val="2400"/>
              <a:buFont typeface="Century Gothic"/>
              <a:buAutoNum type="arabicPeriod"/>
            </a:pPr>
            <a:r>
              <a:rPr lang="en" sz="2400">
                <a:latin typeface="Century Gothic"/>
                <a:ea typeface="Century Gothic"/>
                <a:cs typeface="Century Gothic"/>
                <a:sym typeface="Century Gothic"/>
              </a:rPr>
              <a:t>I can </a:t>
            </a:r>
            <a:r>
              <a:rPr lang="en" sz="2400" i="1">
                <a:latin typeface="Century Gothic"/>
                <a:ea typeface="Century Gothic"/>
                <a:cs typeface="Century Gothic"/>
                <a:sym typeface="Century Gothic"/>
              </a:rPr>
              <a:t>determine the central idea</a:t>
            </a:r>
            <a:r>
              <a:rPr lang="en" sz="2400">
                <a:latin typeface="Century Gothic"/>
                <a:ea typeface="Century Gothic"/>
                <a:cs typeface="Century Gothic"/>
                <a:sym typeface="Century Gothic"/>
              </a:rPr>
              <a:t> of “War in the Pacific.”</a:t>
            </a:r>
            <a:br>
              <a:rPr lang="en" sz="2400">
                <a:latin typeface="Century Gothic"/>
                <a:ea typeface="Century Gothic"/>
                <a:cs typeface="Century Gothic"/>
                <a:sym typeface="Century Gothic"/>
              </a:rPr>
            </a:br>
            <a:endParaRPr sz="2400">
              <a:latin typeface="Century Gothic"/>
              <a:ea typeface="Century Gothic"/>
              <a:cs typeface="Century Gothic"/>
              <a:sym typeface="Century Gothic"/>
            </a:endParaRPr>
          </a:p>
          <a:p>
            <a:pPr marL="457200" lvl="0" indent="-361950" algn="l" rtl="0">
              <a:spcBef>
                <a:spcPts val="0"/>
              </a:spcBef>
              <a:spcAft>
                <a:spcPts val="0"/>
              </a:spcAft>
              <a:buSzPts val="2100"/>
              <a:buFont typeface="Century Gothic"/>
              <a:buAutoNum type="arabicPeriod"/>
            </a:pPr>
            <a:r>
              <a:rPr lang="en" sz="2400">
                <a:latin typeface="Century Gothic"/>
                <a:ea typeface="Century Gothic"/>
                <a:cs typeface="Century Gothic"/>
                <a:sym typeface="Century Gothic"/>
              </a:rPr>
              <a:t>I can </a:t>
            </a:r>
            <a:r>
              <a:rPr lang="en" sz="2400" i="1">
                <a:latin typeface="Century Gothic"/>
                <a:ea typeface="Century Gothic"/>
                <a:cs typeface="Century Gothic"/>
                <a:sym typeface="Century Gothic"/>
              </a:rPr>
              <a:t>determine the meaning of words and phrases</a:t>
            </a:r>
            <a:r>
              <a:rPr lang="en" sz="2400">
                <a:latin typeface="Century Gothic"/>
                <a:ea typeface="Century Gothic"/>
                <a:cs typeface="Century Gothic"/>
                <a:sym typeface="Century Gothic"/>
              </a:rPr>
              <a:t> in “War in the Pacific.” </a:t>
            </a:r>
            <a:r>
              <a:rPr lang="en">
                <a:latin typeface="Century Gothic"/>
                <a:ea typeface="Century Gothic"/>
                <a:cs typeface="Century Gothic"/>
                <a:sym typeface="Century Gothic"/>
              </a:rPr>
              <a:t/>
            </a:r>
            <a:br>
              <a:rPr lang="en">
                <a:latin typeface="Century Gothic"/>
                <a:ea typeface="Century Gothic"/>
                <a:cs typeface="Century Gothic"/>
                <a:sym typeface="Century Gothic"/>
              </a:rPr>
            </a:br>
            <a:endParaRPr>
              <a:latin typeface="Century Gothic"/>
              <a:ea typeface="Century Gothic"/>
              <a:cs typeface="Century Gothic"/>
              <a:sym typeface="Century Gothic"/>
            </a:endParaRPr>
          </a:p>
        </p:txBody>
      </p:sp>
      <p:pic>
        <p:nvPicPr>
          <p:cNvPr id="254" name="Google Shape;254;p43"/>
          <p:cNvPicPr preferRelativeResize="0"/>
          <p:nvPr/>
        </p:nvPicPr>
        <p:blipFill>
          <a:blip r:embed="rId3">
            <a:alphaModFix/>
          </a:blip>
          <a:stretch>
            <a:fillRect/>
          </a:stretch>
        </p:blipFill>
        <p:spPr>
          <a:xfrm>
            <a:off x="8359533" y="4397667"/>
            <a:ext cx="615775" cy="4980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44"/>
          <p:cNvSpPr txBox="1">
            <a:spLocks noGrp="1"/>
          </p:cNvSpPr>
          <p:nvPr>
            <p:ph type="title"/>
          </p:nvPr>
        </p:nvSpPr>
        <p:spPr>
          <a:xfrm>
            <a:off x="273100" y="273850"/>
            <a:ext cx="82422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Read for Understanding</a:t>
            </a:r>
            <a:endParaRPr sz="3000" i="0" u="none" strike="noStrike" cap="none">
              <a:solidFill>
                <a:schemeClr val="dk1"/>
              </a:solidFill>
              <a:latin typeface="Century Gothic"/>
              <a:ea typeface="Century Gothic"/>
              <a:cs typeface="Century Gothic"/>
              <a:sym typeface="Century Gothic"/>
            </a:endParaRPr>
          </a:p>
        </p:txBody>
      </p:sp>
      <p:sp>
        <p:nvSpPr>
          <p:cNvPr id="260" name="Google Shape;260;p44"/>
          <p:cNvSpPr txBox="1">
            <a:spLocks noGrp="1"/>
          </p:cNvSpPr>
          <p:nvPr>
            <p:ph type="body" idx="1"/>
          </p:nvPr>
        </p:nvSpPr>
        <p:spPr>
          <a:xfrm>
            <a:off x="273150" y="1369225"/>
            <a:ext cx="82422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dirty="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r>
              <a:rPr lang="en" sz="2400" dirty="0">
                <a:latin typeface="Century Gothic"/>
                <a:ea typeface="Century Gothic"/>
                <a:cs typeface="Century Gothic"/>
                <a:sym typeface="Century Gothic"/>
              </a:rPr>
              <a:t>As you read along silently </a:t>
            </a:r>
            <a:br>
              <a:rPr lang="en" sz="2400" dirty="0">
                <a:latin typeface="Century Gothic"/>
                <a:ea typeface="Century Gothic"/>
                <a:cs typeface="Century Gothic"/>
                <a:sym typeface="Century Gothic"/>
              </a:rPr>
            </a:br>
            <a:r>
              <a:rPr lang="en" sz="2400" dirty="0">
                <a:latin typeface="Century Gothic"/>
                <a:ea typeface="Century Gothic"/>
                <a:cs typeface="Century Gothic"/>
                <a:sym typeface="Century Gothic"/>
              </a:rPr>
              <a:t>in your head  circle unfamiliar</a:t>
            </a:r>
            <a:br>
              <a:rPr lang="en" sz="2400" dirty="0">
                <a:latin typeface="Century Gothic"/>
                <a:ea typeface="Century Gothic"/>
                <a:cs typeface="Century Gothic"/>
                <a:sym typeface="Century Gothic"/>
              </a:rPr>
            </a:br>
            <a:r>
              <a:rPr lang="en" sz="2400" dirty="0">
                <a:latin typeface="Century Gothic"/>
                <a:ea typeface="Century Gothic"/>
                <a:cs typeface="Century Gothic"/>
                <a:sym typeface="Century Gothic"/>
              </a:rPr>
              <a:t>words. </a:t>
            </a:r>
            <a:endParaRPr sz="2400" dirty="0">
              <a:latin typeface="Century Gothic"/>
              <a:ea typeface="Century Gothic"/>
              <a:cs typeface="Century Gothic"/>
              <a:sym typeface="Century Gothic"/>
            </a:endParaRPr>
          </a:p>
        </p:txBody>
      </p:sp>
      <p:sp>
        <p:nvSpPr>
          <p:cNvPr id="261" name="Google Shape;261;p44"/>
          <p:cNvSpPr/>
          <p:nvPr/>
        </p:nvSpPr>
        <p:spPr>
          <a:xfrm>
            <a:off x="2475457" y="1966907"/>
            <a:ext cx="894900" cy="561300"/>
          </a:xfrm>
          <a:prstGeom prst="ellipse">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62" name="Google Shape;262;p44"/>
          <p:cNvPicPr preferRelativeResize="0"/>
          <p:nvPr/>
        </p:nvPicPr>
        <p:blipFill>
          <a:blip r:embed="rId3">
            <a:alphaModFix/>
          </a:blip>
          <a:stretch>
            <a:fillRect/>
          </a:stretch>
        </p:blipFill>
        <p:spPr>
          <a:xfrm>
            <a:off x="4938378" y="1309188"/>
            <a:ext cx="3576974" cy="33834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45"/>
          <p:cNvSpPr txBox="1">
            <a:spLocks noGrp="1"/>
          </p:cNvSpPr>
          <p:nvPr>
            <p:ph type="title"/>
          </p:nvPr>
        </p:nvSpPr>
        <p:spPr>
          <a:xfrm>
            <a:off x="315361" y="273850"/>
            <a:ext cx="7500582"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Let’s Summarize Our Understanding</a:t>
            </a:r>
            <a:endParaRPr sz="3000" i="0" u="none" strike="noStrike" cap="none" dirty="0">
              <a:solidFill>
                <a:schemeClr val="dk1"/>
              </a:solidFill>
              <a:latin typeface="Century Gothic"/>
              <a:ea typeface="Century Gothic"/>
              <a:cs typeface="Century Gothic"/>
              <a:sym typeface="Century Gothic"/>
            </a:endParaRPr>
          </a:p>
        </p:txBody>
      </p:sp>
      <p:sp>
        <p:nvSpPr>
          <p:cNvPr id="268" name="Google Shape;268;p45"/>
          <p:cNvSpPr txBox="1">
            <a:spLocks noGrp="1"/>
          </p:cNvSpPr>
          <p:nvPr>
            <p:ph type="body" idx="1"/>
          </p:nvPr>
        </p:nvSpPr>
        <p:spPr>
          <a:xfrm>
            <a:off x="228599" y="1268050"/>
            <a:ext cx="8010575"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sz="1800" dirty="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r>
              <a:rPr lang="en" sz="2000" dirty="0">
                <a:latin typeface="Century Gothic"/>
                <a:ea typeface="Century Gothic"/>
                <a:cs typeface="Century Gothic"/>
                <a:sym typeface="Century Gothic"/>
              </a:rPr>
              <a:t>Working with your Marshall Islands </a:t>
            </a:r>
            <a:endParaRPr sz="2000" dirty="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r>
              <a:rPr lang="en" sz="2000" dirty="0">
                <a:latin typeface="Century Gothic"/>
                <a:ea typeface="Century Gothic"/>
                <a:cs typeface="Century Gothic"/>
                <a:sym typeface="Century Gothic"/>
              </a:rPr>
              <a:t>Partner:</a:t>
            </a:r>
            <a:br>
              <a:rPr lang="en" sz="2000" dirty="0">
                <a:latin typeface="Century Gothic"/>
                <a:ea typeface="Century Gothic"/>
                <a:cs typeface="Century Gothic"/>
                <a:sym typeface="Century Gothic"/>
              </a:rPr>
            </a:br>
            <a:endParaRPr sz="2000" dirty="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Take turns reading each of the </a:t>
            </a:r>
            <a:br>
              <a:rPr lang="en" sz="2000" dirty="0">
                <a:latin typeface="Century Gothic"/>
                <a:ea typeface="Century Gothic"/>
                <a:cs typeface="Century Gothic"/>
                <a:sym typeface="Century Gothic"/>
              </a:rPr>
            </a:br>
            <a:r>
              <a:rPr lang="en" sz="2000" dirty="0">
                <a:latin typeface="Century Gothic"/>
                <a:ea typeface="Century Gothic"/>
                <a:cs typeface="Century Gothic"/>
                <a:sym typeface="Century Gothic"/>
              </a:rPr>
              <a:t>paragraphs aloud.</a:t>
            </a:r>
            <a:br>
              <a:rPr lang="en" sz="2000" dirty="0">
                <a:latin typeface="Century Gothic"/>
                <a:ea typeface="Century Gothic"/>
                <a:cs typeface="Century Gothic"/>
                <a:sym typeface="Century Gothic"/>
              </a:rPr>
            </a:br>
            <a:endParaRPr sz="2000" dirty="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Discuss the gist of the article.</a:t>
            </a:r>
            <a:endParaRPr sz="2000" dirty="0">
              <a:latin typeface="Century Gothic"/>
              <a:ea typeface="Century Gothic"/>
              <a:cs typeface="Century Gothic"/>
              <a:sym typeface="Century Gothic"/>
            </a:endParaRPr>
          </a:p>
        </p:txBody>
      </p:sp>
      <p:pic>
        <p:nvPicPr>
          <p:cNvPr id="269" name="Google Shape;269;p45"/>
          <p:cNvPicPr preferRelativeResize="0"/>
          <p:nvPr/>
        </p:nvPicPr>
        <p:blipFill>
          <a:blip r:embed="rId3">
            <a:alphaModFix/>
          </a:blip>
          <a:stretch>
            <a:fillRect/>
          </a:stretch>
        </p:blipFill>
        <p:spPr>
          <a:xfrm>
            <a:off x="4784101" y="1078729"/>
            <a:ext cx="3576974" cy="3383475"/>
          </a:xfrm>
          <a:prstGeom prst="rect">
            <a:avLst/>
          </a:prstGeom>
          <a:noFill/>
          <a:ln>
            <a:noFill/>
          </a:ln>
        </p:spPr>
      </p:pic>
      <p:pic>
        <p:nvPicPr>
          <p:cNvPr id="7" name="Google Shape;246;p42"/>
          <p:cNvPicPr preferRelativeResize="0"/>
          <p:nvPr/>
        </p:nvPicPr>
        <p:blipFill>
          <a:blip r:embed="rId4">
            <a:alphaModFix/>
          </a:blip>
          <a:stretch>
            <a:fillRect/>
          </a:stretch>
        </p:blipFill>
        <p:spPr>
          <a:xfrm>
            <a:off x="7954174" y="4390757"/>
            <a:ext cx="565239" cy="592281"/>
          </a:xfrm>
          <a:prstGeom prst="rect">
            <a:avLst/>
          </a:prstGeom>
          <a:noFill/>
          <a:ln>
            <a:noFill/>
          </a:ln>
        </p:spPr>
      </p:pic>
      <p:pic>
        <p:nvPicPr>
          <p:cNvPr id="8" name="Google Shape;245;p42"/>
          <p:cNvPicPr preferRelativeResize="0"/>
          <p:nvPr/>
        </p:nvPicPr>
        <p:blipFill>
          <a:blip r:embed="rId5">
            <a:alphaModFix/>
          </a:blip>
          <a:stretch>
            <a:fillRect/>
          </a:stretch>
        </p:blipFill>
        <p:spPr>
          <a:xfrm>
            <a:off x="8482976" y="4462204"/>
            <a:ext cx="503985" cy="448246"/>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27B866E-02E7-4821-A18B-70F37A8F060F}"/>
</file>

<file path=customXml/itemProps2.xml><?xml version="1.0" encoding="utf-8"?>
<ds:datastoreItem xmlns:ds="http://schemas.openxmlformats.org/officeDocument/2006/customXml" ds:itemID="{80C228E9-9C26-4F02-A6D3-383520DD6554}"/>
</file>

<file path=customXml/itemProps3.xml><?xml version="1.0" encoding="utf-8"?>
<ds:datastoreItem xmlns:ds="http://schemas.openxmlformats.org/officeDocument/2006/customXml" ds:itemID="{B6AFA6B3-1E5C-4CC6-B11C-6CBBB4284979}"/>
</file>

<file path=docProps/app.xml><?xml version="1.0" encoding="utf-8"?>
<Properties xmlns="http://schemas.openxmlformats.org/officeDocument/2006/extended-properties" xmlns:vt="http://schemas.openxmlformats.org/officeDocument/2006/docPropsVTypes">
  <TotalTime>15</TotalTime>
  <Words>1921</Words>
  <Application>Microsoft Macintosh PowerPoint</Application>
  <PresentationFormat>On-screen Show (16:9)</PresentationFormat>
  <Paragraphs>358</Paragraphs>
  <Slides>17</Slides>
  <Notes>17</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17</vt:i4>
      </vt:variant>
    </vt:vector>
  </HeadingPairs>
  <TitlesOfParts>
    <vt:vector size="23" baseType="lpstr">
      <vt:lpstr>Overlock</vt:lpstr>
      <vt:lpstr>Calibri</vt:lpstr>
      <vt:lpstr>Century Gothic</vt:lpstr>
      <vt:lpstr>Simple Light</vt:lpstr>
      <vt:lpstr>Office Theme</vt:lpstr>
      <vt:lpstr>Office Theme</vt:lpstr>
      <vt:lpstr>  Grade 8: Module 3: Unit 1: Lesson 4 Teacher slide, before teaching. </vt:lpstr>
      <vt:lpstr>  Grade 8: Module 3: Unit 1: Lesson 4 Teacher slide, before teaching. </vt:lpstr>
      <vt:lpstr>  Grade 8: Module 3: Unit 1: Lesson 4 Teacher slide, before teaching. </vt:lpstr>
      <vt:lpstr>Grade 8: Module 3:  Unit 1: Lesson 4</vt:lpstr>
      <vt:lpstr>Hello, Students!</vt:lpstr>
      <vt:lpstr>Let’s Share Our Response to Homework</vt:lpstr>
      <vt:lpstr>Let’s Review Our Learning Targets</vt:lpstr>
      <vt:lpstr>Let’s Read for Understanding</vt:lpstr>
      <vt:lpstr>Let’s Summarize Our Understanding</vt:lpstr>
      <vt:lpstr>Let’s Define Unfamiliar Vocabulary</vt:lpstr>
      <vt:lpstr>Let’s Select and Check Our Vocabulary</vt:lpstr>
      <vt:lpstr>Let’s Give One and Get One with Vocabulary</vt:lpstr>
      <vt:lpstr>Let’s Learn About the Geography of the Pacific</vt:lpstr>
      <vt:lpstr>Let’s Learn About the Geography of the Pacific</vt:lpstr>
      <vt:lpstr>Let’s Self-Assess Our Mastery of Learning Targets</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3: Unit 1: Lesson 4 Teacher slide, before teaching. </dc:title>
  <dc:creator>nbravo</dc:creator>
  <cp:lastModifiedBy>Alexander Specht</cp:lastModifiedBy>
  <cp:revision>3</cp:revision>
  <dcterms:modified xsi:type="dcterms:W3CDTF">2018-10-14T23:38:07Z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