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9.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notesSlides/notesSlide8.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2.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slideLayouts/slideLayout7.xml" ContentType="application/vnd.openxmlformats-officedocument.presentationml.slideLayout+xml"/>
  <Override PartName="/ppt/notesSlides/notesSlide9.xml" ContentType="application/vnd.openxmlformats-officedocument.presentationml.notesSlide+xml"/>
  <Override PartName="/ppt/slideLayouts/slideLayout6.xml" ContentType="application/vnd.openxmlformats-officedocument.presentationml.slideLayout+xml"/>
  <Override PartName="/ppt/notesSlides/notesSlide10.xml" ContentType="application/vnd.openxmlformats-officedocument.presentationml.notesSlide+xml"/>
  <Override PartName="/ppt/slideLayouts/slideLayout5.xml" ContentType="application/vnd.openxmlformats-officedocument.presentationml.slideLayout+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E1735762-37FC-41F2-A828-F82A6AA028AF}">
  <a:tblStyle styleId="{E1735762-37FC-41F2-A828-F82A6AA028A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448" autoAdjust="0"/>
  </p:normalViewPr>
  <p:slideViewPr>
    <p:cSldViewPr snapToGrid="0">
      <p:cViewPr varScale="1">
        <p:scale>
          <a:sx n="110" d="100"/>
          <a:sy n="110" d="100"/>
        </p:scale>
        <p:origin x="-1056"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interSettings" Target="printerSettings/printerSettings1.bin"/><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57932098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4/unit-2/lesson-2"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This module uses literature and informational texts to introduce students to gender and racial inequality issues in the United States in the first half of the 20th century, and to recognize how the process of ratifying the 19th Amendment can teach us about how people were responding to gender and racial inequality at that time.</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In Unit 2, students continue to </a:t>
            </a:r>
            <a:r>
              <a:rPr lang="en" sz="1200" b="0" dirty="0">
                <a:latin typeface="Calibri"/>
                <a:ea typeface="Calibri"/>
                <a:cs typeface="Calibri"/>
                <a:sym typeface="Calibri"/>
              </a:rPr>
              <a:t>read </a:t>
            </a:r>
            <a:r>
              <a:rPr lang="en" sz="1200" b="0" i="1" dirty="0">
                <a:latin typeface="Calibri"/>
                <a:ea typeface="Calibri"/>
                <a:cs typeface="Calibri"/>
                <a:sym typeface="Calibri"/>
              </a:rPr>
              <a:t>The Hope Chest</a:t>
            </a:r>
            <a:r>
              <a:rPr lang="en" sz="1200" b="0" dirty="0">
                <a:latin typeface="Calibri"/>
                <a:ea typeface="Calibri"/>
                <a:cs typeface="Calibri"/>
                <a:sym typeface="Calibri"/>
              </a:rPr>
              <a:t> by </a:t>
            </a:r>
            <a:r>
              <a:rPr lang="en" sz="1200" dirty="0">
                <a:latin typeface="Calibri"/>
                <a:ea typeface="Calibri"/>
                <a:cs typeface="Calibri"/>
                <a:sym typeface="Calibri"/>
              </a:rPr>
              <a:t>Karen Schwabach. As they read chapters of the text in triads, they analyze the meaning of similes, metaphors, idioms, adages, and proverbs, and use relative pronouns and relative adverbs. They also analyze how character actions show evidence of themes and summarize the events in each chapter that show evidence of a theme. For the </a:t>
            </a:r>
            <a:r>
              <a:rPr lang="en" sz="1200" b="1" dirty="0">
                <a:latin typeface="Calibri"/>
                <a:ea typeface="Calibri"/>
                <a:cs typeface="Calibri"/>
                <a:sym typeface="Calibri"/>
              </a:rPr>
              <a:t>mid-unit assessment</a:t>
            </a:r>
            <a:r>
              <a:rPr lang="en" sz="1200" dirty="0">
                <a:latin typeface="Calibri"/>
                <a:ea typeface="Calibri"/>
                <a:cs typeface="Calibri"/>
                <a:sym typeface="Calibri"/>
              </a:rPr>
              <a:t>, students read a new chapter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 with their triad and summarize the events in the chapter that show evidence of a theme.</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0" dirty="0">
                <a:latin typeface="Calibri"/>
                <a:ea typeface="Calibri"/>
                <a:cs typeface="Calibri"/>
                <a:sym typeface="Calibri"/>
              </a:rPr>
              <a:t>In the second half of the unit, students continue to read chapters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until they finish it at the end of the unit. Building on their summary writing work from the first half of the unit, they also write a literary essay about a theme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Fo</a:t>
            </a:r>
            <a:r>
              <a:rPr lang="en" sz="1200" dirty="0">
                <a:latin typeface="Calibri"/>
                <a:ea typeface="Calibri"/>
                <a:cs typeface="Calibri"/>
                <a:sym typeface="Calibri"/>
              </a:rPr>
              <a:t>r the </a:t>
            </a:r>
            <a:r>
              <a:rPr lang="en" sz="1200" b="1" dirty="0">
                <a:latin typeface="Calibri"/>
                <a:ea typeface="Calibri"/>
                <a:cs typeface="Calibri"/>
                <a:sym typeface="Calibri"/>
              </a:rPr>
              <a:t>End-of-Unit 2 Assessment</a:t>
            </a:r>
            <a:r>
              <a:rPr lang="en" sz="1200" dirty="0">
                <a:latin typeface="Calibri"/>
                <a:ea typeface="Calibri"/>
                <a:cs typeface="Calibri"/>
                <a:sym typeface="Calibri"/>
              </a:rPr>
              <a:t>, students write an on-demand essay about another theme in </a:t>
            </a:r>
            <a:r>
              <a:rPr lang="en" sz="1200" b="0" i="1" dirty="0">
                <a:latin typeface="Calibri"/>
                <a:ea typeface="Calibri"/>
                <a:cs typeface="Calibri"/>
                <a:sym typeface="Calibri"/>
              </a:rPr>
              <a:t>The Hope Chest</a:t>
            </a:r>
            <a:r>
              <a:rPr lang="en" sz="1200" b="0" dirty="0">
                <a:latin typeface="Calibri"/>
                <a:ea typeface="Calibri"/>
                <a:cs typeface="Calibri"/>
                <a:sym typeface="Calibri"/>
              </a:rPr>
              <a:t>, </a:t>
            </a:r>
            <a:r>
              <a:rPr lang="en" sz="1200" dirty="0">
                <a:latin typeface="Calibri"/>
                <a:ea typeface="Calibri"/>
                <a:cs typeface="Calibri"/>
                <a:sym typeface="Calibri"/>
              </a:rPr>
              <a:t>following the same structure used throughout the unit.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latin typeface="Calibri"/>
                <a:ea typeface="Calibri"/>
                <a:cs typeface="Calibri"/>
                <a:sym typeface="Calibri"/>
              </a:rPr>
              <a:t/>
            </a:r>
            <a:br>
              <a:rPr lang="en" sz="1200" i="0" u="none" strike="noStrike" cap="none" dirty="0">
                <a:latin typeface="Calibri"/>
                <a:ea typeface="Calibri"/>
                <a:cs typeface="Calibri"/>
                <a:sym typeface="Calibri"/>
              </a:rPr>
            </a:br>
            <a:endParaRPr sz="1200" i="0" u="none" strike="noStrike" cap="none" dirty="0">
              <a:latin typeface="Calibri"/>
              <a:ea typeface="Calibri"/>
              <a:cs typeface="Calibri"/>
              <a:sym typeface="Calibri"/>
            </a:endParaRPr>
          </a:p>
        </p:txBody>
      </p:sp>
    </p:spTree>
    <p:extLst>
      <p:ext uri="{BB962C8B-B14F-4D97-AF65-F5344CB8AC3E}">
        <p14:creationId xmlns:p14="http://schemas.microsoft.com/office/powerpoint/2010/main" val="2993611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and follow the same routine from Unit 1 to guide students through creating new anchor charts as necessary (see below for directions).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“Are there any new themes you are noticing now?”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“What, in the text, makes you think so?"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Create new Theme anchor charts on </a:t>
            </a:r>
            <a:r>
              <a:rPr lang="en" sz="1200" b="0" dirty="0">
                <a:latin typeface="Calibri"/>
                <a:ea typeface="Calibri"/>
                <a:cs typeface="Calibri"/>
                <a:sym typeface="Calibri"/>
              </a:rPr>
              <a:t>chart paper </a:t>
            </a:r>
            <a:r>
              <a:rPr lang="en" sz="1200" dirty="0">
                <a:latin typeface="Calibri"/>
                <a:ea typeface="Calibri"/>
                <a:cs typeface="Calibri"/>
                <a:sym typeface="Calibri"/>
              </a:rPr>
              <a:t>for appropriate student suggestions, if any.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i="1" dirty="0">
                <a:latin typeface="Calibri"/>
                <a:ea typeface="Calibri"/>
                <a:cs typeface="Calibri"/>
                <a:sym typeface="Calibri"/>
              </a:rPr>
              <a:t>“What evidence can you find for any of the themes we have identified so far?”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student responses on the appropriate anchor chart. Refer to </a:t>
            </a:r>
            <a:r>
              <a:rPr lang="en" sz="1200" b="1" dirty="0">
                <a:latin typeface="Calibri"/>
                <a:ea typeface="Calibri"/>
                <a:cs typeface="Calibri"/>
                <a:sym typeface="Calibri"/>
              </a:rPr>
              <a:t>Theme Anchor Charts: Chapter 9 (example, for teacher reference) </a:t>
            </a:r>
            <a:r>
              <a:rPr lang="en" sz="1200" dirty="0">
                <a:latin typeface="Calibri"/>
                <a:ea typeface="Calibri"/>
                <a:cs typeface="Calibri"/>
                <a:sym typeface="Calibri"/>
              </a:rPr>
              <a:t>as necessary.</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themes that are emerging from the reading as well as be able to find evidence from the text to support their thinking.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r>
              <a:rPr lang="en" sz="1200" dirty="0">
                <a:latin typeface="Calibri"/>
                <a:ea typeface="Calibri"/>
                <a:cs typeface="Calibri"/>
                <a:sym typeface="Calibri"/>
              </a:rPr>
              <a:t>  None.</a:t>
            </a:r>
            <a:endParaRPr sz="1200" dirty="0">
              <a:latin typeface="Calibri"/>
              <a:ea typeface="Calibri"/>
              <a:cs typeface="Calibri"/>
              <a:sym typeface="Calibri"/>
            </a:endParaRPr>
          </a:p>
        </p:txBody>
      </p:sp>
      <p:sp>
        <p:nvSpPr>
          <p:cNvPr id="237" name="Google Shape;23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764478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pages 101 and invite students to read chorally with you, from </a:t>
            </a:r>
            <a:r>
              <a:rPr lang="en" sz="1200" i="1" dirty="0">
                <a:latin typeface="Calibri"/>
                <a:ea typeface="Calibri"/>
                <a:cs typeface="Calibri"/>
                <a:sym typeface="Calibri"/>
              </a:rPr>
              <a:t>“I don’t think so” </a:t>
            </a:r>
            <a:r>
              <a:rPr lang="en" sz="1200" dirty="0">
                <a:latin typeface="Calibri"/>
                <a:ea typeface="Calibri"/>
                <a:cs typeface="Calibri"/>
                <a:sym typeface="Calibri"/>
              </a:rPr>
              <a:t>to </a:t>
            </a:r>
            <a:r>
              <a:rPr lang="en" sz="1200" i="1" dirty="0">
                <a:latin typeface="Calibri"/>
                <a:ea typeface="Calibri"/>
                <a:cs typeface="Calibri"/>
                <a:sym typeface="Calibri"/>
              </a:rPr>
              <a:t>“Looks aren’t everything.”</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Idioms, Adages, and Proverbs anchor chart </a:t>
            </a:r>
            <a:r>
              <a:rPr lang="en" sz="1200" dirty="0">
                <a:latin typeface="Calibri"/>
                <a:ea typeface="Calibri"/>
                <a:cs typeface="Calibri"/>
                <a:sym typeface="Calibri"/>
              </a:rPr>
              <a:t>and remind them of what idioms, adages, and proverbs are.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when Myrtle said, “Looks aren’t everything,” she was saying an adage or a proverb.</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does Myrtle mean?” </a:t>
            </a:r>
            <a:r>
              <a:rPr lang="en" sz="1200" b="1" dirty="0">
                <a:latin typeface="Calibri"/>
                <a:ea typeface="Calibri"/>
                <a:cs typeface="Calibri"/>
                <a:sym typeface="Calibri"/>
              </a:rPr>
              <a:t>(Just because someone is good looking, that isn’t everything. They need to be good people, too)</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“Do you agree or disagree with what your classmate said? Why?”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Record this adage on the </a:t>
            </a:r>
            <a:r>
              <a:rPr lang="en" sz="1200" b="1" dirty="0">
                <a:latin typeface="Calibri"/>
                <a:ea typeface="Calibri"/>
                <a:cs typeface="Calibri"/>
                <a:sym typeface="Calibri"/>
              </a:rPr>
              <a:t>Idioms, Adages, and Proverbs anchor chart</a:t>
            </a:r>
            <a:r>
              <a:rPr lang="en" sz="1200" dirty="0">
                <a:latin typeface="Calibri"/>
                <a:ea typeface="Calibri"/>
                <a:cs typeface="Calibri"/>
                <a:sym typeface="Calibri"/>
              </a:rPr>
              <a:t>. Refer to </a:t>
            </a:r>
            <a:r>
              <a:rPr lang="en" sz="1200" b="1" dirty="0">
                <a:latin typeface="Calibri"/>
                <a:ea typeface="Calibri"/>
                <a:cs typeface="Calibri"/>
                <a:sym typeface="Calibri"/>
              </a:rPr>
              <a:t>Idioms, Adages, and Proverbs anchor chart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an example of when you might use it in real life. (Example</a:t>
            </a:r>
            <a:r>
              <a:rPr lang="en" sz="1200" i="0" dirty="0">
                <a:latin typeface="Calibri"/>
                <a:ea typeface="Calibri"/>
                <a:cs typeface="Calibri"/>
                <a:sym typeface="Calibri"/>
              </a:rPr>
              <a:t>: When someone is buying a car because he likes the way it looks, you might use this idiom to remind him to think about what he needs the car to do, and how it actually works. Just because it looks good, it doesn’t mean it will suit the purpose it is needed for.)</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this process with page 103, from </a:t>
            </a:r>
            <a:r>
              <a:rPr lang="en" sz="1200" i="1" dirty="0">
                <a:latin typeface="Calibri"/>
                <a:ea typeface="Calibri"/>
                <a:cs typeface="Calibri"/>
                <a:sym typeface="Calibri"/>
              </a:rPr>
              <a:t>“Violet didn’t know who these men were” </a:t>
            </a:r>
            <a:r>
              <a:rPr lang="en" sz="1200" dirty="0">
                <a:latin typeface="Calibri"/>
                <a:ea typeface="Calibri"/>
                <a:cs typeface="Calibri"/>
                <a:sym typeface="Calibri"/>
              </a:rPr>
              <a:t>to </a:t>
            </a:r>
            <a:r>
              <a:rPr lang="en" sz="1200" i="1" dirty="0">
                <a:latin typeface="Calibri"/>
                <a:ea typeface="Calibri"/>
                <a:cs typeface="Calibri"/>
                <a:sym typeface="Calibri"/>
              </a:rPr>
              <a:t>“… the police were after him for.”</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a:t>
            </a:r>
            <a:r>
              <a:rPr lang="en" sz="1200" i="0" dirty="0">
                <a:latin typeface="Calibri"/>
                <a:ea typeface="Calibri"/>
                <a:cs typeface="Calibri"/>
                <a:sym typeface="Calibri"/>
              </a:rPr>
              <a:t>“Mother and Father would probably have thought Mr. Martin was beyond the pale,” </a:t>
            </a:r>
            <a:r>
              <a:rPr lang="en" sz="1200" dirty="0">
                <a:latin typeface="Calibri"/>
                <a:ea typeface="Calibri"/>
                <a:cs typeface="Calibri"/>
                <a:sym typeface="Calibri"/>
              </a:rPr>
              <a:t>and tell them that this is an idiom.</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“What do you think ‘beyond the pale’ means?” </a:t>
            </a:r>
            <a:r>
              <a:rPr lang="en" sz="1200" b="1" dirty="0">
                <a:latin typeface="Calibri"/>
                <a:ea typeface="Calibri"/>
                <a:cs typeface="Calibri"/>
                <a:sym typeface="Calibri"/>
              </a:rPr>
              <a:t>(not a very good person)</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Conversation Cue: “Who can add on to what your classmate said?”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Confirm that </a:t>
            </a:r>
            <a:r>
              <a:rPr lang="en" sz="1200" i="1" dirty="0">
                <a:latin typeface="Calibri"/>
                <a:ea typeface="Calibri"/>
                <a:cs typeface="Calibri"/>
                <a:sym typeface="Calibri"/>
              </a:rPr>
              <a:t>“beyond the pale”</a:t>
            </a:r>
            <a:r>
              <a:rPr lang="en" sz="1200" dirty="0">
                <a:latin typeface="Calibri"/>
                <a:ea typeface="Calibri"/>
                <a:cs typeface="Calibri"/>
                <a:sym typeface="Calibri"/>
              </a:rPr>
              <a:t> means unacceptable behavior, and record this idiom on the </a:t>
            </a:r>
            <a:r>
              <a:rPr lang="en" sz="1200" b="1" dirty="0">
                <a:latin typeface="Calibri"/>
                <a:ea typeface="Calibri"/>
                <a:cs typeface="Calibri"/>
                <a:sym typeface="Calibri"/>
              </a:rPr>
              <a:t>Idioms, Adages, and Proverbs anchor chart</a:t>
            </a:r>
            <a:r>
              <a:rPr lang="en" sz="1200" dirty="0">
                <a:latin typeface="Calibri"/>
                <a:ea typeface="Calibri"/>
                <a:cs typeface="Calibri"/>
                <a:sym typeface="Calibri"/>
              </a:rPr>
              <a:t>. Continue to refer to </a:t>
            </a:r>
            <a:r>
              <a:rPr lang="en" sz="1200" b="1" dirty="0">
                <a:latin typeface="Calibri"/>
                <a:ea typeface="Calibri"/>
                <a:cs typeface="Calibri"/>
                <a:sym typeface="Calibri"/>
              </a:rPr>
              <a:t>Idioms, Adages, and Proverbs anchor chart (example,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an example of when you might use it in real life. (Example: </a:t>
            </a:r>
            <a:r>
              <a:rPr lang="en" sz="1200" i="0" dirty="0">
                <a:latin typeface="Calibri"/>
                <a:ea typeface="Calibri"/>
                <a:cs typeface="Calibri"/>
                <a:sym typeface="Calibri"/>
              </a:rPr>
              <a:t>When someone has broken school rules, you might describe her behavior as being beyond the pale.)</a:t>
            </a:r>
            <a:endParaRPr sz="1200" i="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idioms, adages, and proverbs as well as explain the meaning of the saying.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a:t>
            </a:r>
            <a:r>
              <a:rPr lang="en" sz="1200" dirty="0">
                <a:latin typeface="Calibri"/>
                <a:ea typeface="Calibri"/>
                <a:cs typeface="Calibri"/>
                <a:sym typeface="Calibri"/>
              </a:rPr>
              <a:t>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(Idioms, Adages, Proverbs: Sketching and Personalizing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one or two students sketch the meaning of the </a:t>
            </a:r>
            <a:r>
              <a:rPr lang="en" sz="1200" i="0" dirty="0">
                <a:latin typeface="Calibri"/>
                <a:ea typeface="Calibri"/>
                <a:cs typeface="Calibri"/>
                <a:sym typeface="Calibri"/>
              </a:rPr>
              <a:t>adage “looks aren’t everything” and the idiom “beyond the pale” in </a:t>
            </a:r>
            <a:r>
              <a:rPr lang="en" sz="1200" dirty="0">
                <a:latin typeface="Calibri"/>
                <a:ea typeface="Calibri"/>
                <a:cs typeface="Calibri"/>
                <a:sym typeface="Calibri"/>
              </a:rPr>
              <a:t>the margin next to each example on the chart. Challenge students to think about how any idiom, adage, or proverb on the chart might apply to an experience in their own lives. Invite students to share examples with the class, and clarify the meaning as needed.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(Mini Language Dive) </a:t>
            </a:r>
            <a:r>
              <a:rPr lang="en" sz="1200" b="0" i="1" dirty="0">
                <a:latin typeface="Calibri"/>
                <a:ea typeface="Calibri"/>
                <a:cs typeface="Calibri"/>
                <a:sym typeface="Calibri"/>
              </a:rPr>
              <a:t>“‘When you know right from wrong</a:t>
            </a:r>
            <a:r>
              <a:rPr lang="en" sz="1200" dirty="0">
                <a:latin typeface="Calibri"/>
                <a:ea typeface="Calibri"/>
                <a:cs typeface="Calibri"/>
                <a:sym typeface="Calibri"/>
              </a:rPr>
              <a:t>, / don’t let anyone tell you differently.’” (page 111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Deconstruct: Discuss the sentence and each chunk. Language goals for focus structure:</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“Who is talking to whom in this chunk? How do you know?” </a:t>
            </a:r>
            <a:r>
              <a:rPr lang="en-US" sz="1200" b="1" i="1" dirty="0" smtClean="0">
                <a:latin typeface="Calibri"/>
                <a:ea typeface="Calibri"/>
                <a:cs typeface="Calibri"/>
                <a:sym typeface="Calibri"/>
              </a:rPr>
              <a:t>(</a:t>
            </a:r>
            <a:r>
              <a:rPr lang="en" sz="1200" b="1" dirty="0" smtClean="0">
                <a:latin typeface="Calibri"/>
                <a:ea typeface="Calibri"/>
                <a:cs typeface="Calibri"/>
                <a:sym typeface="Calibri"/>
              </a:rPr>
              <a:t>The </a:t>
            </a:r>
            <a:r>
              <a:rPr lang="en" sz="1200" b="1" dirty="0">
                <a:latin typeface="Calibri"/>
                <a:ea typeface="Calibri"/>
                <a:cs typeface="Calibri"/>
                <a:sym typeface="Calibri"/>
              </a:rPr>
              <a:t>quotation marks signal that it is dialogue. The pronoun you refers to Violet, and these are words Miss Kelley says to her. We know because in the previous sentence, Miss Kelley is talking to Violet and the quotation marks indicate that she is still speaking to her</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(dependent clause)</a:t>
            </a:r>
            <a:endParaRPr sz="1200" b="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right from wrong: </a:t>
            </a:r>
            <a:r>
              <a:rPr lang="en" sz="1200" i="1" dirty="0">
                <a:latin typeface="Calibri"/>
                <a:ea typeface="Calibri"/>
                <a:cs typeface="Calibri"/>
                <a:sym typeface="Calibri"/>
              </a:rPr>
              <a:t>“What does Miss Kelley tell Violet that she knows?” </a:t>
            </a:r>
            <a:r>
              <a:rPr lang="en-US" sz="1200" b="1" i="0" dirty="0" smtClean="0">
                <a:latin typeface="Calibri"/>
                <a:ea typeface="Calibri"/>
                <a:cs typeface="Calibri"/>
                <a:sym typeface="Calibri"/>
              </a:rPr>
              <a:t>(</a:t>
            </a:r>
            <a:r>
              <a:rPr lang="en" sz="1200" b="1" dirty="0" smtClean="0">
                <a:latin typeface="Calibri"/>
                <a:ea typeface="Calibri"/>
                <a:cs typeface="Calibri"/>
                <a:sym typeface="Calibri"/>
              </a:rPr>
              <a:t>Miss </a:t>
            </a:r>
            <a:r>
              <a:rPr lang="en" sz="1200" b="1" dirty="0">
                <a:latin typeface="Calibri"/>
                <a:ea typeface="Calibri"/>
                <a:cs typeface="Calibri"/>
                <a:sym typeface="Calibri"/>
              </a:rPr>
              <a:t>Kelley says that Violet knows the difference between a good way to treat people and a bad way to treat people</a:t>
            </a:r>
            <a:r>
              <a:rPr lang="en" sz="1200" b="1" dirty="0" smtClean="0">
                <a:latin typeface="Calibri"/>
                <a:ea typeface="Calibri"/>
                <a:cs typeface="Calibri"/>
                <a:sym typeface="Calibri"/>
              </a:rPr>
              <a:t>.</a:t>
            </a:r>
            <a:r>
              <a:rPr lang="en-US" sz="1200" b="1" dirty="0" smtClean="0">
                <a:latin typeface="Calibri"/>
                <a:ea typeface="Calibri"/>
                <a:cs typeface="Calibri"/>
                <a:sym typeface="Calibri"/>
              </a:rPr>
              <a:t>)</a:t>
            </a:r>
            <a:r>
              <a:rPr lang="en" sz="1200" b="1" dirty="0" smtClean="0">
                <a:latin typeface="Calibri"/>
                <a:ea typeface="Calibri"/>
                <a:cs typeface="Calibri"/>
                <a:sym typeface="Calibri"/>
              </a:rPr>
              <a:t> </a:t>
            </a:r>
            <a:r>
              <a:rPr lang="en" sz="1200" b="0" dirty="0">
                <a:latin typeface="Calibri"/>
                <a:ea typeface="Calibri"/>
                <a:cs typeface="Calibri"/>
                <a:sym typeface="Calibri"/>
              </a:rPr>
              <a:t>(noun phrase)</a:t>
            </a:r>
            <a:endParaRPr sz="1200" b="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can chorally read this chunk, holding out one palm when they read the word </a:t>
            </a:r>
            <a:r>
              <a:rPr lang="en" sz="1200" i="1" dirty="0">
                <a:latin typeface="Calibri"/>
                <a:ea typeface="Calibri"/>
                <a:cs typeface="Calibri"/>
                <a:sym typeface="Calibri"/>
              </a:rPr>
              <a:t>right</a:t>
            </a:r>
            <a:r>
              <a:rPr lang="en" sz="1200" dirty="0">
                <a:latin typeface="Calibri"/>
                <a:ea typeface="Calibri"/>
                <a:cs typeface="Calibri"/>
                <a:sym typeface="Calibri"/>
              </a:rPr>
              <a:t> and another palm when they read </a:t>
            </a:r>
            <a:r>
              <a:rPr lang="en" sz="1200" i="1" dirty="0">
                <a:latin typeface="Calibri"/>
                <a:ea typeface="Calibri"/>
                <a:cs typeface="Calibri"/>
                <a:sym typeface="Calibri"/>
              </a:rPr>
              <a:t>wrong</a:t>
            </a:r>
            <a:r>
              <a:rPr lang="en" sz="1200" dirty="0">
                <a:latin typeface="Calibri"/>
                <a:ea typeface="Calibri"/>
                <a:cs typeface="Calibri"/>
                <a:sym typeface="Calibri"/>
              </a:rPr>
              <a:t>. Students can then discuss in pairs what they have learned </a:t>
            </a:r>
            <a:r>
              <a:rPr lang="en" sz="1200" b="0" dirty="0">
                <a:latin typeface="Calibri"/>
                <a:ea typeface="Calibri"/>
                <a:cs typeface="Calibri"/>
                <a:sym typeface="Calibri"/>
              </a:rPr>
              <a:t>from </a:t>
            </a:r>
            <a:r>
              <a:rPr lang="en" sz="1200" b="0" i="1" dirty="0">
                <a:latin typeface="Calibri"/>
                <a:ea typeface="Calibri"/>
                <a:cs typeface="Calibri"/>
                <a:sym typeface="Calibri"/>
              </a:rPr>
              <a:t>The Hope Chest </a:t>
            </a:r>
            <a:r>
              <a:rPr lang="en" sz="1200" b="0" dirty="0">
                <a:latin typeface="Calibri"/>
                <a:ea typeface="Calibri"/>
                <a:cs typeface="Calibri"/>
                <a:sym typeface="Calibri"/>
              </a:rPr>
              <a:t>abou</a:t>
            </a:r>
            <a:r>
              <a:rPr lang="en" sz="1200" dirty="0">
                <a:latin typeface="Calibri"/>
                <a:ea typeface="Calibri"/>
                <a:cs typeface="Calibri"/>
                <a:sym typeface="Calibri"/>
              </a:rPr>
              <a:t>t the things Violet knows are right and the things she knows are wrong.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Practice: </a:t>
            </a:r>
            <a:r>
              <a:rPr lang="en" sz="1200" i="1" dirty="0">
                <a:latin typeface="Calibri"/>
                <a:ea typeface="Calibri"/>
                <a:cs typeface="Calibri"/>
                <a:sym typeface="Calibri"/>
              </a:rPr>
              <a:t>“How can you say this chunk in your own words?”</a:t>
            </a:r>
            <a:r>
              <a:rPr lang="en" sz="1200" dirty="0">
                <a:latin typeface="Calibri"/>
                <a:ea typeface="Calibri"/>
                <a:cs typeface="Calibri"/>
                <a:sym typeface="Calibri"/>
              </a:rPr>
              <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Reconstruct:</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can you say this sentence in your own words?”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your understanding of this sentence add to your understanding of the chapter theme of standing up for what is right?”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Practice: </a:t>
            </a:r>
            <a:r>
              <a:rPr lang="en" sz="1200" i="0" dirty="0">
                <a:latin typeface="Calibri"/>
                <a:ea typeface="Calibri"/>
                <a:cs typeface="Calibri"/>
                <a:sym typeface="Calibri"/>
              </a:rPr>
              <a:t>When you know __________, don’t ____________________.</a:t>
            </a:r>
            <a:endParaRPr sz="1200" i="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might you use this sentence structure to introduce the theme you will write about in your summary?” </a:t>
            </a:r>
            <a:r>
              <a:rPr lang="en" sz="1200" b="1" dirty="0">
                <a:latin typeface="Calibri"/>
                <a:ea typeface="Calibri"/>
                <a:cs typeface="Calibri"/>
                <a:sym typeface="Calibri"/>
              </a:rPr>
              <a:t>(Responses will vary.)</a:t>
            </a:r>
            <a:endParaRPr sz="1200" dirty="0">
              <a:latin typeface="Calibri"/>
              <a:ea typeface="Calibri"/>
              <a:cs typeface="Calibri"/>
              <a:sym typeface="Calibri"/>
            </a:endParaRPr>
          </a:p>
        </p:txBody>
      </p:sp>
      <p:sp>
        <p:nvSpPr>
          <p:cNvPr id="245" name="Google Shape;24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0382326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a:t>
            </a:r>
            <a:r>
              <a:rPr lang="en" sz="1200" dirty="0">
                <a:latin typeface="Calibri"/>
                <a:ea typeface="Calibri"/>
                <a:cs typeface="Calibri"/>
                <a:sym typeface="Calibri"/>
              </a:rPr>
              <a:t>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9</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the same routine from Work Time A of Lesson 1 to guide students through completing the theme and supporting details graphic organizer in triads, and then writing a summary of the part of the chapter where they found evidence of one of the themes.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to refer to: </a:t>
            </a:r>
            <a:r>
              <a:rPr lang="en" sz="1200" b="1" dirty="0">
                <a:latin typeface="Calibri"/>
                <a:ea typeface="Calibri"/>
                <a:cs typeface="Calibri"/>
                <a:sym typeface="Calibri"/>
              </a:rPr>
              <a:t>Model summary </a:t>
            </a:r>
            <a:r>
              <a:rPr lang="en" sz="1200" dirty="0">
                <a:latin typeface="Calibri"/>
                <a:ea typeface="Calibri"/>
                <a:cs typeface="Calibri"/>
                <a:sym typeface="Calibri"/>
              </a:rPr>
              <a:t>and </a:t>
            </a:r>
            <a:r>
              <a:rPr lang="en" sz="1200" b="1" dirty="0">
                <a:latin typeface="Calibri"/>
                <a:ea typeface="Calibri"/>
                <a:cs typeface="Calibri"/>
                <a:sym typeface="Calibri"/>
              </a:rPr>
              <a:t>Criteria of an Effective Summary anchor chart.  </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Directions for Work Time A of Lesson 1 </a:t>
            </a:r>
            <a:r>
              <a:rPr lang="en" sz="1200" dirty="0" smtClean="0">
                <a:latin typeface="Calibri"/>
                <a:ea typeface="Calibri"/>
                <a:cs typeface="Calibri"/>
                <a:sym typeface="Calibri"/>
              </a:rPr>
              <a:t>follow belo</a:t>
            </a:r>
            <a:r>
              <a:rPr lang="en-US" sz="1200" dirty="0" smtClean="0">
                <a:latin typeface="Calibri"/>
                <a:ea typeface="Calibri"/>
                <a:cs typeface="Calibri"/>
                <a:sym typeface="Calibri"/>
              </a:rPr>
              <a:t>w:</a:t>
            </a:r>
            <a:endParaRPr sz="1200" dirty="0" smtClean="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latin typeface="Calibri"/>
                <a:ea typeface="Calibri"/>
                <a:cs typeface="Calibri"/>
                <a:sym typeface="Calibri"/>
              </a:rPr>
              <a:t>Remind students that summaries give a brief idea of what a text is about and that when we summarize a text</a:t>
            </a:r>
            <a:r>
              <a:rPr lang="en" sz="1200" b="1" dirty="0" smtClean="0">
                <a:latin typeface="Calibri"/>
                <a:ea typeface="Calibri"/>
                <a:cs typeface="Calibri"/>
                <a:sym typeface="Calibri"/>
              </a:rPr>
              <a:t> (give a brief statement of the main points)</a:t>
            </a:r>
            <a:r>
              <a:rPr lang="en" sz="1200" dirty="0" smtClean="0">
                <a:latin typeface="Calibri"/>
                <a:ea typeface="Calibri"/>
                <a:cs typeface="Calibri"/>
                <a:sym typeface="Calibri"/>
              </a:rPr>
              <a:t>, we provide the title and author and briefly describe what it was about, including the theme and the supporting details.</a:t>
            </a:r>
            <a:endParaRPr sz="1200" dirty="0" smtClean="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smtClean="0">
                <a:latin typeface="Calibri"/>
                <a:ea typeface="Calibri"/>
                <a:cs typeface="Calibri"/>
                <a:sym typeface="Calibri"/>
              </a:rPr>
              <a:t>Tell </a:t>
            </a:r>
            <a:r>
              <a:rPr lang="en" sz="1200" dirty="0">
                <a:latin typeface="Calibri"/>
                <a:ea typeface="Calibri"/>
                <a:cs typeface="Calibri"/>
                <a:sym typeface="Calibri"/>
              </a:rPr>
              <a:t>students they are going to write a summary of the part of the chapter where they found evidence of one of the themes.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Display the </a:t>
            </a:r>
            <a:r>
              <a:rPr lang="en" sz="1200" b="1" dirty="0">
                <a:latin typeface="Calibri"/>
                <a:ea typeface="Calibri"/>
                <a:cs typeface="Calibri"/>
                <a:sym typeface="Calibri"/>
              </a:rPr>
              <a:t>model summary</a:t>
            </a:r>
            <a:r>
              <a:rPr lang="en" sz="1200" dirty="0">
                <a:latin typeface="Calibri"/>
                <a:ea typeface="Calibri"/>
                <a:cs typeface="Calibri"/>
                <a:sym typeface="Calibri"/>
              </a:rPr>
              <a:t> and invite students to refer to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(If needed) Focus students on the </a:t>
            </a:r>
            <a:r>
              <a:rPr lang="en" sz="1200" b="1" dirty="0">
                <a:latin typeface="Calibri"/>
                <a:ea typeface="Calibri"/>
                <a:cs typeface="Calibri"/>
                <a:sym typeface="Calibri"/>
              </a:rPr>
              <a:t>Criteria of an Effective Summary anchor chart </a:t>
            </a:r>
            <a:r>
              <a:rPr lang="en" sz="1200" dirty="0">
                <a:latin typeface="Calibri"/>
                <a:ea typeface="Calibri"/>
                <a:cs typeface="Calibri"/>
                <a:sym typeface="Calibri"/>
              </a:rPr>
              <a:t>and briefly review it.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Distribute and display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9</a:t>
            </a:r>
            <a:r>
              <a:rPr lang="en" sz="1200" dirty="0">
                <a:latin typeface="Calibri"/>
                <a:ea typeface="Calibri"/>
                <a:cs typeface="Calibri"/>
                <a:sym typeface="Calibri"/>
              </a:rPr>
              <a:t>. Remind students they saw this same organizer in Lesson 6 of Unit 1.</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what students will record in each box on the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9 handout</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work in their triads to complete the theme and supporting details chart at the top of the page. Tell students it will make it easier for them when writing a summary later in the lesson if both of the supporting details they choose to support their theme come from the same part of the chapter. Emphasize that this isn’t always possible, though.</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Remind students of the themes and evidence recorded during Opening A on the </a:t>
            </a:r>
            <a:r>
              <a:rPr lang="en" sz="1200" b="1" dirty="0">
                <a:latin typeface="Calibri"/>
                <a:ea typeface="Calibri"/>
                <a:cs typeface="Calibri"/>
                <a:sym typeface="Calibri"/>
              </a:rPr>
              <a:t>Theme anchor charts</a:t>
            </a:r>
            <a:r>
              <a:rPr lang="en" sz="1200" dirty="0">
                <a:latin typeface="Calibri"/>
                <a:ea typeface="Calibri"/>
                <a:cs typeface="Calibri"/>
                <a:sym typeface="Calibri"/>
              </a:rPr>
              <a:t>. Tell students that if multiple themes were identified, triads should choose one to focus on, preferably the one with the most evidence to support it, because this will make it easier to write the summary.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5 minutes, refocus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write an effective summary of </a:t>
            </a:r>
            <a:r>
              <a:rPr lang="en" sz="1200" b="0" dirty="0">
                <a:solidFill>
                  <a:schemeClr val="dk1"/>
                </a:solidFill>
                <a:latin typeface="Calibri"/>
                <a:ea typeface="Calibri"/>
                <a:cs typeface="Calibri"/>
                <a:sym typeface="Calibri"/>
              </a:rPr>
              <a:t>Chapter 9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254" name="Google Shape;25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34753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a minute in silence to think about how they would summarize the part(s) of the chapter where they found evidence of the theme. Remind students that the summary needs to contain two supporting details to prove this theme really is evident, so if those supporting details come from two different parts of the chapter, they will need to briefly summarize what is happening in both parts of the chapter.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label themselves A, B, and C in their triads.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Using a </a:t>
            </a:r>
            <a:r>
              <a:rPr lang="en" sz="1200" b="0" dirty="0">
                <a:latin typeface="Calibri"/>
                <a:ea typeface="Calibri"/>
                <a:cs typeface="Calibri"/>
                <a:sym typeface="Calibri"/>
              </a:rPr>
              <a:t>timer</a:t>
            </a:r>
            <a:r>
              <a:rPr lang="en" sz="1200" dirty="0">
                <a:latin typeface="Calibri"/>
                <a:ea typeface="Calibri"/>
                <a:cs typeface="Calibri"/>
                <a:sym typeface="Calibri"/>
              </a:rPr>
              <a:t>, give partner B 45 seconds to orally summarize the part(s) of the chapter where they found evidence of the theme to the triad. Then give partner C 30 seconds, and partner A 15 seconds.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Select volunteers to share out their summaries. Refer to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9 (example,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write their summaries on their </a:t>
            </a:r>
            <a:r>
              <a:rPr lang="en" sz="1200" b="1" dirty="0">
                <a:latin typeface="Calibri"/>
                <a:ea typeface="Calibri"/>
                <a:cs typeface="Calibri"/>
                <a:sym typeface="Calibri"/>
              </a:rPr>
              <a:t>Summarizing </a:t>
            </a:r>
            <a:r>
              <a:rPr lang="en" sz="1200" b="1" i="1" dirty="0">
                <a:latin typeface="Calibri"/>
                <a:ea typeface="Calibri"/>
                <a:cs typeface="Calibri"/>
                <a:sym typeface="Calibri"/>
              </a:rPr>
              <a:t>The Hope Chest</a:t>
            </a:r>
            <a:r>
              <a:rPr lang="en" sz="1200" b="1" dirty="0">
                <a:latin typeface="Calibri"/>
                <a:ea typeface="Calibri"/>
                <a:cs typeface="Calibri"/>
                <a:sym typeface="Calibri"/>
              </a:rPr>
              <a:t>, Chapter 9 handout</a:t>
            </a:r>
            <a:r>
              <a:rPr lang="en" sz="1200" dirty="0">
                <a:latin typeface="Calibri"/>
                <a:ea typeface="Calibri"/>
                <a:cs typeface="Calibri"/>
                <a:sym typeface="Calibri"/>
              </a:rPr>
              <a:t>. Distribute </a:t>
            </a:r>
            <a:r>
              <a:rPr lang="en" sz="1200" b="1" dirty="0">
                <a:latin typeface="Calibri"/>
                <a:ea typeface="Calibri"/>
                <a:cs typeface="Calibri"/>
                <a:sym typeface="Calibri"/>
              </a:rPr>
              <a:t>summary sentence frames</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Circulate to support students as they write and ask questions to guide their thinking:</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“Where can you see evidence of this theme in Chapter 9?”</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retell this part of the chapter for me?”</a:t>
            </a:r>
            <a:endParaRPr sz="1200" i="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would you summarize it?”</a:t>
            </a:r>
            <a:endParaRPr sz="1200" i="1"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summarize the text that contains evidence of a theme in chapter 9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complete the graphic organizer.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Provide options for expression by offering a template that includes lines in each box.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Model Summary: Displaying and Annotating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enlarged model summary</a:t>
            </a:r>
            <a:r>
              <a:rPr lang="en" sz="1200" dirty="0">
                <a:solidFill>
                  <a:schemeClr val="dk1"/>
                </a:solidFill>
                <a:latin typeface="Calibri"/>
                <a:ea typeface="Calibri"/>
                <a:cs typeface="Calibri"/>
                <a:sym typeface="Calibri"/>
              </a:rPr>
              <a:t> (see </a:t>
            </a:r>
            <a:r>
              <a:rPr lang="en" sz="1200" i="1" dirty="0">
                <a:solidFill>
                  <a:schemeClr val="dk1"/>
                </a:solidFill>
                <a:latin typeface="Calibri"/>
                <a:ea typeface="Calibri"/>
                <a:cs typeface="Calibri"/>
                <a:sym typeface="Calibri"/>
              </a:rPr>
              <a:t>For heavier support)</a:t>
            </a:r>
            <a:r>
              <a:rPr lang="en" sz="1200" dirty="0">
                <a:solidFill>
                  <a:schemeClr val="dk1"/>
                </a:solidFill>
                <a:latin typeface="Calibri"/>
                <a:ea typeface="Calibri"/>
                <a:cs typeface="Calibri"/>
                <a:sym typeface="Calibri"/>
              </a:rPr>
              <a:t> next to the </a:t>
            </a:r>
            <a:r>
              <a:rPr lang="en" sz="1200" b="1" dirty="0">
                <a:solidFill>
                  <a:schemeClr val="dk1"/>
                </a:solidFill>
                <a:latin typeface="Calibri"/>
                <a:ea typeface="Calibri"/>
                <a:cs typeface="Calibri"/>
                <a:sym typeface="Calibri"/>
              </a:rPr>
              <a:t>Criteria for an Effective Summary anchor chart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think about where they see each criterion present in the </a:t>
            </a: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As they share their thinking, annotate the </a:t>
            </a:r>
            <a:r>
              <a:rPr lang="en" sz="1200" b="1" dirty="0">
                <a:solidFill>
                  <a:schemeClr val="dk1"/>
                </a:solidFill>
                <a:latin typeface="Calibri"/>
                <a:ea typeface="Calibri"/>
                <a:cs typeface="Calibri"/>
                <a:sym typeface="Calibri"/>
              </a:rPr>
              <a:t>enlarged summary</a:t>
            </a:r>
            <a:r>
              <a:rPr lang="en" sz="1200" dirty="0">
                <a:solidFill>
                  <a:schemeClr val="dk1"/>
                </a:solidFill>
                <a:latin typeface="Calibri"/>
                <a:ea typeface="Calibri"/>
                <a:cs typeface="Calibri"/>
                <a:sym typeface="Calibri"/>
              </a:rPr>
              <a:t> by writing each criterion in the margin next to where it appears. Display the summary and the anchor chart side by side for students to refer to throughout the unit.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Completing the Graphic Organizer) Consider modeling and thinking aloud the process for completing the </a:t>
            </a: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9 graphic organizer</a:t>
            </a:r>
            <a:r>
              <a:rPr lang="en" sz="1200" dirty="0">
                <a:solidFill>
                  <a:schemeClr val="dk1"/>
                </a:solidFill>
                <a:latin typeface="Calibri"/>
                <a:ea typeface="Calibri"/>
                <a:cs typeface="Calibri"/>
                <a:sym typeface="Calibri"/>
              </a:rPr>
              <a:t>. Explicitly refer to the </a:t>
            </a:r>
            <a:r>
              <a:rPr lang="en" sz="1200" b="1" dirty="0">
                <a:solidFill>
                  <a:schemeClr val="dk1"/>
                </a:solidFill>
                <a:latin typeface="Calibri"/>
                <a:ea typeface="Calibri"/>
                <a:cs typeface="Calibri"/>
                <a:sym typeface="Calibri"/>
              </a:rPr>
              <a:t>Theme anchor chart for Chapter 9 </a:t>
            </a:r>
            <a:r>
              <a:rPr lang="en" sz="1200" dirty="0">
                <a:solidFill>
                  <a:schemeClr val="dk1"/>
                </a:solidFill>
                <a:latin typeface="Calibri"/>
                <a:ea typeface="Calibri"/>
                <a:cs typeface="Calibri"/>
                <a:sym typeface="Calibri"/>
              </a:rPr>
              <a:t>as you model, showing how to use information from that chart to help you complete the graphic organizer.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 Writing a Summary</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modeling and thinking aloud the process for writing a summary using the information on the completed </a:t>
            </a:r>
            <a:r>
              <a:rPr lang="en" sz="1200" b="1" dirty="0">
                <a:solidFill>
                  <a:schemeClr val="dk1"/>
                </a:solidFill>
                <a:latin typeface="Calibri"/>
                <a:ea typeface="Calibri"/>
                <a:cs typeface="Calibri"/>
                <a:sym typeface="Calibri"/>
              </a:rPr>
              <a:t>summarizing graphic organizer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Writing</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working closely with a group of students to write their summaries as a shared or interactive writing experience. Display the shared writing for students to refer to when writing summaries independently in future lessons.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262" name="Google Shape;26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485085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0" name="Google Shape;270;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first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summarize Chapter 9 of </a:t>
            </a:r>
            <a:r>
              <a:rPr lang="en" sz="1200" b="0" i="1" dirty="0">
                <a:solidFill>
                  <a:schemeClr val="dk1"/>
                </a:solidFill>
                <a:latin typeface="Calibri"/>
                <a:ea typeface="Calibri"/>
                <a:cs typeface="Calibri"/>
                <a:sym typeface="Calibri"/>
              </a:rPr>
              <a:t>The Hope Chest.”</a:t>
            </a:r>
            <a:endParaRPr sz="1200" b="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60235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retrieve their </a:t>
            </a:r>
            <a:r>
              <a:rPr lang="en" sz="1200" b="1" dirty="0">
                <a:latin typeface="Calibri"/>
                <a:ea typeface="Calibri"/>
                <a:cs typeface="Calibri"/>
                <a:sym typeface="Calibri"/>
              </a:rPr>
              <a:t>Similes and Metaphors in </a:t>
            </a:r>
            <a:r>
              <a:rPr lang="en" sz="1200" b="1" i="1" dirty="0">
                <a:latin typeface="Calibri"/>
                <a:ea typeface="Calibri"/>
                <a:cs typeface="Calibri"/>
                <a:sym typeface="Calibri"/>
              </a:rPr>
              <a:t>The Hope Chest </a:t>
            </a:r>
            <a:r>
              <a:rPr lang="en" sz="1200" b="1" dirty="0">
                <a:latin typeface="Calibri"/>
                <a:ea typeface="Calibri"/>
                <a:cs typeface="Calibri"/>
                <a:sym typeface="Calibri"/>
              </a:rPr>
              <a:t>handout</a:t>
            </a:r>
            <a:r>
              <a:rPr lang="en" sz="1200" dirty="0">
                <a:latin typeface="Calibri"/>
                <a:ea typeface="Calibri"/>
                <a:cs typeface="Calibri"/>
                <a:sym typeface="Calibri"/>
              </a:rPr>
              <a:t> and select volunteers to read aloud the definitions and examples.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turn to page 98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 a</a:t>
            </a:r>
            <a:r>
              <a:rPr lang="en" sz="1200" dirty="0">
                <a:latin typeface="Calibri"/>
                <a:ea typeface="Calibri"/>
                <a:cs typeface="Calibri"/>
                <a:sym typeface="Calibri"/>
              </a:rPr>
              <a:t>nd focus them on the sentence: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“But darkness had fallen, and the only thing Violet could see out the window was the reflection of the inside of the train car.”</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aloud the sentence, and then invite students to read it chorally with you.</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Think-Triad-Share:</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“Think about what happens when something falls. Does darkness actually fall?” </a:t>
            </a:r>
            <a:r>
              <a:rPr lang="en" sz="1200" b="1" dirty="0">
                <a:latin typeface="Calibri"/>
                <a:ea typeface="Calibri"/>
                <a:cs typeface="Calibri"/>
                <a:sym typeface="Calibri"/>
              </a:rPr>
              <a:t>(no—the sky goes from daylight to darkness slowly)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0" dirty="0">
                <a:latin typeface="Calibri"/>
                <a:ea typeface="Calibri"/>
                <a:cs typeface="Calibri"/>
                <a:sym typeface="Calibri"/>
              </a:rPr>
              <a:t>Conversation Cue: </a:t>
            </a:r>
            <a:r>
              <a:rPr lang="en" sz="1200" i="1" dirty="0">
                <a:latin typeface="Calibri"/>
                <a:ea typeface="Calibri"/>
                <a:cs typeface="Calibri"/>
                <a:sym typeface="Calibri"/>
              </a:rPr>
              <a:t>“Do you agree or disagree with what your classmate said? Why?”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“Is this a simile or metaphor? How do you know?” </a:t>
            </a:r>
            <a:r>
              <a:rPr lang="en" sz="1200" b="1" dirty="0">
                <a:latin typeface="Calibri"/>
                <a:ea typeface="Calibri"/>
                <a:cs typeface="Calibri"/>
                <a:sym typeface="Calibri"/>
              </a:rPr>
              <a:t>(metaphor; it describes the darkness with the word </a:t>
            </a:r>
            <a:r>
              <a:rPr lang="en" sz="1200" b="1" i="1" dirty="0">
                <a:latin typeface="Calibri"/>
                <a:ea typeface="Calibri"/>
                <a:cs typeface="Calibri"/>
                <a:sym typeface="Calibri"/>
              </a:rPr>
              <a:t>fallen</a:t>
            </a:r>
            <a:r>
              <a:rPr lang="en" sz="1200" b="1" dirty="0">
                <a:latin typeface="Calibri"/>
                <a:ea typeface="Calibri"/>
                <a:cs typeface="Calibri"/>
                <a:sym typeface="Calibri"/>
              </a:rPr>
              <a:t>, which isn’t connected to the word. Darkness doesn’t actually fall.)</a:t>
            </a:r>
            <a:endParaRPr sz="1200" b="1"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i="1" dirty="0">
                <a:latin typeface="Calibri"/>
                <a:ea typeface="Calibri"/>
                <a:cs typeface="Calibri"/>
                <a:sym typeface="Calibri"/>
              </a:rPr>
              <a:t>“How does this description, ‘darkness had fallen,’ help you as a reader?” </a:t>
            </a:r>
            <a:r>
              <a:rPr lang="en" sz="1200" b="1" dirty="0">
                <a:latin typeface="Calibri"/>
                <a:ea typeface="Calibri"/>
                <a:cs typeface="Calibri"/>
                <a:sym typeface="Calibri"/>
              </a:rPr>
              <a:t>(It makes you think that darkness came quickly.)</a:t>
            </a:r>
            <a:endParaRPr sz="1200" b="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add this example and what it means to the “Metaphors” column. Refer to </a:t>
            </a:r>
            <a:r>
              <a:rPr lang="en" sz="1200" b="1" dirty="0">
                <a:latin typeface="Calibri"/>
                <a:ea typeface="Calibri"/>
                <a:cs typeface="Calibri"/>
                <a:sym typeface="Calibri"/>
              </a:rPr>
              <a:t>Similes and Metaphors in </a:t>
            </a:r>
            <a:r>
              <a:rPr lang="en" sz="1200" b="1" i="1" dirty="0">
                <a:latin typeface="Calibri"/>
                <a:ea typeface="Calibri"/>
                <a:cs typeface="Calibri"/>
                <a:sym typeface="Calibri"/>
              </a:rPr>
              <a:t>The Hope Chest </a:t>
            </a:r>
            <a:r>
              <a:rPr lang="en" sz="1200" b="1" dirty="0">
                <a:latin typeface="Calibri"/>
                <a:ea typeface="Calibri"/>
                <a:cs typeface="Calibri"/>
                <a:sym typeface="Calibri"/>
              </a:rPr>
              <a:t>(example, for teacher reference)</a:t>
            </a:r>
            <a:r>
              <a:rPr lang="en" sz="1200" dirty="0">
                <a:latin typeface="Calibri"/>
                <a:ea typeface="Calibri"/>
                <a:cs typeface="Calibri"/>
                <a:sym typeface="Calibri"/>
              </a:rPr>
              <a:t> as necessary.</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identify and analyze similes and metaphors that appear in Chapter 9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comprehension: Invite students to fill in the blanks of metaphor sentences with prewritten index cards containing the missing words. Example: </a:t>
            </a:r>
            <a:r>
              <a:rPr lang="en" sz="1200" i="0" dirty="0">
                <a:latin typeface="Calibri"/>
                <a:ea typeface="Calibri"/>
                <a:cs typeface="Calibri"/>
                <a:sym typeface="Calibri"/>
              </a:rPr>
              <a:t>“The ____ was a ____.” </a:t>
            </a:r>
            <a:r>
              <a:rPr lang="en" sz="1200" b="1" dirty="0">
                <a:latin typeface="Calibri"/>
                <a:ea typeface="Calibri"/>
                <a:cs typeface="Calibri"/>
                <a:sym typeface="Calibri"/>
              </a:rPr>
              <a:t>(playground, zoo)</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(Visualizing and Sketching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Remind students that similes and metaphors are examples of figurative language used by authors to create a vivid image for the reader. As the class discusses the meaning of the metaphor </a:t>
            </a:r>
            <a:r>
              <a:rPr lang="en" sz="1200" i="1" dirty="0">
                <a:latin typeface="Calibri"/>
                <a:ea typeface="Calibri"/>
                <a:cs typeface="Calibri"/>
                <a:sym typeface="Calibri"/>
              </a:rPr>
              <a:t>“darkness had fallen”</a:t>
            </a:r>
            <a:r>
              <a:rPr lang="en" sz="1200" dirty="0">
                <a:latin typeface="Calibri"/>
                <a:ea typeface="Calibri"/>
                <a:cs typeface="Calibri"/>
                <a:sym typeface="Calibri"/>
              </a:rPr>
              <a:t> presented in Chapter </a:t>
            </a:r>
            <a:r>
              <a:rPr lang="en" sz="1200" b="0" dirty="0">
                <a:latin typeface="Calibri"/>
                <a:ea typeface="Calibri"/>
                <a:cs typeface="Calibri"/>
                <a:sym typeface="Calibri"/>
              </a:rPr>
              <a:t>9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r>
              <a:rPr lang="en" sz="1200" b="0" i="1" dirty="0">
                <a:latin typeface="Calibri"/>
                <a:ea typeface="Calibri"/>
                <a:cs typeface="Calibri"/>
                <a:sym typeface="Calibri"/>
              </a:rPr>
              <a:t> </a:t>
            </a:r>
            <a:r>
              <a:rPr lang="en" sz="1200" b="0" dirty="0">
                <a:latin typeface="Calibri"/>
                <a:ea typeface="Calibri"/>
                <a:cs typeface="Calibri"/>
                <a:sym typeface="Calibri"/>
              </a:rPr>
              <a:t>invite </a:t>
            </a:r>
            <a:r>
              <a:rPr lang="en" sz="1200" dirty="0">
                <a:latin typeface="Calibri"/>
                <a:ea typeface="Calibri"/>
                <a:cs typeface="Calibri"/>
                <a:sym typeface="Calibri"/>
              </a:rPr>
              <a:t>students to close their eyes, visualize the sentence, and then sketch the meaning on their handout.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(Using Language Structures to Generate Metaphors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Point out that metaphors can be created by using the verb </a:t>
            </a:r>
            <a:r>
              <a:rPr lang="en" sz="1200" i="1" dirty="0">
                <a:latin typeface="Calibri"/>
                <a:ea typeface="Calibri"/>
                <a:cs typeface="Calibri"/>
                <a:sym typeface="Calibri"/>
              </a:rPr>
              <a:t>to be</a:t>
            </a:r>
            <a:r>
              <a:rPr lang="en" sz="1200" dirty="0">
                <a:latin typeface="Calibri"/>
                <a:ea typeface="Calibri"/>
                <a:cs typeface="Calibri"/>
                <a:sym typeface="Calibri"/>
              </a:rPr>
              <a:t> + </a:t>
            </a:r>
            <a:r>
              <a:rPr lang="en" sz="1200" i="1" dirty="0">
                <a:latin typeface="Calibri"/>
                <a:ea typeface="Calibri"/>
                <a:cs typeface="Calibri"/>
                <a:sym typeface="Calibri"/>
              </a:rPr>
              <a:t>a</a:t>
            </a:r>
            <a:r>
              <a:rPr lang="en" sz="1200" dirty="0">
                <a:latin typeface="Calibri"/>
                <a:ea typeface="Calibri"/>
                <a:cs typeface="Calibri"/>
                <a:sym typeface="Calibri"/>
              </a:rPr>
              <a:t>.</a:t>
            </a:r>
            <a:r>
              <a:rPr lang="en" sz="1200" i="1" dirty="0">
                <a:latin typeface="Calibri"/>
                <a:ea typeface="Calibri"/>
                <a:cs typeface="Calibri"/>
                <a:sym typeface="Calibri"/>
              </a:rPr>
              <a:t> </a:t>
            </a:r>
            <a:r>
              <a:rPr lang="en" sz="1200" dirty="0">
                <a:latin typeface="Calibri"/>
                <a:ea typeface="Calibri"/>
                <a:cs typeface="Calibri"/>
                <a:sym typeface="Calibri"/>
              </a:rPr>
              <a:t>Invite students to use this language structure to compare two things that are not directly connected, generating their own metaphors. Provide the following sentence frames: </a:t>
            </a:r>
            <a:r>
              <a:rPr lang="en" sz="1200" i="0" dirty="0">
                <a:latin typeface="Calibri"/>
                <a:ea typeface="Calibri"/>
                <a:cs typeface="Calibri"/>
                <a:sym typeface="Calibri"/>
              </a:rPr>
              <a:t>“_____ are a ______; ________ was a _________; _____ is a ___________.”</a:t>
            </a:r>
            <a:r>
              <a:rPr lang="en" sz="1200" i="1" dirty="0">
                <a:latin typeface="Calibri"/>
                <a:ea typeface="Calibri"/>
                <a:cs typeface="Calibri"/>
                <a:sym typeface="Calibri"/>
              </a:rPr>
              <a:t> </a:t>
            </a:r>
            <a:r>
              <a:rPr lang="en" sz="1200" dirty="0">
                <a:latin typeface="Calibri"/>
                <a:ea typeface="Calibri"/>
                <a:cs typeface="Calibri"/>
                <a:sym typeface="Calibri"/>
              </a:rPr>
              <a:t>(</a:t>
            </a:r>
            <a:r>
              <a:rPr lang="en" sz="1200" b="1" dirty="0">
                <a:latin typeface="Calibri"/>
                <a:ea typeface="Calibri"/>
                <a:cs typeface="Calibri"/>
                <a:sym typeface="Calibri"/>
              </a:rPr>
              <a:t>“</a:t>
            </a:r>
            <a:r>
              <a:rPr lang="en" sz="1200" b="1" u="sng" dirty="0">
                <a:latin typeface="Calibri"/>
                <a:ea typeface="Calibri"/>
                <a:cs typeface="Calibri"/>
                <a:sym typeface="Calibri"/>
              </a:rPr>
              <a:t>You</a:t>
            </a:r>
            <a:r>
              <a:rPr lang="en" sz="1200" b="1" dirty="0">
                <a:latin typeface="Calibri"/>
                <a:ea typeface="Calibri"/>
                <a:cs typeface="Calibri"/>
                <a:sym typeface="Calibri"/>
              </a:rPr>
              <a:t> are a </a:t>
            </a:r>
            <a:r>
              <a:rPr lang="en" sz="1200" b="1" u="sng" dirty="0">
                <a:latin typeface="Calibri"/>
                <a:ea typeface="Calibri"/>
                <a:cs typeface="Calibri"/>
                <a:sym typeface="Calibri"/>
              </a:rPr>
              <a:t>doll</a:t>
            </a:r>
            <a:r>
              <a:rPr lang="en" sz="1200" b="1" dirty="0">
                <a:latin typeface="Calibri"/>
                <a:ea typeface="Calibri"/>
                <a:cs typeface="Calibri"/>
                <a:sym typeface="Calibri"/>
              </a:rPr>
              <a:t>; </a:t>
            </a:r>
            <a:r>
              <a:rPr lang="en" sz="1200" b="1" u="sng" dirty="0">
                <a:latin typeface="Calibri"/>
                <a:ea typeface="Calibri"/>
                <a:cs typeface="Calibri"/>
                <a:sym typeface="Calibri"/>
              </a:rPr>
              <a:t>The classroom</a:t>
            </a:r>
            <a:r>
              <a:rPr lang="en" sz="1200" b="1" dirty="0">
                <a:latin typeface="Calibri"/>
                <a:ea typeface="Calibri"/>
                <a:cs typeface="Calibri"/>
                <a:sym typeface="Calibri"/>
              </a:rPr>
              <a:t> was a </a:t>
            </a:r>
            <a:r>
              <a:rPr lang="en" sz="1200" b="1" u="sng" dirty="0">
                <a:latin typeface="Calibri"/>
                <a:ea typeface="Calibri"/>
                <a:cs typeface="Calibri"/>
                <a:sym typeface="Calibri"/>
              </a:rPr>
              <a:t>zoo</a:t>
            </a:r>
            <a:r>
              <a:rPr lang="en" sz="1200" b="1" dirty="0">
                <a:latin typeface="Calibri"/>
                <a:ea typeface="Calibri"/>
                <a:cs typeface="Calibri"/>
                <a:sym typeface="Calibri"/>
              </a:rPr>
              <a:t>; </a:t>
            </a:r>
            <a:r>
              <a:rPr lang="en" sz="1200" b="1" u="sng" dirty="0">
                <a:latin typeface="Calibri"/>
                <a:ea typeface="Calibri"/>
                <a:cs typeface="Calibri"/>
                <a:sym typeface="Calibri"/>
              </a:rPr>
              <a:t>My hair</a:t>
            </a:r>
            <a:r>
              <a:rPr lang="en" sz="1200" b="1" dirty="0">
                <a:latin typeface="Calibri"/>
                <a:ea typeface="Calibri"/>
                <a:cs typeface="Calibri"/>
                <a:sym typeface="Calibri"/>
              </a:rPr>
              <a:t> is a </a:t>
            </a:r>
            <a:r>
              <a:rPr lang="en" sz="1200" b="1" u="sng" dirty="0">
                <a:latin typeface="Calibri"/>
                <a:ea typeface="Calibri"/>
                <a:cs typeface="Calibri"/>
                <a:sym typeface="Calibri"/>
              </a:rPr>
              <a:t>bird’s nest.”</a:t>
            </a:r>
            <a:r>
              <a:rPr lang="en" sz="1200" dirty="0">
                <a:latin typeface="Calibri"/>
                <a:ea typeface="Calibri"/>
                <a:cs typeface="Calibri"/>
                <a:sym typeface="Calibri"/>
              </a:rPr>
              <a:t>) Consider adding student ideas as examples to the chart.</a:t>
            </a:r>
            <a:endParaRPr sz="1200" dirty="0">
              <a:latin typeface="Calibri"/>
              <a:ea typeface="Calibri"/>
              <a:cs typeface="Calibri"/>
              <a:sym typeface="Calibri"/>
            </a:endParaRPr>
          </a:p>
        </p:txBody>
      </p:sp>
      <p:sp>
        <p:nvSpPr>
          <p:cNvPr id="277" name="Google Shape;27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145244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6" name="Google Shape;28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second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explain the meaning of similes and metaphors in Chapter 9 of </a:t>
            </a:r>
            <a:r>
              <a:rPr lang="en" sz="1200" b="0" i="1" dirty="0">
                <a:solidFill>
                  <a:schemeClr val="dk1"/>
                </a:solidFill>
                <a:latin typeface="Calibri"/>
                <a:ea typeface="Calibri"/>
                <a:cs typeface="Calibri"/>
                <a:sym typeface="Calibri"/>
              </a:rPr>
              <a:t>The</a:t>
            </a:r>
            <a:r>
              <a:rPr lang="en" sz="1200" b="1" i="1"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Hope Chest.”</a:t>
            </a:r>
            <a:endParaRPr sz="1200" b="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checking for understanding technique for students to indicate their understanding of these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 and their self-assessment of it.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each learning target in the previous lesson.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63204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rgbClr val="000000"/>
                </a:solidFill>
                <a:latin typeface="Calibri"/>
                <a:ea typeface="Calibri"/>
                <a:cs typeface="Calibri"/>
                <a:sym typeface="Calibri"/>
              </a:rPr>
              <a:t>Prompts for the Accountable Research Reading are on the following </a:t>
            </a:r>
            <a:r>
              <a:rPr lang="en" sz="1200" i="0" u="none" strike="noStrike" cap="none" dirty="0" smtClean="0">
                <a:solidFill>
                  <a:srgbClr val="000000"/>
                </a:solidFill>
                <a:latin typeface="Calibri"/>
                <a:ea typeface="Calibri"/>
                <a:cs typeface="Calibri"/>
                <a:sym typeface="Calibri"/>
              </a:rPr>
              <a:t>slide.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
        <p:nvSpPr>
          <p:cNvPr id="293" name="Google Shape;29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150022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students have a system for recording homework assignments (journal, notebook, agenda, etc.) and a text to complete the assignment.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Independent Reading Journals.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homework assignment aloud and ask students if they have any questions about the assignments.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a:t>
            </a:r>
            <a:r>
              <a:rPr lang="en" sz="1200" dirty="0" smtClean="0">
                <a:solidFill>
                  <a:schemeClr val="dk1"/>
                </a:solidFill>
                <a:latin typeface="Calibri"/>
                <a:ea typeface="Calibri"/>
                <a:cs typeface="Calibri"/>
                <a:sym typeface="Calibri"/>
              </a:rPr>
              <a:t>student</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select a prompt and write it in the front of their Independent Reading Journal.</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1" dirty="0">
              <a:latin typeface="Calibri"/>
              <a:ea typeface="Calibri"/>
              <a:cs typeface="Calibri"/>
              <a:sym typeface="Calibri"/>
            </a:endParaRPr>
          </a:p>
        </p:txBody>
      </p:sp>
      <p:sp>
        <p:nvSpPr>
          <p:cNvPr id="300" name="Google Shape;30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57098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7" name="Google Shape;307;p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highlight>
                <a:srgbClr val="FFFF00"/>
              </a:highlight>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08" name="Google Shape;308;p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4138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5" name="Google Shape;17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u="sng" dirty="0">
                <a:solidFill>
                  <a:schemeClr val="hlink"/>
                </a:solidFill>
                <a:latin typeface="Calibri"/>
                <a:ea typeface="Calibri"/>
                <a:cs typeface="Calibri"/>
                <a:sym typeface="Calibri"/>
                <a:hlinkClick r:id="rId3"/>
              </a:rPr>
              <a:t>https://curriculum.eleducation.org/curriculum/ela/grade-4/module-4/unit-2/lesson-2</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highlight>
                <a:srgbClr val="FFFF00"/>
              </a:highlight>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In this lesson, students follow the same routines that were used in Lesson 1 to read and summarize a new </a:t>
            </a:r>
            <a:r>
              <a:rPr lang="en" sz="1200" b="0" dirty="0">
                <a:latin typeface="Calibri"/>
                <a:ea typeface="Calibri"/>
                <a:cs typeface="Calibri"/>
                <a:sym typeface="Calibri"/>
              </a:rPr>
              <a:t>chapter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Areas in which students may need additional support:</a:t>
            </a:r>
            <a:endParaRPr sz="1200" dirty="0">
              <a:latin typeface="Calibri"/>
              <a:ea typeface="Calibri"/>
              <a:cs typeface="Calibri"/>
              <a:sym typeface="Calibri"/>
            </a:endParaRPr>
          </a:p>
          <a:p>
            <a:pPr marL="914400" lvl="1" indent="-304800" algn="l" rtl="0">
              <a:lnSpc>
                <a:spcPct val="100000"/>
              </a:lnSpc>
              <a:spcBef>
                <a:spcPts val="0"/>
              </a:spcBef>
              <a:spcAft>
                <a:spcPts val="0"/>
              </a:spcAft>
              <a:buClr>
                <a:srgbClr val="000000"/>
              </a:buClr>
              <a:buSzPts val="1200"/>
              <a:buFont typeface="Calibri"/>
              <a:buAutoNum type="alphaLcPeriod"/>
            </a:pPr>
            <a:r>
              <a:rPr lang="en" sz="1200" dirty="0">
                <a:latin typeface="Calibri"/>
                <a:ea typeface="Calibri"/>
                <a:cs typeface="Calibri"/>
                <a:sym typeface="Calibri"/>
              </a:rPr>
              <a:t>Students may need additional support with reading the chapter and summarizing the text. Distribute the sentence frame for students who may need additional support in writing their summaries. Consider inviting students who need additional support to a group for focused teacher guidance.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9703143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New Materials to Prepare in Advance: </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 Chapter 9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9</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Summarizing </a:t>
            </a:r>
            <a:r>
              <a:rPr lang="en" sz="1200" b="1" i="1" dirty="0">
                <a:solidFill>
                  <a:schemeClr val="dk1"/>
                </a:solidFill>
                <a:latin typeface="Calibri"/>
                <a:ea typeface="Calibri"/>
                <a:cs typeface="Calibri"/>
                <a:sym typeface="Calibri"/>
              </a:rPr>
              <a:t>The Hope Chest</a:t>
            </a:r>
            <a:r>
              <a:rPr lang="en" sz="1200" b="1" dirty="0">
                <a:solidFill>
                  <a:schemeClr val="dk1"/>
                </a:solidFill>
                <a:latin typeface="Calibri"/>
                <a:ea typeface="Calibri"/>
                <a:cs typeface="Calibri"/>
                <a:sym typeface="Calibri"/>
              </a:rPr>
              <a:t>, Chapter 9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Timer</a:t>
            </a:r>
            <a:r>
              <a:rPr lang="en" sz="1200" dirty="0">
                <a:solidFill>
                  <a:schemeClr val="dk1"/>
                </a:solidFill>
                <a:latin typeface="Calibri"/>
                <a:ea typeface="Calibri"/>
                <a:cs typeface="Calibri"/>
                <a:sym typeface="Calibri"/>
              </a:rPr>
              <a:t> (one per triad)</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Materials to Gather from Previous Lessons:</a:t>
            </a:r>
            <a:endParaRPr sz="1200" i="0" u="none" strike="noStrike" cap="none"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Unit 1, Lesson 1;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Theme anchor charts</a:t>
            </a:r>
            <a:r>
              <a:rPr lang="en" sz="1200" dirty="0">
                <a:solidFill>
                  <a:schemeClr val="dk1"/>
                </a:solidFill>
                <a:latin typeface="Calibri"/>
                <a:ea typeface="Calibri"/>
                <a:cs typeface="Calibri"/>
                <a:sym typeface="Calibri"/>
              </a:rPr>
              <a:t> (begun in Unit 1, Lesson 6; added to during Opening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Unit 1, Lesson 6; added to during Opening B; see supporting materials)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Idioms, Adages, and Proverbs anchor chart</a:t>
            </a:r>
            <a:r>
              <a:rPr lang="en" sz="1200" dirty="0">
                <a:solidFill>
                  <a:schemeClr val="dk1"/>
                </a:solidFill>
                <a:latin typeface="Calibri"/>
                <a:ea typeface="Calibri"/>
                <a:cs typeface="Calibri"/>
                <a:sym typeface="Calibri"/>
              </a:rPr>
              <a:t> (begun in Unit 1, Lesson 6; </a:t>
            </a:r>
            <a:r>
              <a:rPr lang="en" sz="1200" b="1" dirty="0">
                <a:solidFill>
                  <a:schemeClr val="dk1"/>
                </a:solidFill>
                <a:latin typeface="Calibri"/>
                <a:ea typeface="Calibri"/>
                <a:cs typeface="Calibri"/>
                <a:sym typeface="Calibri"/>
              </a:rPr>
              <a:t>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summary</a:t>
            </a:r>
            <a:r>
              <a:rPr lang="en" sz="1200" dirty="0">
                <a:solidFill>
                  <a:schemeClr val="dk1"/>
                </a:solidFill>
                <a:latin typeface="Calibri"/>
                <a:ea typeface="Calibri"/>
                <a:cs typeface="Calibri"/>
                <a:sym typeface="Calibri"/>
              </a:rPr>
              <a:t> (from Unit 1, Lesson 6;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Criteria of an Effective Summary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Summary sentence frame</a:t>
            </a:r>
            <a:r>
              <a:rPr lang="en" sz="1200" dirty="0">
                <a:solidFill>
                  <a:schemeClr val="dk1"/>
                </a:solidFill>
                <a:latin typeface="Calibri"/>
                <a:ea typeface="Calibri"/>
                <a:cs typeface="Calibri"/>
                <a:sym typeface="Calibri"/>
              </a:rPr>
              <a:t> (from Unit 1, Lesson 6; new; optional; for students needing additional support)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Similes and Metaphors in </a:t>
            </a:r>
            <a:r>
              <a:rPr lang="en" sz="1200" b="1"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 (from Lesson 1; added to during the Closing;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Similes and Metaphors in </a:t>
            </a:r>
            <a:r>
              <a:rPr lang="en" sz="1200" b="1" i="1" dirty="0">
                <a:solidFill>
                  <a:schemeClr val="dk1"/>
                </a:solidFill>
                <a:latin typeface="Calibri"/>
                <a:ea typeface="Calibri"/>
                <a:cs typeface="Calibri"/>
                <a:sym typeface="Calibri"/>
              </a:rPr>
              <a:t>The Hope Chest</a:t>
            </a:r>
            <a:r>
              <a:rPr lang="en" sz="1200" dirty="0">
                <a:solidFill>
                  <a:schemeClr val="dk1"/>
                </a:solidFill>
                <a:latin typeface="Calibri"/>
                <a:ea typeface="Calibri"/>
                <a:cs typeface="Calibri"/>
                <a:sym typeface="Calibri"/>
              </a:rPr>
              <a:t> (from Lesson 1;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Prepare classroom systems for active learning:</a:t>
            </a:r>
            <a:endParaRPr sz="1200" i="0" u="none" strike="noStrike" cap="none" dirty="0">
              <a:latin typeface="Calibri"/>
              <a:ea typeface="Calibri"/>
              <a:cs typeface="Calibri"/>
              <a:sym typeface="Calibri"/>
            </a:endParaRPr>
          </a:p>
          <a:p>
            <a:pPr marL="457200" lvl="0" indent="-304800" algn="l" rtl="0">
              <a:lnSpc>
                <a:spcPct val="100000"/>
              </a:lnSpc>
              <a:spcBef>
                <a:spcPts val="1700"/>
              </a:spcBef>
              <a:spcAft>
                <a:spcPts val="0"/>
              </a:spcAft>
              <a:buClr>
                <a:srgbClr val="000000"/>
              </a:buClr>
              <a:buSzPts val="1200"/>
              <a:buFont typeface="Calibri"/>
              <a:buChar char="●"/>
            </a:pPr>
            <a:r>
              <a:rPr lang="en" sz="1200" dirty="0">
                <a:latin typeface="Calibri"/>
                <a:ea typeface="Calibri"/>
                <a:cs typeface="Calibri"/>
                <a:sym typeface="Calibri"/>
              </a:rPr>
              <a:t>Post:  Learning targets and applicable anchor charts (see materials list).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0258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Review these protocols before teaching. They are all used in this lesson:</a:t>
            </a:r>
            <a:endParaRPr sz="1200" i="0" u="none" strike="noStrike" cap="none" dirty="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Triad Talk</a:t>
            </a:r>
            <a:endParaRPr sz="1200" dirty="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endParaRPr sz="1200" dirty="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dirty="0">
                <a:solidFill>
                  <a:schemeClr val="hlink"/>
                </a:solidFill>
                <a:latin typeface="Calibri"/>
                <a:ea typeface="Calibri"/>
                <a:cs typeface="Calibri"/>
                <a:sym typeface="Calibri"/>
                <a:hlinkClick r:id="rId3"/>
              </a:rPr>
              <a:t>https://eleducation.org/resources/el-education-classroom-protocols</a:t>
            </a:r>
            <a:endParaRPr sz="1200" i="0" u="none" strike="noStrike" cap="none" dirty="0">
              <a:solidFill>
                <a:srgbClr val="000000"/>
              </a:solidFill>
              <a:latin typeface="Calibri"/>
              <a:ea typeface="Calibri"/>
              <a:cs typeface="Calibri"/>
              <a:sym typeface="Calibri"/>
            </a:endParaRPr>
          </a:p>
        </p:txBody>
      </p:sp>
      <p:sp>
        <p:nvSpPr>
          <p:cNvPr id="187" name="Google Shape;18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45040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Light Supports:</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Before providing modeling, observe student interaction and allow students to grapple. Provide demonstrations only after students have grappled with the task. Observe the areas in which they struggle to target appropriate support.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the Mini Language Dive, challenge students to generate questions about the sentence before asking the prepared questions. (Example: </a:t>
            </a:r>
            <a:r>
              <a:rPr lang="en" sz="1200" i="1" dirty="0">
                <a:latin typeface="Calibri"/>
                <a:ea typeface="Calibri"/>
                <a:cs typeface="Calibri"/>
                <a:sym typeface="Calibri"/>
              </a:rPr>
              <a:t>“What questions can we ask about this sentence? Let’s see if we can answer them together.”</a:t>
            </a:r>
            <a:r>
              <a:rPr lang="en" sz="1200" dirty="0">
                <a:latin typeface="Calibri"/>
                <a:ea typeface="Calibri"/>
                <a:cs typeface="Calibri"/>
                <a:sym typeface="Calibri"/>
              </a:rPr>
              <a:t>) </a:t>
            </a:r>
            <a:endParaRPr sz="1200" dirty="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SzPts val="1100"/>
              <a:buNone/>
            </a:pPr>
            <a:r>
              <a:rPr lang="en" sz="1200" i="1" dirty="0">
                <a:solidFill>
                  <a:schemeClr val="dk1"/>
                </a:solidFill>
                <a:latin typeface="Calibri"/>
                <a:ea typeface="Calibri"/>
                <a:cs typeface="Calibri"/>
                <a:sym typeface="Calibri"/>
              </a:rPr>
              <a:t>Heavy Supports:</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reading Chapter 9 aloud to students before the lesson, and inviting students to practice reading aloud a section of the chapter that they can then be responsible for reading in their triads in Opening B.</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adding language structures often used in metaphors as “clues” under the definition of metaphors in the </a:t>
            </a:r>
            <a:r>
              <a:rPr lang="en" sz="1200" b="1" dirty="0">
                <a:latin typeface="Calibri"/>
                <a:ea typeface="Calibri"/>
                <a:cs typeface="Calibri"/>
                <a:sym typeface="Calibri"/>
              </a:rPr>
              <a:t>Similes and Metaphors anchor chart</a:t>
            </a:r>
            <a:r>
              <a:rPr lang="en" sz="1200" dirty="0">
                <a:latin typeface="Calibri"/>
                <a:ea typeface="Calibri"/>
                <a:cs typeface="Calibri"/>
                <a:sym typeface="Calibri"/>
              </a:rPr>
              <a:t> </a:t>
            </a:r>
            <a:r>
              <a:rPr lang="en" sz="1200" i="0" dirty="0">
                <a:latin typeface="Calibri"/>
                <a:ea typeface="Calibri"/>
                <a:cs typeface="Calibri"/>
                <a:sym typeface="Calibri"/>
              </a:rPr>
              <a:t>(“___ is a ___; ___ was a ___; ___ are a ___”). Students can then use these to generate their own metaphors during Closing and Assessment, which will help reinforce their meaning and function</a:t>
            </a:r>
            <a:r>
              <a:rPr lang="en" sz="1200" dirty="0">
                <a:latin typeface="Calibri"/>
                <a:ea typeface="Calibri"/>
                <a:cs typeface="Calibri"/>
                <a:sym typeface="Calibri"/>
              </a:rPr>
              <a:t>. </a:t>
            </a:r>
            <a:endParaRPr sz="1200" i="1" dirty="0">
              <a:latin typeface="Calibri"/>
              <a:ea typeface="Calibri"/>
              <a:cs typeface="Calibri"/>
              <a:sym typeface="Calibri"/>
            </a:endParaRPr>
          </a:p>
          <a:p>
            <a:pPr marL="0" marR="0" lvl="0" indent="0" algn="l" rtl="0">
              <a:lnSpc>
                <a:spcPct val="100000"/>
              </a:lnSpc>
              <a:spcBef>
                <a:spcPts val="0"/>
              </a:spcBef>
              <a:spcAft>
                <a:spcPts val="0"/>
              </a:spcAft>
              <a:buSzPts val="1100"/>
              <a:buNone/>
            </a:pP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10567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7" name="Google Shape;207;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03925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agenda for the day.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509937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to the posted learning targets and select a volunteer to read them aloud: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summarize Chapter 9 of </a:t>
            </a:r>
            <a:r>
              <a:rPr lang="en" sz="1200" b="1" i="1" dirty="0">
                <a:latin typeface="Calibri"/>
                <a:ea typeface="Calibri"/>
                <a:cs typeface="Calibri"/>
                <a:sym typeface="Calibri"/>
              </a:rPr>
              <a:t>The Hope Chest</a:t>
            </a:r>
            <a:r>
              <a:rPr lang="en" sz="1200" b="1" i="0" dirty="0">
                <a:latin typeface="Calibri"/>
                <a:ea typeface="Calibri"/>
                <a:cs typeface="Calibri"/>
                <a:sym typeface="Calibri"/>
              </a:rPr>
              <a:t>.”</a:t>
            </a:r>
            <a:endParaRPr sz="1200" b="1" i="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b="1" i="0" dirty="0">
                <a:latin typeface="Calibri"/>
                <a:ea typeface="Calibri"/>
                <a:cs typeface="Calibri"/>
                <a:sym typeface="Calibri"/>
              </a:rPr>
              <a:t>“I can explain the meaning of similes and metaphors in Chapter 9 of </a:t>
            </a:r>
            <a:r>
              <a:rPr lang="en" sz="1200" b="1" i="1" dirty="0">
                <a:latin typeface="Calibri"/>
                <a:ea typeface="Calibri"/>
                <a:cs typeface="Calibri"/>
                <a:sym typeface="Calibri"/>
              </a:rPr>
              <a:t>The Hope Chest</a:t>
            </a:r>
            <a:r>
              <a:rPr lang="en" sz="1200" b="1" i="0" dirty="0">
                <a:latin typeface="Calibri"/>
                <a:ea typeface="Calibri"/>
                <a:cs typeface="Calibri"/>
                <a:sym typeface="Calibri"/>
              </a:rPr>
              <a:t>.”</a:t>
            </a:r>
            <a:endParaRPr sz="1200" b="1"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b="0" dirty="0">
                <a:latin typeface="Calibri"/>
                <a:ea typeface="Calibri"/>
                <a:cs typeface="Calibri"/>
                <a:sym typeface="Calibri"/>
              </a:rPr>
              <a:t>Remind students that they saw both of these learning targets in the previous lesson for Chapter 8 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discussion about the learning targets.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and engagement: (Working on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discuss how they previously worked toward each learning target.</a:t>
            </a:r>
            <a:endParaRPr sz="1200" dirty="0">
              <a:latin typeface="Calibri"/>
              <a:ea typeface="Calibri"/>
              <a:cs typeface="Calibri"/>
              <a:sym typeface="Calibri"/>
            </a:endParaRPr>
          </a:p>
          <a:p>
            <a:pPr marL="0" lvl="0" indent="0" algn="l" rtl="0">
              <a:lnSpc>
                <a:spcPct val="100000"/>
              </a:lnSpc>
              <a:spcBef>
                <a:spcPts val="0"/>
              </a:spcBef>
              <a:spcAft>
                <a:spcPts val="0"/>
              </a:spcAft>
              <a:buSzPts val="1100"/>
              <a:buNone/>
            </a:pPr>
            <a:endParaRPr sz="1200" dirty="0">
              <a:latin typeface="Calibri"/>
              <a:ea typeface="Calibri"/>
              <a:cs typeface="Calibri"/>
              <a:sym typeface="Calibri"/>
            </a:endParaRPr>
          </a:p>
        </p:txBody>
      </p:sp>
      <p:sp>
        <p:nvSpPr>
          <p:cNvPr id="222" name="Google Shape;22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13382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15 - 20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Triads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in the same reading triads that they were in during Unit 1.</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Follow the same routine from Unit 1 (steps follow below) to move students into their triads and have them read and discuss Chapter 9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b="0" dirty="0">
                <a:latin typeface="Calibri"/>
                <a:ea typeface="Calibri"/>
                <a:cs typeface="Calibri"/>
                <a:sym typeface="Calibri"/>
              </a:rPr>
              <a:t>:</a:t>
            </a:r>
            <a:endParaRPr sz="1200" b="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get into their reading triads.</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and review </a:t>
            </a:r>
            <a:r>
              <a:rPr lang="en" sz="1200" i="1" dirty="0">
                <a:latin typeface="Calibri"/>
                <a:ea typeface="Calibri"/>
                <a:cs typeface="Calibri"/>
                <a:sym typeface="Calibri"/>
              </a:rPr>
              <a:t>respect, compassion</a:t>
            </a:r>
            <a:r>
              <a:rPr lang="en" sz="1200" dirty="0">
                <a:latin typeface="Calibri"/>
                <a:ea typeface="Calibri"/>
                <a:cs typeface="Calibri"/>
                <a:sym typeface="Calibri"/>
              </a:rPr>
              <a:t>, and </a:t>
            </a:r>
            <a:r>
              <a:rPr lang="en" sz="1200" i="1" dirty="0">
                <a:latin typeface="Calibri"/>
                <a:ea typeface="Calibri"/>
                <a:cs typeface="Calibri"/>
                <a:sym typeface="Calibri"/>
              </a:rPr>
              <a:t>empathy</a:t>
            </a:r>
            <a:r>
              <a:rPr lang="en" sz="1200" dirty="0">
                <a:latin typeface="Calibri"/>
                <a:ea typeface="Calibri"/>
                <a:cs typeface="Calibri"/>
                <a:sym typeface="Calibri"/>
              </a:rPr>
              <a:t>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Georgia"/>
              <a:buChar char="○"/>
            </a:pPr>
            <a:r>
              <a:rPr lang="en" sz="1200" dirty="0">
                <a:latin typeface="Calibri"/>
                <a:ea typeface="Calibri"/>
                <a:cs typeface="Calibri"/>
                <a:sym typeface="Calibri"/>
              </a:rPr>
              <a:t>Invite students to retrieve their </a:t>
            </a:r>
            <a:r>
              <a:rPr lang="en" sz="1200" b="0" dirty="0">
                <a:latin typeface="Calibri"/>
                <a:ea typeface="Calibri"/>
                <a:cs typeface="Calibri"/>
                <a:sym typeface="Calibri"/>
              </a:rPr>
              <a:t>copies of </a:t>
            </a:r>
            <a:r>
              <a:rPr lang="en" sz="1200" b="0" i="1" dirty="0">
                <a:latin typeface="Calibri"/>
                <a:ea typeface="Calibri"/>
                <a:cs typeface="Calibri"/>
                <a:sym typeface="Calibri"/>
              </a:rPr>
              <a:t>The Hope Chest</a:t>
            </a:r>
            <a:r>
              <a:rPr lang="en" sz="1200" b="0" dirty="0">
                <a:latin typeface="Calibri"/>
                <a:ea typeface="Calibri"/>
                <a:cs typeface="Calibri"/>
                <a:sym typeface="Calibri"/>
              </a:rPr>
              <a:t>. Tell </a:t>
            </a:r>
            <a:r>
              <a:rPr lang="en" sz="1200" dirty="0">
                <a:latin typeface="Calibri"/>
                <a:ea typeface="Calibri"/>
                <a:cs typeface="Calibri"/>
                <a:sym typeface="Calibri"/>
              </a:rPr>
              <a:t>students that they are going to read Chapter 9 in their reading triads and review this process as needed.</a:t>
            </a:r>
            <a:endParaRPr sz="1200" dirty="0">
              <a:latin typeface="Calibri"/>
              <a:ea typeface="Calibri"/>
              <a:cs typeface="Calibri"/>
              <a:sym typeface="Calibri"/>
            </a:endParaRPr>
          </a:p>
          <a:p>
            <a:pPr marL="914400" lvl="1"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Review the posted directions:</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Chapter 9 aloud, taking turns with your triad.</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Discuss the gist.</a:t>
            </a:r>
            <a:endParaRPr sz="1200" dirty="0">
              <a:latin typeface="Calibri"/>
              <a:ea typeface="Calibri"/>
              <a:cs typeface="Calibri"/>
              <a:sym typeface="Calibri"/>
            </a:endParaRPr>
          </a:p>
          <a:p>
            <a:pPr marL="1371600" lvl="2"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Spend the rest of the time reflecting silently in writing, drawing, or thinking, and recording unfamiliar vocabulary in your </a:t>
            </a:r>
            <a:r>
              <a:rPr lang="en" sz="1200" b="1" dirty="0">
                <a:latin typeface="Calibri"/>
                <a:ea typeface="Calibri"/>
                <a:cs typeface="Calibri"/>
                <a:sym typeface="Calibri"/>
              </a:rPr>
              <a:t>vocabulary logs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Remind students to refer to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as they read.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Circulate to support students as they read aloud.</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AutoNum type="arabicPeriod" startAt="2"/>
            </a:pPr>
            <a:r>
              <a:rPr lang="en" sz="1200" dirty="0">
                <a:latin typeface="Calibri"/>
                <a:ea typeface="Calibri"/>
                <a:cs typeface="Calibri"/>
                <a:sym typeface="Calibri"/>
              </a:rPr>
              <a:t>When triads have finished reading, invite students to share and discuss their reflections if they choose.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actively participating in the reading and discussion regarding </a:t>
            </a:r>
            <a:r>
              <a:rPr lang="en" sz="1200" b="0" dirty="0">
                <a:solidFill>
                  <a:schemeClr val="dk1"/>
                </a:solidFill>
                <a:latin typeface="Calibri"/>
                <a:ea typeface="Calibri"/>
                <a:cs typeface="Calibri"/>
                <a:sym typeface="Calibri"/>
              </a:rPr>
              <a:t>chapter 9 of </a:t>
            </a:r>
            <a:r>
              <a:rPr lang="en" sz="1200" b="0" i="1" dirty="0">
                <a:solidFill>
                  <a:schemeClr val="dk1"/>
                </a:solidFill>
                <a:latin typeface="Calibri"/>
                <a:ea typeface="Calibri"/>
                <a:cs typeface="Calibri"/>
                <a:sym typeface="Calibri"/>
              </a:rPr>
              <a:t>The Hope Chest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activating prior knowledge: (Summarizing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reading, invite students to summarize Chapter 8 </a:t>
            </a:r>
            <a:r>
              <a:rPr lang="en" sz="1200" b="0" dirty="0">
                <a:latin typeface="Calibri"/>
                <a:ea typeface="Calibri"/>
                <a:cs typeface="Calibri"/>
                <a:sym typeface="Calibri"/>
              </a:rPr>
              <a:t>of </a:t>
            </a:r>
            <a:r>
              <a:rPr lang="en" sz="1200" b="0" i="1" dirty="0">
                <a:latin typeface="Calibri"/>
                <a:ea typeface="Calibri"/>
                <a:cs typeface="Calibri"/>
                <a:sym typeface="Calibri"/>
              </a:rPr>
              <a:t>The Hope Chest</a:t>
            </a:r>
            <a:r>
              <a:rPr lang="en" sz="1200" dirty="0">
                <a:latin typeface="Calibri"/>
                <a:ea typeface="Calibri"/>
                <a:cs typeface="Calibri"/>
                <a:sym typeface="Calibri"/>
              </a:rPr>
              <a:t> in 1 minute or less (with feedback) and then again in 30 seconds or less with a partner.</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(Strategic Grouping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During this lesson and throughout the unit, check in with triads to gauge the reading comprehension of the group. As necessary, rearrange triads with varying levels of language proficiency to ensure the most supportive grouping. Continue to prioritize grouping students according to home language as well.</a:t>
            </a:r>
            <a:endParaRPr sz="1200" dirty="0">
              <a:latin typeface="Calibri"/>
              <a:ea typeface="Calibri"/>
              <a:cs typeface="Calibri"/>
              <a:sym typeface="Calibri"/>
            </a:endParaRPr>
          </a:p>
        </p:txBody>
      </p:sp>
      <p:sp>
        <p:nvSpPr>
          <p:cNvPr id="229" name="Google Shape;22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12684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03" name="Google Shape;103;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7" name="Google Shape;107;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8" name="Google Shape;108;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9" name="Google Shape;109;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algn="l">
              <a:lnSpc>
                <a:spcPct val="100000"/>
              </a:lnSpc>
              <a:spcBef>
                <a:spcPts val="0"/>
              </a:spcBef>
              <a:spcAft>
                <a:spcPts val="0"/>
              </a:spcAft>
              <a:buSzPts val="1100"/>
              <a:buNone/>
              <a:defRPr sz="1400"/>
            </a:lvl2pPr>
            <a:lvl3pPr lvl="2" algn="l">
              <a:lnSpc>
                <a:spcPct val="100000"/>
              </a:lnSpc>
              <a:spcBef>
                <a:spcPts val="0"/>
              </a:spcBef>
              <a:spcAft>
                <a:spcPts val="0"/>
              </a:spcAft>
              <a:buSzPts val="1100"/>
              <a:buNone/>
              <a:defRPr sz="1400"/>
            </a:lvl3pPr>
            <a:lvl4pPr lvl="3" algn="l">
              <a:lnSpc>
                <a:spcPct val="100000"/>
              </a:lnSpc>
              <a:spcBef>
                <a:spcPts val="0"/>
              </a:spcBef>
              <a:spcAft>
                <a:spcPts val="0"/>
              </a:spcAft>
              <a:buSzPts val="1100"/>
              <a:buNone/>
              <a:defRPr sz="1400"/>
            </a:lvl4pPr>
            <a:lvl5pPr lvl="4" algn="l">
              <a:lnSpc>
                <a:spcPct val="100000"/>
              </a:lnSpc>
              <a:spcBef>
                <a:spcPts val="0"/>
              </a:spcBef>
              <a:spcAft>
                <a:spcPts val="0"/>
              </a:spcAft>
              <a:buSzPts val="1100"/>
              <a:buNone/>
              <a:defRPr sz="1400"/>
            </a:lvl5pPr>
            <a:lvl6pPr lvl="5" algn="l">
              <a:lnSpc>
                <a:spcPct val="100000"/>
              </a:lnSpc>
              <a:spcBef>
                <a:spcPts val="0"/>
              </a:spcBef>
              <a:spcAft>
                <a:spcPts val="0"/>
              </a:spcAft>
              <a:buSzPts val="1100"/>
              <a:buNone/>
              <a:defRPr sz="1400"/>
            </a:lvl6pPr>
            <a:lvl7pPr lvl="6" algn="l">
              <a:lnSpc>
                <a:spcPct val="100000"/>
              </a:lnSpc>
              <a:spcBef>
                <a:spcPts val="0"/>
              </a:spcBef>
              <a:spcAft>
                <a:spcPts val="0"/>
              </a:spcAft>
              <a:buSzPts val="1100"/>
              <a:buNone/>
              <a:defRPr sz="1400"/>
            </a:lvl7pPr>
            <a:lvl8pPr lvl="7" algn="l">
              <a:lnSpc>
                <a:spcPct val="100000"/>
              </a:lnSpc>
              <a:spcBef>
                <a:spcPts val="0"/>
              </a:spcBef>
              <a:spcAft>
                <a:spcPts val="0"/>
              </a:spcAft>
              <a:buSzPts val="1100"/>
              <a:buNone/>
              <a:defRPr sz="1400"/>
            </a:lvl8pPr>
            <a:lvl9pPr lvl="8" algn="l">
              <a:lnSpc>
                <a:spcPct val="100000"/>
              </a:lnSpc>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a:lnSpc>
                <a:spcPct val="100000"/>
              </a:lnSpc>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a:lnSpc>
                <a:spcPct val="100000"/>
              </a:lnSpc>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2"/>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4/unit-2/lesson-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4: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2" name="Google Shape;172;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This lesson will take approximately </a:t>
            </a:r>
            <a:r>
              <a:rPr lang="en" sz="1800"/>
              <a:t>60</a:t>
            </a:r>
            <a:r>
              <a:rPr lang="en" sz="1800" b="0" i="0" u="none" strike="noStrike" cap="none">
                <a:solidFill>
                  <a:schemeClr val="dk1"/>
                </a:solidFill>
                <a:latin typeface="Century Gothic"/>
                <a:ea typeface="Century Gothic"/>
                <a:cs typeface="Century Gothic"/>
                <a:sym typeface="Century Gothic"/>
              </a:rPr>
              <a:t>-</a:t>
            </a:r>
            <a:r>
              <a:rPr lang="en" sz="1800"/>
              <a:t>103</a:t>
            </a:r>
            <a:r>
              <a:rPr lang="en" sz="1800" b="0" i="0" u="none" strike="noStrike" cap="none">
                <a:solidFill>
                  <a:schemeClr val="dk1"/>
                </a:solidFill>
                <a:latin typeface="Century Gothic"/>
                <a:ea typeface="Century Gothic"/>
                <a:cs typeface="Century Gothic"/>
                <a:sym typeface="Century Gothic"/>
              </a:rPr>
              <a:t> minutes to complete.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0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purpose of today’s lesson is </a:t>
            </a:r>
            <a:r>
              <a:rPr lang="en" sz="1800"/>
              <a:t>for:</a:t>
            </a:r>
            <a:endParaRPr sz="1400">
              <a:solidFill>
                <a:srgbClr val="000000"/>
              </a:solidFill>
            </a:endParaRPr>
          </a:p>
          <a:p>
            <a:pPr marL="457200" marR="0" lvl="0" indent="-317500" algn="l" rtl="0">
              <a:lnSpc>
                <a:spcPct val="100000"/>
              </a:lnSpc>
              <a:spcBef>
                <a:spcPts val="0"/>
              </a:spcBef>
              <a:spcAft>
                <a:spcPts val="0"/>
              </a:spcAft>
              <a:buClr>
                <a:srgbClr val="000000"/>
              </a:buClr>
              <a:buSzPts val="1400"/>
              <a:buChar char="•"/>
            </a:pPr>
            <a:r>
              <a:rPr lang="en" sz="1400">
                <a:solidFill>
                  <a:srgbClr val="000000"/>
                </a:solidFill>
              </a:rPr>
              <a:t>This lesson follows a similar structure to Lesson 1, with students reading Chapter 9 of </a:t>
            </a:r>
            <a:r>
              <a:rPr lang="en" sz="1400" i="1">
                <a:solidFill>
                  <a:srgbClr val="000000"/>
                </a:solidFill>
              </a:rPr>
              <a:t>The Hope Chest</a:t>
            </a:r>
            <a:r>
              <a:rPr lang="en" sz="1400">
                <a:solidFill>
                  <a:srgbClr val="000000"/>
                </a:solidFill>
              </a:rPr>
              <a:t> in triads, determining themes that were evident in the chapter, and summarizing the chapter.</a:t>
            </a:r>
            <a:endParaRPr sz="1400">
              <a:solidFill>
                <a:srgbClr val="000000"/>
              </a:solidFill>
            </a:endParaRPr>
          </a:p>
          <a:p>
            <a:pPr marL="457200" marR="0" lvl="0" indent="-317500" algn="l" rtl="0">
              <a:lnSpc>
                <a:spcPct val="100000"/>
              </a:lnSpc>
              <a:spcBef>
                <a:spcPts val="0"/>
              </a:spcBef>
              <a:spcAft>
                <a:spcPts val="0"/>
              </a:spcAft>
              <a:buClr>
                <a:srgbClr val="000000"/>
              </a:buClr>
              <a:buSzPts val="1400"/>
              <a:buChar char="•"/>
            </a:pPr>
            <a:r>
              <a:rPr lang="en" sz="1400">
                <a:solidFill>
                  <a:srgbClr val="000000"/>
                </a:solidFill>
              </a:rPr>
              <a:t>In the Closing, students analyze the meaning of a metaphor in Chapter 9.</a:t>
            </a:r>
            <a:r>
              <a:rPr lang="en" sz="1800"/>
              <a:t> </a:t>
            </a:r>
            <a:endParaRPr sz="1800" b="0" i="0" u="none" strike="noStrike" cap="none">
              <a:solidFill>
                <a:schemeClr val="dk1"/>
              </a:solidFill>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0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Learning Targets for students today are:</a:t>
            </a:r>
            <a:endParaRPr sz="1800"/>
          </a:p>
          <a:p>
            <a:pPr marL="457200" marR="0" lvl="0" indent="-317500" algn="l" rtl="0">
              <a:lnSpc>
                <a:spcPct val="100000"/>
              </a:lnSpc>
              <a:spcBef>
                <a:spcPts val="0"/>
              </a:spcBef>
              <a:spcAft>
                <a:spcPts val="0"/>
              </a:spcAft>
              <a:buClr>
                <a:srgbClr val="000000"/>
              </a:buClr>
              <a:buSzPts val="1400"/>
              <a:buAutoNum type="arabicPeriod"/>
            </a:pPr>
            <a:r>
              <a:rPr lang="en" sz="1400">
                <a:solidFill>
                  <a:srgbClr val="000000"/>
                </a:solidFill>
              </a:rPr>
              <a:t>I can summarize Chapter 9 of </a:t>
            </a:r>
            <a:r>
              <a:rPr lang="en" sz="1400" i="1">
                <a:solidFill>
                  <a:srgbClr val="000000"/>
                </a:solidFill>
              </a:rPr>
              <a:t>The Hope Chest</a:t>
            </a:r>
            <a:r>
              <a:rPr lang="en" sz="1400">
                <a:solidFill>
                  <a:srgbClr val="000000"/>
                </a:solidFill>
              </a:rPr>
              <a:t>.</a:t>
            </a:r>
            <a:endParaRPr sz="1400">
              <a:solidFill>
                <a:srgbClr val="000000"/>
              </a:solidFill>
            </a:endParaRPr>
          </a:p>
          <a:p>
            <a:pPr marL="457200" marR="0" lvl="0" indent="-317500" algn="l" rtl="0">
              <a:lnSpc>
                <a:spcPct val="100000"/>
              </a:lnSpc>
              <a:spcBef>
                <a:spcPts val="0"/>
              </a:spcBef>
              <a:spcAft>
                <a:spcPts val="0"/>
              </a:spcAft>
              <a:buClr>
                <a:srgbClr val="000000"/>
              </a:buClr>
              <a:buSzPts val="1400"/>
              <a:buAutoNum type="arabicPeriod"/>
            </a:pPr>
            <a:r>
              <a:rPr lang="en" sz="1400">
                <a:solidFill>
                  <a:srgbClr val="000000"/>
                </a:solidFill>
              </a:rPr>
              <a:t>I can explain the meaning of similes and metaphors in Chapter 9 of </a:t>
            </a:r>
            <a:r>
              <a:rPr lang="en" sz="1400" i="1">
                <a:solidFill>
                  <a:srgbClr val="000000"/>
                </a:solidFill>
              </a:rPr>
              <a:t>The Hope Chest</a:t>
            </a:r>
            <a:r>
              <a:rPr lang="en" sz="1400">
                <a:solidFill>
                  <a:srgbClr val="000000"/>
                </a:solidFill>
              </a:rPr>
              <a:t>.</a:t>
            </a:r>
            <a:endParaRPr sz="1400" b="1">
              <a:solidFill>
                <a:srgbClr val="000000"/>
              </a:solidFill>
            </a:endParaRPr>
          </a:p>
          <a:p>
            <a:pPr marL="0" marR="0" lvl="0" indent="0" algn="l" rtl="0">
              <a:lnSpc>
                <a:spcPct val="90000"/>
              </a:lnSpc>
              <a:spcBef>
                <a:spcPts val="800"/>
              </a:spcBef>
              <a:spcAft>
                <a:spcPts val="0"/>
              </a:spcAft>
              <a:buSzPts val="2100"/>
              <a:buNone/>
            </a:pPr>
            <a:endParaRPr sz="1800">
              <a:solidFill>
                <a:srgbClr val="0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Determine Themes of </a:t>
            </a:r>
            <a:r>
              <a:rPr lang="en" i="1" dirty="0">
                <a:latin typeface="Century Gothic"/>
                <a:ea typeface="Century Gothic"/>
                <a:cs typeface="Century Gothic"/>
                <a:sym typeface="Century Gothic"/>
              </a:rPr>
              <a:t>The Hope Chest</a:t>
            </a:r>
            <a:r>
              <a:rPr lang="en" dirty="0">
                <a:latin typeface="Century Gothic"/>
                <a:ea typeface="Century Gothic"/>
                <a:cs typeface="Century Gothic"/>
                <a:sym typeface="Century Gothic"/>
              </a:rPr>
              <a:t>, Chapter 9</a:t>
            </a:r>
            <a:endParaRPr sz="3300" u="none" strike="noStrike" cap="none" dirty="0">
              <a:solidFill>
                <a:schemeClr val="dk1"/>
              </a:solidFill>
              <a:latin typeface="Century Gothic"/>
              <a:ea typeface="Century Gothic"/>
              <a:cs typeface="Century Gothic"/>
              <a:sym typeface="Century Gothic"/>
            </a:endParaRPr>
          </a:p>
        </p:txBody>
      </p:sp>
      <p:sp>
        <p:nvSpPr>
          <p:cNvPr id="240" name="Google Shape;240;p34"/>
          <p:cNvSpPr txBox="1"/>
          <p:nvPr/>
        </p:nvSpPr>
        <p:spPr>
          <a:xfrm>
            <a:off x="4036950" y="1537125"/>
            <a:ext cx="4387800" cy="2220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Are there any new themes you are noticing now?</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in the text makes you think so?</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evidence can you find for any of the themes we have identified so far?</a:t>
            </a:r>
            <a:endParaRPr sz="1800" b="0" i="0" u="none" strike="noStrike" cap="none">
              <a:solidFill>
                <a:srgbClr val="000000"/>
              </a:solidFill>
              <a:latin typeface="Century Gothic"/>
              <a:ea typeface="Century Gothic"/>
              <a:cs typeface="Century Gothic"/>
              <a:sym typeface="Century Gothic"/>
            </a:endParaRPr>
          </a:p>
        </p:txBody>
      </p:sp>
      <p:pic>
        <p:nvPicPr>
          <p:cNvPr id="242" name="Google Shape;242;p34"/>
          <p:cNvPicPr preferRelativeResize="0"/>
          <p:nvPr/>
        </p:nvPicPr>
        <p:blipFill rotWithShape="1">
          <a:blip r:embed="rId3">
            <a:alphaModFix/>
          </a:blip>
          <a:srcRect/>
          <a:stretch/>
        </p:blipFill>
        <p:spPr>
          <a:xfrm>
            <a:off x="1305250" y="1268044"/>
            <a:ext cx="2478380" cy="3570656"/>
          </a:xfrm>
          <a:prstGeom prst="rect">
            <a:avLst/>
          </a:prstGeom>
          <a:noFill/>
          <a:ln w="9525" cap="flat" cmpd="sng">
            <a:solidFill>
              <a:schemeClr val="dk2"/>
            </a:solidFill>
            <a:prstDash val="solid"/>
            <a:round/>
            <a:headEnd type="none" w="sm" len="sm"/>
            <a:tailEnd type="none" w="sm" len="sm"/>
          </a:ln>
        </p:spPr>
      </p:pic>
      <p:pic>
        <p:nvPicPr>
          <p:cNvPr id="6" name="Google Shape;234;p33"/>
          <p:cNvPicPr preferRelativeResize="0"/>
          <p:nvPr/>
        </p:nvPicPr>
        <p:blipFill rotWithShape="1">
          <a:blip r:embed="rId4">
            <a:alphaModFix/>
          </a:blip>
          <a:srcRect/>
          <a:stretch/>
        </p:blipFill>
        <p:spPr>
          <a:xfrm>
            <a:off x="8472962" y="4397829"/>
            <a:ext cx="494874" cy="49962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Idioms, Adages, and Proverbs, Chapter 9, </a:t>
            </a:r>
            <a:r>
              <a:rPr lang="en" i="1">
                <a:latin typeface="Century Gothic"/>
                <a:ea typeface="Century Gothic"/>
                <a:cs typeface="Century Gothic"/>
                <a:sym typeface="Century Gothic"/>
              </a:rPr>
              <a:t>The Hope Chest</a:t>
            </a:r>
            <a:endParaRPr sz="3300" i="1" u="none" strike="noStrike" cap="none">
              <a:solidFill>
                <a:schemeClr val="dk1"/>
              </a:solidFill>
              <a:latin typeface="Century Gothic"/>
              <a:ea typeface="Century Gothic"/>
              <a:cs typeface="Century Gothic"/>
              <a:sym typeface="Century Gothic"/>
            </a:endParaRPr>
          </a:p>
        </p:txBody>
      </p:sp>
      <p:pic>
        <p:nvPicPr>
          <p:cNvPr id="248" name="Google Shape;248;p35"/>
          <p:cNvPicPr preferRelativeResize="0"/>
          <p:nvPr/>
        </p:nvPicPr>
        <p:blipFill rotWithShape="1">
          <a:blip r:embed="rId3">
            <a:alphaModFix/>
          </a:blip>
          <a:srcRect/>
          <a:stretch/>
        </p:blipFill>
        <p:spPr>
          <a:xfrm>
            <a:off x="772700" y="1268050"/>
            <a:ext cx="2611300" cy="3503850"/>
          </a:xfrm>
          <a:prstGeom prst="rect">
            <a:avLst/>
          </a:prstGeom>
          <a:noFill/>
          <a:ln w="9525" cap="flat" cmpd="sng">
            <a:solidFill>
              <a:schemeClr val="dk2"/>
            </a:solidFill>
            <a:prstDash val="solid"/>
            <a:round/>
            <a:headEnd type="none" w="sm" len="sm"/>
            <a:tailEnd type="none" w="sm" len="sm"/>
          </a:ln>
        </p:spPr>
      </p:pic>
      <p:sp>
        <p:nvSpPr>
          <p:cNvPr id="249" name="Google Shape;249;p35"/>
          <p:cNvSpPr txBox="1"/>
          <p:nvPr/>
        </p:nvSpPr>
        <p:spPr>
          <a:xfrm>
            <a:off x="3795300" y="1397300"/>
            <a:ext cx="4258800" cy="1104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0" i="0" u="none" strike="noStrike" cap="none" dirty="0">
                <a:solidFill>
                  <a:srgbClr val="000000"/>
                </a:solidFill>
                <a:latin typeface="Century Gothic"/>
                <a:ea typeface="Century Gothic"/>
                <a:cs typeface="Century Gothic"/>
                <a:sym typeface="Century Gothic"/>
              </a:rPr>
              <a:t>“Looks aren’t everything.” (Page 101)</a:t>
            </a: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600"/>
              <a:buFont typeface="+mj-lt"/>
              <a:buAutoNum type="arabicPeriod"/>
            </a:pPr>
            <a:r>
              <a:rPr lang="en" sz="1600" b="0" i="0" u="none" strike="noStrike" cap="none" dirty="0" smtClean="0">
                <a:solidFill>
                  <a:srgbClr val="000000"/>
                </a:solidFill>
                <a:latin typeface="Century Gothic"/>
                <a:ea typeface="Century Gothic"/>
                <a:cs typeface="Century Gothic"/>
                <a:sym typeface="Century Gothic"/>
              </a:rPr>
              <a:t>What </a:t>
            </a:r>
            <a:r>
              <a:rPr lang="en" sz="1600" b="0" i="0" u="none" strike="noStrike" cap="none" dirty="0">
                <a:solidFill>
                  <a:srgbClr val="000000"/>
                </a:solidFill>
                <a:latin typeface="Century Gothic"/>
                <a:ea typeface="Century Gothic"/>
                <a:cs typeface="Century Gothic"/>
                <a:sym typeface="Century Gothic"/>
              </a:rPr>
              <a:t>does Myrtle mean?</a:t>
            </a: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sp>
        <p:nvSpPr>
          <p:cNvPr id="251" name="Google Shape;251;p35"/>
          <p:cNvSpPr txBox="1"/>
          <p:nvPr/>
        </p:nvSpPr>
        <p:spPr>
          <a:xfrm>
            <a:off x="3784800" y="2631150"/>
            <a:ext cx="4258800" cy="1659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 sz="1600" b="0" i="0" u="none" strike="noStrike" cap="none" dirty="0">
                <a:solidFill>
                  <a:srgbClr val="000000"/>
                </a:solidFill>
                <a:latin typeface="Century Gothic"/>
                <a:ea typeface="Century Gothic"/>
                <a:cs typeface="Century Gothic"/>
                <a:sym typeface="Century Gothic"/>
              </a:rPr>
              <a:t>“Mother and Father would probably have thought Mr. Martin was beyond the pale.” (Page 103)</a:t>
            </a: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600"/>
              <a:buFont typeface="+mj-lt"/>
              <a:buAutoNum type="arabicPeriod"/>
            </a:pPr>
            <a:r>
              <a:rPr lang="en" sz="1600" b="0" i="0" u="none" strike="noStrike" cap="none" dirty="0" smtClean="0">
                <a:solidFill>
                  <a:srgbClr val="000000"/>
                </a:solidFill>
                <a:latin typeface="Century Gothic"/>
                <a:ea typeface="Century Gothic"/>
                <a:cs typeface="Century Gothic"/>
                <a:sym typeface="Century Gothic"/>
              </a:rPr>
              <a:t>What </a:t>
            </a:r>
            <a:r>
              <a:rPr lang="en" sz="1600" b="0" i="0" u="none" strike="noStrike" cap="none" dirty="0">
                <a:solidFill>
                  <a:srgbClr val="000000"/>
                </a:solidFill>
                <a:latin typeface="Century Gothic"/>
                <a:ea typeface="Century Gothic"/>
                <a:cs typeface="Century Gothic"/>
                <a:sym typeface="Century Gothic"/>
              </a:rPr>
              <a:t>do you think “beyond the pale” means?</a:t>
            </a:r>
            <a:endParaRPr sz="1600" b="0" i="0" u="none" strike="noStrike" cap="none" dirty="0">
              <a:solidFill>
                <a:srgbClr val="000000"/>
              </a:solidFill>
              <a:latin typeface="Century Gothic"/>
              <a:ea typeface="Century Gothic"/>
              <a:cs typeface="Century Gothic"/>
              <a:sym typeface="Century Gothic"/>
            </a:endParaRPr>
          </a:p>
        </p:txBody>
      </p:sp>
      <p:pic>
        <p:nvPicPr>
          <p:cNvPr id="7" name="Google Shape;234;p33"/>
          <p:cNvPicPr preferRelativeResize="0"/>
          <p:nvPr/>
        </p:nvPicPr>
        <p:blipFill rotWithShape="1">
          <a:blip r:embed="rId4">
            <a:alphaModFix/>
          </a:blip>
          <a:srcRect/>
          <a:stretch/>
        </p:blipFill>
        <p:spPr>
          <a:xfrm>
            <a:off x="8472962" y="4397829"/>
            <a:ext cx="494874" cy="49962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6"/>
          <p:cNvSpPr txBox="1">
            <a:spLocks noGrp="1"/>
          </p:cNvSpPr>
          <p:nvPr>
            <p:ph type="title"/>
          </p:nvPr>
        </p:nvSpPr>
        <p:spPr>
          <a:xfrm>
            <a:off x="4572000" y="273850"/>
            <a:ext cx="39435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Summarizing Chapter 9 of </a:t>
            </a:r>
            <a:r>
              <a:rPr lang="en" i="1">
                <a:latin typeface="Century Gothic"/>
                <a:ea typeface="Century Gothic"/>
                <a:cs typeface="Century Gothic"/>
                <a:sym typeface="Century Gothic"/>
              </a:rPr>
              <a:t>The Hope Chest</a:t>
            </a:r>
            <a:endParaRPr sz="3300" u="none" strike="noStrike" cap="none">
              <a:solidFill>
                <a:schemeClr val="dk1"/>
              </a:solidFill>
              <a:latin typeface="Century Gothic"/>
              <a:ea typeface="Century Gothic"/>
              <a:cs typeface="Century Gothic"/>
              <a:sym typeface="Century Gothic"/>
            </a:endParaRPr>
          </a:p>
        </p:txBody>
      </p:sp>
      <p:pic>
        <p:nvPicPr>
          <p:cNvPr id="258" name="Google Shape;258;p36"/>
          <p:cNvPicPr preferRelativeResize="0"/>
          <p:nvPr/>
        </p:nvPicPr>
        <p:blipFill rotWithShape="1">
          <a:blip r:embed="rId3">
            <a:alphaModFix/>
          </a:blip>
          <a:srcRect/>
          <a:stretch/>
        </p:blipFill>
        <p:spPr>
          <a:xfrm>
            <a:off x="659725" y="152400"/>
            <a:ext cx="3553751" cy="4452725"/>
          </a:xfrm>
          <a:prstGeom prst="rect">
            <a:avLst/>
          </a:prstGeom>
          <a:noFill/>
          <a:ln w="9525" cap="flat" cmpd="sng">
            <a:solidFill>
              <a:schemeClr val="dk2"/>
            </a:solidFill>
            <a:prstDash val="solid"/>
            <a:round/>
            <a:headEnd type="none" w="sm" len="sm"/>
            <a:tailEnd type="none" w="sm" len="sm"/>
          </a:ln>
        </p:spPr>
      </p:pic>
      <p:sp>
        <p:nvSpPr>
          <p:cNvPr id="259" name="Google Shape;259;p36"/>
          <p:cNvSpPr txBox="1"/>
          <p:nvPr/>
        </p:nvSpPr>
        <p:spPr>
          <a:xfrm>
            <a:off x="4650300" y="1789650"/>
            <a:ext cx="3466500" cy="2184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Century Gothic"/>
                <a:ea typeface="Century Gothic"/>
                <a:cs typeface="Century Gothic"/>
                <a:sym typeface="Century Gothic"/>
              </a:rPr>
              <a:t>Refer to the:</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Model Summary</a:t>
            </a: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1"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a:solidFill>
                  <a:srgbClr val="000000"/>
                </a:solidFill>
                <a:latin typeface="Century Gothic"/>
                <a:ea typeface="Century Gothic"/>
                <a:cs typeface="Century Gothic"/>
                <a:sym typeface="Century Gothic"/>
              </a:rPr>
              <a:t>Criteria of an Effective Summary anchor chart</a:t>
            </a:r>
            <a:endParaRPr sz="1400" b="1" i="0" u="none" strike="noStrike" cap="none">
              <a:solidFill>
                <a:srgbClr val="000000"/>
              </a:solidFill>
              <a:latin typeface="Century Gothic"/>
              <a:ea typeface="Century Gothic"/>
              <a:cs typeface="Century Gothic"/>
              <a:sym typeface="Century Gothic"/>
            </a:endParaRPr>
          </a:p>
        </p:txBody>
      </p:sp>
      <p:pic>
        <p:nvPicPr>
          <p:cNvPr id="6" name="Google Shape;234;p33"/>
          <p:cNvPicPr preferRelativeResize="0"/>
          <p:nvPr/>
        </p:nvPicPr>
        <p:blipFill rotWithShape="1">
          <a:blip r:embed="rId4">
            <a:alphaModFix/>
          </a:blip>
          <a:srcRect/>
          <a:stretch/>
        </p:blipFill>
        <p:spPr>
          <a:xfrm>
            <a:off x="8472962" y="4397829"/>
            <a:ext cx="494874" cy="49962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a:latin typeface="Century Gothic"/>
                <a:ea typeface="Century Gothic"/>
                <a:cs typeface="Century Gothic"/>
                <a:sym typeface="Century Gothic"/>
              </a:rPr>
              <a:t>Summarizing Chapter 9 of </a:t>
            </a:r>
            <a:r>
              <a:rPr lang="en" sz="2800" i="1">
                <a:latin typeface="Century Gothic"/>
                <a:ea typeface="Century Gothic"/>
                <a:cs typeface="Century Gothic"/>
                <a:sym typeface="Century Gothic"/>
              </a:rPr>
              <a:t>The Hope Chest</a:t>
            </a:r>
            <a:endParaRPr sz="2800" u="none" strike="noStrike" cap="none">
              <a:solidFill>
                <a:schemeClr val="dk1"/>
              </a:solidFill>
              <a:latin typeface="Century Gothic"/>
              <a:ea typeface="Century Gothic"/>
              <a:cs typeface="Century Gothic"/>
              <a:sym typeface="Century Gothic"/>
            </a:endParaRPr>
          </a:p>
        </p:txBody>
      </p:sp>
      <p:sp>
        <p:nvSpPr>
          <p:cNvPr id="265" name="Google Shape;265;p37"/>
          <p:cNvSpPr txBox="1"/>
          <p:nvPr/>
        </p:nvSpPr>
        <p:spPr>
          <a:xfrm>
            <a:off x="4020200" y="1095300"/>
            <a:ext cx="3872400" cy="3570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Take a minute to think about how you would summarize the part(s) of the chapter where you found evidence of the theme.  Remember:  a summary needs to contain two supporting details to prove this theme is really evident.</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Label yourselves A, B, and C in your triads.</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B will have 45 seconds to orally summarize the part(s) of the chapter where you found evidence of the theme to the triad.  </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C will have 30 seconds.</a:t>
            </a:r>
            <a:endParaRPr sz="1400" b="0" i="0" u="none" strike="noStrike" cap="none">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a:solidFill>
                  <a:srgbClr val="000000"/>
                </a:solidFill>
                <a:latin typeface="Century Gothic"/>
                <a:ea typeface="Century Gothic"/>
                <a:cs typeface="Century Gothic"/>
                <a:sym typeface="Century Gothic"/>
              </a:rPr>
              <a:t>Partner A will have 15 seconds</a:t>
            </a:r>
            <a:endParaRPr sz="1400" b="0" i="0" u="none" strike="noStrike" cap="none">
              <a:solidFill>
                <a:srgbClr val="000000"/>
              </a:solidFill>
              <a:latin typeface="Century Gothic"/>
              <a:ea typeface="Century Gothic"/>
              <a:cs typeface="Century Gothic"/>
              <a:sym typeface="Century Gothic"/>
            </a:endParaRPr>
          </a:p>
        </p:txBody>
      </p:sp>
      <p:pic>
        <p:nvPicPr>
          <p:cNvPr id="266" name="Google Shape;266;p37"/>
          <p:cNvPicPr preferRelativeResize="0"/>
          <p:nvPr/>
        </p:nvPicPr>
        <p:blipFill rotWithShape="1">
          <a:blip r:embed="rId3">
            <a:alphaModFix/>
          </a:blip>
          <a:srcRect/>
          <a:stretch/>
        </p:blipFill>
        <p:spPr>
          <a:xfrm>
            <a:off x="822105" y="1064962"/>
            <a:ext cx="2898145" cy="3631275"/>
          </a:xfrm>
          <a:prstGeom prst="rect">
            <a:avLst/>
          </a:prstGeom>
          <a:noFill/>
          <a:ln w="9525" cap="flat" cmpd="sng">
            <a:solidFill>
              <a:schemeClr val="dk2"/>
            </a:solidFill>
            <a:prstDash val="solid"/>
            <a:round/>
            <a:headEnd type="none" w="sm" len="sm"/>
            <a:tailEnd type="none" w="sm" len="sm"/>
          </a:ln>
        </p:spPr>
      </p:pic>
      <p:pic>
        <p:nvPicPr>
          <p:cNvPr id="6" name="Google Shape;234;p33"/>
          <p:cNvPicPr preferRelativeResize="0"/>
          <p:nvPr/>
        </p:nvPicPr>
        <p:blipFill rotWithShape="1">
          <a:blip r:embed="rId4">
            <a:alphaModFix/>
          </a:blip>
          <a:srcRect/>
          <a:stretch/>
        </p:blipFill>
        <p:spPr>
          <a:xfrm>
            <a:off x="8472962" y="4397829"/>
            <a:ext cx="494874" cy="49962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273" name="Google Shape;273;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summarize Chapter 9 of </a:t>
            </a:r>
            <a:r>
              <a:rPr lang="en" sz="2400" i="1"/>
              <a:t>The Hope Chest</a:t>
            </a:r>
            <a:r>
              <a:rPr lang="en" sz="2400"/>
              <a:t>.</a:t>
            </a:r>
            <a:endParaRPr sz="2400"/>
          </a:p>
          <a:p>
            <a:pPr marL="0" lvl="0" indent="0" algn="l" rtl="0">
              <a:lnSpc>
                <a:spcPct val="90000"/>
              </a:lnSpc>
              <a:spcBef>
                <a:spcPts val="800"/>
              </a:spcBef>
              <a:spcAft>
                <a:spcPts val="0"/>
              </a:spcAft>
              <a:buSzPts val="2100"/>
              <a:buNone/>
            </a:pPr>
            <a:endParaRPr/>
          </a:p>
        </p:txBody>
      </p:sp>
      <p:pic>
        <p:nvPicPr>
          <p:cNvPr id="274" name="Google Shape;274;p38"/>
          <p:cNvPicPr preferRelativeResize="0"/>
          <p:nvPr/>
        </p:nvPicPr>
        <p:blipFill rotWithShape="1">
          <a:blip r:embed="rId3">
            <a:alphaModFix/>
          </a:blip>
          <a:srcRect/>
          <a:stretch/>
        </p:blipFill>
        <p:spPr>
          <a:xfrm>
            <a:off x="8447316" y="4343400"/>
            <a:ext cx="547000" cy="53296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9"/>
          <p:cNvSpPr txBox="1">
            <a:spLocks noGrp="1"/>
          </p:cNvSpPr>
          <p:nvPr>
            <p:ph type="title"/>
          </p:nvPr>
        </p:nvSpPr>
        <p:spPr>
          <a:xfrm>
            <a:off x="4079325" y="273850"/>
            <a:ext cx="44361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dirty="0">
                <a:latin typeface="Century Gothic"/>
                <a:ea typeface="Century Gothic"/>
                <a:cs typeface="Century Gothic"/>
                <a:sym typeface="Century Gothic"/>
              </a:rPr>
              <a:t>Similes and Metaphors in Chapter 9 of </a:t>
            </a:r>
            <a:r>
              <a:rPr lang="en" sz="2400" i="1" dirty="0">
                <a:latin typeface="Century Gothic"/>
                <a:ea typeface="Century Gothic"/>
                <a:cs typeface="Century Gothic"/>
                <a:sym typeface="Century Gothic"/>
              </a:rPr>
              <a:t>The Hope Chest</a:t>
            </a:r>
            <a:endParaRPr sz="2400" u="none" strike="noStrike" cap="none" dirty="0">
              <a:solidFill>
                <a:schemeClr val="dk1"/>
              </a:solidFill>
              <a:latin typeface="Century Gothic"/>
              <a:ea typeface="Century Gothic"/>
              <a:cs typeface="Century Gothic"/>
              <a:sym typeface="Century Gothic"/>
            </a:endParaRPr>
          </a:p>
        </p:txBody>
      </p:sp>
      <p:pic>
        <p:nvPicPr>
          <p:cNvPr id="280" name="Google Shape;280;p39"/>
          <p:cNvPicPr preferRelativeResize="0"/>
          <p:nvPr/>
        </p:nvPicPr>
        <p:blipFill rotWithShape="1">
          <a:blip r:embed="rId3">
            <a:alphaModFix/>
          </a:blip>
          <a:srcRect/>
          <a:stretch/>
        </p:blipFill>
        <p:spPr>
          <a:xfrm>
            <a:off x="221565" y="273849"/>
            <a:ext cx="3312885" cy="4253975"/>
          </a:xfrm>
          <a:prstGeom prst="rect">
            <a:avLst/>
          </a:prstGeom>
          <a:noFill/>
          <a:ln w="9525" cap="flat" cmpd="sng">
            <a:solidFill>
              <a:schemeClr val="dk2"/>
            </a:solidFill>
            <a:prstDash val="solid"/>
            <a:round/>
            <a:headEnd type="none" w="sm" len="sm"/>
            <a:tailEnd type="none" w="sm" len="sm"/>
          </a:ln>
        </p:spPr>
      </p:pic>
      <p:sp>
        <p:nvSpPr>
          <p:cNvPr id="281" name="Google Shape;281;p39"/>
          <p:cNvSpPr txBox="1"/>
          <p:nvPr/>
        </p:nvSpPr>
        <p:spPr>
          <a:xfrm>
            <a:off x="4005425" y="1366700"/>
            <a:ext cx="4436100" cy="1303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a:solidFill>
                  <a:srgbClr val="000000"/>
                </a:solidFill>
                <a:latin typeface="Century Gothic"/>
                <a:ea typeface="Century Gothic"/>
                <a:cs typeface="Century Gothic"/>
                <a:sym typeface="Century Gothic"/>
              </a:rPr>
              <a:t>“But darkness had fallen, and the only thing Violet could see out the window was the reflection of the inside of the train car.”</a:t>
            </a:r>
            <a:endParaRPr sz="1800" b="1" i="0" u="none" strike="noStrike" cap="none">
              <a:solidFill>
                <a:srgbClr val="000000"/>
              </a:solidFill>
              <a:latin typeface="Century Gothic"/>
              <a:ea typeface="Century Gothic"/>
              <a:cs typeface="Century Gothic"/>
              <a:sym typeface="Century Gothic"/>
            </a:endParaRPr>
          </a:p>
        </p:txBody>
      </p:sp>
      <p:sp>
        <p:nvSpPr>
          <p:cNvPr id="283" name="Google Shape;283;p39"/>
          <p:cNvSpPr txBox="1"/>
          <p:nvPr/>
        </p:nvSpPr>
        <p:spPr>
          <a:xfrm>
            <a:off x="4005425" y="2601300"/>
            <a:ext cx="4436100" cy="1926600"/>
          </a:xfrm>
          <a:prstGeom prst="rect">
            <a:avLst/>
          </a:prstGeom>
          <a:noFill/>
          <a:ln>
            <a:noFill/>
          </a:ln>
        </p:spPr>
        <p:txBody>
          <a:bodyPr spcFirstLastPara="1" wrap="square" lIns="91425" tIns="91425" rIns="91425" bIns="91425" anchor="t" anchorCtr="0">
            <a:noAutofit/>
          </a:bodyPr>
          <a:lstStyle/>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Think about what happens when something falls.  Does darkness actually fall?</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Is this is a simile or a metaphor?  How do you know?</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AutoNum type="arabicPeriod"/>
            </a:pPr>
            <a:r>
              <a:rPr lang="en" sz="1600" b="0" i="0" u="none" strike="noStrike" cap="none">
                <a:solidFill>
                  <a:srgbClr val="000000"/>
                </a:solidFill>
                <a:latin typeface="Century Gothic"/>
                <a:ea typeface="Century Gothic"/>
                <a:cs typeface="Century Gothic"/>
                <a:sym typeface="Century Gothic"/>
              </a:rPr>
              <a:t>How does this description, “darkness has fallen,” help you as a reader?</a:t>
            </a:r>
            <a:endParaRPr sz="1600" b="0" i="0" u="none" strike="noStrike" cap="none">
              <a:solidFill>
                <a:srgbClr val="000000"/>
              </a:solidFill>
              <a:latin typeface="Century Gothic"/>
              <a:ea typeface="Century Gothic"/>
              <a:cs typeface="Century Gothic"/>
              <a:sym typeface="Century Gothic"/>
            </a:endParaRPr>
          </a:p>
        </p:txBody>
      </p:sp>
      <p:pic>
        <p:nvPicPr>
          <p:cNvPr id="7" name="Google Shape;234;p33"/>
          <p:cNvPicPr preferRelativeResize="0"/>
          <p:nvPr/>
        </p:nvPicPr>
        <p:blipFill rotWithShape="1">
          <a:blip r:embed="rId4">
            <a:alphaModFix/>
          </a:blip>
          <a:srcRect/>
          <a:stretch/>
        </p:blipFill>
        <p:spPr>
          <a:xfrm>
            <a:off x="8472962" y="4397829"/>
            <a:ext cx="494874" cy="49962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SzPts val="3400"/>
              <a:buNone/>
            </a:pPr>
            <a:r>
              <a:rPr lang="en"/>
              <a:t>Reviewing the Learning Target</a:t>
            </a:r>
            <a:endParaRPr/>
          </a:p>
        </p:txBody>
      </p:sp>
      <p:sp>
        <p:nvSpPr>
          <p:cNvPr id="289" name="Google Shape;289;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SzPts val="2400"/>
              <a:buAutoNum type="arabicPeriod"/>
            </a:pPr>
            <a:r>
              <a:rPr lang="en" sz="2400"/>
              <a:t>I can explain the meaning of similes and metaphors in Chapter 9 of </a:t>
            </a:r>
            <a:r>
              <a:rPr lang="en" sz="2400" i="1"/>
              <a:t>The Hope Chest.</a:t>
            </a:r>
            <a:endParaRPr sz="2400" i="1"/>
          </a:p>
          <a:p>
            <a:pPr marL="0" lvl="0" indent="0" algn="l" rtl="0">
              <a:lnSpc>
                <a:spcPct val="90000"/>
              </a:lnSpc>
              <a:spcBef>
                <a:spcPts val="800"/>
              </a:spcBef>
              <a:spcAft>
                <a:spcPts val="0"/>
              </a:spcAft>
              <a:buSzPts val="2100"/>
              <a:buNone/>
            </a:pPr>
            <a:endParaRPr/>
          </a:p>
        </p:txBody>
      </p:sp>
      <p:pic>
        <p:nvPicPr>
          <p:cNvPr id="290" name="Google Shape;290;p40"/>
          <p:cNvPicPr preferRelativeResize="0"/>
          <p:nvPr/>
        </p:nvPicPr>
        <p:blipFill rotWithShape="1">
          <a:blip r:embed="rId3">
            <a:alphaModFix/>
          </a:blip>
          <a:srcRect/>
          <a:stretch/>
        </p:blipFill>
        <p:spPr>
          <a:xfrm>
            <a:off x="8425543" y="4351938"/>
            <a:ext cx="579664" cy="56136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1"/>
          <p:cNvSpPr txBox="1">
            <a:spLocks noGrp="1"/>
          </p:cNvSpPr>
          <p:nvPr>
            <p:ph type="title"/>
          </p:nvPr>
        </p:nvSpPr>
        <p:spPr>
          <a:xfrm>
            <a:off x="628650" y="273844"/>
            <a:ext cx="319828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300" b="0" i="0" u="none" strike="noStrike" cap="none">
                <a:solidFill>
                  <a:schemeClr val="dk1"/>
                </a:solidFill>
                <a:latin typeface="Century Gothic"/>
                <a:ea typeface="Century Gothic"/>
                <a:cs typeface="Century Gothic"/>
                <a:sym typeface="Century Gothic"/>
              </a:rPr>
              <a:t>Homework</a:t>
            </a:r>
            <a:endParaRPr sz="3300" b="0" i="0" u="none" strike="noStrike" cap="none">
              <a:solidFill>
                <a:schemeClr val="dk1"/>
              </a:solidFill>
              <a:latin typeface="Century Gothic"/>
              <a:ea typeface="Century Gothic"/>
              <a:cs typeface="Century Gothic"/>
              <a:sym typeface="Century Gothic"/>
            </a:endParaRPr>
          </a:p>
        </p:txBody>
      </p:sp>
      <p:sp>
        <p:nvSpPr>
          <p:cNvPr id="296" name="Google Shape;296;p41"/>
          <p:cNvSpPr txBox="1"/>
          <p:nvPr/>
        </p:nvSpPr>
        <p:spPr>
          <a:xfrm>
            <a:off x="628650" y="1150900"/>
            <a:ext cx="3608400" cy="3198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alibri"/>
              <a:ea typeface="Calibri"/>
              <a:cs typeface="Calibri"/>
              <a:sym typeface="Calibri"/>
            </a:endParaRPr>
          </a:p>
          <a:p>
            <a:pPr marL="0" marR="0" lvl="0" indent="0" algn="l" rtl="0">
              <a:lnSpc>
                <a:spcPct val="100000"/>
              </a:lnSpc>
              <a:spcBef>
                <a:spcPts val="1000"/>
              </a:spcBef>
              <a:spcAft>
                <a:spcPts val="0"/>
              </a:spcAft>
              <a:buClr>
                <a:schemeClr val="dk1"/>
              </a:buClr>
              <a:buSzPts val="2100"/>
              <a:buFont typeface="Arial"/>
              <a:buNone/>
            </a:pPr>
            <a:endParaRPr sz="1800" b="0" i="0" u="none" strike="noStrike" cap="none" dirty="0">
              <a:solidFill>
                <a:srgbClr val="444444"/>
              </a:solidFill>
              <a:latin typeface="Calibri"/>
              <a:ea typeface="Calibri"/>
              <a:cs typeface="Calibri"/>
              <a:sym typeface="Calibri"/>
            </a:endParaRPr>
          </a:p>
        </p:txBody>
      </p:sp>
      <p:sp>
        <p:nvSpPr>
          <p:cNvPr id="297" name="Google Shape;297;p41"/>
          <p:cNvSpPr txBox="1"/>
          <p:nvPr/>
        </p:nvSpPr>
        <p:spPr>
          <a:xfrm>
            <a:off x="4572000" y="334175"/>
            <a:ext cx="4260300" cy="417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4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What can we learn from the process of ratifying the 19</a:t>
            </a:r>
            <a:r>
              <a:rPr lang="en" sz="1800" b="0" i="0" u="none" strike="noStrike" cap="none" baseline="30000">
                <a:solidFill>
                  <a:srgbClr val="000000"/>
                </a:solidFill>
                <a:latin typeface="Century Gothic"/>
                <a:ea typeface="Century Gothic"/>
                <a:cs typeface="Century Gothic"/>
                <a:sym typeface="Century Gothic"/>
              </a:rPr>
              <a:t>th</a:t>
            </a:r>
            <a:r>
              <a:rPr lang="en" sz="1800" b="0" i="0" u="none" strike="noStrike" cap="none">
                <a:solidFill>
                  <a:srgbClr val="000000"/>
                </a:solidFill>
                <a:latin typeface="Century Gothic"/>
                <a:ea typeface="Century Gothic"/>
                <a:cs typeface="Century Gothic"/>
                <a:sym typeface="Century Gothic"/>
              </a:rPr>
              <a:t> Amendment?</a:t>
            </a:r>
            <a:endParaRPr sz="1800" b="0" i="0" u="none" strike="noStrike" cap="none">
              <a:solidFill>
                <a:srgbClr val="000000"/>
              </a:solidFill>
              <a:latin typeface="Arial"/>
              <a:ea typeface="Arial"/>
              <a:cs typeface="Arial"/>
              <a:sym typeface="Arial"/>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can stories inspire us to take action to contribute to a better world?</a:t>
            </a:r>
            <a:endParaRPr sz="1800" b="0" i="0" u="none" strike="noStrike" cap="none">
              <a:solidFill>
                <a:srgbClr val="000000"/>
              </a:solidFill>
              <a:latin typeface="Arial"/>
              <a:ea typeface="Arial"/>
              <a:cs typeface="Arial"/>
              <a:sym typeface="Arial"/>
            </a:endParaRPr>
          </a:p>
          <a:p>
            <a:pPr marL="457200" marR="0" lvl="0" indent="-342900" algn="l" rtl="0">
              <a:lnSpc>
                <a:spcPct val="90000"/>
              </a:lnSpc>
              <a:spcBef>
                <a:spcPts val="0"/>
              </a:spcBef>
              <a:spcAft>
                <a:spcPts val="0"/>
              </a:spcAft>
              <a:buClr>
                <a:srgbClr val="000000"/>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How and why can we encourage and support others to contribute to a better world?</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600" b="0" i="0" u="none" strike="noStrike" cap="none">
                <a:solidFill>
                  <a:schemeClr val="dk1"/>
                </a:solidFill>
                <a:latin typeface="Century Gothic"/>
                <a:ea typeface="Century Gothic"/>
                <a:cs typeface="Century Gothic"/>
                <a:sym typeface="Century Gothic"/>
              </a:rPr>
              <a:t>Homework: Accountable Research Reading</a:t>
            </a:r>
            <a:endParaRPr sz="3300" b="0" i="0" u="none" strike="noStrike" cap="none">
              <a:solidFill>
                <a:schemeClr val="dk1"/>
              </a:solidFill>
              <a:latin typeface="Century Gothic"/>
              <a:ea typeface="Century Gothic"/>
              <a:cs typeface="Century Gothic"/>
              <a:sym typeface="Century Gothic"/>
            </a:endParaRPr>
          </a:p>
        </p:txBody>
      </p:sp>
      <p:sp>
        <p:nvSpPr>
          <p:cNvPr id="303" name="Google Shape;303;p42"/>
          <p:cNvSpPr txBox="1">
            <a:spLocks noGrp="1"/>
          </p:cNvSpPr>
          <p:nvPr>
            <p:ph type="body" idx="1"/>
          </p:nvPr>
        </p:nvSpPr>
        <p:spPr>
          <a:xfrm>
            <a:off x="466675" y="1268044"/>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Take out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Select a prompt.</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Copy prompt into front of independent reading journal.</a:t>
            </a:r>
            <a:endParaRPr sz="1100" b="0" i="0" u="none" strike="noStrike" cap="none">
              <a:solidFill>
                <a:schemeClr val="dk1"/>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chemeClr val="dk1"/>
              </a:buClr>
              <a:buSzPts val="1100"/>
              <a:buFont typeface="Arial"/>
              <a:buAutoNum type="arabicPeriod"/>
            </a:pPr>
            <a:r>
              <a:rPr lang="en" sz="1100" b="0" i="0" u="none" strike="noStrike" cap="none">
                <a:solidFill>
                  <a:schemeClr val="dk1"/>
                </a:solidFill>
                <a:latin typeface="Century Gothic"/>
                <a:ea typeface="Century Gothic"/>
                <a:cs typeface="Century Gothic"/>
                <a:sym typeface="Century Gothic"/>
              </a:rPr>
              <a:t>Respond to prompt for HW.</a:t>
            </a: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100" b="0" i="0" u="none" strike="noStrike" cap="none">
              <a:solidFill>
                <a:srgbClr val="444444"/>
              </a:solidFill>
              <a:latin typeface="Century Gothic"/>
              <a:ea typeface="Century Gothic"/>
              <a:cs typeface="Century Gothic"/>
              <a:sym typeface="Century Gothic"/>
            </a:endParaRPr>
          </a:p>
        </p:txBody>
      </p:sp>
      <p:sp>
        <p:nvSpPr>
          <p:cNvPr id="304" name="Google Shape;304;p42"/>
          <p:cNvSpPr txBox="1"/>
          <p:nvPr/>
        </p:nvSpPr>
        <p:spPr>
          <a:xfrm>
            <a:off x="466675" y="1854394"/>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 sz="1300" b="1" i="0" u="none" strike="noStrike" cap="none">
                <a:solidFill>
                  <a:srgbClr val="000000"/>
                </a:solidFill>
                <a:latin typeface="Century Gothic"/>
                <a:ea typeface="Century Gothic"/>
                <a:cs typeface="Century Gothic"/>
                <a:sym typeface="Century Gothic"/>
              </a:rPr>
              <a:t>Module 4: Journal Prompts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90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400" b="0" i="0" u="none" strike="noStrike" cap="none">
              <a:solidFill>
                <a:srgbClr val="000000"/>
              </a:solidFill>
              <a:latin typeface="Arial"/>
              <a:ea typeface="Arial"/>
              <a:cs typeface="Arial"/>
              <a:sym typeface="Arial"/>
            </a:endParaRPr>
          </a:p>
          <a:p>
            <a:pPr marL="457200" marR="0" lvl="0" indent="-311150" algn="l" rtl="0">
              <a:lnSpc>
                <a:spcPct val="100000"/>
              </a:lnSpc>
              <a:spcBef>
                <a:spcPts val="0"/>
              </a:spcBef>
              <a:spcAft>
                <a:spcPts val="0"/>
              </a:spcAft>
              <a:buClr>
                <a:srgbClr val="000000"/>
              </a:buClr>
              <a:buSzPts val="1300"/>
              <a:buFont typeface="Arial"/>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sp>
        <p:nvSpPr>
          <p:cNvPr id="310" name="Google Shape;310;p4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11" name="Google Shape;311;p43"/>
          <p:cNvSpPr txBox="1">
            <a:spLocks noGrp="1"/>
          </p:cNvSpPr>
          <p:nvPr>
            <p:ph type="body" idx="1"/>
          </p:nvPr>
        </p:nvSpPr>
        <p:spPr>
          <a:xfrm>
            <a:off x="628650" y="6464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12" name="Google Shape;312;p43"/>
          <p:cNvGraphicFramePr/>
          <p:nvPr/>
        </p:nvGraphicFramePr>
        <p:xfrm>
          <a:off x="952500" y="2809725"/>
          <a:ext cx="7239000" cy="1859219"/>
        </p:xfrm>
        <a:graphic>
          <a:graphicData uri="http://schemas.openxmlformats.org/drawingml/2006/table">
            <a:tbl>
              <a:tblPr>
                <a:noFill/>
                <a:tableStyleId>{E1735762-37FC-41F2-A828-F82A6AA028AF}</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 </a:t>
            </a:r>
            <a:r>
              <a:rPr lang="en" sz="3400" b="0" i="0" u="none" strike="noStrike" cap="none">
                <a:solidFill>
                  <a:schemeClr val="dk1"/>
                </a:solidFill>
                <a:latin typeface="Century Gothic"/>
                <a:ea typeface="Century Gothic"/>
                <a:cs typeface="Century Gothic"/>
                <a:sym typeface="Century Gothic"/>
              </a:rPr>
              <a:t>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8" name="Google Shape;178;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t>2</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t>2 </a:t>
            </a:r>
            <a:r>
              <a:rPr lang="en" sz="1700" u="sng" dirty="0">
                <a:solidFill>
                  <a:schemeClr val="hlink"/>
                </a:solidFill>
                <a:hlinkClick r:id="rId3"/>
              </a:rPr>
              <a:t>here</a:t>
            </a:r>
            <a:r>
              <a:rPr lang="en" sz="1700" dirty="0"/>
              <a:t>.  </a:t>
            </a:r>
            <a:r>
              <a:rPr lang="en" sz="1700" b="0" i="0" u="none" strike="noStrike" cap="none" dirty="0">
                <a:solidFill>
                  <a:schemeClr val="dk1"/>
                </a:solidFill>
                <a:latin typeface="Century Gothic"/>
                <a:ea typeface="Century Gothic"/>
                <a:cs typeface="Century Gothic"/>
                <a:sym typeface="Century Gothic"/>
              </a:rPr>
              <a:t> </a:t>
            </a:r>
            <a:endParaRPr dirty="0"/>
          </a:p>
          <a:p>
            <a:pPr marL="120650" marR="0" lvl="0" indent="0" algn="l" rtl="0">
              <a:lnSpc>
                <a:spcPct val="100000"/>
              </a:lnSpc>
              <a:spcBef>
                <a:spcPts val="0"/>
              </a:spcBef>
              <a:spcAft>
                <a:spcPts val="0"/>
              </a:spcAft>
              <a:buClr>
                <a:schemeClr val="dk1"/>
              </a:buClr>
              <a:buSzPts val="1700"/>
              <a:buFont typeface="Arial"/>
              <a:buNone/>
            </a:pPr>
            <a:endParaRPr lang="en" sz="18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100000"/>
              </a:lnSpc>
              <a:spcBef>
                <a:spcPts val="0"/>
              </a:spcBef>
              <a:spcAft>
                <a:spcPts val="0"/>
              </a:spcAft>
              <a:buClr>
                <a:schemeClr val="dk1"/>
              </a:buClr>
              <a:buSzPts val="1700"/>
              <a:buFont typeface="Arial"/>
              <a:buNone/>
            </a:pPr>
            <a:r>
              <a:rPr lang="en" sz="1800" b="0" i="0" u="none" strike="noStrike" cap="none" dirty="0" smtClean="0">
                <a:solidFill>
                  <a:schemeClr val="dk1"/>
                </a:solidFill>
                <a:latin typeface="Century Gothic"/>
                <a:ea typeface="Century Gothic"/>
                <a:cs typeface="Century Gothic"/>
                <a:sym typeface="Century Gothic"/>
              </a:rPr>
              <a:t>In </a:t>
            </a:r>
            <a:r>
              <a:rPr lang="en" sz="1800" b="0" i="0" u="none" strike="noStrike" cap="none" dirty="0">
                <a:solidFill>
                  <a:schemeClr val="dk1"/>
                </a:solidFill>
                <a:latin typeface="Century Gothic"/>
                <a:ea typeface="Century Gothic"/>
                <a:cs typeface="Century Gothic"/>
                <a:sym typeface="Century Gothic"/>
              </a:rPr>
              <a:t>this lesson, students will be: </a:t>
            </a:r>
            <a:endParaRPr sz="1800" dirty="0"/>
          </a:p>
          <a:p>
            <a:pPr marL="406400" marR="0" lvl="0" indent="-292100" algn="l" rtl="0">
              <a:lnSpc>
                <a:spcPct val="100000"/>
              </a:lnSpc>
              <a:spcBef>
                <a:spcPts val="0"/>
              </a:spcBef>
              <a:spcAft>
                <a:spcPts val="0"/>
              </a:spcAft>
              <a:buSzPts val="1800"/>
              <a:buChar char="•"/>
            </a:pPr>
            <a:r>
              <a:rPr lang="en" sz="1700" dirty="0"/>
              <a:t>Reviewing Learning Targets</a:t>
            </a:r>
            <a:endParaRPr sz="1700" dirty="0"/>
          </a:p>
          <a:p>
            <a:pPr marL="406400" marR="0" lvl="0" indent="-285750" algn="l" rtl="0">
              <a:lnSpc>
                <a:spcPct val="100000"/>
              </a:lnSpc>
              <a:spcBef>
                <a:spcPts val="0"/>
              </a:spcBef>
              <a:spcAft>
                <a:spcPts val="0"/>
              </a:spcAft>
              <a:buSzPts val="1700"/>
              <a:buChar char="•"/>
            </a:pPr>
            <a:r>
              <a:rPr lang="en" sz="1700" dirty="0"/>
              <a:t>Reading in Triads:  </a:t>
            </a:r>
            <a:r>
              <a:rPr lang="en" sz="1700" i="1" dirty="0"/>
              <a:t>The Hope Chest</a:t>
            </a:r>
            <a:r>
              <a:rPr lang="en" sz="1700" dirty="0"/>
              <a:t>, Chapter 9</a:t>
            </a:r>
            <a:endParaRPr sz="1700" dirty="0"/>
          </a:p>
          <a:p>
            <a:pPr marL="406400" marR="0" lvl="0" indent="-285750" algn="l" rtl="0">
              <a:lnSpc>
                <a:spcPct val="100000"/>
              </a:lnSpc>
              <a:spcBef>
                <a:spcPts val="0"/>
              </a:spcBef>
              <a:spcAft>
                <a:spcPts val="0"/>
              </a:spcAft>
              <a:buSzPts val="1700"/>
              <a:buChar char="•"/>
            </a:pPr>
            <a:r>
              <a:rPr lang="en" sz="1700" dirty="0"/>
              <a:t>Summarizing Chapter 9 of </a:t>
            </a:r>
            <a:r>
              <a:rPr lang="en" sz="1700" i="1" dirty="0"/>
              <a:t>The Hope Chest</a:t>
            </a:r>
            <a:endParaRPr sz="1700" dirty="0"/>
          </a:p>
          <a:p>
            <a:pPr marL="406400" marR="0" lvl="0" indent="-285750" algn="l" rtl="0">
              <a:lnSpc>
                <a:spcPct val="100000"/>
              </a:lnSpc>
              <a:spcBef>
                <a:spcPts val="0"/>
              </a:spcBef>
              <a:spcAft>
                <a:spcPts val="0"/>
              </a:spcAft>
              <a:buSzPts val="1700"/>
              <a:buChar char="•"/>
            </a:pPr>
            <a:r>
              <a:rPr lang="en" sz="1700" dirty="0"/>
              <a:t>Analyzing Similes and Metaphors in Chapter 9 of </a:t>
            </a:r>
            <a:r>
              <a:rPr lang="en" sz="1700" i="1" dirty="0"/>
              <a:t>The Hope Chest</a:t>
            </a:r>
            <a:endParaRPr sz="1700" dirty="0"/>
          </a:p>
          <a:p>
            <a:pPr marL="406400" marR="0" lvl="0" indent="-285750" algn="l" rtl="0">
              <a:lnSpc>
                <a:spcPct val="100000"/>
              </a:lnSpc>
              <a:spcBef>
                <a:spcPts val="0"/>
              </a:spcBef>
              <a:spcAft>
                <a:spcPts val="0"/>
              </a:spcAft>
              <a:buSzPts val="1700"/>
              <a:buChar char="•"/>
            </a:pPr>
            <a:r>
              <a:rPr lang="en" sz="1700" dirty="0"/>
              <a:t>Reviewing Homework.</a:t>
            </a:r>
            <a:endParaRPr sz="1700" dirty="0"/>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4" name="Google Shape;184;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t>2</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5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a:t>
            </a:r>
            <a:r>
              <a:rPr lang="en"/>
              <a:t>4</a:t>
            </a:r>
            <a:r>
              <a:rPr lang="en" sz="3400" b="0" i="0" u="none" strike="noStrike" cap="none">
                <a:solidFill>
                  <a:schemeClr val="dk1"/>
                </a:solidFill>
                <a:latin typeface="Century Gothic"/>
                <a:ea typeface="Century Gothic"/>
                <a:cs typeface="Century Gothic"/>
                <a:sym typeface="Century Gothic"/>
              </a:rPr>
              <a:t>: Unit </a:t>
            </a:r>
            <a:r>
              <a:rPr lang="en"/>
              <a:t>2</a:t>
            </a:r>
            <a:r>
              <a:rPr lang="en" sz="3400" b="0" i="0" u="none" strike="noStrike" cap="none">
                <a:solidFill>
                  <a:schemeClr val="dk1"/>
                </a:solidFill>
                <a:latin typeface="Century Gothic"/>
                <a:ea typeface="Century Gothic"/>
                <a:cs typeface="Century Gothic"/>
                <a:sym typeface="Century Gothic"/>
              </a:rPr>
              <a:t>: Lesson </a:t>
            </a:r>
            <a:r>
              <a:rPr lang="en"/>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0" name="Google Shape;190;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a:t>
            </a:r>
            <a:r>
              <a:rPr lang="en" sz="2400" b="1" dirty="0"/>
              <a:t>2</a:t>
            </a:r>
            <a:r>
              <a:rPr lang="en" sz="2400" b="1" i="0" u="none" strike="noStrike" cap="none" dirty="0">
                <a:solidFill>
                  <a:schemeClr val="dk1"/>
                </a:solidFill>
                <a:latin typeface="Century Gothic"/>
                <a:ea typeface="Century Gothic"/>
                <a:cs typeface="Century Gothic"/>
                <a:sym typeface="Century Gothic"/>
              </a:rPr>
              <a:t>: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a:t>
            </a:r>
            <a:r>
              <a:rPr lang="en" sz="2400" dirty="0"/>
              <a:t>2</a:t>
            </a:r>
            <a:r>
              <a:rPr lang="en" sz="2400" b="0" i="0" u="none" strike="noStrike" cap="none" dirty="0">
                <a:solidFill>
                  <a:schemeClr val="dk1"/>
                </a:solidFill>
                <a:latin typeface="Century Gothic"/>
                <a:ea typeface="Century Gothic"/>
                <a:cs typeface="Century Gothic"/>
                <a:sym typeface="Century Gothic"/>
              </a:rPr>
              <a:t> protocols:  </a:t>
            </a:r>
            <a:r>
              <a:rPr lang="en" sz="2400" dirty="0"/>
              <a:t>Triad Talk and </a:t>
            </a:r>
            <a:r>
              <a:rPr lang="en" sz="2400" dirty="0" smtClean="0"/>
              <a:t>Thumb-O-Meter</a:t>
            </a:r>
            <a:r>
              <a:rPr lang="en-US" sz="2400" dirty="0" smtClean="0"/>
              <a:t>.</a:t>
            </a:r>
            <a:endParaRPr sz="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pic>
        <p:nvPicPr>
          <p:cNvPr id="191" name="Google Shape;191;p28"/>
          <p:cNvPicPr preferRelativeResize="0"/>
          <p:nvPr/>
        </p:nvPicPr>
        <p:blipFill rotWithShape="1">
          <a:blip r:embed="rId3">
            <a:alphaModFix/>
          </a:blip>
          <a:srcRect/>
          <a:stretch/>
        </p:blipFill>
        <p:spPr>
          <a:xfrm>
            <a:off x="7942650" y="4059915"/>
            <a:ext cx="572700" cy="572700"/>
          </a:xfrm>
          <a:prstGeom prst="rect">
            <a:avLst/>
          </a:prstGeom>
          <a:noFill/>
          <a:ln>
            <a:noFill/>
          </a:ln>
        </p:spPr>
      </p:pic>
      <p:pic>
        <p:nvPicPr>
          <p:cNvPr id="192" name="Google Shape;192;p28"/>
          <p:cNvPicPr preferRelativeResize="0"/>
          <p:nvPr/>
        </p:nvPicPr>
        <p:blipFill rotWithShape="1">
          <a:blip r:embed="rId4">
            <a:alphaModFix/>
          </a:blip>
          <a:srcRect/>
          <a:stretch/>
        </p:blipFill>
        <p:spPr>
          <a:xfrm>
            <a:off x="7064350" y="3980013"/>
            <a:ext cx="732525" cy="7325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a:t>4</a:t>
            </a:r>
            <a:r>
              <a:rPr lang="en" sz="3400" b="0" i="0" u="none" strike="noStrike" cap="none">
                <a:solidFill>
                  <a:schemeClr val="dk1"/>
                </a:solidFill>
                <a:latin typeface="Century Gothic"/>
                <a:ea typeface="Century Gothic"/>
                <a:cs typeface="Century Gothic"/>
                <a:sym typeface="Century Gothic"/>
              </a:rPr>
              <a:t>: Unit </a:t>
            </a:r>
            <a:r>
              <a:rPr lang="en" sz="3600"/>
              <a:t>2</a:t>
            </a:r>
            <a:r>
              <a:rPr lang="en" sz="3400" b="0" i="0" u="none" strike="noStrike" cap="none">
                <a:solidFill>
                  <a:schemeClr val="dk1"/>
                </a:solidFill>
                <a:latin typeface="Century Gothic"/>
                <a:ea typeface="Century Gothic"/>
                <a:cs typeface="Century Gothic"/>
                <a:sym typeface="Century Gothic"/>
              </a:rPr>
              <a:t>: Lesson </a:t>
            </a:r>
            <a:r>
              <a:rPr lang="en" sz="3600"/>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8" name="Google Shape;198;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t>2</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50000"/>
              </a:lnSpc>
              <a:spcBef>
                <a:spcPts val="0"/>
              </a:spcBef>
              <a:spcAft>
                <a:spcPts val="0"/>
              </a:spcAft>
              <a:buSzPts val="2100"/>
              <a:buNone/>
            </a:pPr>
            <a:endParaRPr sz="1000" dirty="0">
              <a:solidFill>
                <a:srgbClr val="000000"/>
              </a:solidFill>
            </a:endParaRPr>
          </a:p>
          <a:p>
            <a:pPr marL="0" lvl="0" indent="0" algn="l" rtl="0">
              <a:lnSpc>
                <a:spcPct val="100000"/>
              </a:lnSpc>
              <a:spcBef>
                <a:spcPts val="1700"/>
              </a:spcBef>
              <a:spcAft>
                <a:spcPts val="0"/>
              </a:spcAft>
              <a:buSzPts val="2100"/>
              <a:buNone/>
            </a:pPr>
            <a:r>
              <a:rPr lang="en" sz="1400" dirty="0">
                <a:solidFill>
                  <a:srgbClr val="000000"/>
                </a:solidFill>
              </a:rPr>
              <a:t>The basic design of this lesson supports students with opportunities to return to familiar routines for reading </a:t>
            </a:r>
            <a:r>
              <a:rPr lang="en" sz="1400" i="1" dirty="0">
                <a:solidFill>
                  <a:srgbClr val="000000"/>
                </a:solidFill>
              </a:rPr>
              <a:t>The Hope Chest</a:t>
            </a:r>
            <a:r>
              <a:rPr lang="en" sz="1400" dirty="0">
                <a:solidFill>
                  <a:srgbClr val="000000"/>
                </a:solidFill>
              </a:rPr>
              <a:t> in triads; discussing idioms, adages, and proverbs; and identifying emerging themes in the text. Additionally, this lesson supports students with opportunities to practice writing a summary in preparation for the </a:t>
            </a:r>
            <a:r>
              <a:rPr lang="en" sz="1400" b="1" dirty="0">
                <a:solidFill>
                  <a:srgbClr val="000000"/>
                </a:solidFill>
              </a:rPr>
              <a:t>Mid-Unit 2 Assessment </a:t>
            </a:r>
            <a:r>
              <a:rPr lang="en" sz="1400" dirty="0">
                <a:solidFill>
                  <a:srgbClr val="000000"/>
                </a:solidFill>
              </a:rPr>
              <a:t>in Lesson 8, and to unpack the meaning of similes and metaphors in context, increasing their comprehension of </a:t>
            </a:r>
            <a:r>
              <a:rPr lang="en" sz="1400" i="1" dirty="0">
                <a:solidFill>
                  <a:srgbClr val="000000"/>
                </a:solidFill>
              </a:rPr>
              <a:t>The Hope Chest</a:t>
            </a:r>
            <a:r>
              <a:rPr lang="en" sz="1400" dirty="0">
                <a:solidFill>
                  <a:srgbClr val="000000"/>
                </a:solidFill>
              </a:rPr>
              <a:t>.</a:t>
            </a:r>
            <a:endParaRPr sz="1400" dirty="0">
              <a:solidFill>
                <a:srgbClr val="000000"/>
              </a:solidFill>
            </a:endParaRPr>
          </a:p>
          <a:p>
            <a:pPr marL="0" lvl="0" indent="0" algn="l" rtl="0">
              <a:lnSpc>
                <a:spcPct val="100000"/>
              </a:lnSpc>
              <a:spcBef>
                <a:spcPts val="1700"/>
              </a:spcBef>
              <a:spcAft>
                <a:spcPts val="0"/>
              </a:spcAft>
              <a:buSzPts val="2100"/>
              <a:buNone/>
            </a:pPr>
            <a:r>
              <a:rPr lang="en" sz="1400" dirty="0">
                <a:solidFill>
                  <a:srgbClr val="000000"/>
                </a:solidFill>
              </a:rPr>
              <a:t>Students may find it challenging to keep pace with the linguistic and cognitive demands of the many tasks and concepts covered in this lesson. Model and think aloud processes as needed, and work closely with students who need additional support.</a:t>
            </a:r>
            <a:endParaRPr sz="1400" dirty="0">
              <a:solidFill>
                <a:srgbClr val="000000"/>
              </a:solidFill>
            </a:endParaRPr>
          </a:p>
          <a:p>
            <a:pPr marL="0" lvl="0" indent="0" algn="l" rtl="0">
              <a:lnSpc>
                <a:spcPct val="100000"/>
              </a:lnSpc>
              <a:spcBef>
                <a:spcPts val="1700"/>
              </a:spcBef>
              <a:spcAft>
                <a:spcPts val="0"/>
              </a:spcAft>
              <a:buSzPts val="2100"/>
              <a:buNone/>
            </a:pPr>
            <a:endParaRPr sz="1400" dirty="0">
              <a:solidFill>
                <a:srgbClr val="000000"/>
              </a:solidFill>
            </a:endParaRPr>
          </a:p>
          <a:p>
            <a:pPr marL="177800" lvl="0" indent="-152400" algn="l" rtl="0">
              <a:lnSpc>
                <a:spcPct val="150000"/>
              </a:lnSpc>
              <a:spcBef>
                <a:spcPts val="1700"/>
              </a:spcBef>
              <a:spcAft>
                <a:spcPts val="0"/>
              </a:spcAft>
              <a:buClr>
                <a:srgbClr val="000000"/>
              </a:buClr>
              <a:buSzPts val="1800"/>
              <a:buChar char="•"/>
            </a:pPr>
            <a:endParaRPr sz="1800" dirty="0">
              <a:solidFill>
                <a:srgbClr val="000000"/>
              </a:solidFill>
            </a:endParaRPr>
          </a:p>
          <a:p>
            <a:pPr marL="0" marR="0" lvl="0" indent="0" algn="l" rtl="0">
              <a:lnSpc>
                <a:spcPct val="200000"/>
              </a:lnSpc>
              <a:spcBef>
                <a:spcPts val="0"/>
              </a:spcBef>
              <a:spcAft>
                <a:spcPts val="0"/>
              </a:spcAft>
              <a:buSzPts val="2100"/>
              <a:buNone/>
            </a:pPr>
            <a:endParaRPr sz="1800" dirty="0"/>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99" name="Google Shape;199;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0" name="Google Shape;200;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1" name="Google Shape;201;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2" name="Google Shape;202;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3" name="Google Shape;203;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4" name="Google Shape;204;p29"/>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8"/>
        <p:cNvGrpSpPr/>
        <p:nvPr/>
      </p:nvGrpSpPr>
      <p:grpSpPr>
        <a:xfrm>
          <a:off x="0" y="0"/>
          <a:ext cx="0" cy="0"/>
          <a:chOff x="0" y="0"/>
          <a:chExt cx="0" cy="0"/>
        </a:xfrm>
      </p:grpSpPr>
      <p:pic>
        <p:nvPicPr>
          <p:cNvPr id="209" name="Google Shape;209;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0" name="Google Shape;210;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1" name="Google Shape;211;p30"/>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2</a:t>
            </a:r>
            <a:endParaRPr sz="3000" b="0" i="0" u="none" strike="noStrike" cap="none">
              <a:solidFill>
                <a:srgbClr val="404040"/>
              </a:solidFill>
              <a:latin typeface="Calibri"/>
              <a:ea typeface="Calibri"/>
              <a:cs typeface="Calibri"/>
              <a:sym typeface="Calibri"/>
            </a:endParaRPr>
          </a:p>
        </p:txBody>
      </p:sp>
      <p:pic>
        <p:nvPicPr>
          <p:cNvPr id="212" name="Google Shape;212;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3" name="Google Shape;213;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219" name="Google Shape;219;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5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What are we learning and doing today?</a:t>
            </a:r>
            <a:endParaRPr sz="2400" b="0" i="0" u="none" strike="noStrike" cap="none" dirty="0">
              <a:solidFill>
                <a:schemeClr val="dk1"/>
              </a:solidFill>
              <a:latin typeface="Century Gothic"/>
              <a:ea typeface="Century Gothic"/>
              <a:cs typeface="Century Gothic"/>
              <a:sym typeface="Century Gothic"/>
            </a:endParaRPr>
          </a:p>
          <a:p>
            <a:pPr marL="347663" lvl="0" indent="-347663" algn="l" rtl="0">
              <a:lnSpc>
                <a:spcPct val="100000"/>
              </a:lnSpc>
              <a:spcBef>
                <a:spcPts val="0"/>
              </a:spcBef>
              <a:spcAft>
                <a:spcPts val="0"/>
              </a:spcAft>
              <a:buSzPct val="90000"/>
              <a:buChar char="●"/>
            </a:pPr>
            <a:r>
              <a:rPr lang="en" sz="2400" dirty="0"/>
              <a:t>Reviewing Learning </a:t>
            </a:r>
            <a:r>
              <a:rPr lang="en" sz="2400" dirty="0" smtClean="0"/>
              <a:t>Targets;</a:t>
            </a:r>
            <a:endParaRPr lang="en" sz="2400" dirty="0"/>
          </a:p>
          <a:p>
            <a:pPr marL="347663" lvl="0" indent="-347663" algn="l" rtl="0">
              <a:lnSpc>
                <a:spcPct val="100000"/>
              </a:lnSpc>
              <a:spcBef>
                <a:spcPts val="0"/>
              </a:spcBef>
              <a:spcAft>
                <a:spcPts val="0"/>
              </a:spcAft>
              <a:buSzPct val="90000"/>
              <a:buChar char="●"/>
            </a:pPr>
            <a:r>
              <a:rPr lang="en" sz="2400" dirty="0" smtClean="0"/>
              <a:t>Reading </a:t>
            </a:r>
            <a:r>
              <a:rPr lang="en" sz="2400" dirty="0"/>
              <a:t>in Triads:  </a:t>
            </a:r>
            <a:r>
              <a:rPr lang="en" sz="2400" i="1" dirty="0"/>
              <a:t>The Hope Chest</a:t>
            </a:r>
            <a:r>
              <a:rPr lang="en" sz="2400" dirty="0"/>
              <a:t>, Chapter </a:t>
            </a:r>
            <a:r>
              <a:rPr lang="en" sz="2400" dirty="0" smtClean="0"/>
              <a:t>9;</a:t>
            </a:r>
            <a:endParaRPr lang="en" sz="2400" dirty="0"/>
          </a:p>
          <a:p>
            <a:pPr marL="347663" lvl="0" indent="-347663" algn="l" rtl="0">
              <a:lnSpc>
                <a:spcPct val="100000"/>
              </a:lnSpc>
              <a:spcBef>
                <a:spcPts val="0"/>
              </a:spcBef>
              <a:spcAft>
                <a:spcPts val="0"/>
              </a:spcAft>
              <a:buSzPct val="90000"/>
              <a:buChar char="●"/>
            </a:pPr>
            <a:r>
              <a:rPr lang="en" sz="2400" dirty="0" smtClean="0"/>
              <a:t>Summarizing </a:t>
            </a:r>
            <a:r>
              <a:rPr lang="en" sz="2400" dirty="0"/>
              <a:t>Chapter 9 of </a:t>
            </a:r>
            <a:r>
              <a:rPr lang="en" sz="2400" i="1" dirty="0"/>
              <a:t>The Hope </a:t>
            </a:r>
            <a:r>
              <a:rPr lang="en" sz="2400" i="1" dirty="0" smtClean="0"/>
              <a:t>Chest;</a:t>
            </a:r>
            <a:endParaRPr lang="en" sz="2400" dirty="0"/>
          </a:p>
          <a:p>
            <a:pPr marL="347663" lvl="0" indent="-347663" algn="l" rtl="0">
              <a:lnSpc>
                <a:spcPct val="100000"/>
              </a:lnSpc>
              <a:spcBef>
                <a:spcPts val="0"/>
              </a:spcBef>
              <a:spcAft>
                <a:spcPts val="0"/>
              </a:spcAft>
              <a:buSzPct val="90000"/>
              <a:buChar char="●"/>
            </a:pPr>
            <a:r>
              <a:rPr lang="en" sz="2400" dirty="0" smtClean="0"/>
              <a:t>Analyzing </a:t>
            </a:r>
            <a:r>
              <a:rPr lang="en" sz="2400" dirty="0"/>
              <a:t>Similes and Metaphors in Chapter 9 of </a:t>
            </a:r>
            <a:r>
              <a:rPr lang="en" sz="2400" i="1" dirty="0"/>
              <a:t>The Hope Chest; </a:t>
            </a:r>
            <a:r>
              <a:rPr lang="en" sz="2400" dirty="0" smtClean="0"/>
              <a:t>and</a:t>
            </a:r>
            <a:endParaRPr lang="en" sz="2400" dirty="0"/>
          </a:p>
          <a:p>
            <a:pPr marL="347663" lvl="0" indent="-347663" algn="l" rtl="0">
              <a:lnSpc>
                <a:spcPct val="100000"/>
              </a:lnSpc>
              <a:spcBef>
                <a:spcPts val="0"/>
              </a:spcBef>
              <a:spcAft>
                <a:spcPts val="0"/>
              </a:spcAft>
              <a:buSzPct val="90000"/>
              <a:buChar char="●"/>
            </a:pPr>
            <a:r>
              <a:rPr lang="en" sz="2400" dirty="0" smtClean="0"/>
              <a:t>Reviewing </a:t>
            </a:r>
            <a:r>
              <a:rPr lang="en" sz="2400" dirty="0"/>
              <a:t>Homework.</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Targets</a:t>
            </a:r>
            <a:endParaRPr sz="3300" i="0" u="none" strike="noStrike" cap="none">
              <a:solidFill>
                <a:schemeClr val="dk1"/>
              </a:solidFill>
              <a:latin typeface="Century Gothic"/>
              <a:ea typeface="Century Gothic"/>
              <a:cs typeface="Century Gothic"/>
              <a:sym typeface="Century Gothic"/>
            </a:endParaRPr>
          </a:p>
        </p:txBody>
      </p:sp>
      <p:sp>
        <p:nvSpPr>
          <p:cNvPr id="225" name="Google Shape;225;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summarize Chapter 9 of </a:t>
            </a:r>
            <a:r>
              <a:rPr lang="en" sz="2400" i="1">
                <a:latin typeface="Century Gothic"/>
                <a:ea typeface="Century Gothic"/>
                <a:cs typeface="Century Gothic"/>
                <a:sym typeface="Century Gothic"/>
              </a:rPr>
              <a:t>The Hope Chest</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I can explain the meaning of similes and metaphors in Chapter 9 of </a:t>
            </a:r>
            <a:r>
              <a:rPr lang="en" sz="2400" i="1">
                <a:latin typeface="Century Gothic"/>
                <a:ea typeface="Century Gothic"/>
                <a:cs typeface="Century Gothic"/>
                <a:sym typeface="Century Gothic"/>
              </a:rPr>
              <a:t>The Hope Chest</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p:txBody>
      </p:sp>
      <p:pic>
        <p:nvPicPr>
          <p:cNvPr id="226" name="Google Shape;226;p32"/>
          <p:cNvPicPr preferRelativeResize="0"/>
          <p:nvPr/>
        </p:nvPicPr>
        <p:blipFill rotWithShape="1">
          <a:blip r:embed="rId3">
            <a:alphaModFix/>
          </a:blip>
          <a:srcRect/>
          <a:stretch/>
        </p:blipFill>
        <p:spPr>
          <a:xfrm>
            <a:off x="8382000" y="4362821"/>
            <a:ext cx="612321" cy="53959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3"/>
          <p:cNvSpPr txBox="1">
            <a:spLocks noGrp="1"/>
          </p:cNvSpPr>
          <p:nvPr>
            <p:ph type="title"/>
          </p:nvPr>
        </p:nvSpPr>
        <p:spPr>
          <a:xfrm>
            <a:off x="628650" y="1260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Reading in Triads:  </a:t>
            </a:r>
            <a:r>
              <a:rPr lang="en" i="1">
                <a:latin typeface="Century Gothic"/>
                <a:ea typeface="Century Gothic"/>
                <a:cs typeface="Century Gothic"/>
                <a:sym typeface="Century Gothic"/>
              </a:rPr>
              <a:t>The Hope Chest, </a:t>
            </a:r>
            <a:r>
              <a:rPr lang="en">
                <a:latin typeface="Century Gothic"/>
                <a:ea typeface="Century Gothic"/>
                <a:cs typeface="Century Gothic"/>
                <a:sym typeface="Century Gothic"/>
              </a:rPr>
              <a:t>Chapter 9</a:t>
            </a:r>
            <a:endParaRPr sz="3300" u="none" strike="noStrike" cap="none">
              <a:solidFill>
                <a:schemeClr val="dk1"/>
              </a:solidFill>
              <a:latin typeface="Century Gothic"/>
              <a:ea typeface="Century Gothic"/>
              <a:cs typeface="Century Gothic"/>
              <a:sym typeface="Century Gothic"/>
            </a:endParaRPr>
          </a:p>
        </p:txBody>
      </p:sp>
      <p:pic>
        <p:nvPicPr>
          <p:cNvPr id="232" name="Google Shape;232;p33"/>
          <p:cNvPicPr preferRelativeResize="0"/>
          <p:nvPr/>
        </p:nvPicPr>
        <p:blipFill rotWithShape="1">
          <a:blip r:embed="rId3">
            <a:alphaModFix/>
          </a:blip>
          <a:srcRect/>
          <a:stretch/>
        </p:blipFill>
        <p:spPr>
          <a:xfrm>
            <a:off x="381807" y="1120244"/>
            <a:ext cx="3529424" cy="3570655"/>
          </a:xfrm>
          <a:prstGeom prst="rect">
            <a:avLst/>
          </a:prstGeom>
          <a:noFill/>
          <a:ln w="9525" cap="flat" cmpd="sng">
            <a:solidFill>
              <a:schemeClr val="dk2"/>
            </a:solidFill>
            <a:prstDash val="solid"/>
            <a:round/>
            <a:headEnd type="none" w="sm" len="sm"/>
            <a:tailEnd type="none" w="sm" len="sm"/>
          </a:ln>
        </p:spPr>
      </p:pic>
      <p:sp>
        <p:nvSpPr>
          <p:cNvPr id="233" name="Google Shape;233;p33"/>
          <p:cNvSpPr txBox="1"/>
          <p:nvPr/>
        </p:nvSpPr>
        <p:spPr>
          <a:xfrm>
            <a:off x="4348768" y="1415025"/>
            <a:ext cx="4035000" cy="3133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Directions</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Read Chapter 9 aloud, taking turns with your triad.</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Discuss the gist.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Spend the rest of the time reflecting silently in writing, drawing, or thinking, and recording unfamiliar vocabulary in your </a:t>
            </a:r>
            <a:r>
              <a:rPr lang="en" sz="1400" b="1" i="0" u="none" strike="noStrike" cap="none" dirty="0">
                <a:solidFill>
                  <a:srgbClr val="000000"/>
                </a:solidFill>
                <a:latin typeface="Century Gothic"/>
                <a:ea typeface="Century Gothic"/>
                <a:cs typeface="Century Gothic"/>
                <a:sym typeface="Century Gothic"/>
              </a:rPr>
              <a:t>vocabulary logs</a:t>
            </a:r>
            <a:r>
              <a:rPr lang="en" sz="1400" b="0" i="0" u="none" strike="noStrike" cap="none" dirty="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Remember: </a:t>
            </a:r>
            <a:r>
              <a:rPr lang="en" sz="1400" b="0" i="0" u="none" strike="noStrike" cap="none" dirty="0" smtClean="0">
                <a:solidFill>
                  <a:srgbClr val="000000"/>
                </a:solidFill>
                <a:latin typeface="Century Gothic"/>
                <a:ea typeface="Century Gothic"/>
                <a:cs typeface="Century Gothic"/>
                <a:sym typeface="Century Gothic"/>
              </a:rPr>
              <a:t>refer </a:t>
            </a:r>
            <a:r>
              <a:rPr lang="en" sz="1400" b="0" i="0" u="none" strike="noStrike" cap="none" dirty="0">
                <a:solidFill>
                  <a:srgbClr val="000000"/>
                </a:solidFill>
                <a:latin typeface="Century Gothic"/>
                <a:ea typeface="Century Gothic"/>
                <a:cs typeface="Century Gothic"/>
                <a:sym typeface="Century Gothic"/>
              </a:rPr>
              <a:t>to the </a:t>
            </a:r>
            <a:r>
              <a:rPr lang="en" sz="1400" b="1" i="0" u="none" strike="noStrike" cap="none" dirty="0">
                <a:solidFill>
                  <a:srgbClr val="000000"/>
                </a:solidFill>
                <a:latin typeface="Century Gothic"/>
                <a:ea typeface="Century Gothic"/>
                <a:cs typeface="Century Gothic"/>
                <a:sym typeface="Century Gothic"/>
              </a:rPr>
              <a:t>Close Readers Do These Things Anchor Chart </a:t>
            </a:r>
            <a:r>
              <a:rPr lang="en" sz="1400" b="0" i="0" u="none" strike="noStrike" cap="none" dirty="0">
                <a:solidFill>
                  <a:srgbClr val="000000"/>
                </a:solidFill>
                <a:latin typeface="Century Gothic"/>
                <a:ea typeface="Century Gothic"/>
                <a:cs typeface="Century Gothic"/>
                <a:sym typeface="Century Gothic"/>
              </a:rPr>
              <a:t>as your read.</a:t>
            </a:r>
            <a:endParaRPr sz="1400" b="0" i="0" u="none" strike="noStrike" cap="none" dirty="0">
              <a:solidFill>
                <a:srgbClr val="000000"/>
              </a:solidFill>
              <a:latin typeface="Century Gothic"/>
              <a:ea typeface="Century Gothic"/>
              <a:cs typeface="Century Gothic"/>
              <a:sym typeface="Century Gothic"/>
            </a:endParaRPr>
          </a:p>
        </p:txBody>
      </p:sp>
      <p:pic>
        <p:nvPicPr>
          <p:cNvPr id="234" name="Google Shape;234;p33"/>
          <p:cNvPicPr preferRelativeResize="0"/>
          <p:nvPr/>
        </p:nvPicPr>
        <p:blipFill rotWithShape="1">
          <a:blip r:embed="rId4">
            <a:alphaModFix/>
          </a:blip>
          <a:srcRect/>
          <a:stretch/>
        </p:blipFill>
        <p:spPr>
          <a:xfrm>
            <a:off x="8472962" y="4397829"/>
            <a:ext cx="494874" cy="49962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89DCEBD-8C10-41DF-9DE6-62B9A27B24A6}"/>
</file>

<file path=customXml/itemProps2.xml><?xml version="1.0" encoding="utf-8"?>
<ds:datastoreItem xmlns:ds="http://schemas.openxmlformats.org/officeDocument/2006/customXml" ds:itemID="{88A04FAD-D7F1-4F41-ABA3-8E56102330BA}"/>
</file>

<file path=customXml/itemProps3.xml><?xml version="1.0" encoding="utf-8"?>
<ds:datastoreItem xmlns:ds="http://schemas.openxmlformats.org/officeDocument/2006/customXml" ds:itemID="{E58921B4-8412-42D8-B5B8-21A5636F3344}"/>
</file>

<file path=docProps/app.xml><?xml version="1.0" encoding="utf-8"?>
<Properties xmlns="http://schemas.openxmlformats.org/officeDocument/2006/extended-properties" xmlns:vt="http://schemas.openxmlformats.org/officeDocument/2006/docPropsVTypes">
  <TotalTime>23</TotalTime>
  <Words>5692</Words>
  <Application>Microsoft Macintosh PowerPoint</Application>
  <PresentationFormat>On-screen Show (16:9)</PresentationFormat>
  <Paragraphs>436</Paragraphs>
  <Slides>19</Slides>
  <Notes>19</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19</vt:i4>
      </vt:variant>
    </vt:vector>
  </HeadingPairs>
  <TitlesOfParts>
    <vt:vector size="24" baseType="lpstr">
      <vt:lpstr>Calibri</vt:lpstr>
      <vt:lpstr>Century Gothic</vt:lpstr>
      <vt:lpstr>Georgia</vt:lpstr>
      <vt:lpstr>Office Theme</vt:lpstr>
      <vt:lpstr>Office Theme</vt:lpstr>
      <vt:lpstr>Grade 4: Module 4: Unit 2: Lesson 2 Teacher slide, before teaching.</vt:lpstr>
      <vt:lpstr>Grade 4: Module 4: Unit 2: Lesson 2 Teacher slide, before teaching.</vt:lpstr>
      <vt:lpstr>Grade 4: Module 4: Unit 2: Lesson 2 Teacher slide, before teaching.</vt:lpstr>
      <vt:lpstr>Grade 4: Module 4: Unit 2: Lesson 2 Teacher slide, before teaching.</vt:lpstr>
      <vt:lpstr>Grade 4: Module 4: Unit 2: Lesson 2 Teacher slide, before teaching.</vt:lpstr>
      <vt:lpstr>Grade 4: Module 4:  Unit 2: Lesson 2</vt:lpstr>
      <vt:lpstr>Hello, Students!</vt:lpstr>
      <vt:lpstr>Reviewing Learning Targets</vt:lpstr>
      <vt:lpstr>Reading in Triads:  The Hope Chest, Chapter 9</vt:lpstr>
      <vt:lpstr>Determine Themes of The Hope Chest, Chapter 9</vt:lpstr>
      <vt:lpstr>Idioms, Adages, and Proverbs, Chapter 9, The Hope Chest</vt:lpstr>
      <vt:lpstr>Summarizing Chapter 9 of The Hope Chest</vt:lpstr>
      <vt:lpstr>Summarizing Chapter 9 of The Hope Chest</vt:lpstr>
      <vt:lpstr>Reviewing the Learning Target</vt:lpstr>
      <vt:lpstr>Similes and Metaphors in Chapter 9 of The Hope Chest</vt:lpstr>
      <vt:lpstr>Reviewing the Learning Target</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4: Unit 2: Lesson 2 Teacher slide, before teaching.</dc:title>
  <dc:creator>nbravo</dc:creator>
  <cp:lastModifiedBy>Alexander Specht</cp:lastModifiedBy>
  <cp:revision>7</cp:revision>
  <dcterms:modified xsi:type="dcterms:W3CDTF">2018-12-05T22:31:33Z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