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1.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8.xml" ContentType="application/vnd.openxmlformats-officedocument.presentationml.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12.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10.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11.xml" ContentType="application/vnd.openxmlformats-officedocument.presentationml.slideLayout+xml"/>
  <Override PartName="/ppt/slideLayouts/slideLayout29.xml" ContentType="application/vnd.openxmlformats-officedocument.presentationml.slideLayout+xml"/>
  <Override PartName="/ppt/slideLayouts/slideLayout31.xml" ContentType="application/vnd.openxmlformats-officedocument.presentationml.slideLayout+xml"/>
  <Override PartName="/ppt/slideLayouts/slideLayout3.xml" ContentType="application/vnd.openxmlformats-officedocument.presentationml.slideLayout+xml"/>
  <Override PartName="/ppt/notesSlides/notesSlide7.xml" ContentType="application/vnd.openxmlformats-officedocument.presentationml.notesSlide+xml"/>
  <Override PartName="/ppt/slideLayouts/slideLayout2.xml" ContentType="application/vnd.openxmlformats-officedocument.presentationml.slideLayout+xml"/>
  <Override PartName="/ppt/notesSlides/notesSlide8.xml" ContentType="application/vnd.openxmlformats-officedocument.presentationml.notesSlide+xml"/>
  <Override PartName="/ppt/slideLayouts/slideLayout1.xml" ContentType="application/vnd.openxmlformats-officedocument.presentationml.slideLayou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6.xml" ContentType="application/vnd.openxmlformats-officedocument.presentationml.slideLayout+xml"/>
  <Override PartName="/ppt/slideLayouts/slideLayout30.xml" ContentType="application/vnd.openxmlformats-officedocument.presentationml.slideLayout+xml"/>
  <Override PartName="/ppt/slideLayouts/slideLayout5.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Layouts/slideLayout4.xml" ContentType="application/vnd.openxmlformats-officedocument.presentationml.slideLayout+xml"/>
  <Override PartName="/ppt/theme/theme1.xml" ContentType="application/vnd.openxmlformats-officedocument.theme+xml"/>
  <Override PartName="/ppt/theme/theme2.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notesMasters/notesMaster1.xml" ContentType="application/vnd.openxmlformats-officedocument.presentationml.notesMaster+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2" r:id="rId2"/>
    <p:sldMasterId id="2147483683" r:id="rId3"/>
  </p:sldMasterIdLst>
  <p:notesMasterIdLst>
    <p:notesMasterId r:id="rId15"/>
  </p:notesMasterIdLst>
  <p:sldIdLst>
    <p:sldId id="256" r:id="rId4"/>
    <p:sldId id="257" r:id="rId5"/>
    <p:sldId id="258" r:id="rId6"/>
    <p:sldId id="259" r:id="rId7"/>
    <p:sldId id="260" r:id="rId8"/>
    <p:sldId id="261" r:id="rId9"/>
    <p:sldId id="262" r:id="rId10"/>
    <p:sldId id="263" r:id="rId11"/>
    <p:sldId id="264" r:id="rId12"/>
    <p:sldId id="265" r:id="rId13"/>
    <p:sldId id="266" r:id="rId14"/>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33D4AB57-8052-46E2-8A78-5F6CA567A74D}">
  <a:tblStyle styleId="{33D4AB57-8052-46E2-8A78-5F6CA567A74D}"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8927" autoAdjust="0"/>
  </p:normalViewPr>
  <p:slideViewPr>
    <p:cSldViewPr snapToGrid="0">
      <p:cViewPr varScale="1">
        <p:scale>
          <a:sx n="101" d="100"/>
          <a:sy n="101" d="100"/>
        </p:scale>
        <p:origin x="-1320" y="-11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viewProps" Target="viewProps.xml"/><Relationship Id="rId8" Type="http://schemas.openxmlformats.org/officeDocument/2006/relationships/slide" Target="slides/slide5.xml"/><Relationship Id="rId3" Type="http://schemas.openxmlformats.org/officeDocument/2006/relationships/slideMaster" Target="slideMasters/slideMaster3.xml"/><Relationship Id="rId21" Type="http://schemas.openxmlformats.org/officeDocument/2006/relationships/customXml" Target="../customXml/item1.xml"/><Relationship Id="rId12" Type="http://schemas.openxmlformats.org/officeDocument/2006/relationships/slide" Target="slides/slide9.xml"/><Relationship Id="rId17" Type="http://schemas.openxmlformats.org/officeDocument/2006/relationships/presProps" Target="presProps.xml"/><Relationship Id="rId7" Type="http://schemas.openxmlformats.org/officeDocument/2006/relationships/slide" Target="slides/slide4.xml"/><Relationship Id="rId20" Type="http://schemas.openxmlformats.org/officeDocument/2006/relationships/tableStyles" Target="tableStyles.xml"/><Relationship Id="rId16" Type="http://schemas.openxmlformats.org/officeDocument/2006/relationships/printerSettings" Target="printerSettings/printerSettings1.bin"/><Relationship Id="rId2" Type="http://schemas.openxmlformats.org/officeDocument/2006/relationships/slideMaster" Target="slideMasters/slideMaster2.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notesMaster" Target="notesMasters/notesMaster1.xml"/><Relationship Id="rId5" Type="http://schemas.openxmlformats.org/officeDocument/2006/relationships/slide" Target="slides/slide2.xml"/><Relationship Id="rId23" Type="http://schemas.openxmlformats.org/officeDocument/2006/relationships/customXml" Target="../customXml/item3.xml"/><Relationship Id="rId10" Type="http://schemas.openxmlformats.org/officeDocument/2006/relationships/slide" Target="slides/slide7.xml"/><Relationship Id="rId19" Type="http://schemas.openxmlformats.org/officeDocument/2006/relationships/theme" Target="theme/theme1.xml"/><Relationship Id="rId9" Type="http://schemas.openxmlformats.org/officeDocument/2006/relationships/slide" Target="slides/slide6.xml"/><Relationship Id="rId14" Type="http://schemas.openxmlformats.org/officeDocument/2006/relationships/slide" Target="slides/slide11.xml"/><Relationship Id="rId4" Type="http://schemas.openxmlformats.org/officeDocument/2006/relationships/slide" Target="slides/slide1.xml"/><Relationship Id="rId22"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88222703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4550400fc4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Agenda*</a:t>
            </a: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50-55+ minutes</a:t>
            </a: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Opening</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Engaging the Reader: Discussing the Focus Question (10 minutes)</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Reviewing Learning Targets (2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Work Time</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Gathering Textual Evidence about Miné Okubo (40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Closing and Assessment</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Previewing Homework (2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Homework</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Finish reading the informational text about Miné Okubo’s life that you began in class today. Choose the moment in Okubo’s life that your narrative will describe. (The four choices are listed on the </a:t>
            </a:r>
            <a:r>
              <a:rPr lang="en" sz="1200" b="1" dirty="0">
                <a:latin typeface="Calibri"/>
                <a:ea typeface="Calibri"/>
                <a:cs typeface="Calibri"/>
                <a:sym typeface="Calibri"/>
              </a:rPr>
              <a:t>Narrative Writing: Becoming Visible Again after Internment handout </a:t>
            </a:r>
            <a:r>
              <a:rPr lang="en" sz="1200" dirty="0">
                <a:latin typeface="Calibri"/>
                <a:ea typeface="Calibri"/>
                <a:cs typeface="Calibri"/>
                <a:sym typeface="Calibri"/>
              </a:rPr>
              <a:t>from Lesson 2.) In writing, answer this question: “Based on your research, why did you choose this moment?”</a:t>
            </a:r>
            <a:br>
              <a:rPr lang="en" sz="1200" dirty="0">
                <a:latin typeface="Calibri"/>
                <a:ea typeface="Calibri"/>
                <a:cs typeface="Calibri"/>
                <a:sym typeface="Calibri"/>
              </a:rPr>
            </a:b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*You may consider extending this lesson over two days (see Teaching Note on slide 3) or extending it through small group time. If so, this additional time will be added to Work Time A.</a:t>
            </a:r>
            <a:endParaRPr sz="1200" dirty="0">
              <a:latin typeface="Calibri"/>
              <a:ea typeface="Calibri"/>
              <a:cs typeface="Calibri"/>
              <a:sym typeface="Calibri"/>
            </a:endParaRPr>
          </a:p>
        </p:txBody>
      </p:sp>
      <p:sp>
        <p:nvSpPr>
          <p:cNvPr id="208" name="Google Shape;208;g4550400fc4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545849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g4550400fc4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Closing A. Previewing Homework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take out the </a:t>
            </a:r>
            <a:r>
              <a:rPr lang="en" sz="1200" b="1" dirty="0">
                <a:solidFill>
                  <a:schemeClr val="dk1"/>
                </a:solidFill>
                <a:latin typeface="Calibri"/>
                <a:ea typeface="Calibri"/>
                <a:cs typeface="Calibri"/>
                <a:sym typeface="Calibri"/>
              </a:rPr>
              <a:t>Narrative Writing: Becoming Visible Again after Internment handout</a:t>
            </a:r>
            <a:r>
              <a:rPr lang="en" sz="1200" dirty="0">
                <a:solidFill>
                  <a:schemeClr val="dk1"/>
                </a:solidFill>
                <a:latin typeface="Calibri"/>
                <a:ea typeface="Calibri"/>
                <a:cs typeface="Calibri"/>
                <a:sym typeface="Calibri"/>
              </a:rPr>
              <a:t> (from Lesson 2).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 copy.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students’ attention to the four moments from Okubo’s life that they may choose to write about.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for homework, they should first finish reading the informational text they began in class today, and then choose the moment in Okubo’s life that they want to write about in their narrative. On a separate sheet of paper, they should explain why they chose this moment to write about.</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need assistance with this </a:t>
            </a:r>
            <a:r>
              <a:rPr lang="en" sz="1200" dirty="0" smtClean="0">
                <a:solidFill>
                  <a:schemeClr val="dk1"/>
                </a:solidFill>
                <a:latin typeface="Calibri"/>
                <a:ea typeface="Calibri"/>
                <a:cs typeface="Calibri"/>
                <a:sym typeface="Calibri"/>
              </a:rPr>
              <a:t>homework</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US" sz="1200" dirty="0" smtClean="0">
                <a:solidFill>
                  <a:schemeClr val="dk1"/>
                </a:solidFill>
                <a:latin typeface="Calibri"/>
                <a:ea typeface="Calibri"/>
                <a:cs typeface="Calibri"/>
                <a:sym typeface="Calibri"/>
              </a:rPr>
              <a:t>C</a:t>
            </a:r>
            <a:r>
              <a:rPr lang="en" sz="1200" dirty="0" smtClean="0">
                <a:solidFill>
                  <a:schemeClr val="dk1"/>
                </a:solidFill>
                <a:latin typeface="Calibri"/>
                <a:ea typeface="Calibri"/>
                <a:cs typeface="Calibri"/>
                <a:sym typeface="Calibri"/>
              </a:rPr>
              <a:t>onsider </a:t>
            </a:r>
            <a:r>
              <a:rPr lang="en" sz="1200" dirty="0">
                <a:solidFill>
                  <a:schemeClr val="dk1"/>
                </a:solidFill>
                <a:latin typeface="Calibri"/>
                <a:ea typeface="Calibri"/>
                <a:cs typeface="Calibri"/>
                <a:sym typeface="Calibri"/>
              </a:rPr>
              <a:t>working with them in small groups or individually during this small group block if time allows.</a:t>
            </a:r>
            <a:endParaRPr sz="1200" dirty="0">
              <a:solidFill>
                <a:schemeClr val="dk1"/>
              </a:solidFill>
              <a:latin typeface="Calibri"/>
              <a:ea typeface="Calibri"/>
              <a:cs typeface="Calibri"/>
              <a:sym typeface="Calibri"/>
            </a:endParaRPr>
          </a:p>
        </p:txBody>
      </p:sp>
      <p:sp>
        <p:nvSpPr>
          <p:cNvPr id="274" name="Google Shape;274;g4550400fc4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017192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g459d77fd22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0" name="Google Shape;280;g459d77fd22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281" name="Google Shape;281;g459d77fd22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57825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550400fc4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Gathering Textual Evidence: Becoming Visible Again after Internment note-catcher</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“Riverside’s Miné Okubo” (one per student)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“Miné Okubo”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“The Life of Miné Okubo”</a:t>
            </a:r>
            <a:r>
              <a:rPr lang="en" sz="1200" dirty="0">
                <a:solidFill>
                  <a:schemeClr val="dk1"/>
                </a:solidFill>
                <a:latin typeface="Calibri"/>
                <a:ea typeface="Calibri"/>
                <a:cs typeface="Calibri"/>
                <a:sym typeface="Calibri"/>
              </a:rPr>
              <a:t> (from Unit 2, Lesson 4)</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Narrative Writing: Becoming Visible Again after Internment handout</a:t>
            </a:r>
            <a:r>
              <a:rPr lang="en" sz="1200" dirty="0">
                <a:solidFill>
                  <a:schemeClr val="dk1"/>
                </a:solidFill>
                <a:latin typeface="Calibri"/>
                <a:ea typeface="Calibri"/>
                <a:cs typeface="Calibri"/>
                <a:sym typeface="Calibri"/>
              </a:rPr>
              <a:t> (from Lesson 2; one to display)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 or other means of displaying materials.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advance: Split students into groups of four for the focus question discussion and determine which groups will read each text (see Teaching Note on slide 3).</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14" name="Google Shape;214;g4550400fc4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40138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550400fc4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90000"/>
              </a:lnSpc>
              <a:spcBef>
                <a:spcPts val="1000"/>
              </a:spcBef>
              <a:spcAft>
                <a:spcPts val="0"/>
              </a:spcAft>
              <a:buClr>
                <a:schemeClr val="dk1"/>
              </a:buClr>
              <a:buSzPts val="1200"/>
              <a:buFont typeface="Century Gothic"/>
              <a:buChar char="●"/>
            </a:pPr>
            <a:r>
              <a:rPr lang="en" sz="1200" dirty="0">
                <a:solidFill>
                  <a:schemeClr val="dk1"/>
                </a:solidFill>
                <a:latin typeface="Calibri"/>
                <a:ea typeface="Calibri"/>
                <a:cs typeface="Calibri"/>
                <a:sym typeface="Calibri"/>
              </a:rPr>
              <a:t>Read the two informational texts about </a:t>
            </a:r>
            <a:r>
              <a:rPr lang="en" sz="1200" b="0" dirty="0">
                <a:solidFill>
                  <a:schemeClr val="dk1"/>
                </a:solidFill>
                <a:latin typeface="Calibri"/>
                <a:ea typeface="Calibri"/>
                <a:cs typeface="Calibri"/>
                <a:sym typeface="Calibri"/>
              </a:rPr>
              <a:t>Okubo (“Riverside’s Miné Okubo” and “Miné Okubo”)</a:t>
            </a:r>
            <a:endParaRPr sz="1200" b="0" dirty="0">
              <a:solidFill>
                <a:schemeClr val="dk1"/>
              </a:solidFill>
              <a:latin typeface="Calibri"/>
              <a:ea typeface="Calibri"/>
              <a:cs typeface="Calibri"/>
              <a:sym typeface="Calibri"/>
            </a:endParaRPr>
          </a:p>
          <a:p>
            <a:pPr marL="0" lvl="0" indent="0" algn="l" rtl="0">
              <a:lnSpc>
                <a:spcPct val="90000"/>
              </a:lnSpc>
              <a:spcBef>
                <a:spcPts val="1000"/>
              </a:spcBef>
              <a:spcAft>
                <a:spcPts val="0"/>
              </a:spcAft>
              <a:buNone/>
            </a:pPr>
            <a:endParaRPr lang="en" sz="1200" b="0" i="1" dirty="0" smtClean="0">
              <a:solidFill>
                <a:schemeClr val="dk1"/>
              </a:solidFill>
              <a:latin typeface="Calibri"/>
              <a:ea typeface="Calibri"/>
              <a:cs typeface="Calibri"/>
              <a:sym typeface="Calibri"/>
            </a:endParaRPr>
          </a:p>
          <a:p>
            <a:pPr marL="0" lvl="0" indent="0" algn="l" rtl="0">
              <a:lnSpc>
                <a:spcPct val="90000"/>
              </a:lnSpc>
              <a:spcBef>
                <a:spcPts val="1000"/>
              </a:spcBef>
              <a:spcAft>
                <a:spcPts val="0"/>
              </a:spcAft>
              <a:buNone/>
            </a:pPr>
            <a:r>
              <a:rPr lang="en" sz="1200" b="0" i="0" dirty="0" smtClean="0">
                <a:solidFill>
                  <a:schemeClr val="dk1"/>
                </a:solidFill>
                <a:latin typeface="Calibri"/>
                <a:ea typeface="Calibri"/>
                <a:cs typeface="Calibri"/>
                <a:sym typeface="Calibri"/>
              </a:rPr>
              <a:t>Note</a:t>
            </a:r>
            <a:r>
              <a:rPr lang="en" sz="1200" b="0" i="0" dirty="0">
                <a:solidFill>
                  <a:schemeClr val="dk1"/>
                </a:solidFill>
                <a:latin typeface="Calibri"/>
                <a:ea typeface="Calibri"/>
                <a:cs typeface="Calibri"/>
                <a:sym typeface="Calibri"/>
              </a:rPr>
              <a:t>: The two informational texts about Okubo’s life, “Riverside’s Miné Okubo” and “Miné Okubo,” are </a:t>
            </a:r>
            <a:r>
              <a:rPr lang="en" sz="1200" i="0" dirty="0">
                <a:solidFill>
                  <a:schemeClr val="dk1"/>
                </a:solidFill>
                <a:latin typeface="Calibri"/>
                <a:ea typeface="Calibri"/>
                <a:cs typeface="Calibri"/>
                <a:sym typeface="Calibri"/>
              </a:rPr>
              <a:t>both rich but vary in length and difficulty. Consider choosing just one of the texts for the entire class to read, or assign different texts to different students depending on their reading level. </a:t>
            </a:r>
            <a:r>
              <a:rPr lang="en" sz="1200" b="0" i="0" dirty="0">
                <a:solidFill>
                  <a:schemeClr val="dk1"/>
                </a:solidFill>
                <a:latin typeface="Calibri"/>
                <a:ea typeface="Calibri"/>
                <a:cs typeface="Calibri"/>
                <a:sym typeface="Calibri"/>
              </a:rPr>
              <a:t>Advanced readers will benefit from reading multiple texts; consider assigning the second informational text for these students to read for homework</a:t>
            </a:r>
            <a:r>
              <a:rPr lang="en" sz="1200" b="0" i="0" dirty="0" smtClean="0">
                <a:solidFill>
                  <a:schemeClr val="dk1"/>
                </a:solidFill>
                <a:latin typeface="Calibri"/>
                <a:ea typeface="Calibri"/>
                <a:cs typeface="Calibri"/>
                <a:sym typeface="Calibri"/>
              </a:rPr>
              <a:t>.</a:t>
            </a:r>
            <a:endParaRPr lang="en-US" sz="1200" b="0" i="0" dirty="0" smtClean="0">
              <a:solidFill>
                <a:schemeClr val="dk1"/>
              </a:solidFill>
              <a:latin typeface="Calibri"/>
              <a:ea typeface="Calibri"/>
              <a:cs typeface="Calibri"/>
              <a:sym typeface="Calibri"/>
            </a:endParaRPr>
          </a:p>
          <a:p>
            <a:pPr marL="0" lvl="0" indent="0" algn="l" rtl="0">
              <a:lnSpc>
                <a:spcPct val="90000"/>
              </a:lnSpc>
              <a:spcBef>
                <a:spcPts val="1000"/>
              </a:spcBef>
              <a:spcAft>
                <a:spcPts val="0"/>
              </a:spcAft>
              <a:buNone/>
            </a:pPr>
            <a:endParaRPr sz="1200" b="0" i="0" dirty="0">
              <a:solidFill>
                <a:schemeClr val="dk1"/>
              </a:solidFill>
              <a:latin typeface="Calibri"/>
              <a:ea typeface="Calibri"/>
              <a:cs typeface="Calibri"/>
              <a:sym typeface="Calibri"/>
            </a:endParaRPr>
          </a:p>
          <a:p>
            <a:pPr marL="0" lvl="0" indent="0" algn="l" rtl="0">
              <a:lnSpc>
                <a:spcPct val="90000"/>
              </a:lnSpc>
              <a:spcBef>
                <a:spcPts val="1000"/>
              </a:spcBef>
              <a:spcAft>
                <a:spcPts val="0"/>
              </a:spcAft>
              <a:buNone/>
            </a:pPr>
            <a:r>
              <a:rPr lang="en" sz="1200" b="0" i="0" dirty="0">
                <a:solidFill>
                  <a:schemeClr val="dk1"/>
                </a:solidFill>
                <a:latin typeface="Calibri"/>
                <a:ea typeface="Calibri"/>
                <a:cs typeface="Calibri"/>
                <a:sym typeface="Calibri"/>
              </a:rPr>
              <a:t>Note: Since students are embarking on brief research in this lesson, in the spirit of the other research lessons at this grade level, the two texts provide differentiated levels to allow students greater independence as they study this aspect of Miné Okubo’s life. Consider extending this lesson over one more class period if you wish to have students read both texts in class.</a:t>
            </a:r>
            <a:br>
              <a:rPr lang="en" sz="1200" b="0" i="0" dirty="0">
                <a:solidFill>
                  <a:schemeClr val="dk1"/>
                </a:solidFill>
                <a:latin typeface="Calibri"/>
                <a:ea typeface="Calibri"/>
                <a:cs typeface="Calibri"/>
                <a:sym typeface="Calibri"/>
              </a:rPr>
            </a:br>
            <a:endParaRPr sz="1200" b="0" i="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0" dirty="0">
                <a:solidFill>
                  <a:schemeClr val="dk1"/>
                </a:solidFill>
                <a:latin typeface="Calibri"/>
                <a:ea typeface="Calibri"/>
                <a:cs typeface="Calibri"/>
                <a:sym typeface="Calibri"/>
              </a:rPr>
              <a:t>Review these protocols before teaching. They are all used in this </a:t>
            </a:r>
            <a:r>
              <a:rPr lang="en" sz="1200" b="0" dirty="0" smtClean="0">
                <a:solidFill>
                  <a:schemeClr val="dk1"/>
                </a:solidFill>
                <a:latin typeface="Calibri"/>
                <a:ea typeface="Calibri"/>
                <a:cs typeface="Calibri"/>
                <a:sym typeface="Calibri"/>
              </a:rPr>
              <a:t>lesson:</a:t>
            </a:r>
            <a:r>
              <a:rPr lang="en-US" sz="1200" b="0" baseline="0" dirty="0" smtClean="0">
                <a:solidFill>
                  <a:schemeClr val="dk1"/>
                </a:solidFill>
                <a:latin typeface="Calibri"/>
                <a:ea typeface="Calibri"/>
                <a:cs typeface="Calibri"/>
                <a:sym typeface="Calibri"/>
              </a:rPr>
              <a:t> </a:t>
            </a:r>
            <a:r>
              <a:rPr lang="en" sz="1200" b="0" dirty="0" smtClean="0">
                <a:solidFill>
                  <a:schemeClr val="dk1"/>
                </a:solidFill>
                <a:latin typeface="Calibri"/>
                <a:ea typeface="Calibri"/>
                <a:cs typeface="Calibri"/>
                <a:sym typeface="Calibri"/>
              </a:rPr>
              <a:t>None</a:t>
            </a:r>
            <a:r>
              <a:rPr lang="en" sz="1200" b="0"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20" name="Google Shape;220;g4550400fc4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170673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4550400fc4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6" name="Google Shape;226;g4550400fc4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878754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4550400fc4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35" name="Google Shape;235;g4550400fc4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927872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4550400fc4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8-</a:t>
            </a:r>
            <a:r>
              <a:rPr lang="en" sz="1200" b="1" dirty="0" smtClean="0">
                <a:solidFill>
                  <a:schemeClr val="dk1"/>
                </a:solidFill>
                <a:latin typeface="Calibri"/>
                <a:ea typeface="Calibri"/>
                <a:cs typeface="Calibri"/>
                <a:sym typeface="Calibri"/>
              </a:rPr>
              <a:t>10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Small Groups</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Engaging the Reader: Discussing the Focus Question</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student groups determined in advance.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Divide students into groups of four.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 few minutes, have each group share out their thematic statement about resilience.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Congratulate students on finishing </a:t>
            </a:r>
            <a:r>
              <a:rPr lang="en" sz="1200" b="0" i="1" dirty="0">
                <a:solidFill>
                  <a:schemeClr val="dk1"/>
                </a:solidFill>
                <a:latin typeface="Calibri"/>
                <a:ea typeface="Calibri"/>
                <a:cs typeface="Calibri"/>
                <a:sym typeface="Calibri"/>
              </a:rPr>
              <a:t>Unbroken</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specific positive praise for evidence of their growing stamina as readers.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answers such as</a:t>
            </a:r>
            <a:r>
              <a:rPr lang="en" sz="1200" b="0" dirty="0">
                <a:solidFill>
                  <a:schemeClr val="dk1"/>
                </a:solidFill>
                <a:latin typeface="Calibri"/>
                <a:ea typeface="Calibri"/>
                <a:cs typeface="Calibri"/>
                <a:sym typeface="Calibri"/>
              </a:rPr>
              <a:t>: Hillenbrand is making the statement, “In spite of great and devastating circumstances, the human spirit is resilient and able to overcome and recover.”  The brutality, suffering, loss of dignity, isolation, and humiliation Louie faced was enough to crush him.  At one point in his life, he was quite broken.  His marriage was falling apart, he couldn’t hold a job, and his drinking was out of control.  In one moment, his life was turned </a:t>
            </a:r>
            <a:r>
              <a:rPr lang="en" sz="1200" b="0" dirty="0" smtClean="0">
                <a:solidFill>
                  <a:schemeClr val="dk1"/>
                </a:solidFill>
                <a:latin typeface="Calibri"/>
                <a:ea typeface="Calibri"/>
                <a:cs typeface="Calibri"/>
                <a:sym typeface="Calibri"/>
              </a:rPr>
              <a:t>around and was restored.</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0" dirty="0">
                <a:solidFill>
                  <a:schemeClr val="dk1"/>
                </a:solidFill>
                <a:latin typeface="Calibri"/>
                <a:ea typeface="Calibri"/>
                <a:cs typeface="Calibri"/>
                <a:sym typeface="Calibri"/>
              </a:rPr>
              <a:t>Support for Any Students Who Need It: None.</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41" name="Google Shape;241;g4550400fc4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689686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4550400fc4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2</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Opening B. Reviewing Learning Targets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the learning targets posted in the classroom.</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read along silently as you read the learning targets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will use the rest of today’s class to read about Miné’s life so they have enough information to start writing their narratives tomorrow.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that like the narrative in </a:t>
            </a:r>
            <a:r>
              <a:rPr lang="en" sz="1200" b="0" i="1" dirty="0">
                <a:solidFill>
                  <a:schemeClr val="dk1"/>
                </a:solidFill>
                <a:latin typeface="Calibri"/>
                <a:ea typeface="Calibri"/>
                <a:cs typeface="Calibri"/>
                <a:sym typeface="Calibri"/>
              </a:rPr>
              <a:t>Unbroken</a:t>
            </a:r>
            <a:r>
              <a:rPr lang="en" sz="1200" dirty="0">
                <a:solidFill>
                  <a:schemeClr val="dk1"/>
                </a:solidFill>
                <a:latin typeface="Calibri"/>
                <a:ea typeface="Calibri"/>
                <a:cs typeface="Calibri"/>
                <a:sym typeface="Calibri"/>
              </a:rPr>
              <a:t>, their narrative will be based on true events, so they need to gather textual evidence to build on.</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48" name="Google Shape;248;g4550400fc4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850292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4550400fc4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8 -10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Individual</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Gathering Textual Evidence about Miné Okubo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Advanced readers will benefit from reading multiple texts; consider assigning the second informational text for these students to read for homework.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need their </a:t>
            </a:r>
            <a:r>
              <a:rPr lang="en" sz="1200" b="0" dirty="0">
                <a:solidFill>
                  <a:schemeClr val="dk1"/>
                </a:solidFill>
                <a:latin typeface="Calibri"/>
                <a:ea typeface="Calibri"/>
                <a:cs typeface="Calibri"/>
                <a:sym typeface="Calibri"/>
              </a:rPr>
              <a:t>copy of “The Life of Miné Okubo” (Unit 2 Lesson 4).</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Slide 1 of 2.</a:t>
            </a:r>
            <a:endParaRPr sz="1200" b="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0" dirty="0">
                <a:solidFill>
                  <a:schemeClr val="dk1"/>
                </a:solidFill>
                <a:latin typeface="Calibri"/>
                <a:ea typeface="Calibri"/>
                <a:cs typeface="Calibri"/>
                <a:sym typeface="Calibri"/>
              </a:rPr>
              <a:t>Teacher Actions: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Have students take out their copy of “The Life of Miné Okubo” whil</a:t>
            </a:r>
            <a:r>
              <a:rPr lang="en" sz="1200" dirty="0">
                <a:solidFill>
                  <a:schemeClr val="dk1"/>
                </a:solidFill>
                <a:latin typeface="Calibri"/>
                <a:ea typeface="Calibri"/>
                <a:cs typeface="Calibri"/>
                <a:sym typeface="Calibri"/>
              </a:rPr>
              <a:t>e you distribute the </a:t>
            </a:r>
            <a:r>
              <a:rPr lang="en" sz="1200" b="1" dirty="0">
                <a:solidFill>
                  <a:schemeClr val="dk1"/>
                </a:solidFill>
                <a:latin typeface="Calibri"/>
                <a:ea typeface="Calibri"/>
                <a:cs typeface="Calibri"/>
                <a:sym typeface="Calibri"/>
              </a:rPr>
              <a:t>Gathering Textual Evidence: Becoming Visible Again after Internment note-catcher.</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a:t>
            </a:r>
            <a:r>
              <a:rPr lang="en" sz="1200" i="1" dirty="0">
                <a:solidFill>
                  <a:schemeClr val="dk1"/>
                </a:solidFill>
                <a:latin typeface="Calibri"/>
                <a:ea typeface="Calibri"/>
                <a:cs typeface="Calibri"/>
                <a:sym typeface="Calibri"/>
              </a:rPr>
              <a:t> “Before you can write the story of how Miné became visible again, your narrative will need to orient readers to the reasons Miné is “invisible” in the first place. You have already done the work of tracking how people tried to make Miné invisible during the war when you gathered evidence for your informational essay in Unit 2.”</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 few minutes, cold call students to remind the class of the ways in which Miné was “invisible” during the war.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Encourage students to write these ideas down in the left-hand column of </a:t>
            </a:r>
            <a:r>
              <a:rPr lang="en" sz="1200" b="0" dirty="0">
                <a:solidFill>
                  <a:schemeClr val="dk1"/>
                </a:solidFill>
                <a:latin typeface="Calibri"/>
                <a:ea typeface="Calibri"/>
                <a:cs typeface="Calibri"/>
                <a:sym typeface="Calibri"/>
              </a:rPr>
              <a:t>their note-catcher if they do not already have them.</a:t>
            </a:r>
            <a:br>
              <a:rPr lang="en" sz="1200" b="0" dirty="0">
                <a:solidFill>
                  <a:schemeClr val="dk1"/>
                </a:solidFill>
                <a:latin typeface="Calibri"/>
                <a:ea typeface="Calibri"/>
                <a:cs typeface="Calibri"/>
                <a:sym typeface="Calibri"/>
              </a:rPr>
            </a:br>
            <a:r>
              <a:rPr lang="en" sz="1200" b="0" dirty="0">
                <a:solidFill>
                  <a:schemeClr val="dk1"/>
                </a:solidFill>
                <a:latin typeface="Calibri"/>
                <a:ea typeface="Calibri"/>
                <a:cs typeface="Calibri"/>
                <a:sym typeface="Calibri"/>
              </a:rPr>
              <a:t>	</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0" dirty="0">
                <a:solidFill>
                  <a:schemeClr val="dk1"/>
                </a:solidFill>
                <a:latin typeface="Calibri"/>
                <a:ea typeface="Calibri"/>
                <a:cs typeface="Calibri"/>
                <a:sym typeface="Calibri"/>
              </a:rPr>
              <a:t>Student Look-fors/Listen-fors: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Listen for: “She was isolated and dehumanized by being moved out of her home and into a remote camp,” “She was forced to live in a former horse stable,” “She was watched by armed guards,” “She was not allowed to bring her possessions with her,” and “Her name was replaced by the number 13660.”</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0" dirty="0">
                <a:solidFill>
                  <a:schemeClr val="dk1"/>
                </a:solidFill>
                <a:latin typeface="Calibri"/>
                <a:ea typeface="Calibri"/>
                <a:cs typeface="Calibri"/>
                <a:sym typeface="Calibri"/>
              </a:rPr>
              <a:t/>
            </a:r>
            <a:br>
              <a:rPr lang="en" sz="1200" b="0" dirty="0">
                <a:solidFill>
                  <a:schemeClr val="dk1"/>
                </a:solidFill>
                <a:latin typeface="Calibri"/>
                <a:ea typeface="Calibri"/>
                <a:cs typeface="Calibri"/>
                <a:sym typeface="Calibri"/>
              </a:rPr>
            </a:br>
            <a:r>
              <a:rPr lang="en" sz="1200" b="0" dirty="0">
                <a:solidFill>
                  <a:schemeClr val="dk1"/>
                </a:solidFill>
                <a:latin typeface="Calibri"/>
                <a:ea typeface="Calibri"/>
                <a:cs typeface="Calibri"/>
                <a:sym typeface="Calibri"/>
              </a:rPr>
              <a:t>Support for Any Students Who Need It:</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You may consider having students pair off within their groups of four to provide some peer support in completing this task.</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55" name="Google Shape;255;g4550400fc4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048666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4550400fc4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30</a:t>
            </a:r>
            <a:r>
              <a:rPr lang="en-US" sz="1200" b="1" dirty="0" smtClean="0">
                <a:solidFill>
                  <a:schemeClr val="dk1"/>
                </a:solidFill>
                <a:latin typeface="Calibri"/>
                <a:ea typeface="Calibri"/>
                <a:cs typeface="Calibri"/>
                <a:sym typeface="Calibri"/>
              </a:rPr>
              <a:t>-32</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Small Groups/Individual</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Gathering Textual Evidence about Miné Okubo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in advance which groups will be reading each of the texts.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chose to have students read both of the texts, you will extend this portion of the lesson through either small group time or into the next day.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Although the performance task is a more creative project than the informational essay students wrote in Unit 2, it is designed to be based on textual evidence and resemble Hillenbrand’s literary nonfiction style. As students work, it will be important to remind them that the major events in their narratives should have a factual basis, although they are being dramatized and fictionalized using students’ imaginations. The model narrative provides a good example of this; although smaller incidents in Okubo’s life have been fictionalized (such as her encounter with the woman at the newsstand), the major events are drawn from informational texts about her life (such as the publication of her drawings in a national magazine).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2 of 2.</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the other two columns on the </a:t>
            </a:r>
            <a:r>
              <a:rPr lang="en" sz="1200" b="0" dirty="0">
                <a:solidFill>
                  <a:schemeClr val="dk1"/>
                </a:solidFill>
                <a:latin typeface="Calibri"/>
                <a:ea typeface="Calibri"/>
                <a:cs typeface="Calibri"/>
                <a:sym typeface="Calibri"/>
              </a:rPr>
              <a:t>note-catcher: The </a:t>
            </a:r>
            <a:r>
              <a:rPr lang="en" sz="1200" dirty="0">
                <a:solidFill>
                  <a:schemeClr val="dk1"/>
                </a:solidFill>
                <a:latin typeface="Calibri"/>
                <a:ea typeface="Calibri"/>
                <a:cs typeface="Calibri"/>
                <a:sym typeface="Calibri"/>
              </a:rPr>
              <a:t>middle column is for students to write down any evidence they find about how Miné became “visible” again (which will be critical in crafting their narratives), and the right-hand column is for any interesting details that they want to work into their narratives. (For example, they may want to write down details that reveal aspects of Miné’s character in this column.)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a:t>
            </a:r>
            <a:r>
              <a:rPr lang="en" sz="1200" i="1" dirty="0">
                <a:solidFill>
                  <a:schemeClr val="dk1"/>
                </a:solidFill>
                <a:latin typeface="Calibri"/>
                <a:ea typeface="Calibri"/>
                <a:cs typeface="Calibri"/>
                <a:sym typeface="Calibri"/>
              </a:rPr>
              <a:t>“These new texts begin by reviewing information you already know about Miné’s childhood and her time in the camp. However, you should still read the entire text, because you might find new details in it that will help you write an engaging narrative.”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Depending on which text you have decided to have each student </a:t>
            </a:r>
            <a:r>
              <a:rPr lang="en" sz="1200" b="0" dirty="0">
                <a:solidFill>
                  <a:schemeClr val="dk1"/>
                </a:solidFill>
                <a:latin typeface="Calibri"/>
                <a:ea typeface="Calibri"/>
                <a:cs typeface="Calibri"/>
                <a:sym typeface="Calibri"/>
              </a:rPr>
              <a:t>read, distribute “Riverside’s Miné Okubo” and/or “Miné Okubo.”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Circulate while they work to check in with them about what they are learning and to help them strike a balance between grounding their narrative in textual evidence and using their imaginations to dramatize the moment when Miné became visible again. </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0" dirty="0">
                <a:solidFill>
                  <a:schemeClr val="dk1"/>
                </a:solidFill>
                <a:latin typeface="Calibri"/>
                <a:ea typeface="Calibri"/>
                <a:cs typeface="Calibri"/>
                <a:sym typeface="Calibri"/>
              </a:rPr>
              <a:t>Student Look-fors/Listen-fors: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Look for students to be reading and incorporating notes from the texts into their note-catcher.</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It may benefit some students to have a peer within their small group read the text aloud as they follow along silently and take notes.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64" name="Google Shape;264;g4550400fc4_0_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083180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7"/>
        <p:cNvGrpSpPr/>
        <p:nvPr/>
      </p:nvGrpSpPr>
      <p:grpSpPr>
        <a:xfrm>
          <a:off x="0" y="0"/>
          <a:ext cx="0" cy="0"/>
          <a:chOff x="0" y="0"/>
          <a:chExt cx="0" cy="0"/>
        </a:xfrm>
      </p:grpSpPr>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9" name="Google Shape;139;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0" name="Google Shape;140;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3"/>
        <p:cNvGrpSpPr/>
        <p:nvPr/>
      </p:nvGrpSpPr>
      <p:grpSpPr>
        <a:xfrm>
          <a:off x="0" y="0"/>
          <a:ext cx="0" cy="0"/>
          <a:chOff x="0" y="0"/>
          <a:chExt cx="0" cy="0"/>
        </a:xfrm>
      </p:grpSpPr>
      <p:sp>
        <p:nvSpPr>
          <p:cNvPr id="144" name="Google Shape;144;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5" name="Google Shape;145;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6" name="Google Shape;146;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9"/>
        <p:cNvGrpSpPr/>
        <p:nvPr/>
      </p:nvGrpSpPr>
      <p:grpSpPr>
        <a:xfrm>
          <a:off x="0" y="0"/>
          <a:ext cx="0" cy="0"/>
          <a:chOff x="0" y="0"/>
          <a:chExt cx="0" cy="0"/>
        </a:xfrm>
      </p:grpSpPr>
      <p:sp>
        <p:nvSpPr>
          <p:cNvPr id="150" name="Google Shape;150;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1" name="Google Shape;151;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52" name="Google Shape;152;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55"/>
        <p:cNvGrpSpPr/>
        <p:nvPr/>
      </p:nvGrpSpPr>
      <p:grpSpPr>
        <a:xfrm>
          <a:off x="0" y="0"/>
          <a:ext cx="0" cy="0"/>
          <a:chOff x="0" y="0"/>
          <a:chExt cx="0" cy="0"/>
        </a:xfrm>
      </p:grpSpPr>
      <p:sp>
        <p:nvSpPr>
          <p:cNvPr id="156" name="Google Shape;156;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7" name="Google Shape;157;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9" name="Google Shape;159;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1" name="Google Shape;161;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62"/>
        <p:cNvGrpSpPr/>
        <p:nvPr/>
      </p:nvGrpSpPr>
      <p:grpSpPr>
        <a:xfrm>
          <a:off x="0" y="0"/>
          <a:ext cx="0" cy="0"/>
          <a:chOff x="0" y="0"/>
          <a:chExt cx="0" cy="0"/>
        </a:xfrm>
      </p:grpSpPr>
      <p:sp>
        <p:nvSpPr>
          <p:cNvPr id="163" name="Google Shape;163;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4" name="Google Shape;164;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5" name="Google Shape;165;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6" name="Google Shape;166;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7" name="Google Shape;167;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1"/>
        <p:cNvGrpSpPr/>
        <p:nvPr/>
      </p:nvGrpSpPr>
      <p:grpSpPr>
        <a:xfrm>
          <a:off x="0" y="0"/>
          <a:ext cx="0" cy="0"/>
          <a:chOff x="0" y="0"/>
          <a:chExt cx="0" cy="0"/>
        </a:xfrm>
      </p:grpSpPr>
      <p:sp>
        <p:nvSpPr>
          <p:cNvPr id="172" name="Google Shape;172;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3" name="Google Shape;173;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6"/>
        <p:cNvGrpSpPr/>
        <p:nvPr/>
      </p:nvGrpSpPr>
      <p:grpSpPr>
        <a:xfrm>
          <a:off x="0" y="0"/>
          <a:ext cx="0" cy="0"/>
          <a:chOff x="0" y="0"/>
          <a:chExt cx="0" cy="0"/>
        </a:xfrm>
      </p:grpSpPr>
      <p:sp>
        <p:nvSpPr>
          <p:cNvPr id="177" name="Google Shape;177;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8" name="Google Shape;178;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9" name="Google Shape;179;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80"/>
        <p:cNvGrpSpPr/>
        <p:nvPr/>
      </p:nvGrpSpPr>
      <p:grpSpPr>
        <a:xfrm>
          <a:off x="0" y="0"/>
          <a:ext cx="0" cy="0"/>
          <a:chOff x="0" y="0"/>
          <a:chExt cx="0" cy="0"/>
        </a:xfrm>
      </p:grpSpPr>
      <p:sp>
        <p:nvSpPr>
          <p:cNvPr id="181" name="Google Shape;181;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2" name="Google Shape;182;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3" name="Google Shape;183;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84" name="Google Shape;184;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87"/>
        <p:cNvGrpSpPr/>
        <p:nvPr/>
      </p:nvGrpSpPr>
      <p:grpSpPr>
        <a:xfrm>
          <a:off x="0" y="0"/>
          <a:ext cx="0" cy="0"/>
          <a:chOff x="0" y="0"/>
          <a:chExt cx="0" cy="0"/>
        </a:xfrm>
      </p:grpSpPr>
      <p:sp>
        <p:nvSpPr>
          <p:cNvPr id="188" name="Google Shape;188;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9" name="Google Shape;189;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90" name="Google Shape;190;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94"/>
        <p:cNvGrpSpPr/>
        <p:nvPr/>
      </p:nvGrpSpPr>
      <p:grpSpPr>
        <a:xfrm>
          <a:off x="0" y="0"/>
          <a:ext cx="0" cy="0"/>
          <a:chOff x="0" y="0"/>
          <a:chExt cx="0" cy="0"/>
        </a:xfrm>
      </p:grpSpPr>
      <p:sp>
        <p:nvSpPr>
          <p:cNvPr id="195" name="Google Shape;195;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6" name="Google Shape;196;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7" name="Google Shape;197;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00"/>
        <p:cNvGrpSpPr/>
        <p:nvPr/>
      </p:nvGrpSpPr>
      <p:grpSpPr>
        <a:xfrm>
          <a:off x="0" y="0"/>
          <a:ext cx="0" cy="0"/>
          <a:chOff x="0" y="0"/>
          <a:chExt cx="0" cy="0"/>
        </a:xfrm>
      </p:grpSpPr>
      <p:sp>
        <p:nvSpPr>
          <p:cNvPr id="201" name="Google Shape;201;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2" name="Google Shape;202;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3" name="Google Shape;203;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4" name="Google Shape;204;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1"/>
        <p:cNvGrpSpPr/>
        <p:nvPr/>
      </p:nvGrpSpPr>
      <p:grpSpPr>
        <a:xfrm>
          <a:off x="0" y="0"/>
          <a:ext cx="0" cy="0"/>
          <a:chOff x="0" y="0"/>
          <a:chExt cx="0" cy="0"/>
        </a:xfrm>
      </p:grpSpPr>
      <p:sp>
        <p:nvSpPr>
          <p:cNvPr id="132" name="Google Shape;132;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3" name="Google Shape;133;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7"/>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3: Unit 3: Lesson 3</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11" name="Google Shape;211;p3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600">
                <a:latin typeface="Century Gothic"/>
                <a:ea typeface="Century Gothic"/>
                <a:cs typeface="Century Gothic"/>
                <a:sym typeface="Century Gothic"/>
              </a:rPr>
              <a:t>This lesson will take approximately 50-55 minutes to complete. </a:t>
            </a:r>
            <a:endParaRPr sz="1600">
              <a:latin typeface="Century Gothic"/>
              <a:ea typeface="Century Gothic"/>
              <a:cs typeface="Century Gothic"/>
              <a:sym typeface="Century Gothic"/>
            </a:endParaRPr>
          </a:p>
          <a:p>
            <a:pPr marL="0" lvl="0" indent="0" algn="l" rtl="0">
              <a:spcBef>
                <a:spcPts val="0"/>
              </a:spcBef>
              <a:spcAft>
                <a:spcPts val="0"/>
              </a:spcAft>
              <a:buClr>
                <a:schemeClr val="dk1"/>
              </a:buClr>
              <a:buSzPts val="2400"/>
              <a:buFont typeface="Arial"/>
              <a:buNone/>
            </a:pPr>
            <a:endParaRPr sz="160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a:latin typeface="Century Gothic"/>
                <a:ea typeface="Century Gothic"/>
                <a:cs typeface="Century Gothic"/>
                <a:sym typeface="Century Gothic"/>
              </a:rPr>
              <a:t>The purpose of today’s lesson is to:</a:t>
            </a:r>
            <a:endParaRPr sz="160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a:latin typeface="Century Gothic"/>
                <a:ea typeface="Century Gothic"/>
                <a:cs typeface="Century Gothic"/>
                <a:sym typeface="Century Gothic"/>
              </a:rPr>
              <a:t>read an informational text about Miné Okubo’s life in order to gather information for writing a well-informed narrative on how Okubo “became visible again” for the performance task.</a:t>
            </a:r>
            <a:br>
              <a:rPr lang="en" sz="1600">
                <a:latin typeface="Century Gothic"/>
                <a:ea typeface="Century Gothic"/>
                <a:cs typeface="Century Gothic"/>
                <a:sym typeface="Century Gothic"/>
              </a:rPr>
            </a:br>
            <a:endParaRPr sz="160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a:latin typeface="Century Gothic"/>
                <a:ea typeface="Century Gothic"/>
                <a:cs typeface="Century Gothic"/>
                <a:sym typeface="Century Gothic"/>
              </a:rPr>
              <a:t>The Learning Targets for students today are:</a:t>
            </a:r>
            <a:endParaRPr sz="1600">
              <a:latin typeface="Century Gothic"/>
              <a:ea typeface="Century Gothic"/>
              <a:cs typeface="Century Gothic"/>
              <a:sym typeface="Century Gothic"/>
            </a:endParaRPr>
          </a:p>
          <a:p>
            <a:pPr marL="457200" lvl="0" indent="-330200" algn="l" rtl="0">
              <a:spcBef>
                <a:spcPts val="1000"/>
              </a:spcBef>
              <a:spcAft>
                <a:spcPts val="0"/>
              </a:spcAft>
              <a:buSzPts val="1600"/>
              <a:buFont typeface="Century Gothic"/>
              <a:buAutoNum type="arabicPeriod"/>
            </a:pPr>
            <a:r>
              <a:rPr lang="en" sz="1600">
                <a:latin typeface="Century Gothic"/>
                <a:ea typeface="Century Gothic"/>
                <a:cs typeface="Century Gothic"/>
                <a:sym typeface="Century Gothic"/>
              </a:rPr>
              <a:t>I can gather evidence about Miné Okubo’s life from informational texts for my narrative.</a:t>
            </a:r>
            <a:endParaRPr sz="160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a:latin typeface="Century Gothic"/>
                <a:ea typeface="Century Gothic"/>
                <a:cs typeface="Century Gothic"/>
                <a:sym typeface="Century Gothic"/>
              </a:rPr>
              <a:t>I can plan a narrative that describes the moment when Miné Okubo “became visible again.”</a:t>
            </a:r>
            <a:br>
              <a:rPr lang="en" sz="1600">
                <a:latin typeface="Century Gothic"/>
                <a:ea typeface="Century Gothic"/>
                <a:cs typeface="Century Gothic"/>
                <a:sym typeface="Century Gothic"/>
              </a:rPr>
            </a:br>
            <a:r>
              <a:rPr lang="en" sz="1600">
                <a:latin typeface="Century Gothic"/>
                <a:ea typeface="Century Gothic"/>
                <a:cs typeface="Century Gothic"/>
                <a:sym typeface="Century Gothic"/>
              </a:rPr>
              <a:t/>
            </a:r>
            <a:br>
              <a:rPr lang="en" sz="1600">
                <a:latin typeface="Century Gothic"/>
                <a:ea typeface="Century Gothic"/>
                <a:cs typeface="Century Gothic"/>
                <a:sym typeface="Century Gothic"/>
              </a:rPr>
            </a:br>
            <a:endParaRPr sz="160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p4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Homework</a:t>
            </a:r>
            <a:endParaRPr sz="3300" b="0" i="0" u="none" strike="noStrike" cap="none">
              <a:solidFill>
                <a:schemeClr val="dk1"/>
              </a:solidFill>
              <a:latin typeface="Calibri"/>
              <a:ea typeface="Calibri"/>
              <a:cs typeface="Calibri"/>
              <a:sym typeface="Calibri"/>
            </a:endParaRPr>
          </a:p>
        </p:txBody>
      </p:sp>
      <p:sp>
        <p:nvSpPr>
          <p:cNvPr id="277" name="Google Shape;277;p46"/>
          <p:cNvSpPr txBox="1">
            <a:spLocks noGrp="1"/>
          </p:cNvSpPr>
          <p:nvPr>
            <p:ph type="body" idx="1"/>
          </p:nvPr>
        </p:nvSpPr>
        <p:spPr>
          <a:xfrm>
            <a:off x="575550" y="1268050"/>
            <a:ext cx="7939800" cy="3263400"/>
          </a:xfrm>
          <a:prstGeom prst="rect">
            <a:avLst/>
          </a:prstGeom>
          <a:noFill/>
          <a:ln>
            <a:noFill/>
          </a:ln>
        </p:spPr>
        <p:txBody>
          <a:bodyPr spcFirstLastPara="1" wrap="square" lIns="68575" tIns="34275" rIns="68575" bIns="34275" anchor="t" anchorCtr="0">
            <a:noAutofit/>
          </a:bodyPr>
          <a:lstStyle/>
          <a:p>
            <a:pPr marL="457200" lvl="0" indent="-342900" algn="l" rtl="0">
              <a:spcBef>
                <a:spcPts val="800"/>
              </a:spcBef>
              <a:spcAft>
                <a:spcPts val="0"/>
              </a:spcAft>
              <a:buSzPts val="1800"/>
              <a:buFont typeface="Century Gothic"/>
              <a:buChar char="•"/>
            </a:pPr>
            <a:r>
              <a:rPr lang="en" sz="1800">
                <a:latin typeface="Century Gothic"/>
                <a:ea typeface="Century Gothic"/>
                <a:cs typeface="Century Gothic"/>
                <a:sym typeface="Century Gothic"/>
              </a:rPr>
              <a:t>Finish reading the informational text about Miné Okubo’s life that you began in class today. </a:t>
            </a:r>
            <a:br>
              <a:rPr lang="en" sz="1800">
                <a:latin typeface="Century Gothic"/>
                <a:ea typeface="Century Gothic"/>
                <a:cs typeface="Century Gothic"/>
                <a:sym typeface="Century Gothic"/>
              </a:rPr>
            </a:b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Choose the moment in Okubo’s life that your narrative will describe. (The four choices are listed on the </a:t>
            </a:r>
            <a:r>
              <a:rPr lang="en" sz="1800" b="1">
                <a:latin typeface="Century Gothic"/>
                <a:ea typeface="Century Gothic"/>
                <a:cs typeface="Century Gothic"/>
                <a:sym typeface="Century Gothic"/>
              </a:rPr>
              <a:t>Narrative Writing: Becoming Visible Again after Internment handout </a:t>
            </a:r>
            <a:r>
              <a:rPr lang="en" sz="1800">
                <a:latin typeface="Century Gothic"/>
                <a:ea typeface="Century Gothic"/>
                <a:cs typeface="Century Gothic"/>
                <a:sym typeface="Century Gothic"/>
              </a:rPr>
              <a:t>from Lesson 2).</a:t>
            </a:r>
            <a:br>
              <a:rPr lang="en" sz="1800">
                <a:latin typeface="Century Gothic"/>
                <a:ea typeface="Century Gothic"/>
                <a:cs typeface="Century Gothic"/>
                <a:sym typeface="Century Gothic"/>
              </a:rPr>
            </a:br>
            <a:r>
              <a:rPr lang="en" sz="1800">
                <a:latin typeface="Century Gothic"/>
                <a:ea typeface="Century Gothic"/>
                <a:cs typeface="Century Gothic"/>
                <a:sym typeface="Century Gothic"/>
              </a:rPr>
              <a:t> </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In writing, answer this question: Based on your research, why did you choose this moment?</a:t>
            </a:r>
            <a:endParaRPr sz="1800">
              <a:latin typeface="Century Gothic"/>
              <a:ea typeface="Century Gothic"/>
              <a:cs typeface="Century Gothic"/>
              <a:sym typeface="Century Gothic"/>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p4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284" name="Google Shape;284;p4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285" name="Google Shape;285;p47"/>
          <p:cNvGraphicFramePr/>
          <p:nvPr/>
        </p:nvGraphicFramePr>
        <p:xfrm>
          <a:off x="577216" y="1385887"/>
          <a:ext cx="7989600" cy="3230175"/>
        </p:xfrm>
        <a:graphic>
          <a:graphicData uri="http://schemas.openxmlformats.org/drawingml/2006/table">
            <a:tbl>
              <a:tblPr firstRow="1" bandRow="1">
                <a:noFill/>
                <a:tableStyleId>{33D4AB57-8052-46E2-8A78-5F6CA567A74D}</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8"/>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3: Unit 3: Lesson 3</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17" name="Google Shape;217;p3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dirty="0">
                <a:latin typeface="Century Gothic"/>
                <a:ea typeface="Century Gothic"/>
                <a:cs typeface="Century Gothic"/>
                <a:sym typeface="Century Gothic"/>
              </a:rPr>
              <a:t>Preparing for Lesson 3: </a:t>
            </a:r>
            <a:endParaRPr sz="1800" i="1" dirty="0">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dirty="0">
                <a:latin typeface="Century Gothic"/>
                <a:ea typeface="Century Gothic"/>
                <a:cs typeface="Century Gothic"/>
                <a:sym typeface="Century Gothic"/>
              </a:rPr>
              <a:t>Materials and classroom preparation</a:t>
            </a:r>
            <a:endParaRPr sz="1800" dirty="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b="1" dirty="0">
                <a:latin typeface="Century Gothic"/>
                <a:ea typeface="Century Gothic"/>
                <a:cs typeface="Century Gothic"/>
                <a:sym typeface="Century Gothic"/>
              </a:rPr>
              <a:t>Gathering Textual Evidence: Becoming Visible Again after Internment note-catcher </a:t>
            </a:r>
            <a:r>
              <a:rPr lang="en" sz="1800" dirty="0">
                <a:latin typeface="Century Gothic"/>
                <a:ea typeface="Century Gothic"/>
                <a:cs typeface="Century Gothic"/>
                <a:sym typeface="Century Gothic"/>
              </a:rPr>
              <a:t>(one per student)</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“Riverside’s Miné Okubo” (one per student) </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“Miné Okubo” (one per student)</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Divide students into groups of four</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Determine which groups will read each text</a:t>
            </a: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200" dirty="0"/>
              <a:t/>
            </a:r>
            <a:br>
              <a:rPr lang="en" sz="1200" dirty="0"/>
            </a:br>
            <a:r>
              <a:rPr lang="en" sz="1200" dirty="0"/>
              <a:t/>
            </a:r>
            <a:br>
              <a:rPr lang="en" sz="1200" dirty="0"/>
            </a:br>
            <a:endParaRPr sz="18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9"/>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3: Unit 3: Lesson 3</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23" name="Google Shape;223;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dirty="0">
                <a:latin typeface="Century Gothic"/>
                <a:ea typeface="Century Gothic"/>
                <a:cs typeface="Century Gothic"/>
                <a:sym typeface="Century Gothic"/>
              </a:rPr>
              <a:t>Preparing for Lesson 3: </a:t>
            </a:r>
            <a:endParaRPr sz="1800" i="1" dirty="0">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dirty="0">
                <a:latin typeface="Century Gothic"/>
                <a:ea typeface="Century Gothic"/>
                <a:cs typeface="Century Gothic"/>
                <a:sym typeface="Century Gothic"/>
              </a:rPr>
              <a:t>Reading and protocols to read in preparation:</a:t>
            </a:r>
            <a:endParaRPr sz="1800" dirty="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dirty="0">
                <a:latin typeface="Century Gothic"/>
                <a:ea typeface="Century Gothic"/>
                <a:cs typeface="Century Gothic"/>
                <a:sym typeface="Century Gothic"/>
              </a:rPr>
              <a:t>Read the two informational texts about Okubo (“Riverside’s Miné Okubo” and “Miné Okubo”)</a:t>
            </a:r>
            <a:endParaRPr sz="1800"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27"/>
        <p:cNvGrpSpPr/>
        <p:nvPr/>
      </p:nvGrpSpPr>
      <p:grpSpPr>
        <a:xfrm>
          <a:off x="0" y="0"/>
          <a:ext cx="0" cy="0"/>
          <a:chOff x="0" y="0"/>
          <a:chExt cx="0" cy="0"/>
        </a:xfrm>
      </p:grpSpPr>
      <p:pic>
        <p:nvPicPr>
          <p:cNvPr id="228" name="Google Shape;228;p4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29" name="Google Shape;229;p4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30" name="Google Shape;230;p4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3: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3: Lesson </a:t>
            </a:r>
            <a:r>
              <a:rPr lang="en" sz="3000" b="1">
                <a:solidFill>
                  <a:srgbClr val="404040"/>
                </a:solidFill>
                <a:latin typeface="Century Gothic"/>
                <a:ea typeface="Century Gothic"/>
                <a:cs typeface="Century Gothic"/>
                <a:sym typeface="Century Gothic"/>
              </a:rPr>
              <a:t>3</a:t>
            </a:r>
            <a:endParaRPr sz="3000" b="0" i="0" u="none" strike="noStrike" cap="none">
              <a:solidFill>
                <a:srgbClr val="404040"/>
              </a:solidFill>
              <a:latin typeface="Calibri"/>
              <a:ea typeface="Calibri"/>
              <a:cs typeface="Calibri"/>
              <a:sym typeface="Calibri"/>
            </a:endParaRPr>
          </a:p>
        </p:txBody>
      </p:sp>
      <p:pic>
        <p:nvPicPr>
          <p:cNvPr id="231" name="Google Shape;231;p4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32" name="Google Shape;232;p4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4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38" name="Google Shape;238;p4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In today’s lesson, you’ll be preparing for the </a:t>
            </a:r>
            <a:r>
              <a:rPr lang="en" sz="1800" b="1" dirty="0">
                <a:latin typeface="Century Gothic"/>
                <a:ea typeface="Century Gothic"/>
                <a:cs typeface="Century Gothic"/>
                <a:sym typeface="Century Gothic"/>
              </a:rPr>
              <a:t>Narrative Writing Performance task</a:t>
            </a:r>
            <a:r>
              <a:rPr lang="en" sz="1800" dirty="0">
                <a:latin typeface="Century Gothic"/>
                <a:ea typeface="Century Gothic"/>
                <a:cs typeface="Century Gothic"/>
                <a:sym typeface="Century Gothic"/>
              </a:rPr>
              <a:t> by researching Miné Okubo’s life. This will help you to incorporate details and incidents into your narrative to explain how </a:t>
            </a: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Okubo “became visible again.”</a:t>
            </a: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Here’s what you’ll do today:</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Read an informational text on the life of Miné Okubo.</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Add notes to the </a:t>
            </a:r>
            <a:r>
              <a:rPr lang="en" sz="1800" b="1" dirty="0">
                <a:latin typeface="Century Gothic"/>
                <a:ea typeface="Century Gothic"/>
                <a:cs typeface="Century Gothic"/>
                <a:sym typeface="Century Gothic"/>
              </a:rPr>
              <a:t>Gathering Textual Evidence: Becoming Visible Again after Internment note-catcher</a:t>
            </a:r>
            <a:r>
              <a:rPr lang="en" sz="1800" dirty="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Determine a moment in Okubu’s life to write about in your narrative.</a:t>
            </a:r>
            <a:endParaRPr sz="1800" dirty="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4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Share Our Thinking</a:t>
            </a:r>
            <a:endParaRPr sz="3300" i="0" u="none" strike="noStrike" cap="none">
              <a:solidFill>
                <a:schemeClr val="dk1"/>
              </a:solidFill>
              <a:latin typeface="Century Gothic"/>
              <a:ea typeface="Century Gothic"/>
              <a:cs typeface="Century Gothic"/>
              <a:sym typeface="Century Gothic"/>
            </a:endParaRPr>
          </a:p>
        </p:txBody>
      </p:sp>
      <p:sp>
        <p:nvSpPr>
          <p:cNvPr id="244" name="Google Shape;244;p4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39700" marR="0" lvl="0" indent="0" algn="l" rtl="0">
              <a:lnSpc>
                <a:spcPct val="90000"/>
              </a:lnSpc>
              <a:spcBef>
                <a:spcPts val="0"/>
              </a:spcBef>
              <a:spcAft>
                <a:spcPts val="0"/>
              </a:spcAft>
              <a:buClr>
                <a:schemeClr val="dk1"/>
              </a:buClr>
              <a:buSzPts val="2100"/>
              <a:buFont typeface="Arial"/>
              <a:buNone/>
            </a:pPr>
            <a:r>
              <a:rPr lang="en" sz="2200" dirty="0">
                <a:latin typeface="Century Gothic"/>
                <a:ea typeface="Century Gothic"/>
                <a:cs typeface="Century Gothic"/>
                <a:sym typeface="Century Gothic"/>
              </a:rPr>
              <a:t>With your group of four, discuss your answer to the focus question from last night’s </a:t>
            </a:r>
            <a:r>
              <a:rPr lang="en" sz="2200" dirty="0" smtClean="0">
                <a:latin typeface="Century Gothic"/>
                <a:ea typeface="Century Gothic"/>
                <a:cs typeface="Century Gothic"/>
                <a:sym typeface="Century Gothic"/>
              </a:rPr>
              <a:t>homework</a:t>
            </a:r>
            <a:r>
              <a:rPr lang="en-US" sz="2200" dirty="0" smtClean="0">
                <a:latin typeface="Century Gothic"/>
                <a:ea typeface="Century Gothic"/>
                <a:cs typeface="Century Gothic"/>
                <a:sym typeface="Century Gothic"/>
              </a:rPr>
              <a:t>:</a:t>
            </a:r>
            <a:endParaRPr sz="2200" dirty="0">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endParaRPr sz="2200" i="1" dirty="0">
              <a:latin typeface="Century Gothic"/>
              <a:ea typeface="Century Gothic"/>
              <a:cs typeface="Century Gothic"/>
              <a:sym typeface="Century Gothic"/>
            </a:endParaRPr>
          </a:p>
          <a:p>
            <a:pPr marL="457200" marR="0" lvl="0" indent="-368300" algn="l" rtl="0">
              <a:lnSpc>
                <a:spcPct val="90000"/>
              </a:lnSpc>
              <a:spcBef>
                <a:spcPts val="0"/>
              </a:spcBef>
              <a:spcAft>
                <a:spcPts val="0"/>
              </a:spcAft>
              <a:buSzPts val="2200"/>
              <a:buFont typeface="Century Gothic"/>
              <a:buChar char="•"/>
            </a:pPr>
            <a:r>
              <a:rPr lang="en" sz="2200" dirty="0">
                <a:latin typeface="Century Gothic"/>
                <a:ea typeface="Century Gothic"/>
                <a:cs typeface="Century Gothic"/>
                <a:sym typeface="Century Gothic"/>
              </a:rPr>
              <a:t>What statement is Hillenbrand trying to make about resilience? What in the text makes you think this?</a:t>
            </a:r>
            <a:endParaRPr sz="2200" dirty="0">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endParaRPr sz="2000" dirty="0">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r>
              <a:rPr lang="en" sz="2000" dirty="0">
                <a:latin typeface="Century Gothic"/>
                <a:ea typeface="Century Gothic"/>
                <a:cs typeface="Century Gothic"/>
                <a:sym typeface="Century Gothic"/>
              </a:rPr>
              <a:t>Then, work together to write a thematic statement about </a:t>
            </a:r>
            <a:r>
              <a:rPr lang="en" sz="2000" i="1" dirty="0">
                <a:latin typeface="Century Gothic"/>
                <a:ea typeface="Century Gothic"/>
                <a:cs typeface="Century Gothic"/>
                <a:sym typeface="Century Gothic"/>
              </a:rPr>
              <a:t>resilience </a:t>
            </a:r>
            <a:r>
              <a:rPr lang="en" sz="2000" dirty="0">
                <a:latin typeface="Century Gothic"/>
                <a:ea typeface="Century Gothic"/>
                <a:cs typeface="Century Gothic"/>
                <a:sym typeface="Century Gothic"/>
              </a:rPr>
              <a:t>based on the new information from your homework reading.</a:t>
            </a:r>
            <a:endParaRPr sz="2000" dirty="0">
              <a:latin typeface="Century Gothic"/>
              <a:ea typeface="Century Gothic"/>
              <a:cs typeface="Century Gothic"/>
              <a:sym typeface="Century Gothic"/>
            </a:endParaRPr>
          </a:p>
        </p:txBody>
      </p:sp>
      <p:pic>
        <p:nvPicPr>
          <p:cNvPr id="245" name="Google Shape;245;p42"/>
          <p:cNvPicPr preferRelativeResize="0"/>
          <p:nvPr/>
        </p:nvPicPr>
        <p:blipFill>
          <a:blip r:embed="rId3">
            <a:alphaModFix/>
          </a:blip>
          <a:stretch>
            <a:fillRect/>
          </a:stretch>
        </p:blipFill>
        <p:spPr>
          <a:xfrm>
            <a:off x="8482692" y="4474032"/>
            <a:ext cx="510850" cy="4195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4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Let’s Review the Learning Targets</a:t>
            </a:r>
            <a:endParaRPr sz="3300" b="0" i="0" u="none" strike="noStrike" cap="none">
              <a:solidFill>
                <a:schemeClr val="dk1"/>
              </a:solidFill>
              <a:latin typeface="Calibri"/>
              <a:ea typeface="Calibri"/>
              <a:cs typeface="Calibri"/>
              <a:sym typeface="Calibri"/>
            </a:endParaRPr>
          </a:p>
        </p:txBody>
      </p:sp>
      <p:sp>
        <p:nvSpPr>
          <p:cNvPr id="251" name="Google Shape;251;p4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61950" algn="l" rtl="0">
              <a:lnSpc>
                <a:spcPct val="100000"/>
              </a:lnSpc>
              <a:spcBef>
                <a:spcPts val="0"/>
              </a:spcBef>
              <a:spcAft>
                <a:spcPts val="0"/>
              </a:spcAft>
              <a:buSzPts val="2100"/>
              <a:buAutoNum type="arabicPeriod"/>
            </a:pPr>
            <a:r>
              <a:rPr lang="en" sz="2400" dirty="0">
                <a:latin typeface="Century Gothic"/>
                <a:ea typeface="Century Gothic"/>
                <a:cs typeface="Century Gothic"/>
                <a:sym typeface="Century Gothic"/>
              </a:rPr>
              <a:t>I can </a:t>
            </a:r>
            <a:r>
              <a:rPr lang="en" sz="2400" i="1" dirty="0">
                <a:latin typeface="Century Gothic"/>
                <a:ea typeface="Century Gothic"/>
                <a:cs typeface="Century Gothic"/>
                <a:sym typeface="Century Gothic"/>
              </a:rPr>
              <a:t>gather evidence about Miné Okubo’s life</a:t>
            </a:r>
            <a:r>
              <a:rPr lang="en" sz="2400" dirty="0">
                <a:latin typeface="Century Gothic"/>
                <a:ea typeface="Century Gothic"/>
                <a:cs typeface="Century Gothic"/>
                <a:sym typeface="Century Gothic"/>
              </a:rPr>
              <a:t> from informational texts for my </a:t>
            </a:r>
            <a:r>
              <a:rPr lang="en" sz="2400" dirty="0" smtClean="0">
                <a:latin typeface="Century Gothic"/>
                <a:ea typeface="Century Gothic"/>
                <a:cs typeface="Century Gothic"/>
                <a:sym typeface="Century Gothic"/>
              </a:rPr>
              <a:t>narrative.</a:t>
            </a:r>
            <a:endParaRPr lang="en" sz="2400" dirty="0">
              <a:latin typeface="Century Gothic"/>
              <a:ea typeface="Century Gothic"/>
              <a:cs typeface="Century Gothic"/>
              <a:sym typeface="Century Gothic"/>
            </a:endParaRPr>
          </a:p>
          <a:p>
            <a:pPr marL="457200" lvl="0" indent="-361950" algn="l" rtl="0">
              <a:lnSpc>
                <a:spcPct val="100000"/>
              </a:lnSpc>
              <a:spcBef>
                <a:spcPts val="0"/>
              </a:spcBef>
              <a:spcAft>
                <a:spcPts val="0"/>
              </a:spcAft>
              <a:buSzPts val="2100"/>
              <a:buAutoNum type="arabicPeriod"/>
            </a:pPr>
            <a:endParaRPr lang="en" sz="2400" dirty="0">
              <a:latin typeface="Century Gothic"/>
              <a:ea typeface="Century Gothic"/>
              <a:cs typeface="Century Gothic"/>
              <a:sym typeface="Century Gothic"/>
            </a:endParaRPr>
          </a:p>
          <a:p>
            <a:pPr marL="457200" lvl="0" indent="-361950" algn="l" rtl="0">
              <a:lnSpc>
                <a:spcPct val="100000"/>
              </a:lnSpc>
              <a:spcBef>
                <a:spcPts val="0"/>
              </a:spcBef>
              <a:spcAft>
                <a:spcPts val="0"/>
              </a:spcAft>
              <a:buSzPts val="2100"/>
              <a:buAutoNum type="arabicPeriod"/>
            </a:pPr>
            <a:r>
              <a:rPr lang="en" sz="2400" dirty="0" smtClean="0">
                <a:latin typeface="Century Gothic"/>
                <a:ea typeface="Century Gothic"/>
                <a:cs typeface="Century Gothic"/>
                <a:sym typeface="Century Gothic"/>
              </a:rPr>
              <a:t>I </a:t>
            </a:r>
            <a:r>
              <a:rPr lang="en" sz="2400" dirty="0">
                <a:latin typeface="Century Gothic"/>
                <a:ea typeface="Century Gothic"/>
                <a:cs typeface="Century Gothic"/>
                <a:sym typeface="Century Gothic"/>
              </a:rPr>
              <a:t>can </a:t>
            </a:r>
            <a:r>
              <a:rPr lang="en" sz="2400" i="1" dirty="0">
                <a:latin typeface="Century Gothic"/>
                <a:ea typeface="Century Gothic"/>
                <a:cs typeface="Century Gothic"/>
                <a:sym typeface="Century Gothic"/>
              </a:rPr>
              <a:t>plan a narrative</a:t>
            </a:r>
            <a:r>
              <a:rPr lang="en" sz="2400" dirty="0">
                <a:latin typeface="Century Gothic"/>
                <a:ea typeface="Century Gothic"/>
                <a:cs typeface="Century Gothic"/>
                <a:sym typeface="Century Gothic"/>
              </a:rPr>
              <a:t> that describes the moment when Miné Okubo “became visible again.”</a:t>
            </a:r>
            <a:r>
              <a:rPr lang="en" sz="1200" dirty="0"/>
              <a:t/>
            </a:r>
            <a:br>
              <a:rPr lang="en" sz="1200" dirty="0"/>
            </a:br>
            <a:endParaRPr dirty="0"/>
          </a:p>
        </p:txBody>
      </p:sp>
      <p:pic>
        <p:nvPicPr>
          <p:cNvPr id="252" name="Google Shape;252;p43"/>
          <p:cNvPicPr preferRelativeResize="0"/>
          <p:nvPr/>
        </p:nvPicPr>
        <p:blipFill>
          <a:blip r:embed="rId3">
            <a:alphaModFix/>
          </a:blip>
          <a:stretch>
            <a:fillRect/>
          </a:stretch>
        </p:blipFill>
        <p:spPr>
          <a:xfrm>
            <a:off x="8382002" y="4350642"/>
            <a:ext cx="647736" cy="54218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4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Gather Evidence of </a:t>
            </a:r>
            <a:r>
              <a:rPr lang="en" i="1">
                <a:latin typeface="Century Gothic"/>
                <a:ea typeface="Century Gothic"/>
                <a:cs typeface="Century Gothic"/>
                <a:sym typeface="Century Gothic"/>
              </a:rPr>
              <a:t>Invisibility</a:t>
            </a:r>
            <a:endParaRPr sz="3300" i="1" u="none" strike="noStrike" cap="none">
              <a:solidFill>
                <a:schemeClr val="dk1"/>
              </a:solidFill>
              <a:latin typeface="Century Gothic"/>
              <a:ea typeface="Century Gothic"/>
              <a:cs typeface="Century Gothic"/>
              <a:sym typeface="Century Gothic"/>
            </a:endParaRPr>
          </a:p>
        </p:txBody>
      </p:sp>
      <p:sp>
        <p:nvSpPr>
          <p:cNvPr id="258" name="Google Shape;258;p44"/>
          <p:cNvSpPr txBox="1">
            <a:spLocks noGrp="1"/>
          </p:cNvSpPr>
          <p:nvPr>
            <p:ph type="body" idx="1"/>
          </p:nvPr>
        </p:nvSpPr>
        <p:spPr>
          <a:xfrm>
            <a:off x="208800" y="1369225"/>
            <a:ext cx="4010100" cy="3263400"/>
          </a:xfrm>
          <a:prstGeom prst="rect">
            <a:avLst/>
          </a:prstGeom>
          <a:noFill/>
          <a:ln>
            <a:noFill/>
          </a:ln>
        </p:spPr>
        <p:txBody>
          <a:bodyPr spcFirstLastPara="1" wrap="square" lIns="68575" tIns="34275" rIns="68575" bIns="34275" anchor="t" anchorCtr="0">
            <a:noAutofit/>
          </a:bodyPr>
          <a:lstStyle/>
          <a:p>
            <a:pPr marL="457200" lvl="0" indent="-355600" algn="l" rtl="0">
              <a:lnSpc>
                <a:spcPct val="100000"/>
              </a:lnSpc>
              <a:spcBef>
                <a:spcPts val="0"/>
              </a:spcBef>
              <a:spcAft>
                <a:spcPts val="0"/>
              </a:spcAft>
              <a:buSzPts val="2000"/>
              <a:buFont typeface="Century Gothic"/>
              <a:buChar char="•"/>
            </a:pPr>
            <a:r>
              <a:rPr lang="en" sz="2000" dirty="0">
                <a:latin typeface="Century Gothic"/>
                <a:ea typeface="Century Gothic"/>
                <a:cs typeface="Century Gothic"/>
                <a:sym typeface="Century Gothic"/>
              </a:rPr>
              <a:t>Skim through “The Life of Miné Okubo” to refresh your memory about her experiences in the internment </a:t>
            </a:r>
            <a:r>
              <a:rPr lang="en" sz="2000" dirty="0" smtClean="0">
                <a:latin typeface="Century Gothic"/>
                <a:ea typeface="Century Gothic"/>
                <a:cs typeface="Century Gothic"/>
                <a:sym typeface="Century Gothic"/>
              </a:rPr>
              <a:t>camp</a:t>
            </a:r>
            <a:r>
              <a:rPr lang="en-US" sz="2000" dirty="0" smtClean="0">
                <a:latin typeface="Century Gothic"/>
                <a:ea typeface="Century Gothic"/>
                <a:cs typeface="Century Gothic"/>
                <a:sym typeface="Century Gothic"/>
              </a:rPr>
              <a:t>.</a:t>
            </a:r>
            <a:endParaRPr sz="2000" dirty="0">
              <a:latin typeface="Century Gothic"/>
              <a:ea typeface="Century Gothic"/>
              <a:cs typeface="Century Gothic"/>
              <a:sym typeface="Century Gothic"/>
            </a:endParaRPr>
          </a:p>
          <a:p>
            <a:pPr marL="457200" lvl="0" indent="0" algn="l" rtl="0">
              <a:lnSpc>
                <a:spcPct val="100000"/>
              </a:lnSpc>
              <a:spcBef>
                <a:spcPts val="0"/>
              </a:spcBef>
              <a:spcAft>
                <a:spcPts val="0"/>
              </a:spcAft>
              <a:buNone/>
            </a:pPr>
            <a:endParaRPr sz="2000" dirty="0">
              <a:latin typeface="Century Gothic"/>
              <a:ea typeface="Century Gothic"/>
              <a:cs typeface="Century Gothic"/>
              <a:sym typeface="Century Gothic"/>
            </a:endParaRPr>
          </a:p>
          <a:p>
            <a:pPr marL="457200" lvl="0" indent="-355600" algn="l" rtl="0">
              <a:lnSpc>
                <a:spcPct val="100000"/>
              </a:lnSpc>
              <a:spcBef>
                <a:spcPts val="0"/>
              </a:spcBef>
              <a:spcAft>
                <a:spcPts val="0"/>
              </a:spcAft>
              <a:buSzPts val="2000"/>
              <a:buFont typeface="Century Gothic"/>
              <a:buChar char="•"/>
            </a:pPr>
            <a:r>
              <a:rPr lang="en" sz="2000" dirty="0">
                <a:latin typeface="Century Gothic"/>
                <a:ea typeface="Century Gothic"/>
                <a:cs typeface="Century Gothic"/>
                <a:sym typeface="Century Gothic"/>
              </a:rPr>
              <a:t>Jot down some notes in the left-hand column of the note-catcher.</a:t>
            </a:r>
            <a:endParaRPr sz="2000" dirty="0">
              <a:latin typeface="Century Gothic"/>
              <a:ea typeface="Century Gothic"/>
              <a:cs typeface="Century Gothic"/>
              <a:sym typeface="Century Gothic"/>
            </a:endParaRPr>
          </a:p>
        </p:txBody>
      </p:sp>
      <p:pic>
        <p:nvPicPr>
          <p:cNvPr id="260" name="Google Shape;260;p44"/>
          <p:cNvPicPr preferRelativeResize="0"/>
          <p:nvPr/>
        </p:nvPicPr>
        <p:blipFill>
          <a:blip r:embed="rId3">
            <a:alphaModFix/>
          </a:blip>
          <a:stretch>
            <a:fillRect/>
          </a:stretch>
        </p:blipFill>
        <p:spPr>
          <a:xfrm>
            <a:off x="4319125" y="1699144"/>
            <a:ext cx="4139772" cy="2933481"/>
          </a:xfrm>
          <a:prstGeom prst="rect">
            <a:avLst/>
          </a:prstGeom>
          <a:noFill/>
          <a:ln>
            <a:noFill/>
          </a:ln>
        </p:spPr>
      </p:pic>
      <p:sp>
        <p:nvSpPr>
          <p:cNvPr id="261" name="Google Shape;261;p44"/>
          <p:cNvSpPr/>
          <p:nvPr/>
        </p:nvSpPr>
        <p:spPr>
          <a:xfrm>
            <a:off x="4882800" y="1146250"/>
            <a:ext cx="271200" cy="552900"/>
          </a:xfrm>
          <a:prstGeom prst="downArrow">
            <a:avLst>
              <a:gd name="adj1" fmla="val 50000"/>
              <a:gd name="adj2" fmla="val 50000"/>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7" name="Google Shape;245;p42"/>
          <p:cNvPicPr preferRelativeResize="0"/>
          <p:nvPr/>
        </p:nvPicPr>
        <p:blipFill>
          <a:blip r:embed="rId4">
            <a:alphaModFix/>
          </a:blip>
          <a:stretch>
            <a:fillRect/>
          </a:stretch>
        </p:blipFill>
        <p:spPr>
          <a:xfrm>
            <a:off x="8482692" y="4474032"/>
            <a:ext cx="510850" cy="4195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4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Read and Gather Evidence </a:t>
            </a:r>
            <a:endParaRPr sz="3300" i="0" u="none" strike="noStrike" cap="none">
              <a:solidFill>
                <a:schemeClr val="dk1"/>
              </a:solidFill>
              <a:latin typeface="Century Gothic"/>
              <a:ea typeface="Century Gothic"/>
              <a:cs typeface="Century Gothic"/>
              <a:sym typeface="Century Gothic"/>
            </a:endParaRPr>
          </a:p>
        </p:txBody>
      </p:sp>
      <p:sp>
        <p:nvSpPr>
          <p:cNvPr id="267" name="Google Shape;267;p45"/>
          <p:cNvSpPr txBox="1">
            <a:spLocks noGrp="1"/>
          </p:cNvSpPr>
          <p:nvPr>
            <p:ph type="body" idx="1"/>
          </p:nvPr>
        </p:nvSpPr>
        <p:spPr>
          <a:xfrm>
            <a:off x="261257" y="1369225"/>
            <a:ext cx="3898568"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000" dirty="0">
                <a:latin typeface="Century Gothic"/>
                <a:ea typeface="Century Gothic"/>
                <a:cs typeface="Century Gothic"/>
                <a:sym typeface="Century Gothic"/>
              </a:rPr>
              <a:t>Now, you’ll read a new informational text about Miné’s life after she left the internment camp.</a:t>
            </a:r>
            <a:endParaRPr sz="2000" dirty="0">
              <a:latin typeface="Century Gothic"/>
              <a:ea typeface="Century Gothic"/>
              <a:cs typeface="Century Gothic"/>
              <a:sym typeface="Century Gothic"/>
            </a:endParaRPr>
          </a:p>
          <a:p>
            <a:pPr marL="0" lvl="0" indent="0" algn="l" rtl="0">
              <a:spcBef>
                <a:spcPts val="800"/>
              </a:spcBef>
              <a:spcAft>
                <a:spcPts val="0"/>
              </a:spcAft>
              <a:buNone/>
            </a:pPr>
            <a:endParaRPr sz="2000" dirty="0">
              <a:latin typeface="Century Gothic"/>
              <a:ea typeface="Century Gothic"/>
              <a:cs typeface="Century Gothic"/>
              <a:sym typeface="Century Gothic"/>
            </a:endParaRPr>
          </a:p>
          <a:p>
            <a:pPr marL="0" lvl="0" indent="0" algn="l" rtl="0">
              <a:spcBef>
                <a:spcPts val="800"/>
              </a:spcBef>
              <a:spcAft>
                <a:spcPts val="0"/>
              </a:spcAft>
              <a:buNone/>
            </a:pPr>
            <a:r>
              <a:rPr lang="en" sz="2000" dirty="0">
                <a:latin typeface="Century Gothic"/>
                <a:ea typeface="Century Gothic"/>
                <a:cs typeface="Century Gothic"/>
                <a:sym typeface="Century Gothic"/>
              </a:rPr>
              <a:t>During the remainder of the class period, read the text and add notes to the note-catcher for your narrative.</a:t>
            </a:r>
            <a:endParaRPr sz="2000" dirty="0">
              <a:latin typeface="Century Gothic"/>
              <a:ea typeface="Century Gothic"/>
              <a:cs typeface="Century Gothic"/>
              <a:sym typeface="Century Gothic"/>
            </a:endParaRPr>
          </a:p>
        </p:txBody>
      </p:sp>
      <p:pic>
        <p:nvPicPr>
          <p:cNvPr id="269" name="Google Shape;269;p45"/>
          <p:cNvPicPr preferRelativeResize="0"/>
          <p:nvPr/>
        </p:nvPicPr>
        <p:blipFill>
          <a:blip r:embed="rId3">
            <a:alphaModFix/>
          </a:blip>
          <a:stretch>
            <a:fillRect/>
          </a:stretch>
        </p:blipFill>
        <p:spPr>
          <a:xfrm>
            <a:off x="4319125" y="1699144"/>
            <a:ext cx="4139772" cy="2933481"/>
          </a:xfrm>
          <a:prstGeom prst="rect">
            <a:avLst/>
          </a:prstGeom>
          <a:noFill/>
          <a:ln>
            <a:noFill/>
          </a:ln>
        </p:spPr>
      </p:pic>
      <p:sp>
        <p:nvSpPr>
          <p:cNvPr id="270" name="Google Shape;270;p45"/>
          <p:cNvSpPr/>
          <p:nvPr/>
        </p:nvSpPr>
        <p:spPr>
          <a:xfrm>
            <a:off x="7553163" y="1146250"/>
            <a:ext cx="271200" cy="552900"/>
          </a:xfrm>
          <a:prstGeom prst="downArrow">
            <a:avLst>
              <a:gd name="adj1" fmla="val 50000"/>
              <a:gd name="adj2" fmla="val 50000"/>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271;p45"/>
          <p:cNvSpPr/>
          <p:nvPr/>
        </p:nvSpPr>
        <p:spPr>
          <a:xfrm>
            <a:off x="6182300" y="1146250"/>
            <a:ext cx="271200" cy="552900"/>
          </a:xfrm>
          <a:prstGeom prst="downArrow">
            <a:avLst>
              <a:gd name="adj1" fmla="val 50000"/>
              <a:gd name="adj2" fmla="val 50000"/>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 name="Google Shape;245;p42"/>
          <p:cNvPicPr preferRelativeResize="0"/>
          <p:nvPr/>
        </p:nvPicPr>
        <p:blipFill>
          <a:blip r:embed="rId4">
            <a:alphaModFix/>
          </a:blip>
          <a:stretch>
            <a:fillRect/>
          </a:stretch>
        </p:blipFill>
        <p:spPr>
          <a:xfrm>
            <a:off x="8482692" y="4474032"/>
            <a:ext cx="510850" cy="419500"/>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25B2BE6-E0E4-4E52-B72A-E2D86367FEDC}"/>
</file>

<file path=customXml/itemProps2.xml><?xml version="1.0" encoding="utf-8"?>
<ds:datastoreItem xmlns:ds="http://schemas.openxmlformats.org/officeDocument/2006/customXml" ds:itemID="{B957B5B0-862B-4B69-933D-2F98EDFBA5BE}"/>
</file>

<file path=customXml/itemProps3.xml><?xml version="1.0" encoding="utf-8"?>
<ds:datastoreItem xmlns:ds="http://schemas.openxmlformats.org/officeDocument/2006/customXml" ds:itemID="{19A92F40-8062-4D15-88D1-A97B0E09CB3B}"/>
</file>

<file path=docProps/app.xml><?xml version="1.0" encoding="utf-8"?>
<Properties xmlns="http://schemas.openxmlformats.org/officeDocument/2006/extended-properties" xmlns:vt="http://schemas.openxmlformats.org/officeDocument/2006/docPropsVTypes">
  <TotalTime>13</TotalTime>
  <Words>1437</Words>
  <Application>Microsoft Macintosh PowerPoint</Application>
  <PresentationFormat>On-screen Show (16:9)</PresentationFormat>
  <Paragraphs>218</Paragraphs>
  <Slides>11</Slides>
  <Notes>11</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11</vt:i4>
      </vt:variant>
    </vt:vector>
  </HeadingPairs>
  <TitlesOfParts>
    <vt:vector size="17" baseType="lpstr">
      <vt:lpstr>Calibri</vt:lpstr>
      <vt:lpstr>Century Gothic</vt:lpstr>
      <vt:lpstr>Overlock</vt:lpstr>
      <vt:lpstr>Simple Light</vt:lpstr>
      <vt:lpstr>Office Theme</vt:lpstr>
      <vt:lpstr>Office Theme</vt:lpstr>
      <vt:lpstr>  Grade 8: Module 3: Unit 3: Lesson 3 Teacher slide, before teaching. </vt:lpstr>
      <vt:lpstr>  Grade 8: Module 3: Unit 3: Lesson 3 Teacher slide, before teaching. </vt:lpstr>
      <vt:lpstr>  Grade 8: Module 3: Unit 3: Lesson 3 Teacher slide, before teaching. </vt:lpstr>
      <vt:lpstr>Grade 8: Module 3:  Unit 3: Lesson 3</vt:lpstr>
      <vt:lpstr>Hello, Students!</vt:lpstr>
      <vt:lpstr>Let’s Share Our Thinking</vt:lpstr>
      <vt:lpstr>Let’s Review the Learning Targets</vt:lpstr>
      <vt:lpstr>Let’s Gather Evidence of Invisibility</vt:lpstr>
      <vt:lpstr>Let’s Read and Gather Evidence </vt:lpstr>
      <vt:lpstr>Homework</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Grade 8: Module 3: Unit 3: Lesson 3 Teacher slide, before teaching. </dc:title>
  <dc:creator>nbravo</dc:creator>
  <cp:lastModifiedBy>Alexander Specht</cp:lastModifiedBy>
  <cp:revision>4</cp:revision>
  <dcterms:modified xsi:type="dcterms:W3CDTF">2018-11-04T03:18:49Z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