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10.xml" ContentType="application/vnd.openxmlformats-officedocument.presentationml.slideLayout+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5"/>
  </p:notesMasterIdLst>
  <p:sldIdLst>
    <p:sldId id="256" r:id="rId4"/>
    <p:sldId id="257" r:id="rId5"/>
    <p:sldId id="258" r:id="rId6"/>
    <p:sldId id="259" r:id="rId7"/>
    <p:sldId id="260" r:id="rId8"/>
    <p:sldId id="261" r:id="rId9"/>
    <p:sldId id="262" r:id="rId10"/>
    <p:sldId id="263" r:id="rId11"/>
    <p:sldId id="264" r:id="rId12"/>
    <p:sldId id="265" r:id="rId13"/>
    <p:sldId id="266"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72C16BC9-4D72-4D57-ABB8-9A163840E46A}">
  <a:tblStyle styleId="{72C16BC9-4D72-4D57-ABB8-9A163840E46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353" autoAdjust="0"/>
  </p:normalViewPr>
  <p:slideViewPr>
    <p:cSldViewPr snapToGrid="0">
      <p:cViewPr varScale="1">
        <p:scale>
          <a:sx n="94" d="100"/>
          <a:sy n="94" d="100"/>
        </p:scale>
        <p:origin x="-1520" y="-112"/>
      </p:cViewPr>
      <p:guideLst>
        <p:guide orient="horz" pos="1620"/>
        <p:guide pos="2880"/>
      </p:guideLst>
    </p:cSldViewPr>
  </p:slideViewPr>
  <p:notesTextViewPr>
    <p:cViewPr>
      <p:scale>
        <a:sx n="1" d="1"/>
        <a:sy n="1" d="1"/>
      </p:scale>
      <p:origin x="0" y="10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customXml" Target="../customXml/item1.xml"/><Relationship Id="rId12" Type="http://schemas.openxmlformats.org/officeDocument/2006/relationships/slide" Target="slides/slide9.xml"/><Relationship Id="rId17" Type="http://schemas.openxmlformats.org/officeDocument/2006/relationships/presProps" Target="presProps.xml"/><Relationship Id="rId7" Type="http://schemas.openxmlformats.org/officeDocument/2006/relationships/slide" Target="slides/slide4.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notesMaster" Target="notesMasters/notesMaster1.xml"/><Relationship Id="rId5" Type="http://schemas.openxmlformats.org/officeDocument/2006/relationships/slide" Target="slides/slide2.xml"/><Relationship Id="rId23"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theme" Target="theme/theme1.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2742334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c19652b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a:t>
            </a:r>
            <a:r>
              <a:rPr lang="en" sz="1200" b="1" dirty="0" smtClean="0">
                <a:latin typeface="Calibri"/>
                <a:ea typeface="Calibri"/>
                <a:cs typeface="Calibri"/>
                <a:sym typeface="Calibri"/>
              </a:rPr>
              <a:t>minutes</a:t>
            </a:r>
          </a:p>
          <a:p>
            <a:pPr marL="0" lvl="0" indent="0" algn="l" rtl="0">
              <a:spcBef>
                <a:spcPts val="0"/>
              </a:spcBef>
              <a:spcAft>
                <a:spcPts val="0"/>
              </a:spcAft>
              <a:buNone/>
            </a:pPr>
            <a:endParaRPr sz="1200" b="1" dirty="0">
              <a:latin typeface="Calibri"/>
              <a:ea typeface="Calibri"/>
              <a:cs typeface="Calibri"/>
              <a:sym typeface="Calibri"/>
            </a:endParaRPr>
          </a:p>
          <a:p>
            <a:pPr marL="457200" lvl="0" indent="-304800" algn="l" rtl="0">
              <a:lnSpc>
                <a:spcPct val="115000"/>
              </a:lnSpc>
              <a:spcBef>
                <a:spcPts val="6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Resisting Invisibility (10-12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(5-6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Written Conversation: Understanding How Society Affects the individual (20-25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Tickets: Analyzing Theme (5-8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(See below)</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(5-6 minutes): Read “The Life of Miné Okubo” and write the gist of what the text was about on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(You will complete the rest of the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after Lesson 5)</a:t>
            </a:r>
            <a:endParaRPr sz="1200" b="1" dirty="0">
              <a:latin typeface="Calibri"/>
              <a:ea typeface="Calibri"/>
              <a:cs typeface="Calibri"/>
              <a:sym typeface="Calibri"/>
            </a:endParaRPr>
          </a:p>
        </p:txBody>
      </p:sp>
      <p:sp>
        <p:nvSpPr>
          <p:cNvPr id="214" name="Google Shape;214;g43c19652b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7885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over the exit tickets collected at the end of class and be prepared to address any misconceptions during the next lesson.</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meanwhile, on the home front, Japanese-Americans were facing captivity of a different sort. It was called “relocation” or “internment.” Students will read the story of one Japanese-American who unexpectedly found herself facing “invisibility.”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“The Life of Miné Okubo” and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“The Life of Miné Okubo” structured notes</a:t>
            </a:r>
            <a:r>
              <a:rPr lang="en" sz="1200" dirty="0">
                <a:solidFill>
                  <a:schemeClr val="dk1"/>
                </a:solidFill>
                <a:latin typeface="Calibri"/>
                <a:ea typeface="Calibri"/>
                <a:cs typeface="Calibri"/>
                <a:sym typeface="Calibri"/>
              </a:rPr>
              <a:t>, as well as </a:t>
            </a:r>
            <a:r>
              <a:rPr lang="en" sz="1200" b="1" dirty="0">
                <a:solidFill>
                  <a:schemeClr val="dk1"/>
                </a:solidFill>
                <a:latin typeface="Calibri"/>
                <a:ea typeface="Calibri"/>
                <a:cs typeface="Calibri"/>
                <a:sym typeface="Calibri"/>
              </a:rPr>
              <a:t>“The Life of Miné </a:t>
            </a:r>
            <a:r>
              <a:rPr lang="en" sz="1200" b="1" dirty="0" smtClean="0">
                <a:solidFill>
                  <a:schemeClr val="dk1"/>
                </a:solidFill>
                <a:latin typeface="Calibri"/>
                <a:ea typeface="Calibri"/>
                <a:cs typeface="Calibri"/>
                <a:sym typeface="Calibri"/>
              </a:rPr>
              <a:t>Okubo</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supported structured notes</a:t>
            </a:r>
            <a:r>
              <a:rPr lang="en" sz="1200" dirty="0">
                <a:solidFill>
                  <a:schemeClr val="dk1"/>
                </a:solidFill>
                <a:latin typeface="Calibri"/>
                <a:ea typeface="Calibri"/>
                <a:cs typeface="Calibri"/>
                <a:sym typeface="Calibri"/>
              </a:rPr>
              <a:t> as needed, keeping a copy of </a:t>
            </a:r>
            <a:r>
              <a:rPr lang="en" sz="1200" b="1" dirty="0">
                <a:solidFill>
                  <a:schemeClr val="dk1"/>
                </a:solidFill>
                <a:latin typeface="Calibri"/>
                <a:ea typeface="Calibri"/>
                <a:cs typeface="Calibri"/>
                <a:sym typeface="Calibri"/>
              </a:rPr>
              <a:t>“The Life of Miné </a:t>
            </a:r>
            <a:r>
              <a:rPr lang="en" sz="1200" b="1" dirty="0" smtClean="0">
                <a:solidFill>
                  <a:schemeClr val="dk1"/>
                </a:solidFill>
                <a:latin typeface="Calibri"/>
                <a:ea typeface="Calibri"/>
                <a:cs typeface="Calibri"/>
                <a:sym typeface="Calibri"/>
              </a:rPr>
              <a:t>Okubo</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Structured Notes Teacher Guide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assignment on the slide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5" name="Google Shape;285;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639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92" name="Google Shape;292;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8246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Written Conversation note-catcher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(one per student)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Life of Miné Okubo”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Life of Miné Okubo” structured notes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Life of Miné Okubo” supported structured notes</a:t>
            </a:r>
            <a:r>
              <a:rPr lang="en" sz="1200" dirty="0">
                <a:solidFill>
                  <a:schemeClr val="dk1"/>
                </a:solidFill>
                <a:latin typeface="Calibri"/>
                <a:ea typeface="Calibri"/>
                <a:cs typeface="Calibri"/>
                <a:sym typeface="Calibri"/>
              </a:rPr>
              <a:t> (optional; only for students who need more support)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Textual Evidence note-catcher </a:t>
            </a:r>
            <a:r>
              <a:rPr lang="en" sz="1200" dirty="0">
                <a:solidFill>
                  <a:schemeClr val="dk1"/>
                </a:solidFill>
                <a:latin typeface="Calibri"/>
                <a:ea typeface="Calibri"/>
                <a:cs typeface="Calibri"/>
                <a:sym typeface="Calibri"/>
              </a:rPr>
              <a:t>(from Lesson 3)</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dirty="0"/>
          </a:p>
        </p:txBody>
      </p:sp>
      <p:sp>
        <p:nvSpPr>
          <p:cNvPr id="220" name="Google Shape;22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2221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Life of Miné Okubo”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“The Life of Miné Okubo</a:t>
            </a:r>
            <a:r>
              <a:rPr lang="en" sz="1200" b="1" dirty="0">
                <a:solidFill>
                  <a:schemeClr val="dk1"/>
                </a:solidFill>
                <a:latin typeface="Calibri"/>
                <a:ea typeface="Calibri"/>
                <a:cs typeface="Calibri"/>
                <a:sym typeface="Calibri"/>
              </a:rPr>
              <a:t>” Structured Notes Teacher Guide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pages 189-197</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Written Conversation</a:t>
            </a:r>
            <a:endParaRPr sz="1200" dirty="0">
              <a:solidFill>
                <a:schemeClr val="dk1"/>
              </a:solidFill>
              <a:latin typeface="Calibri"/>
              <a:ea typeface="Calibri"/>
              <a:cs typeface="Calibri"/>
              <a:sym typeface="Calibri"/>
            </a:endParaRPr>
          </a:p>
        </p:txBody>
      </p:sp>
      <p:sp>
        <p:nvSpPr>
          <p:cNvPr id="227" name="Google Shape;22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6137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Understanding Perspective: Japanese Society’s Impact on Japanese Guards (Pages 189-197)</a:t>
            </a:r>
            <a:endParaRPr sz="1200">
              <a:latin typeface="Calibri"/>
              <a:ea typeface="Calibri"/>
              <a:cs typeface="Calibri"/>
              <a:sym typeface="Calibri"/>
            </a:endParaRPr>
          </a:p>
        </p:txBody>
      </p:sp>
      <p:sp>
        <p:nvSpPr>
          <p:cNvPr id="234" name="Google Shape;23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4588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43" name="Google Shape;24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3110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a:t>
            </a:r>
            <a:r>
              <a:rPr lang="en-US" sz="1200" b="1" dirty="0" smtClean="0">
                <a:solidFill>
                  <a:schemeClr val="dk1"/>
                </a:solidFill>
                <a:latin typeface="Calibri"/>
                <a:ea typeface="Calibri"/>
                <a:cs typeface="Calibri"/>
                <a:sym typeface="Calibri"/>
              </a:rPr>
              <a:t>Partners/Whole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Engaging the Reader: Resisting Invisibility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sit with their Midway partners and take out their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second half of page 1. Explain that many times Louie and the other POWs resist the efforts of the Japanese guards to make them invisible.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Remind them to open their texts to find evidence during their discussion.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 pairs turn, talk, and write on the G</a:t>
            </a:r>
            <a:r>
              <a:rPr lang="en" sz="1200" b="1" dirty="0">
                <a:solidFill>
                  <a:schemeClr val="dk1"/>
                </a:solidFill>
                <a:latin typeface="Calibri"/>
                <a:ea typeface="Calibri"/>
                <a:cs typeface="Calibri"/>
                <a:sym typeface="Calibri"/>
              </a:rPr>
              <a:t>athering Textual Evidence note-catcher</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instances did you see in the text when the POWs resisted efforts to make them invisible?”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about 6 minutes to work in pairs. Circulate and provide support.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several examples of resisting invisibility.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pairs to have books open and looking in the text for specific examples.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additional support is needed, provide the example on page 182: “Once, driven to his breaking point by a guard jabbing him, Louie yanked the stick from the guard’s hands. He knew he might get killed for it, but under this unceasing degradation, something was happening to him. His will to live, resilient through all of the trials on the raft, was beginning to fray.” Explain that Louie’s grabbing the stick from the guard was an extreme act of resisting being dehumanized.</a:t>
            </a:r>
            <a:endParaRPr sz="1200" dirty="0">
              <a:solidFill>
                <a:schemeClr val="dk1"/>
              </a:solidFill>
              <a:latin typeface="Calibri"/>
              <a:ea typeface="Calibri"/>
              <a:cs typeface="Calibri"/>
              <a:sym typeface="Calibri"/>
            </a:endParaRPr>
          </a:p>
        </p:txBody>
      </p:sp>
      <p:sp>
        <p:nvSpPr>
          <p:cNvPr id="250" name="Google Shape;250;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3436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Reviewing the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posted learning targets. Cold call a student to read aloud the first target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work they just did—identifying where Louie and the other POWs resisted efforts to make them invisible—was part of analyzing this thematic concept in the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different student to read aloud the next two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following key points with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 all Japanese guards treated prisoners of war brutally. Many of the guards described in the book did treat Louie harshly.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historians have studied why some guards were so harsh to prisoners of war. They discovered that the values of the Japanese society during that time affected the way some Japanese guards treated prisoners.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they are studying the question of how war affects individuals and societies by specifically studying Louie’s experiences in the book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this aspect of the story is important to understand.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mentality that it’s okay to be awful to someone “lower” than you is not limited to the Japanese—this is a universal human failing, and one thing war does is accentuate universal human behaviors.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9" name="Google Shape;259;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0536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(Written Conversation interactions)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Written Conversation: Understanding How Society Affects the individual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Written Conversation note-catcher </a:t>
            </a:r>
            <a:r>
              <a:rPr lang="en" sz="1200" dirty="0">
                <a:solidFill>
                  <a:schemeClr val="dk1"/>
                </a:solidFill>
                <a:latin typeface="Calibri"/>
                <a:ea typeface="Calibri"/>
                <a:cs typeface="Calibri"/>
                <a:sym typeface="Calibri"/>
              </a:rPr>
              <a:t>and display a copy on the document camera (Alternative: Recreate this chart on chart paper for display if a document camera is not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key components of a written conversation: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write simultaneous notes to your partner as you respond to questions about the text.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swap note-catchers every 2 minutes for a total of two exchanges back and forth, keeping quiet along the way.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are to write for the whole time allotted for each note, putting down words, phrases, questions, connections, ideas, wonderings—anything related to the passage or responding to what your partner has said, just as you would in an out-loud conversation.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Spelling and grammar do not count; these are just notes. However, these notes do need to be focused and text-based.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use your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texts as a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document camera, chart paper, or this </a:t>
            </a:r>
            <a:r>
              <a:rPr lang="en" sz="1200" dirty="0" smtClean="0">
                <a:solidFill>
                  <a:schemeClr val="dk1"/>
                </a:solidFill>
                <a:latin typeface="Calibri"/>
                <a:ea typeface="Calibri"/>
                <a:cs typeface="Calibri"/>
                <a:sym typeface="Calibri"/>
              </a:rPr>
              <a:t>slide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Written Conversation prompt #1: </a:t>
            </a:r>
            <a:r>
              <a:rPr lang="en" sz="1200" i="0" dirty="0">
                <a:solidFill>
                  <a:schemeClr val="dk1"/>
                </a:solidFill>
                <a:latin typeface="Calibri"/>
                <a:ea typeface="Calibri"/>
                <a:cs typeface="Calibri"/>
                <a:sym typeface="Calibri"/>
              </a:rPr>
              <a:t>“In the last paragraph on page 194, going on to the top of page 195, Hillenbrand describes one reason some Japanese guards may have been so brutal to POWs. What was this reason and why do you think it contributed to such brutality by some?”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exchanges are done, cold call pairs to share an important observation or idea from their written conversation. Encourage other students to build off of those ideas in a classroom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Written Conversation prompt #2: </a:t>
            </a:r>
            <a:r>
              <a:rPr lang="en" sz="1200" i="0" dirty="0">
                <a:solidFill>
                  <a:schemeClr val="dk1"/>
                </a:solidFill>
                <a:latin typeface="Calibri"/>
                <a:ea typeface="Calibri"/>
                <a:cs typeface="Calibri"/>
                <a:sym typeface="Calibri"/>
              </a:rPr>
              <a:t>“In the first full paragraph on page 195, Hillenbrand describes the second reason some Japanese guards may have been brutal to POWs. What was this second reason, and how may have this reason contributed to such brutality by some?”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exchanges are done, cold call pairs to share an important observation or idea from their written conversation. Encourage other students to build off those ideas in a classroom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build directly on the ideas of others and use details and examples from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Reassure students who struggle with writing that the Written Conversation is meant to collect their ideas, questions, etc. and provide practice for putting these things down in writing.</a:t>
            </a:r>
            <a:endParaRPr sz="1200" dirty="0">
              <a:solidFill>
                <a:schemeClr val="dk1"/>
              </a:solidFill>
              <a:latin typeface="Calibri"/>
              <a:ea typeface="Calibri"/>
              <a:cs typeface="Calibri"/>
              <a:sym typeface="Calibri"/>
            </a:endParaRPr>
          </a:p>
        </p:txBody>
      </p:sp>
      <p:sp>
        <p:nvSpPr>
          <p:cNvPr id="268" name="Google Shape;268;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69887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1752bd527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Exit Ticket: Analyzing Theme</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exit tickets allows you to get a quick check for understanding of the learning target so instruction can be tailored to students’ needs.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exit ticket prompt and have students answer independently in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exit tickets as a formative assessment of their understanding of thematic concepts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77" name="Google Shape;277;g41752bd527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4788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47" name="Google Shape;147;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48" name="Google Shape;148;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8" name="Google Shape;15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1"/>
        <p:cNvGrpSpPr/>
        <p:nvPr/>
      </p:nvGrpSpPr>
      <p:grpSpPr>
        <a:xfrm>
          <a:off x="0" y="0"/>
          <a:ext cx="0" cy="0"/>
          <a:chOff x="0" y="0"/>
          <a:chExt cx="0" cy="0"/>
        </a:xfrm>
      </p:grpSpPr>
      <p:sp>
        <p:nvSpPr>
          <p:cNvPr id="162" name="Google Shape;16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0" name="Google Shape;17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3" name="Google Shape;17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5" name="Google Shape;19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7" name="Google Shape;19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37" name="Google Shape;13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38" name="Google Shape;13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9" name="Google Shape;13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7"/>
          <p:cNvSpPr txBox="1">
            <a:spLocks noGrp="1"/>
          </p:cNvSpPr>
          <p:nvPr>
            <p:ph type="body" idx="1"/>
          </p:nvPr>
        </p:nvSpPr>
        <p:spPr>
          <a:xfrm>
            <a:off x="311700" y="1293965"/>
            <a:ext cx="8626800" cy="34272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 have students continue to address the question of how war affects individuals and societies. In this lesson, students study how the Japanese culture and society of that era affected Japanese guards. </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analyze the development of the thematic concept </a:t>
            </a:r>
            <a:r>
              <a:rPr lang="en" sz="1600" dirty="0">
                <a:latin typeface="Century Gothic"/>
                <a:ea typeface="Century Gothic"/>
                <a:cs typeface="Century Gothic"/>
                <a:sym typeface="Century Gothic"/>
              </a:rPr>
              <a:t>“The Invisibility of Captives during WWII.”</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provide the strongest evidence from </a:t>
            </a:r>
            <a:r>
              <a:rPr lang="en" sz="1600" i="1" dirty="0">
                <a:latin typeface="Century Gothic"/>
                <a:ea typeface="Century Gothic"/>
                <a:cs typeface="Century Gothic"/>
                <a:sym typeface="Century Gothic"/>
              </a:rPr>
              <a:t>Unbroken</a:t>
            </a:r>
            <a:r>
              <a:rPr lang="en" sz="1600" dirty="0">
                <a:latin typeface="Century Gothic"/>
                <a:ea typeface="Century Gothic"/>
                <a:cs typeface="Century Gothic"/>
                <a:sym typeface="Century Gothic"/>
              </a:rPr>
              <a:t> as I analyze why some Japanese guards treated prisoners of war brutally during WWII.</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a:t>
            </a:r>
            <a:r>
              <a:rPr lang="en" sz="1600" i="1" dirty="0">
                <a:latin typeface="Century Gothic"/>
                <a:ea typeface="Century Gothic"/>
                <a:cs typeface="Century Gothic"/>
                <a:sym typeface="Century Gothic"/>
              </a:rPr>
              <a:t> analyze how the ideas of Japanese society contributed to how some Japanese guards treated prisoners of war </a:t>
            </a:r>
            <a:r>
              <a:rPr lang="en" sz="1600" dirty="0">
                <a:latin typeface="Century Gothic"/>
                <a:ea typeface="Century Gothic"/>
                <a:cs typeface="Century Gothic"/>
                <a:sym typeface="Century Gothic"/>
              </a:rPr>
              <a:t>during </a:t>
            </a:r>
            <a:r>
              <a:rPr lang="en" sz="1600" dirty="0" smtClean="0">
                <a:latin typeface="Century Gothic"/>
                <a:ea typeface="Century Gothic"/>
                <a:cs typeface="Century Gothic"/>
                <a:sym typeface="Century Gothic"/>
              </a:rPr>
              <a:t>WWII</a:t>
            </a:r>
            <a:r>
              <a:rPr lang="en-US" sz="1600" dirty="0">
                <a:latin typeface="Century Gothic"/>
                <a:ea typeface="Century Gothic"/>
                <a:cs typeface="Century Gothic"/>
                <a:sym typeface="Century Gothic"/>
              </a:rPr>
              <a:t>.</a:t>
            </a: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
        <p:nvSpPr>
          <p:cNvPr id="5"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8</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4</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8" name="Google Shape;288;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89" name="Google Shape;289;p4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dirty="0"/>
              <a:t>Read the “The Life of Miné Okubo” and write the gist of what the text was about </a:t>
            </a:r>
            <a:r>
              <a:rPr lang="en-US" sz="2400" dirty="0" err="1" smtClean="0"/>
              <a:t>i</a:t>
            </a:r>
            <a:r>
              <a:rPr lang="en" sz="2400" dirty="0" smtClean="0"/>
              <a:t>n </a:t>
            </a:r>
            <a:r>
              <a:rPr lang="en" sz="2400" dirty="0"/>
              <a:t>the </a:t>
            </a:r>
            <a:r>
              <a:rPr lang="en" sz="2400" b="1" dirty="0"/>
              <a:t>structured notes</a:t>
            </a:r>
            <a:r>
              <a:rPr lang="en" sz="2400" dirty="0"/>
              <a:t>.</a:t>
            </a:r>
            <a:endParaRPr sz="2400" dirty="0"/>
          </a:p>
          <a:p>
            <a:pPr marL="0" lvl="0" indent="0" algn="l" rtl="0">
              <a:spcBef>
                <a:spcPts val="800"/>
              </a:spcBef>
              <a:spcAft>
                <a:spcPts val="0"/>
              </a:spcAft>
              <a:buClr>
                <a:schemeClr val="dk1"/>
              </a:buClr>
              <a:buSzPts val="1100"/>
              <a:buFont typeface="Arial"/>
              <a:buNone/>
            </a:pPr>
            <a:r>
              <a:rPr lang="en" sz="2400" dirty="0"/>
              <a:t> </a:t>
            </a:r>
            <a:endParaRPr sz="2400" dirty="0"/>
          </a:p>
          <a:p>
            <a:pPr marL="0" lvl="0" indent="0" algn="l" rtl="0">
              <a:spcBef>
                <a:spcPts val="800"/>
              </a:spcBef>
              <a:spcAft>
                <a:spcPts val="0"/>
              </a:spcAft>
              <a:buNone/>
            </a:pPr>
            <a:endParaRPr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5" name="Google Shape;295;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96" name="Google Shape;296;p47"/>
          <p:cNvGraphicFramePr/>
          <p:nvPr/>
        </p:nvGraphicFramePr>
        <p:xfrm>
          <a:off x="577191" y="1248212"/>
          <a:ext cx="7989600" cy="3230175"/>
        </p:xfrm>
        <a:graphic>
          <a:graphicData uri="http://schemas.openxmlformats.org/drawingml/2006/table">
            <a:tbl>
              <a:tblPr firstRow="1" bandRow="1">
                <a:noFill/>
                <a:tableStyleId>{72C16BC9-4D72-4D57-ABB8-9A163840E46A}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8</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4</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rPr>
              <a:t>Preparing for Lesson </a:t>
            </a:r>
            <a:r>
              <a:rPr lang="en" sz="1800" b="1" dirty="0"/>
              <a:t>4</a:t>
            </a:r>
            <a:r>
              <a:rPr lang="en" sz="1800" b="1" dirty="0">
                <a:solidFill>
                  <a:schemeClr val="dk1"/>
                </a:solidFill>
              </a:rPr>
              <a:t>: </a:t>
            </a:r>
            <a:r>
              <a:rPr lang="en" sz="1800" dirty="0">
                <a:solidFill>
                  <a:schemeClr val="dk1"/>
                </a:solidFill>
              </a:rPr>
              <a:t>Materials and classroom preparation</a:t>
            </a:r>
            <a:endParaRPr sz="1800" dirty="0"/>
          </a:p>
          <a:p>
            <a:pPr marL="0" lvl="0" indent="0" algn="l" rtl="0">
              <a:lnSpc>
                <a:spcPct val="90000"/>
              </a:lnSpc>
              <a:spcBef>
                <a:spcPts val="800"/>
              </a:spcBef>
              <a:spcAft>
                <a:spcPts val="0"/>
              </a:spcAft>
              <a:buClr>
                <a:schemeClr val="dk1"/>
              </a:buClr>
              <a:buSzPts val="2500"/>
              <a:buFont typeface="Arial"/>
              <a:buNone/>
            </a:pPr>
            <a:r>
              <a:rPr lang="en" sz="1800" dirty="0"/>
              <a:t>In advance, prepare one per student of the following:</a:t>
            </a:r>
            <a:endParaRPr sz="1800" dirty="0"/>
          </a:p>
          <a:p>
            <a:pPr marL="457200" lvl="0" indent="-342900" algn="l" rtl="0">
              <a:lnSpc>
                <a:spcPct val="100000"/>
              </a:lnSpc>
              <a:spcBef>
                <a:spcPts val="0"/>
              </a:spcBef>
              <a:spcAft>
                <a:spcPts val="0"/>
              </a:spcAft>
              <a:buSzPts val="1800"/>
              <a:buFont typeface="Century Gothic"/>
              <a:buChar char="●"/>
            </a:pPr>
            <a:r>
              <a:rPr lang="en" sz="1800" b="1" dirty="0"/>
              <a:t>Written Conversation note-catcher</a:t>
            </a:r>
            <a:endParaRPr sz="1800" b="1" dirty="0"/>
          </a:p>
          <a:p>
            <a:pPr marL="457200" lvl="0" indent="-342900" algn="l" rtl="0">
              <a:lnSpc>
                <a:spcPct val="100000"/>
              </a:lnSpc>
              <a:spcBef>
                <a:spcPts val="0"/>
              </a:spcBef>
              <a:spcAft>
                <a:spcPts val="0"/>
              </a:spcAft>
              <a:buSzPts val="1800"/>
              <a:buFont typeface="Century Gothic"/>
              <a:buChar char="●"/>
            </a:pPr>
            <a:r>
              <a:rPr lang="en" sz="1800" dirty="0"/>
              <a:t>Exit ticket</a:t>
            </a:r>
            <a:endParaRPr sz="1800" dirty="0"/>
          </a:p>
          <a:p>
            <a:pPr marL="457200" lvl="0" indent="-342900" algn="l" rtl="0">
              <a:lnSpc>
                <a:spcPct val="100000"/>
              </a:lnSpc>
              <a:spcBef>
                <a:spcPts val="0"/>
              </a:spcBef>
              <a:spcAft>
                <a:spcPts val="0"/>
              </a:spcAft>
              <a:buSzPts val="1800"/>
              <a:buFont typeface="Century Gothic"/>
              <a:buChar char="●"/>
            </a:pPr>
            <a:r>
              <a:rPr lang="en" sz="1800" dirty="0"/>
              <a:t>“The Life of Miné Okubo”</a:t>
            </a:r>
            <a:endParaRPr sz="1800" dirty="0"/>
          </a:p>
          <a:p>
            <a:pPr marL="457200" lvl="0" indent="-342900" algn="l" rtl="0">
              <a:lnSpc>
                <a:spcPct val="100000"/>
              </a:lnSpc>
              <a:spcBef>
                <a:spcPts val="0"/>
              </a:spcBef>
              <a:spcAft>
                <a:spcPts val="0"/>
              </a:spcAft>
              <a:buSzPts val="1800"/>
              <a:buFont typeface="Century Gothic"/>
              <a:buChar char="●"/>
            </a:pPr>
            <a:r>
              <a:rPr lang="en" sz="1800" b="1" dirty="0"/>
              <a:t>“The Life of Miné Okubo” structured notes </a:t>
            </a: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31" name="Google Shape;231;p39"/>
          <p:cNvSpPr txBo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4</a:t>
            </a:r>
            <a:r>
              <a:rPr lang="en" sz="1800" b="1" dirty="0">
                <a:solidFill>
                  <a:srgbClr val="000000"/>
                </a:solidFill>
                <a:latin typeface="Century Gothic"/>
                <a:ea typeface="Century Gothic"/>
                <a:cs typeface="Century Gothic"/>
                <a:sym typeface="Century Gothic"/>
              </a:rPr>
              <a:t>: </a:t>
            </a: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latin typeface="Century Gothic"/>
                <a:ea typeface="Century Gothic"/>
                <a:cs typeface="Century Gothic"/>
                <a:sym typeface="Century Gothic"/>
              </a:rPr>
              <a:t>In preparation for facilitating the lesson and discussions, read and review the following:</a:t>
            </a:r>
            <a:endParaRPr sz="18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“The Life of Miné Okubo”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alibri"/>
              <a:buChar char="●"/>
            </a:pPr>
            <a:r>
              <a:rPr lang="en" sz="1800" b="1" dirty="0">
                <a:solidFill>
                  <a:schemeClr val="dk1"/>
                </a:solidFill>
                <a:latin typeface="Century Gothic"/>
                <a:ea typeface="Century Gothic"/>
                <a:cs typeface="Century Gothic"/>
                <a:sym typeface="Century Gothic"/>
              </a:rPr>
              <a:t>“The Life of Miné Okubo” Structured Notes Teacher Guide (for teacher reference)</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i="1" dirty="0">
                <a:solidFill>
                  <a:schemeClr val="dk1"/>
                </a:solidFill>
                <a:latin typeface="Century Gothic"/>
                <a:ea typeface="Century Gothic"/>
                <a:cs typeface="Century Gothic"/>
                <a:sym typeface="Century Gothic"/>
              </a:rPr>
              <a:t>Unbroken</a:t>
            </a:r>
            <a:r>
              <a:rPr lang="en" sz="1800" dirty="0">
                <a:solidFill>
                  <a:schemeClr val="dk1"/>
                </a:solidFill>
                <a:latin typeface="Century Gothic"/>
                <a:ea typeface="Century Gothic"/>
                <a:cs typeface="Century Gothic"/>
                <a:sym typeface="Century Gothic"/>
              </a:rPr>
              <a:t>, pages 189-197</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5"/>
        <p:cNvGrpSpPr/>
        <p:nvPr/>
      </p:nvGrpSpPr>
      <p:grpSpPr>
        <a:xfrm>
          <a:off x="0" y="0"/>
          <a:ext cx="0" cy="0"/>
          <a:chOff x="0" y="0"/>
          <a:chExt cx="0" cy="0"/>
        </a:xfrm>
      </p:grpSpPr>
      <p:pic>
        <p:nvPicPr>
          <p:cNvPr id="236" name="Google Shape;236;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7" name="Google Shape;237;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8" name="Google Shape;238;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239" name="Google Shape;239;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0" name="Google Shape;240;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6" name="Google Shape;246;p41"/>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247" name="Google Shape;247;p41"/>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3200"/>
              <a:buFont typeface="Arial"/>
              <a:buNone/>
            </a:pPr>
            <a:r>
              <a:rPr lang="en" sz="1800" dirty="0">
                <a:solidFill>
                  <a:schemeClr val="dk1"/>
                </a:solidFill>
                <a:latin typeface="Century Gothic"/>
                <a:ea typeface="Century Gothic"/>
                <a:cs typeface="Century Gothic"/>
                <a:sym typeface="Century Gothic"/>
              </a:rPr>
              <a:t>In today’s lesson you will continue to analyze the question of how war affects individuals and societies. In this lesson, you will, specifically, study how the Japanese culture and society of that era affected Japanese guards who were in charge of prisoners of war.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Find strong evidence of POWs ‘resisting </a:t>
            </a:r>
            <a:r>
              <a:rPr lang="en" sz="1800" dirty="0" smtClean="0">
                <a:latin typeface="Century Gothic"/>
                <a:ea typeface="Century Gothic"/>
                <a:cs typeface="Century Gothic"/>
                <a:sym typeface="Century Gothic"/>
              </a:rPr>
              <a:t>invisibility</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Have a written conversation about how society affect individuals.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Write about your analysis of the theme of ‘</a:t>
            </a:r>
            <a:r>
              <a:rPr lang="en" sz="1800" dirty="0" smtClean="0">
                <a:latin typeface="Century Gothic"/>
                <a:ea typeface="Century Gothic"/>
                <a:cs typeface="Century Gothic"/>
                <a:sym typeface="Century Gothic"/>
              </a:rPr>
              <a:t>invisibility</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3" name="Google Shape;253;p42"/>
          <p:cNvSpPr txBox="1">
            <a:spLocks noGrp="1"/>
          </p:cNvSpPr>
          <p:nvPr>
            <p:ph type="title"/>
          </p:nvPr>
        </p:nvSpPr>
        <p:spPr>
          <a:xfrm>
            <a:off x="311700" y="174138"/>
            <a:ext cx="8520600" cy="10314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200" dirty="0"/>
              <a:t>Let’s Find Evidence of Resisting ‘Invisibility’ in the Text</a:t>
            </a:r>
            <a:endParaRPr sz="3200" dirty="0">
              <a:sym typeface="Century Gothic"/>
            </a:endParaRPr>
          </a:p>
        </p:txBody>
      </p:sp>
      <p:pic>
        <p:nvPicPr>
          <p:cNvPr id="255" name="Google Shape;255;p42"/>
          <p:cNvPicPr preferRelativeResize="0"/>
          <p:nvPr/>
        </p:nvPicPr>
        <p:blipFill>
          <a:blip r:embed="rId3">
            <a:alphaModFix/>
          </a:blip>
          <a:stretch>
            <a:fillRect/>
          </a:stretch>
        </p:blipFill>
        <p:spPr>
          <a:xfrm>
            <a:off x="8515350" y="4430666"/>
            <a:ext cx="514338" cy="469229"/>
          </a:xfrm>
          <a:prstGeom prst="rect">
            <a:avLst/>
          </a:prstGeom>
          <a:noFill/>
          <a:ln>
            <a:noFill/>
          </a:ln>
        </p:spPr>
      </p:pic>
      <p:pic>
        <p:nvPicPr>
          <p:cNvPr id="256" name="Google Shape;256;p42"/>
          <p:cNvPicPr preferRelativeResize="0"/>
          <p:nvPr/>
        </p:nvPicPr>
        <p:blipFill>
          <a:blip r:embed="rId4">
            <a:alphaModFix/>
          </a:blip>
          <a:stretch>
            <a:fillRect/>
          </a:stretch>
        </p:blipFill>
        <p:spPr>
          <a:xfrm>
            <a:off x="628650" y="1152700"/>
            <a:ext cx="7573917" cy="3479925"/>
          </a:xfrm>
          <a:prstGeom prst="rect">
            <a:avLst/>
          </a:prstGeom>
          <a:noFill/>
          <a:ln w="28575" cap="flat" cmpd="sng">
            <a:solidFill>
              <a:schemeClr val="dk2"/>
            </a:solidFill>
            <a:prstDash val="solid"/>
            <a:round/>
            <a:headEnd type="none" w="sm" len="sm"/>
            <a:tailEnd type="none" w="sm" len="sm"/>
          </a:ln>
        </p:spPr>
      </p:pic>
      <p:pic>
        <p:nvPicPr>
          <p:cNvPr id="7" name="Google Shape;184;p30" descr="https://d30y9cdsu7xlg0.cloudfront.net/png/709687-200.png"/>
          <p:cNvPicPr preferRelativeResize="0"/>
          <p:nvPr/>
        </p:nvPicPr>
        <p:blipFill rotWithShape="1">
          <a:blip r:embed="rId5">
            <a:alphaModFix/>
          </a:blip>
          <a:srcRect/>
          <a:stretch/>
        </p:blipFill>
        <p:spPr>
          <a:xfrm>
            <a:off x="8029654" y="4368814"/>
            <a:ext cx="592931" cy="59293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2" name="Google Shape;26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Today’s Learning Targets</a:t>
            </a:r>
            <a:endParaRPr sz="3400">
              <a:latin typeface="Century Gothic"/>
              <a:ea typeface="Century Gothic"/>
              <a:cs typeface="Century Gothic"/>
              <a:sym typeface="Century Gothic"/>
            </a:endParaRPr>
          </a:p>
        </p:txBody>
      </p:sp>
      <p:sp>
        <p:nvSpPr>
          <p:cNvPr id="263" name="Google Shape;263;p43"/>
          <p:cNvSpPr txBox="1">
            <a:spLocks noGrp="1"/>
          </p:cNvSpPr>
          <p:nvPr>
            <p:ph type="body" idx="1"/>
          </p:nvPr>
        </p:nvSpPr>
        <p:spPr>
          <a:xfrm>
            <a:off x="311700" y="1152475"/>
            <a:ext cx="8520600" cy="29487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000" dirty="0"/>
              <a:t>The Learning Targets for today are:</a:t>
            </a:r>
            <a:endParaRPr sz="2000" dirty="0"/>
          </a:p>
          <a:p>
            <a:pPr marL="457200" lvl="0" indent="-355600" algn="l" rtl="0">
              <a:spcBef>
                <a:spcPts val="1000"/>
              </a:spcBef>
              <a:spcAft>
                <a:spcPts val="0"/>
              </a:spcAft>
              <a:buSzPts val="2000"/>
              <a:buAutoNum type="arabicPeriod"/>
            </a:pPr>
            <a:r>
              <a:rPr lang="en" sz="2000" dirty="0"/>
              <a:t>I can </a:t>
            </a:r>
            <a:r>
              <a:rPr lang="en" sz="2000" i="1" dirty="0"/>
              <a:t>analyze the development of the thematic concept</a:t>
            </a:r>
            <a:r>
              <a:rPr lang="en" sz="2000" dirty="0"/>
              <a:t> “The Invisibility of Captives during WWII.”</a:t>
            </a:r>
            <a:endParaRPr sz="2000" dirty="0"/>
          </a:p>
          <a:p>
            <a:pPr marL="457200" lvl="0" indent="-355600" algn="l" rtl="0">
              <a:spcBef>
                <a:spcPts val="0"/>
              </a:spcBef>
              <a:spcAft>
                <a:spcPts val="0"/>
              </a:spcAft>
              <a:buSzPts val="2000"/>
              <a:buAutoNum type="arabicPeriod"/>
            </a:pPr>
            <a:r>
              <a:rPr lang="en" sz="2000" dirty="0"/>
              <a:t>I can provide the strongest evidence from </a:t>
            </a:r>
            <a:r>
              <a:rPr lang="en" sz="2000" i="1" dirty="0"/>
              <a:t>Unbroken</a:t>
            </a:r>
            <a:r>
              <a:rPr lang="en" sz="2000" dirty="0"/>
              <a:t> as I analyze why some Japanese guards treated prisoners of war brutally during WWII.</a:t>
            </a:r>
            <a:endParaRPr sz="2000" dirty="0"/>
          </a:p>
          <a:p>
            <a:pPr marL="457200" lvl="0" indent="-355600" algn="l" rtl="0">
              <a:spcBef>
                <a:spcPts val="0"/>
              </a:spcBef>
              <a:spcAft>
                <a:spcPts val="0"/>
              </a:spcAft>
              <a:buSzPts val="2000"/>
              <a:buAutoNum type="arabicPeriod"/>
            </a:pPr>
            <a:r>
              <a:rPr lang="en" sz="2000" dirty="0"/>
              <a:t>I can </a:t>
            </a:r>
            <a:r>
              <a:rPr lang="en" sz="2000" i="1" dirty="0"/>
              <a:t>analyze how the ideas of Japanese society contributed to how some Japanese guards treated prisoners of war</a:t>
            </a:r>
            <a:r>
              <a:rPr lang="en" sz="2000" dirty="0"/>
              <a:t> during </a:t>
            </a:r>
            <a:r>
              <a:rPr lang="en" sz="2000" dirty="0" smtClean="0"/>
              <a:t>WWII</a:t>
            </a:r>
            <a:r>
              <a:rPr lang="en-US" sz="2000" dirty="0" smtClean="0"/>
              <a:t>.</a:t>
            </a:r>
            <a:endParaRPr sz="2000" dirty="0"/>
          </a:p>
        </p:txBody>
      </p:sp>
      <p:pic>
        <p:nvPicPr>
          <p:cNvPr id="264" name="Google Shape;264;p43"/>
          <p:cNvPicPr preferRelativeResize="0"/>
          <p:nvPr/>
        </p:nvPicPr>
        <p:blipFill>
          <a:blip r:embed="rId3">
            <a:alphaModFix/>
          </a:blip>
          <a:stretch>
            <a:fillRect/>
          </a:stretch>
        </p:blipFill>
        <p:spPr>
          <a:xfrm>
            <a:off x="8414658" y="4339691"/>
            <a:ext cx="603289" cy="585682"/>
          </a:xfrm>
          <a:prstGeom prst="rect">
            <a:avLst/>
          </a:prstGeom>
          <a:noFill/>
          <a:ln>
            <a:noFill/>
          </a:ln>
        </p:spPr>
      </p:pic>
      <p:pic>
        <p:nvPicPr>
          <p:cNvPr id="265" name="Google Shape;265;p43"/>
          <p:cNvPicPr preferRelativeResize="0"/>
          <p:nvPr/>
        </p:nvPicPr>
        <p:blipFill>
          <a:blip r:embed="rId4">
            <a:alphaModFix/>
          </a:blip>
          <a:stretch>
            <a:fillRect/>
          </a:stretch>
        </p:blipFill>
        <p:spPr>
          <a:xfrm>
            <a:off x="7930677" y="4251210"/>
            <a:ext cx="520396" cy="719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1" name="Google Shape;271;p44"/>
          <p:cNvSpPr txBox="1">
            <a:spLocks noGrp="1"/>
          </p:cNvSpPr>
          <p:nvPr>
            <p:ph type="title"/>
          </p:nvPr>
        </p:nvSpPr>
        <p:spPr>
          <a:xfrm>
            <a:off x="311700" y="381191"/>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Write to Understand How Society Affects the Individual</a:t>
            </a:r>
            <a:endParaRPr sz="3400" dirty="0">
              <a:latin typeface="Century Gothic"/>
              <a:ea typeface="Century Gothic"/>
              <a:cs typeface="Century Gothic"/>
              <a:sym typeface="Century Gothic"/>
            </a:endParaRPr>
          </a:p>
        </p:txBody>
      </p:sp>
      <p:pic>
        <p:nvPicPr>
          <p:cNvPr id="272" name="Google Shape;272;p44"/>
          <p:cNvPicPr preferRelativeResize="0"/>
          <p:nvPr/>
        </p:nvPicPr>
        <p:blipFill>
          <a:blip r:embed="rId3">
            <a:alphaModFix/>
          </a:blip>
          <a:stretch>
            <a:fillRect/>
          </a:stretch>
        </p:blipFill>
        <p:spPr>
          <a:xfrm>
            <a:off x="505775" y="1307175"/>
            <a:ext cx="7597773" cy="3263400"/>
          </a:xfrm>
          <a:prstGeom prst="rect">
            <a:avLst/>
          </a:prstGeom>
          <a:noFill/>
          <a:ln>
            <a:noFill/>
          </a:ln>
        </p:spPr>
      </p:pic>
      <p:pic>
        <p:nvPicPr>
          <p:cNvPr id="274" name="Google Shape;274;p44"/>
          <p:cNvPicPr preferRelativeResize="0"/>
          <p:nvPr/>
        </p:nvPicPr>
        <p:blipFill>
          <a:blip r:embed="rId4">
            <a:alphaModFix/>
          </a:blip>
          <a:stretch>
            <a:fillRect/>
          </a:stretch>
        </p:blipFill>
        <p:spPr>
          <a:xfrm>
            <a:off x="8451073" y="4385079"/>
            <a:ext cx="575870" cy="495080"/>
          </a:xfrm>
          <a:prstGeom prst="rect">
            <a:avLst/>
          </a:prstGeom>
          <a:noFill/>
          <a:ln>
            <a:noFill/>
          </a:ln>
        </p:spPr>
      </p:pic>
      <p:pic>
        <p:nvPicPr>
          <p:cNvPr id="7" name="Google Shape;265;p43"/>
          <p:cNvPicPr preferRelativeResize="0"/>
          <p:nvPr/>
        </p:nvPicPr>
        <p:blipFill>
          <a:blip r:embed="rId5">
            <a:alphaModFix/>
          </a:blip>
          <a:stretch>
            <a:fillRect/>
          </a:stretch>
        </p:blipFill>
        <p:spPr>
          <a:xfrm>
            <a:off x="7930677" y="4251210"/>
            <a:ext cx="520396" cy="719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0" name="Google Shape;280;p45"/>
          <p:cNvSpPr txBox="1">
            <a:spLocks noGrp="1"/>
          </p:cNvSpPr>
          <p:nvPr>
            <p:ph type="title"/>
          </p:nvPr>
        </p:nvSpPr>
        <p:spPr>
          <a:xfrm>
            <a:off x="311700" y="334175"/>
            <a:ext cx="8520600" cy="1053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Write to Analyze How War </a:t>
            </a:r>
            <a:endParaRPr/>
          </a:p>
          <a:p>
            <a:pPr marL="0" lvl="0" indent="0" algn="l" rtl="0">
              <a:spcBef>
                <a:spcPts val="0"/>
              </a:spcBef>
              <a:spcAft>
                <a:spcPts val="0"/>
              </a:spcAft>
              <a:buNone/>
            </a:pPr>
            <a:r>
              <a:rPr lang="en"/>
              <a:t>Affects People</a:t>
            </a:r>
            <a:endParaRPr sz="3400">
              <a:latin typeface="Century Gothic"/>
              <a:ea typeface="Century Gothic"/>
              <a:cs typeface="Century Gothic"/>
              <a:sym typeface="Century Gothic"/>
            </a:endParaRPr>
          </a:p>
        </p:txBody>
      </p:sp>
      <p:sp>
        <p:nvSpPr>
          <p:cNvPr id="281" name="Google Shape;281;p45"/>
          <p:cNvSpPr txBox="1">
            <a:spLocks noGrp="1"/>
          </p:cNvSpPr>
          <p:nvPr>
            <p:ph type="body" idx="1"/>
          </p:nvPr>
        </p:nvSpPr>
        <p:spPr>
          <a:xfrm>
            <a:off x="311700" y="1712625"/>
            <a:ext cx="8520600" cy="23676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Respond independently to the Exit Ticket question:</a:t>
            </a:r>
            <a:endParaRPr sz="1800" dirty="0"/>
          </a:p>
          <a:p>
            <a:pPr marL="0" lvl="0" indent="0" algn="l" rtl="0">
              <a:spcBef>
                <a:spcPts val="800"/>
              </a:spcBef>
              <a:spcAft>
                <a:spcPts val="0"/>
              </a:spcAft>
              <a:buNone/>
            </a:pPr>
            <a:r>
              <a:rPr lang="en" sz="1800" dirty="0"/>
              <a:t>Based on what you have read in </a:t>
            </a:r>
            <a:r>
              <a:rPr lang="en" sz="1800" i="1" dirty="0"/>
              <a:t>Unbroken</a:t>
            </a:r>
            <a:r>
              <a:rPr lang="en" sz="1800" dirty="0"/>
              <a:t> about Japanese society during the time of World War II, how did the value of surrender being a terrible thing contribute to the invisibility of captives? What evidence do we have here that war is an extreme event that can sometimes bring out the worst in people?</a:t>
            </a:r>
            <a:endParaRPr sz="1800" dirty="0"/>
          </a:p>
          <a:p>
            <a:pPr marL="0" lvl="0" indent="0" algn="l" rtl="0">
              <a:spcBef>
                <a:spcPts val="800"/>
              </a:spcBef>
              <a:spcAft>
                <a:spcPts val="0"/>
              </a:spcAft>
              <a:buNone/>
            </a:pPr>
            <a:endParaRPr sz="2000" dirty="0"/>
          </a:p>
        </p:txBody>
      </p:sp>
      <p:pic>
        <p:nvPicPr>
          <p:cNvPr id="282" name="Google Shape;282;p45"/>
          <p:cNvPicPr preferRelativeResize="0"/>
          <p:nvPr/>
        </p:nvPicPr>
        <p:blipFill>
          <a:blip r:embed="rId3">
            <a:alphaModFix/>
          </a:blip>
          <a:stretch>
            <a:fillRect/>
          </a:stretch>
        </p:blipFill>
        <p:spPr>
          <a:xfrm>
            <a:off x="8064175" y="4165550"/>
            <a:ext cx="932800" cy="5863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BF199A9-3FBE-43C2-B4D0-AC159D319E31}"/>
</file>

<file path=customXml/itemProps2.xml><?xml version="1.0" encoding="utf-8"?>
<ds:datastoreItem xmlns:ds="http://schemas.openxmlformats.org/officeDocument/2006/customXml" ds:itemID="{AFCB3B6C-DDE0-41C5-B877-00DB4DF0F3CE}"/>
</file>

<file path=customXml/itemProps3.xml><?xml version="1.0" encoding="utf-8"?>
<ds:datastoreItem xmlns:ds="http://schemas.openxmlformats.org/officeDocument/2006/customXml" ds:itemID="{CC95770B-3E15-4F55-B893-380D5828AE1D}"/>
</file>

<file path=docProps/app.xml><?xml version="1.0" encoding="utf-8"?>
<Properties xmlns="http://schemas.openxmlformats.org/officeDocument/2006/extended-properties" xmlns:vt="http://schemas.openxmlformats.org/officeDocument/2006/docPropsVTypes">
  <TotalTime>16</TotalTime>
  <Words>2407</Words>
  <Application>Microsoft Macintosh PowerPoint</Application>
  <PresentationFormat>On-screen Show (16:9)</PresentationFormat>
  <Paragraphs>220</Paragraphs>
  <Slides>11</Slides>
  <Notes>11</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11</vt:i4>
      </vt:variant>
    </vt:vector>
  </HeadingPairs>
  <TitlesOfParts>
    <vt:vector size="16" baseType="lpstr">
      <vt:lpstr>Calibri</vt:lpstr>
      <vt:lpstr>Century Gothic</vt:lpstr>
      <vt:lpstr>Simple Light</vt:lpstr>
      <vt:lpstr>Office Theme</vt:lpstr>
      <vt:lpstr>Office Theme</vt:lpstr>
      <vt:lpstr>PowerPoint Presentation</vt:lpstr>
      <vt:lpstr>PowerPoint Presentation</vt:lpstr>
      <vt:lpstr>PowerPoint Presentation</vt:lpstr>
      <vt:lpstr>Grade 8: Module 3:  Unit 2: Lesson 4</vt:lpstr>
      <vt:lpstr>PowerPoint Presentation</vt:lpstr>
      <vt:lpstr>Let’s Find Evidence of Resisting ‘Invisibility’ in the Text</vt:lpstr>
      <vt:lpstr>Let’s Review Today’s Learning Targets</vt:lpstr>
      <vt:lpstr>Let’s Write to Understand How Society Affects the Individual</vt:lpstr>
      <vt:lpstr>Let’s Write to Analyze How War  Affects People</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3</cp:revision>
  <dcterms:modified xsi:type="dcterms:W3CDTF">2018-10-28T21:42:17Z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