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9275C2-BB32-487C-8E5B-48BCF33C3A30}" v="27" dt="2018-09-07T15:16:10.3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48" autoAdjust="0"/>
  </p:normalViewPr>
  <p:slideViewPr>
    <p:cSldViewPr snapToGrid="0">
      <p:cViewPr varScale="1">
        <p:scale>
          <a:sx n="150" d="100"/>
          <a:sy n="150" d="100"/>
        </p:scale>
        <p:origin x="47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2F3F218-7F32-4E06-B2CB-22BD4F52215E}"/>
    <pc:docChg chg="modSld">
      <pc:chgData name="" userId="" providerId="" clId="Web-{F2F3F218-7F32-4E06-B2CB-22BD4F52215E}" dt="2018-08-11T22:16:01.791" v="2" actId="14100"/>
      <pc:docMkLst>
        <pc:docMk/>
      </pc:docMkLst>
      <pc:sldChg chg="addSp modSp">
        <pc:chgData name="" userId="" providerId="" clId="Web-{F2F3F218-7F32-4E06-B2CB-22BD4F52215E}" dt="2018-08-11T22:16:01.791" v="2" actId="14100"/>
        <pc:sldMkLst>
          <pc:docMk/>
          <pc:sldMk cId="966903782" sldId="273"/>
        </pc:sldMkLst>
        <pc:picChg chg="add mod">
          <ac:chgData name="" userId="" providerId="" clId="Web-{F2F3F218-7F32-4E06-B2CB-22BD4F52215E}" dt="2018-08-11T22:16:01.791" v="2" actId="14100"/>
          <ac:picMkLst>
            <pc:docMk/>
            <pc:sldMk cId="966903782" sldId="273"/>
            <ac:picMk id="2" creationId="{2D55E3D8-9C12-43F5-9440-9B6294775C61}"/>
          </ac:picMkLst>
        </pc:picChg>
      </pc:sldChg>
    </pc:docChg>
  </pc:docChgLst>
  <pc:docChgLst>
    <pc:chgData name="Natalie Ivey" userId="2c81a4b0-7596-4a42-b4da-e7aac4dfeff9" providerId="ADAL" clId="{C19275C2-BB32-487C-8E5B-48BCF33C3A30}"/>
    <pc:docChg chg="modSld modMainMaster">
      <pc:chgData name="Natalie Ivey" userId="2c81a4b0-7596-4a42-b4da-e7aac4dfeff9" providerId="ADAL" clId="{C19275C2-BB32-487C-8E5B-48BCF33C3A30}" dt="2018-09-07T15:16:10.379" v="26" actId="14100"/>
      <pc:docMkLst>
        <pc:docMk/>
      </pc:docMkLst>
      <pc:sldChg chg="addSp modSp">
        <pc:chgData name="Natalie Ivey" userId="2c81a4b0-7596-4a42-b4da-e7aac4dfeff9" providerId="ADAL" clId="{C19275C2-BB32-487C-8E5B-48BCF33C3A30}" dt="2018-09-07T15:14:13.521" v="2" actId="14100"/>
        <pc:sldMkLst>
          <pc:docMk/>
          <pc:sldMk cId="0" sldId="259"/>
        </pc:sldMkLst>
        <pc:picChg chg="add mod">
          <ac:chgData name="Natalie Ivey" userId="2c81a4b0-7596-4a42-b4da-e7aac4dfeff9" providerId="ADAL" clId="{C19275C2-BB32-487C-8E5B-48BCF33C3A30}" dt="2018-09-07T15:14:13.521" v="2" actId="14100"/>
          <ac:picMkLst>
            <pc:docMk/>
            <pc:sldMk cId="0" sldId="259"/>
            <ac:picMk id="3" creationId="{18AB2A36-53D2-4120-A29D-8450878676AE}"/>
          </ac:picMkLst>
        </pc:picChg>
      </pc:sldChg>
      <pc:sldChg chg="modSp">
        <pc:chgData name="Natalie Ivey" userId="2c81a4b0-7596-4a42-b4da-e7aac4dfeff9" providerId="ADAL" clId="{C19275C2-BB32-487C-8E5B-48BCF33C3A30}" dt="2018-09-07T15:15:58.371" v="23" actId="14100"/>
        <pc:sldMkLst>
          <pc:docMk/>
          <pc:sldMk cId="0" sldId="264"/>
        </pc:sldMkLst>
        <pc:picChg chg="mod">
          <ac:chgData name="Natalie Ivey" userId="2c81a4b0-7596-4a42-b4da-e7aac4dfeff9" providerId="ADAL" clId="{C19275C2-BB32-487C-8E5B-48BCF33C3A30}" dt="2018-09-07T15:15:58.371" v="23" actId="14100"/>
          <ac:picMkLst>
            <pc:docMk/>
            <pc:sldMk cId="0" sldId="264"/>
            <ac:picMk id="183" creationId="{00000000-0000-0000-0000-000000000000}"/>
          </ac:picMkLst>
        </pc:picChg>
      </pc:sldChg>
      <pc:sldChg chg="modSp">
        <pc:chgData name="Natalie Ivey" userId="2c81a4b0-7596-4a42-b4da-e7aac4dfeff9" providerId="ADAL" clId="{C19275C2-BB32-487C-8E5B-48BCF33C3A30}" dt="2018-09-07T15:16:10.379" v="26" actId="14100"/>
        <pc:sldMkLst>
          <pc:docMk/>
          <pc:sldMk cId="0" sldId="265"/>
        </pc:sldMkLst>
        <pc:picChg chg="mod">
          <ac:chgData name="Natalie Ivey" userId="2c81a4b0-7596-4a42-b4da-e7aac4dfeff9" providerId="ADAL" clId="{C19275C2-BB32-487C-8E5B-48BCF33C3A30}" dt="2018-09-07T15:16:10.379" v="26" actId="14100"/>
          <ac:picMkLst>
            <pc:docMk/>
            <pc:sldMk cId="0" sldId="265"/>
            <ac:picMk id="192" creationId="{00000000-0000-0000-0000-000000000000}"/>
          </ac:picMkLst>
        </pc:picChg>
      </pc:sldChg>
      <pc:sldChg chg="addSp modSp">
        <pc:chgData name="Natalie Ivey" userId="2c81a4b0-7596-4a42-b4da-e7aac4dfeff9" providerId="ADAL" clId="{C19275C2-BB32-487C-8E5B-48BCF33C3A30}" dt="2018-09-07T15:14:41.514" v="10" actId="1076"/>
        <pc:sldMkLst>
          <pc:docMk/>
          <pc:sldMk cId="2511128927" sldId="270"/>
        </pc:sldMkLst>
        <pc:spChg chg="mod">
          <ac:chgData name="Natalie Ivey" userId="2c81a4b0-7596-4a42-b4da-e7aac4dfeff9" providerId="ADAL" clId="{C19275C2-BB32-487C-8E5B-48BCF33C3A30}" dt="2018-09-07T15:14:26.322" v="6" actId="14100"/>
          <ac:spMkLst>
            <pc:docMk/>
            <pc:sldMk cId="2511128927" sldId="270"/>
            <ac:spMk id="130" creationId="{00000000-0000-0000-0000-000000000000}"/>
          </ac:spMkLst>
        </pc:spChg>
        <pc:spChg chg="mod">
          <ac:chgData name="Natalie Ivey" userId="2c81a4b0-7596-4a42-b4da-e7aac4dfeff9" providerId="ADAL" clId="{C19275C2-BB32-487C-8E5B-48BCF33C3A30}" dt="2018-09-07T15:14:21.930" v="4" actId="14100"/>
          <ac:spMkLst>
            <pc:docMk/>
            <pc:sldMk cId="2511128927" sldId="270"/>
            <ac:spMk id="131" creationId="{00000000-0000-0000-0000-000000000000}"/>
          </ac:spMkLst>
        </pc:spChg>
        <pc:picChg chg="add mod">
          <ac:chgData name="Natalie Ivey" userId="2c81a4b0-7596-4a42-b4da-e7aac4dfeff9" providerId="ADAL" clId="{C19275C2-BB32-487C-8E5B-48BCF33C3A30}" dt="2018-09-07T15:14:41.514" v="10" actId="1076"/>
          <ac:picMkLst>
            <pc:docMk/>
            <pc:sldMk cId="2511128927" sldId="270"/>
            <ac:picMk id="3" creationId="{0AA11FED-B770-4A96-AB43-CB799BA35674}"/>
          </ac:picMkLst>
        </pc:picChg>
      </pc:sldChg>
      <pc:sldMasterChg chg="addSp modSp">
        <pc:chgData name="Natalie Ivey" userId="2c81a4b0-7596-4a42-b4da-e7aac4dfeff9" providerId="ADAL" clId="{C19275C2-BB32-487C-8E5B-48BCF33C3A30}" dt="2018-09-07T15:15:43.500" v="21" actId="1076"/>
        <pc:sldMasterMkLst>
          <pc:docMk/>
          <pc:sldMasterMk cId="0" sldId="2147483670"/>
        </pc:sldMasterMkLst>
        <pc:picChg chg="add mod">
          <ac:chgData name="Natalie Ivey" userId="2c81a4b0-7596-4a42-b4da-e7aac4dfeff9" providerId="ADAL" clId="{C19275C2-BB32-487C-8E5B-48BCF33C3A30}" dt="2018-09-07T15:15:43.500" v="21" actId="1076"/>
          <ac:picMkLst>
            <pc:docMk/>
            <pc:sldMasterMk cId="0" sldId="2147483670"/>
            <ac:picMk id="3" creationId="{507320FA-28E7-4345-8A15-73DD83B382C8}"/>
          </ac:picMkLst>
        </pc:picChg>
        <pc:picChg chg="add mod">
          <ac:chgData name="Natalie Ivey" userId="2c81a4b0-7596-4a42-b4da-e7aac4dfeff9" providerId="ADAL" clId="{C19275C2-BB32-487C-8E5B-48BCF33C3A30}" dt="2018-09-07T15:15:23.977" v="18" actId="1076"/>
          <ac:picMkLst>
            <pc:docMk/>
            <pc:sldMasterMk cId="0" sldId="2147483670"/>
            <ac:picMk id="5" creationId="{AB988767-6A3F-42BE-B1EE-2C1DCFA06914}"/>
          </ac:picMkLst>
        </pc:picChg>
        <pc:picChg chg="add mod">
          <ac:chgData name="Natalie Ivey" userId="2c81a4b0-7596-4a42-b4da-e7aac4dfeff9" providerId="ADAL" clId="{C19275C2-BB32-487C-8E5B-48BCF33C3A30}" dt="2018-09-07T15:15:36.828" v="20" actId="1076"/>
          <ac:picMkLst>
            <pc:docMk/>
            <pc:sldMasterMk cId="0" sldId="2147483670"/>
            <ac:picMk id="10" creationId="{6AB99BBF-115F-4C58-8E08-DE8E095DE17A}"/>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419171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50-65 minutes</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Chalkboard Splash of Evidence about “Inside” and “Outside” (8-10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Finding Evidence from Text: Introducing the </a:t>
            </a:r>
            <a:r>
              <a:rPr lang="en" sz="1200" b="1" dirty="0">
                <a:solidFill>
                  <a:schemeClr val="dk1"/>
                </a:solidFill>
                <a:latin typeface="Calibri"/>
                <a:ea typeface="Calibri"/>
                <a:cs typeface="Calibri"/>
                <a:sym typeface="Calibri"/>
              </a:rPr>
              <a:t>Fleeing Home and Finding Home Anchor Charts </a:t>
            </a:r>
            <a:r>
              <a:rPr lang="en" sz="1200" dirty="0">
                <a:solidFill>
                  <a:schemeClr val="dk1"/>
                </a:solidFill>
                <a:latin typeface="Calibri"/>
                <a:ea typeface="Calibri"/>
                <a:cs typeface="Calibri"/>
                <a:sym typeface="Calibri"/>
              </a:rPr>
              <a:t>(15-18 minutes broken into 2 slides)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Summarizing: Capturing the Essence of the Text (25-28 minutes broken into 2 slides)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(1-3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Use the Summary Writing graphic organizer to write a summary paragraph about the article “Refugees: Who, Where, Why.”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pages 158–179 of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Take notes (in your journal) using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65404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Google Shape;18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(from Lesson 4)</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(Slide 1) Summarizing: Capturing the Essence of the Text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time has been divided into two slides for clarity. On the next slide, students will work with writing key details and a memorable last sentence for the summary.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work with the same partner they were with during Lesson 4 for the paired reading.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Invite students to pull out their annotated </a:t>
            </a:r>
            <a:r>
              <a:rPr lang="en" sz="1200" b="0" dirty="0">
                <a:solidFill>
                  <a:schemeClr val="dk1"/>
                </a:solidFill>
                <a:latin typeface="Calibri"/>
                <a:ea typeface="Calibri"/>
                <a:cs typeface="Calibri"/>
                <a:sym typeface="Calibri"/>
              </a:rPr>
              <a:t>“Refugees: Who, Where, Why” </a:t>
            </a:r>
            <a:r>
              <a:rPr lang="en" sz="1200" dirty="0">
                <a:solidFill>
                  <a:schemeClr val="dk1"/>
                </a:solidFill>
                <a:latin typeface="Calibri"/>
                <a:ea typeface="Calibri"/>
                <a:cs typeface="Calibri"/>
                <a:sym typeface="Calibri"/>
              </a:rPr>
              <a:t>article (homework from Lesson 4).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have already heard this text read aloud, thought about some key vocabulary, and then reread with a partner to annotate for the gist of each section.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 pairs to review the annotations they made in the margins of the article and discuss: </a:t>
            </a:r>
            <a:r>
              <a:rPr lang="en" sz="1200" i="1" dirty="0">
                <a:solidFill>
                  <a:schemeClr val="dk1"/>
                </a:solidFill>
                <a:latin typeface="Calibri"/>
                <a:ea typeface="Calibri"/>
                <a:cs typeface="Calibri"/>
                <a:sym typeface="Calibri"/>
              </a:rPr>
              <a:t>“What was your initial sense of what this article is mostly about?”</a:t>
            </a:r>
            <a:endParaRPr sz="1200" i="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jot this initial gist statement about the full article at the top of the article, near their notes about the title. This will help them determine a strong topic sentence with a controlling idea.</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Summary Writing graphic organizer</a:t>
            </a:r>
            <a:r>
              <a:rPr lang="en" sz="1200" dirty="0">
                <a:solidFill>
                  <a:schemeClr val="dk1"/>
                </a:solidFill>
                <a:latin typeface="Calibri"/>
                <a:ea typeface="Calibri"/>
                <a:cs typeface="Calibri"/>
                <a:sym typeface="Calibri"/>
              </a:rPr>
              <a:t>, display</a:t>
            </a:r>
            <a:r>
              <a:rPr lang="en-US" sz="1200" dirty="0">
                <a:solidFill>
                  <a:schemeClr val="dk1"/>
                </a:solidFill>
                <a:latin typeface="Calibri"/>
                <a:ea typeface="Calibri"/>
                <a:cs typeface="Calibri"/>
                <a:sym typeface="Calibri"/>
              </a:rPr>
              <a:t> it</a:t>
            </a:r>
            <a:r>
              <a:rPr lang="en" sz="1200" dirty="0">
                <a:solidFill>
                  <a:schemeClr val="dk1"/>
                </a:solidFill>
                <a:latin typeface="Calibri"/>
                <a:ea typeface="Calibri"/>
                <a:cs typeface="Calibri"/>
                <a:sym typeface="Calibri"/>
              </a:rPr>
              <a:t> on a </a:t>
            </a:r>
            <a:r>
              <a:rPr lang="en" sz="1200" b="0" dirty="0">
                <a:solidFill>
                  <a:schemeClr val="dk1"/>
                </a:solidFill>
                <a:latin typeface="Calibri"/>
                <a:ea typeface="Calibri"/>
                <a:cs typeface="Calibri"/>
                <a:sym typeface="Calibri"/>
              </a:rPr>
              <a:t>document camera</a:t>
            </a:r>
            <a:r>
              <a:rPr lang="en" sz="1200" dirty="0">
                <a:solidFill>
                  <a:schemeClr val="dk1"/>
                </a:solidFill>
                <a:latin typeface="Calibri"/>
                <a:ea typeface="Calibri"/>
                <a:cs typeface="Calibri"/>
                <a:sym typeface="Calibri"/>
              </a:rPr>
              <a:t>, and orient students to it. Read the top portion and move on to draw students’ attention to the phrase </a:t>
            </a:r>
            <a:r>
              <a:rPr lang="en" sz="1200" i="1" dirty="0">
                <a:solidFill>
                  <a:schemeClr val="dk1"/>
                </a:solidFill>
                <a:latin typeface="Calibri"/>
                <a:ea typeface="Calibri"/>
                <a:cs typeface="Calibri"/>
                <a:sym typeface="Calibri"/>
              </a:rPr>
              <a:t>controlling idea</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lang="en"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use a document camera, if available, to visually display the document for students who struggle with auditory processing.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6830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dae4c66b2_0_2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dae4c66b2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 (from Lesson 4)</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(Slide 2) Summarizing: Capturing the Essence of the Text</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eighth-graders may have been taught one or more techniques for composing a topic sentence. Reinforce and build on this previous learning.</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 good topic sentence has a clear controlling idea that makes the reader ask a question in his or her mind.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the model on slide and the question. Then wait for answers and if none</a:t>
            </a:r>
            <a:r>
              <a:rPr lang="en-US" sz="1200" dirty="0">
                <a:latin typeface="Calibri" panose="020F0502020204030204" pitchFamily="34" charset="0"/>
                <a:sym typeface="Calibri"/>
              </a:rPr>
              <a:t> are</a:t>
            </a:r>
            <a:r>
              <a:rPr lang="en" sz="1200" dirty="0">
                <a:latin typeface="Calibri" panose="020F0502020204030204" pitchFamily="34" charset="0"/>
                <a:sym typeface="Calibri"/>
              </a:rPr>
              <a:t> given, provide a sample.</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Ask student pairs to take a few minutes to complete the two tasks on the slide.</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by asking: </a:t>
            </a:r>
            <a:r>
              <a:rPr lang="en" sz="1200" i="1" dirty="0">
                <a:solidFill>
                  <a:schemeClr val="dk1"/>
                </a:solidFill>
                <a:latin typeface="Calibri"/>
                <a:ea typeface="Calibri"/>
                <a:cs typeface="Calibri"/>
                <a:sym typeface="Calibri"/>
              </a:rPr>
              <a:t>“What question does this make you think of when you read your own sentence?”</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 pairs to share their sentences with the class.</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pairs to be discussing questions that the idea may make the reader ask.</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you may want to provide a partially filled-in graphic organizer.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1842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cff253d32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Google Shape;204;g3cff253d3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(Slide 3) Summarizing: Capturing the Essence of the Text (23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time has been divided into two slides for clarity.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a:t>
            </a:r>
            <a:r>
              <a:rPr lang="en" sz="1200" b="1" dirty="0">
                <a:solidFill>
                  <a:schemeClr val="dk1"/>
                </a:solidFill>
                <a:latin typeface="Calibri"/>
                <a:ea typeface="Calibri"/>
                <a:cs typeface="Calibri"/>
                <a:sym typeface="Calibri"/>
              </a:rPr>
              <a:t>Summary Writing graphic organizer</a:t>
            </a:r>
            <a:r>
              <a:rPr lang="en" sz="1200" dirty="0">
                <a:solidFill>
                  <a:schemeClr val="dk1"/>
                </a:solidFill>
                <a:latin typeface="Calibri"/>
                <a:ea typeface="Calibri"/>
                <a:cs typeface="Calibri"/>
                <a:sym typeface="Calibri"/>
              </a:rPr>
              <a:t>, specifically the Key Ideas section.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 volunteers to define </a:t>
            </a:r>
            <a:r>
              <a:rPr lang="en" sz="1200" i="1" dirty="0">
                <a:solidFill>
                  <a:schemeClr val="dk1"/>
                </a:solidFill>
                <a:latin typeface="Calibri"/>
                <a:ea typeface="Calibri"/>
                <a:cs typeface="Calibri"/>
                <a:sym typeface="Calibri"/>
              </a:rPr>
              <a:t>summarize, controlling idea, key details,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clincher.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 pairs to take about 5 minutes to do the following: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your annotations for each section of the article.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together to write well-crafted sentences in the graphic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by asking:</a:t>
            </a:r>
            <a:r>
              <a:rPr lang="en" sz="1200" i="1" dirty="0">
                <a:solidFill>
                  <a:schemeClr val="dk1"/>
                </a:solidFill>
                <a:latin typeface="Calibri"/>
                <a:ea typeface="Calibri"/>
                <a:cs typeface="Calibri"/>
                <a:sym typeface="Calibri"/>
              </a:rPr>
              <a:t>“What seems most important from this section of the article? Why?” “If someone hadn’t read this article, what would they most need to know?”</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students are finished, refocus the class whole group and invite a few of these pairs to share their sentences.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specifically for the class what makes these strong examples.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the last portion of the graphic organizer.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will be the last sentence of the summary paragraph they 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briefly: </a:t>
            </a:r>
            <a:r>
              <a:rPr lang="en" sz="1200" i="1" dirty="0">
                <a:solidFill>
                  <a:schemeClr val="dk1"/>
                </a:solidFill>
                <a:latin typeface="Calibri"/>
                <a:ea typeface="Calibri"/>
                <a:cs typeface="Calibri"/>
                <a:sym typeface="Calibri"/>
              </a:rPr>
              <a:t>“For example, ‘Refugees are everyday people who rely on other everyday people for their survival.’”</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 pairs to collaborate on a clincher for their summary paragraph.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by asking: </a:t>
            </a:r>
            <a:r>
              <a:rPr lang="en" sz="1200" i="1" dirty="0">
                <a:solidFill>
                  <a:schemeClr val="dk1"/>
                </a:solidFill>
                <a:latin typeface="Calibri"/>
                <a:ea typeface="Calibri"/>
                <a:cs typeface="Calibri"/>
                <a:sym typeface="Calibri"/>
              </a:rPr>
              <a:t>“What do you want your reader to leave thinking about based on this sentence?”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volunteers to share clincher statements and provide time for students to revise what they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part of their homework, they will use this </a:t>
            </a: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to write an individual summary paragraph.</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accurately define the key words and use language from previous lessons in their definitions.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look for pairs who are creating strong sentences to share with other students as an example.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scaffolding that is especially critical for learners with lower levels of language proficiency and/or learning.</a:t>
            </a:r>
            <a:endParaRPr sz="1200" dirty="0">
              <a:latin typeface="Calibri"/>
              <a:ea typeface="Calibri"/>
              <a:cs typeface="Calibri"/>
              <a:sym typeface="Calibri"/>
            </a:endParaRPr>
          </a:p>
        </p:txBody>
      </p:sp>
    </p:spTree>
    <p:extLst>
      <p:ext uri="{BB962C8B-B14F-4D97-AF65-F5344CB8AC3E}">
        <p14:creationId xmlns:p14="http://schemas.microsoft.com/office/powerpoint/2010/main" val="3285128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Google Shape;213;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Closing and Assessment A. Debrief Learning Targets (2 minutes)</a:t>
            </a: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a:t>
            </a:r>
            <a:endParaRPr sz="120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extLst>
      <p:ext uri="{BB962C8B-B14F-4D97-AF65-F5344CB8AC3E}">
        <p14:creationId xmlns:p14="http://schemas.microsoft.com/office/powerpoint/2010/main" val="3310640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1" name="Google Shape;221;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Preview Homework</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It is m</a:t>
            </a:r>
            <a:r>
              <a:rPr lang="en" sz="1200" dirty="0">
                <a:solidFill>
                  <a:schemeClr val="dk1"/>
                </a:solidFill>
                <a:latin typeface="Calibri"/>
                <a:ea typeface="Calibri"/>
                <a:cs typeface="Calibri"/>
                <a:sym typeface="Calibri"/>
              </a:rPr>
              <a:t>ost important to provide words that cannot be easily determined from context. There are few of these in the novel. On pages 158–179, these words might include: endures (tolerates) (158), hogwash (nonsense) (163), solitude (privacy) (173), and yearning (longing and desire) (176).</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416140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90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9497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4279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1710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3737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Fleeing Home anchor chart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Finding Home anchor chart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Writing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“Refugees: Who, Where, Why” (from Lesson 4; students’ annotated copies)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chart paper to display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sentence strips (four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9531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486833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Informational text “Refugees: Who, Where, Why” (from lesson 4)</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Ensure that the Unit 1 Assessments have been reviewed and are ready to return to students. Pull out several patterns of strength from the assessment and add these specific strengths to SLIDE 6 of this lesson. You will review these strengths with the whole class on this Slide.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Chalkboard Splash</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Numbered Heads</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7464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Building Background Knowledge and Summarizing:</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“Refugees: Who, Where, Why” Part 2</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221306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Class</a:t>
            </a: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return students’ End of Unit 1 Assessments if you have not already done so. Note patterns of strength; be prepared during the lesson opening to share things many students did well.</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We’re going to start with the </a:t>
            </a:r>
            <a:r>
              <a:rPr lang="en" sz="1200" b="1" dirty="0">
                <a:solidFill>
                  <a:schemeClr val="dk1"/>
                </a:solidFill>
                <a:latin typeface="Calibri"/>
                <a:ea typeface="Calibri"/>
                <a:cs typeface="Calibri"/>
                <a:sym typeface="Calibri"/>
              </a:rPr>
              <a:t>Fleeing Home anchor chart today</a:t>
            </a:r>
            <a:r>
              <a:rPr lang="en" sz="1200" dirty="0">
                <a:solidFill>
                  <a:schemeClr val="dk1"/>
                </a:solidFill>
                <a:latin typeface="Calibri"/>
                <a:ea typeface="Calibri"/>
                <a:cs typeface="Calibri"/>
                <a:sym typeface="Calibri"/>
              </a:rPr>
              <a:t>. You will need this knowledge for your End of Unit 2 essay and final performance task in Unit 3!</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2019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dae4c66b2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dae4c66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 sz="1200" b="1" dirty="0">
                <a:solidFill>
                  <a:schemeClr val="dk1"/>
                </a:solidFill>
                <a:latin typeface="Calibri"/>
                <a:ea typeface="Calibri"/>
                <a:cs typeface="Calibri"/>
                <a:sym typeface="Calibri"/>
              </a:rPr>
              <a:t>Grouping: Whole Class</a:t>
            </a: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reviewing and scoring students’ assessment add a list </a:t>
            </a:r>
            <a:r>
              <a:rPr lang="en" sz="1200" b="0" dirty="0">
                <a:solidFill>
                  <a:schemeClr val="dk1"/>
                </a:solidFill>
                <a:latin typeface="Calibri"/>
                <a:ea typeface="Calibri"/>
                <a:cs typeface="Calibri"/>
                <a:sym typeface="Calibri"/>
              </a:rPr>
              <a:t>(on this slide)</a:t>
            </a:r>
            <a:r>
              <a:rPr lang="en" sz="1200" dirty="0">
                <a:solidFill>
                  <a:schemeClr val="dk1"/>
                </a:solidFill>
                <a:latin typeface="Calibri"/>
                <a:ea typeface="Calibri"/>
                <a:cs typeface="Calibri"/>
                <a:sym typeface="Calibri"/>
              </a:rPr>
              <a:t> of the patterns of strength you noticed in the assessments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end of unit 1 assessments if you have not already done so.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specific positive praise for patterns you noticed in students’ work.</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note patterns of weakness in the Unit 1 assessment; be prepared to adjust teaching during the lesson, or address in small group block.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2518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Independent/Small Groups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Chalkboard Splash of Evidence about “Inside” and “Outside” (8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students are sitting with their small groups and have their copies of </a:t>
            </a:r>
            <a:r>
              <a:rPr lang="en" sz="1200" i="1" dirty="0">
                <a:solidFill>
                  <a:schemeClr val="dk1"/>
                </a:solidFill>
                <a:latin typeface="Calibri"/>
                <a:ea typeface="Calibri"/>
                <a:cs typeface="Calibri"/>
                <a:sym typeface="Calibri"/>
              </a:rPr>
              <a:t>Inside Out &amp; Back Agai</a:t>
            </a:r>
            <a:r>
              <a:rPr lang="en" sz="1200" dirty="0">
                <a:solidFill>
                  <a:schemeClr val="dk1"/>
                </a:solidFill>
                <a:latin typeface="Calibri"/>
                <a:ea typeface="Calibri"/>
                <a:cs typeface="Calibri"/>
                <a:sym typeface="Calibri"/>
              </a:rPr>
              <a:t>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take a few minutes to silently reread “Loud Outside” on pages 145 and 146 and “Quiet Inside” on pages 149 and 150.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four blank sentence strips to each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 the whiteboard or chart paper, create a T-chart with one side labeled “Inside Challenges” and the other side labeled “Outside Challenges.”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and explain that they are going to do a Chalkboard Splash with the strongest evidence from these two poems.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Ask students to think about the questions from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Give students 3 to 4 minutes to work.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listen in (see look fors below).</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place their strongest evidence on the T-chart and have them add to their structured notes.</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Gauge how well students are grasping this central metaphor in the novel. Probe, but do not worry if students are still not 100 percent clear; this will remain a focus throughout the unit.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comments you hear students making that indicate they are actively choosing the “strongest” evidence (e.g., “I heard so-and-so say that she thought this line in the poem really showed it best, because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862222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Review Learning Targets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but especially challenged learners.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 class on the learning targets.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second and third targets are identical from the previous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target and invite a volunteer to read it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use their annotated notes to write a summary of the article.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student volunteers to answer the question:</a:t>
            </a:r>
            <a:r>
              <a:rPr lang="en" sz="1200" i="1" dirty="0">
                <a:solidFill>
                  <a:schemeClr val="dk1"/>
                </a:solidFill>
                <a:latin typeface="Calibri"/>
                <a:ea typeface="Calibri"/>
                <a:cs typeface="Calibri"/>
                <a:sym typeface="Calibri"/>
              </a:rPr>
              <a:t>“What does it mean to summarize?”</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last learning target.</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understand that to </a:t>
            </a:r>
            <a:r>
              <a:rPr lang="en" sz="1200" i="1" dirty="0">
                <a:solidFill>
                  <a:schemeClr val="dk1"/>
                </a:solidFill>
                <a:latin typeface="Calibri"/>
                <a:ea typeface="Calibri"/>
                <a:cs typeface="Calibri"/>
                <a:sym typeface="Calibri"/>
              </a:rPr>
              <a:t>summarize</a:t>
            </a:r>
            <a:r>
              <a:rPr lang="en" sz="1200" dirty="0">
                <a:solidFill>
                  <a:schemeClr val="dk1"/>
                </a:solidFill>
                <a:latin typeface="Calibri"/>
                <a:ea typeface="Calibri"/>
                <a:cs typeface="Calibri"/>
                <a:sym typeface="Calibri"/>
              </a:rPr>
              <a:t> means to give the short version of something. A good summary includes the main idea and the important details.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3313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Google Shape;17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Group/Numbered Heads Groups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Finding Evidence from Text: Introducing the Fleeing Home and Finding Home Anchor Charts</a:t>
            </a: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Even as students begin to recognize patterns, continue to emphasize that each individual’s experience is unique. There is no singular “refugee experience.” Even within one country, refugees’ experiences vary widely. Use sensitivity with this topic, particularly since there are likely to be students who are themselves refugees in many classrooms.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are introduced to both anchor charts to help them understand the arc of the universal refugee experience. However, today they only begin to fill in the </a:t>
            </a:r>
            <a:r>
              <a:rPr lang="en" sz="1200" b="1" dirty="0">
                <a:solidFill>
                  <a:schemeClr val="dk1"/>
                </a:solidFill>
                <a:latin typeface="Calibri"/>
                <a:ea typeface="Calibri"/>
                <a:cs typeface="Calibri"/>
                <a:sym typeface="Calibri"/>
              </a:rPr>
              <a:t>Fleeing Home anchor chart </a:t>
            </a:r>
            <a:r>
              <a:rPr lang="en" sz="1200" dirty="0">
                <a:solidFill>
                  <a:schemeClr val="dk1"/>
                </a:solidFill>
                <a:latin typeface="Calibri"/>
                <a:ea typeface="Calibri"/>
                <a:cs typeface="Calibri"/>
                <a:sym typeface="Calibri"/>
              </a:rPr>
              <a:t>based on evidence from “Refugees: Who, Where, Why,” as well as their structure notes from reading the novel.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draw on this knowledge for their End of Unit 2 essay as well as their final performance task (a research-based narrative) in Unit 3. Be sure to have them hold on to their copy of the anchor charts.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new </a:t>
            </a:r>
            <a:r>
              <a:rPr lang="en" sz="1200" b="1" dirty="0">
                <a:solidFill>
                  <a:schemeClr val="dk1"/>
                </a:solidFill>
                <a:latin typeface="Calibri"/>
                <a:ea typeface="Calibri"/>
                <a:cs typeface="Calibri"/>
                <a:sym typeface="Calibri"/>
              </a:rPr>
              <a:t>Fleeing Home anchor chart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Finding Home anchor chart</a:t>
            </a:r>
            <a:r>
              <a:rPr lang="en" sz="1200" dirty="0">
                <a:solidFill>
                  <a:schemeClr val="dk1"/>
                </a:solidFill>
                <a:latin typeface="Calibri"/>
                <a:ea typeface="Calibri"/>
                <a:cs typeface="Calibri"/>
                <a:sym typeface="Calibri"/>
              </a:rPr>
              <a:t> (see blank example in supporting materials).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the next few lessons, they will be collecting the strongest evidence from the informational texts and the novel that answers the questions: “What challenges do refugees face when fleeing home?” (on the </a:t>
            </a:r>
            <a:r>
              <a:rPr lang="en" sz="1200" b="1" dirty="0">
                <a:solidFill>
                  <a:schemeClr val="dk1"/>
                </a:solidFill>
                <a:latin typeface="Calibri"/>
                <a:ea typeface="Calibri"/>
                <a:cs typeface="Calibri"/>
                <a:sym typeface="Calibri"/>
              </a:rPr>
              <a:t>Fleeing Home anchor chart</a:t>
            </a:r>
            <a:r>
              <a:rPr lang="en" sz="1200" dirty="0">
                <a:solidFill>
                  <a:schemeClr val="dk1"/>
                </a:solidFill>
                <a:latin typeface="Calibri"/>
                <a:ea typeface="Calibri"/>
                <a:cs typeface="Calibri"/>
                <a:sym typeface="Calibri"/>
              </a:rPr>
              <a:t>) and “What challenges do refugees face finding home?” (on the </a:t>
            </a:r>
            <a:r>
              <a:rPr lang="en" sz="1200" b="1" dirty="0">
                <a:solidFill>
                  <a:schemeClr val="dk1"/>
                </a:solidFill>
                <a:latin typeface="Calibri"/>
                <a:ea typeface="Calibri"/>
                <a:cs typeface="Calibri"/>
                <a:sym typeface="Calibri"/>
              </a:rPr>
              <a:t>Finding Home anchor chart</a:t>
            </a:r>
            <a:r>
              <a:rPr lang="en" sz="1200" dirty="0">
                <a:solidFill>
                  <a:schemeClr val="dk1"/>
                </a:solidFill>
                <a:latin typeface="Calibri"/>
                <a:ea typeface="Calibri"/>
                <a:cs typeface="Calibri"/>
                <a:sym typeface="Calibri"/>
              </a:rPr>
              <a:t>). Today they will be collecting evidence for the Fleeing Chart ONLY.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novel, Ha experienced challenges fleeing home, and now that she is in Alabama trying to make a new home, she is facing new challenges.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pattern of fleeing and finding home is something they will consider further as they read more of the novel and informational texts.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today’s lesson, they will think mostly about the “fleeing home” part of the refugee experience.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discuss these questions with their small groups: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“According to the article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Refugees: Who, Where, Why,</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what challenges do refugees face when fleeing home?”</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is the strongest evidence from the article to support this?”</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have you learned about Ha from the novel?”</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did you learn from the informational text?”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Numbered Heads from each group to respond, and remind students they must share evidence from the text to support their answer.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answers on the anchor chart.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their structured notes from reading homework to answer the same questions on the new </a:t>
            </a:r>
            <a:r>
              <a:rPr lang="en" sz="1200" b="1" dirty="0">
                <a:solidFill>
                  <a:schemeClr val="dk1"/>
                </a:solidFill>
                <a:latin typeface="Calibri"/>
                <a:ea typeface="Calibri"/>
                <a:cs typeface="Calibri"/>
                <a:sym typeface="Calibri"/>
              </a:rPr>
              <a:t>Fleeing Home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are looking for the strongest evidence of the challenges Ha faces when fleeing home at this point. They must have specific evidence from the text to support what they 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groups have discussed the question, call on Numbered Heads to respond and add the answers to the new </a:t>
            </a:r>
            <a:r>
              <a:rPr lang="en" sz="1200" b="1" dirty="0">
                <a:solidFill>
                  <a:schemeClr val="dk1"/>
                </a:solidFill>
                <a:latin typeface="Calibri"/>
                <a:ea typeface="Calibri"/>
                <a:cs typeface="Calibri"/>
                <a:sym typeface="Calibri"/>
              </a:rPr>
              <a:t>Fleeing Home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continue to add to the </a:t>
            </a:r>
            <a:r>
              <a:rPr lang="en" sz="1200" b="1" dirty="0">
                <a:solidFill>
                  <a:schemeClr val="dk1"/>
                </a:solidFill>
                <a:latin typeface="Calibri"/>
                <a:ea typeface="Calibri"/>
                <a:cs typeface="Calibri"/>
                <a:sym typeface="Calibri"/>
              </a:rPr>
              <a:t>Fleeing Home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pull from the structured notes from homework as a resource for contributing to the anchor chart.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completed homework to note for possible support later with homework completion.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struggling with completing homework, consider holding small group lessons focused on time management or time to have them complete the homework during small group block with gradual release of responsibility.</a:t>
            </a:r>
            <a:endParaRPr sz="1200" dirty="0">
              <a:latin typeface="Calibri"/>
              <a:ea typeface="Calibri"/>
              <a:cs typeface="Calibri"/>
              <a:sym typeface="Calibri"/>
            </a:endParaRPr>
          </a:p>
        </p:txBody>
      </p:sp>
    </p:spTree>
    <p:extLst>
      <p:ext uri="{BB962C8B-B14F-4D97-AF65-F5344CB8AC3E}">
        <p14:creationId xmlns:p14="http://schemas.microsoft.com/office/powerpoint/2010/main" val="125595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918568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825498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07320FA-28E7-4345-8A15-73DD83B382C8}"/>
              </a:ext>
            </a:extLst>
          </p:cNvPr>
          <p:cNvPicPr>
            <a:picLocks noChangeAspect="1"/>
          </p:cNvPicPr>
          <p:nvPr userDrawn="1"/>
        </p:nvPicPr>
        <p:blipFill>
          <a:blip r:embed="rId15"/>
          <a:stretch>
            <a:fillRect/>
          </a:stretch>
        </p:blipFill>
        <p:spPr>
          <a:xfrm>
            <a:off x="8382000" y="4983603"/>
            <a:ext cx="762000" cy="142875"/>
          </a:xfrm>
          <a:prstGeom prst="rect">
            <a:avLst/>
          </a:prstGeom>
        </p:spPr>
      </p:pic>
      <p:pic>
        <p:nvPicPr>
          <p:cNvPr id="5" name="Picture 4">
            <a:extLst>
              <a:ext uri="{FF2B5EF4-FFF2-40B4-BE49-F238E27FC236}">
                <a16:creationId xmlns:a16="http://schemas.microsoft.com/office/drawing/2014/main" id="{AB988767-6A3F-42BE-B1EE-2C1DCFA06914}"/>
              </a:ext>
            </a:extLst>
          </p:cNvPr>
          <p:cNvPicPr>
            <a:picLocks noChangeAspect="1"/>
          </p:cNvPicPr>
          <p:nvPr userDrawn="1"/>
        </p:nvPicPr>
        <p:blipFill>
          <a:blip r:embed="rId16"/>
          <a:stretch>
            <a:fillRect/>
          </a:stretch>
        </p:blipFill>
        <p:spPr>
          <a:xfrm>
            <a:off x="4269697" y="4624969"/>
            <a:ext cx="604605" cy="503838"/>
          </a:xfrm>
          <a:prstGeom prst="rect">
            <a:avLst/>
          </a:prstGeom>
        </p:spPr>
      </p:pic>
      <p:pic>
        <p:nvPicPr>
          <p:cNvPr id="10" name="Picture 9">
            <a:extLst>
              <a:ext uri="{FF2B5EF4-FFF2-40B4-BE49-F238E27FC236}">
                <a16:creationId xmlns:a16="http://schemas.microsoft.com/office/drawing/2014/main" id="{6AB99BBF-115F-4C58-8E08-DE8E095DE17A}"/>
              </a:ext>
            </a:extLst>
          </p:cNvPr>
          <p:cNvPicPr>
            <a:picLocks noChangeAspect="1"/>
          </p:cNvPicPr>
          <p:nvPr userDrawn="1"/>
        </p:nvPicPr>
        <p:blipFill>
          <a:blip r:embed="rId17"/>
          <a:stretch>
            <a:fillRect/>
          </a:stretch>
        </p:blipFill>
        <p:spPr>
          <a:xfrm>
            <a:off x="0" y="457402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2</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32143"/>
            <a:ext cx="8749125" cy="3555543"/>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400" dirty="0">
                <a:solidFill>
                  <a:schemeClr val="dk1"/>
                </a:solidFill>
              </a:rPr>
              <a:t>This lesson will take 50-65 minutes to complete. </a:t>
            </a:r>
            <a:endParaRPr sz="14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4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dirty="0">
                <a:solidFill>
                  <a:schemeClr val="dk1"/>
                </a:solidFill>
              </a:rPr>
              <a:t>The purpose of today’s lesson is to continue to work with the informational text “Refugees: Who, Where, and Why” to understand universal aspects of refugees’ experiences. Students will be introduced to the </a:t>
            </a:r>
            <a:r>
              <a:rPr lang="en" sz="1400" b="1" dirty="0">
                <a:solidFill>
                  <a:schemeClr val="dk1"/>
                </a:solidFill>
              </a:rPr>
              <a:t>Fleeing Home and Finding Home anchor charts </a:t>
            </a:r>
            <a:r>
              <a:rPr lang="en" sz="1400" dirty="0">
                <a:solidFill>
                  <a:schemeClr val="dk1"/>
                </a:solidFill>
              </a:rPr>
              <a:t>to help them understand the arc of the universal refugee experience. Students will draw on this knowledge for their End of Unit 2 essay as well as their final performance task (a research-based narrative) in Unit 3.</a:t>
            </a:r>
            <a:endParaRPr sz="14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400" b="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b="1" dirty="0">
                <a:solidFill>
                  <a:schemeClr val="dk1"/>
                </a:solidFill>
              </a:rPr>
              <a:t>The Learning Targets for students today are:</a:t>
            </a:r>
            <a:endParaRPr sz="1400" b="1" dirty="0">
              <a:solidFill>
                <a:schemeClr val="dk1"/>
              </a:solidFill>
            </a:endParaRPr>
          </a:p>
          <a:p>
            <a:pPr marL="457200" lvl="0" indent="-317500" rtl="0">
              <a:lnSpc>
                <a:spcPct val="90000"/>
              </a:lnSpc>
              <a:spcBef>
                <a:spcPts val="1000"/>
              </a:spcBef>
              <a:spcAft>
                <a:spcPts val="0"/>
              </a:spcAft>
              <a:buClr>
                <a:schemeClr val="dk1"/>
              </a:buClr>
              <a:buSzPts val="1400"/>
              <a:buAutoNum type="arabicPeriod"/>
            </a:pPr>
            <a:r>
              <a:rPr lang="en" sz="1400" dirty="0">
                <a:solidFill>
                  <a:schemeClr val="dk1"/>
                </a:solidFill>
              </a:rPr>
              <a:t>I can identify the strongest evidence in the article “Refugees: Who, Where, Why” and the novel that help me explain challenges refugees face when fleeing home.</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identify the strongest evidence in the article “Refugees: Who, Where, Why” and the novel that help me explain challenges refugees face finding home.</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write a paragraph that provides an objective summary of “Refugees: Who, Where, Why.”</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identify universal themes that connect refugee experiences.</a:t>
            </a: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436979" y="268683"/>
            <a:ext cx="8520600" cy="1135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look at the </a:t>
            </a:r>
            <a:r>
              <a:rPr lang="en" sz="3200" b="1" dirty="0"/>
              <a:t>Summary Writing </a:t>
            </a:r>
            <a:br>
              <a:rPr lang="en" sz="3200" b="1" dirty="0"/>
            </a:br>
            <a:r>
              <a:rPr lang="en" sz="3200" b="1" dirty="0"/>
              <a:t>Graphic Organizer</a:t>
            </a:r>
            <a:r>
              <a:rPr lang="en" sz="3200" dirty="0"/>
              <a:t>!</a:t>
            </a:r>
            <a:endParaRPr sz="3200" dirty="0"/>
          </a:p>
        </p:txBody>
      </p:sp>
      <p:sp>
        <p:nvSpPr>
          <p:cNvPr id="191" name="Google Shape;191;p34"/>
          <p:cNvSpPr txBox="1">
            <a:spLocks noGrp="1"/>
          </p:cNvSpPr>
          <p:nvPr>
            <p:ph type="body" idx="1"/>
          </p:nvPr>
        </p:nvSpPr>
        <p:spPr>
          <a:xfrm>
            <a:off x="436979" y="1505395"/>
            <a:ext cx="8520600" cy="93463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The </a:t>
            </a:r>
            <a:r>
              <a:rPr lang="en" b="1" i="1" dirty="0">
                <a:solidFill>
                  <a:schemeClr val="dk1"/>
                </a:solidFill>
              </a:rPr>
              <a:t>controlling idea</a:t>
            </a:r>
            <a:r>
              <a:rPr lang="en" b="1" dirty="0">
                <a:solidFill>
                  <a:schemeClr val="dk1"/>
                </a:solidFill>
              </a:rPr>
              <a:t> </a:t>
            </a:r>
            <a:r>
              <a:rPr lang="en" dirty="0">
                <a:solidFill>
                  <a:schemeClr val="dk1"/>
                </a:solidFill>
              </a:rPr>
              <a:t>is a sentence that makes the reader want to know more about what you have to say. </a:t>
            </a:r>
            <a:endParaRPr dirty="0">
              <a:solidFill>
                <a:schemeClr val="dk1"/>
              </a:solidFill>
            </a:endParaRPr>
          </a:p>
        </p:txBody>
      </p:sp>
      <p:pic>
        <p:nvPicPr>
          <p:cNvPr id="192" name="Google Shape;192;p34"/>
          <p:cNvPicPr preferRelativeResize="0"/>
          <p:nvPr/>
        </p:nvPicPr>
        <p:blipFill>
          <a:blip r:embed="rId3">
            <a:alphaModFix/>
          </a:blip>
          <a:stretch>
            <a:fillRect/>
          </a:stretch>
        </p:blipFill>
        <p:spPr>
          <a:xfrm>
            <a:off x="1905000" y="2260600"/>
            <a:ext cx="5584558" cy="2279650"/>
          </a:xfrm>
          <a:prstGeom prst="rect">
            <a:avLst/>
          </a:prstGeom>
          <a:noFill/>
          <a:ln w="28575" cap="flat" cmpd="sng">
            <a:solidFill>
              <a:schemeClr val="dk2"/>
            </a:solidFill>
            <a:prstDash val="solid"/>
            <a:round/>
            <a:headEnd type="none" w="sm" len="sm"/>
            <a:tailEnd type="none" w="sm" len="sm"/>
          </a:ln>
        </p:spPr>
      </p:pic>
      <p:pic>
        <p:nvPicPr>
          <p:cNvPr id="6" name="Google Shape;167;p31"/>
          <p:cNvPicPr preferRelativeResize="0"/>
          <p:nvPr/>
        </p:nvPicPr>
        <p:blipFill>
          <a:blip r:embed="rId4">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311700" y="427315"/>
            <a:ext cx="8520600" cy="731182"/>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write a </a:t>
            </a:r>
            <a:r>
              <a:rPr lang="en" b="1" dirty="0"/>
              <a:t>Topic Sentence</a:t>
            </a:r>
            <a:r>
              <a:rPr lang="en" dirty="0"/>
              <a:t>!</a:t>
            </a:r>
            <a:endParaRPr dirty="0"/>
          </a:p>
        </p:txBody>
      </p:sp>
      <p:sp>
        <p:nvSpPr>
          <p:cNvPr id="199" name="Google Shape;199;p35"/>
          <p:cNvSpPr txBox="1">
            <a:spLocks noGrp="1"/>
          </p:cNvSpPr>
          <p:nvPr>
            <p:ph type="body" idx="1"/>
          </p:nvPr>
        </p:nvSpPr>
        <p:spPr>
          <a:xfrm>
            <a:off x="311700" y="1354295"/>
            <a:ext cx="8520600" cy="34869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dirty="0">
                <a:solidFill>
                  <a:schemeClr val="dk1"/>
                </a:solidFill>
              </a:rPr>
              <a:t>A good topic sentence has a clear controlling idea that </a:t>
            </a:r>
            <a:r>
              <a:rPr lang="en" b="1" dirty="0">
                <a:solidFill>
                  <a:schemeClr val="dk1"/>
                </a:solidFill>
              </a:rPr>
              <a:t>makes the reader ask a question </a:t>
            </a:r>
            <a:r>
              <a:rPr lang="en" dirty="0">
                <a:solidFill>
                  <a:schemeClr val="dk1"/>
                </a:solidFill>
              </a:rPr>
              <a:t>in his or her mind.</a:t>
            </a:r>
            <a:endParaRPr dirty="0">
              <a:solidFill>
                <a:schemeClr val="dk1"/>
              </a:solidFill>
            </a:endParaRPr>
          </a:p>
          <a:p>
            <a:pPr marL="0" lvl="0" indent="0" rtl="0">
              <a:lnSpc>
                <a:spcPct val="115000"/>
              </a:lnSpc>
              <a:spcBef>
                <a:spcPts val="0"/>
              </a:spcBef>
              <a:spcAft>
                <a:spcPts val="0"/>
              </a:spcAft>
              <a:buNone/>
            </a:pPr>
            <a:endParaRPr dirty="0">
              <a:solidFill>
                <a:schemeClr val="dk1"/>
              </a:solidFill>
            </a:endParaRPr>
          </a:p>
          <a:p>
            <a:pPr marL="0" lvl="0" indent="0" rtl="0">
              <a:lnSpc>
                <a:spcPct val="115000"/>
              </a:lnSpc>
              <a:spcBef>
                <a:spcPts val="0"/>
              </a:spcBef>
              <a:spcAft>
                <a:spcPts val="0"/>
              </a:spcAft>
              <a:buNone/>
            </a:pPr>
            <a:r>
              <a:rPr lang="en" b="1" dirty="0">
                <a:solidFill>
                  <a:schemeClr val="dk1"/>
                </a:solidFill>
              </a:rPr>
              <a:t>For example,</a:t>
            </a:r>
            <a:r>
              <a:rPr lang="en" dirty="0">
                <a:solidFill>
                  <a:schemeClr val="dk1"/>
                </a:solidFill>
              </a:rPr>
              <a:t> </a:t>
            </a:r>
            <a:r>
              <a:rPr lang="en" i="1" dirty="0">
                <a:solidFill>
                  <a:schemeClr val="dk1"/>
                </a:solidFill>
              </a:rPr>
              <a:t>“Throughout the world, refugees have fled their homes for many reasons.”</a:t>
            </a:r>
            <a:endParaRPr i="1" dirty="0">
              <a:solidFill>
                <a:schemeClr val="dk1"/>
              </a:solidFill>
            </a:endParaRPr>
          </a:p>
          <a:p>
            <a:pPr marL="0" lvl="0" indent="0" rtl="0">
              <a:lnSpc>
                <a:spcPct val="115000"/>
              </a:lnSpc>
              <a:spcBef>
                <a:spcPts val="0"/>
              </a:spcBef>
              <a:spcAft>
                <a:spcPts val="0"/>
              </a:spcAft>
              <a:buNone/>
            </a:pPr>
            <a:endParaRPr i="1"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Review your gist note at the top of the article.</a:t>
            </a:r>
            <a:endParaRPr dirty="0">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dirty="0">
                <a:solidFill>
                  <a:schemeClr val="dk1"/>
                </a:solidFill>
              </a:rPr>
              <a:t>Work together to craft a topic sentence that will make the reader want to know more and ask a question in his/her mind.</a:t>
            </a:r>
            <a:endParaRPr dirty="0">
              <a:solidFill>
                <a:schemeClr val="dk1"/>
              </a:solidFill>
            </a:endParaRPr>
          </a:p>
          <a:p>
            <a:pPr marL="0" lvl="0" indent="0" rtl="0">
              <a:lnSpc>
                <a:spcPct val="115000"/>
              </a:lnSpc>
              <a:spcBef>
                <a:spcPts val="0"/>
              </a:spcBef>
              <a:spcAft>
                <a:spcPts val="0"/>
              </a:spcAft>
              <a:buNone/>
            </a:pPr>
            <a:endParaRPr i="1" dirty="0">
              <a:solidFill>
                <a:schemeClr val="dk1"/>
              </a:solidFill>
            </a:endParaRPr>
          </a:p>
          <a:p>
            <a:pPr marL="0" lvl="0" indent="0" rtl="0">
              <a:lnSpc>
                <a:spcPct val="115000"/>
              </a:lnSpc>
              <a:spcBef>
                <a:spcPts val="0"/>
              </a:spcBef>
              <a:spcAft>
                <a:spcPts val="0"/>
              </a:spcAft>
              <a:buNone/>
            </a:pPr>
            <a:endParaRPr i="1" dirty="0">
              <a:solidFill>
                <a:schemeClr val="dk1"/>
              </a:solidFill>
            </a:endParaRPr>
          </a:p>
          <a:p>
            <a:pPr marL="0" lvl="0" indent="0" rtl="0">
              <a:lnSpc>
                <a:spcPct val="115000"/>
              </a:lnSpc>
              <a:spcBef>
                <a:spcPts val="0"/>
              </a:spcBef>
              <a:spcAft>
                <a:spcPts val="0"/>
              </a:spcAft>
              <a:buNone/>
            </a:pPr>
            <a:endParaRPr i="1"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rtl="0">
              <a:lnSpc>
                <a:spcPct val="115000"/>
              </a:lnSpc>
              <a:spcBef>
                <a:spcPts val="0"/>
              </a:spcBef>
              <a:spcAft>
                <a:spcPts val="0"/>
              </a:spcAft>
              <a:buNone/>
            </a:pPr>
            <a:endParaRPr dirty="0">
              <a:solidFill>
                <a:schemeClr val="dk1"/>
              </a:solidFill>
            </a:endParaRPr>
          </a:p>
          <a:p>
            <a:pPr marL="0" lvl="0" indent="0" rtl="0">
              <a:lnSpc>
                <a:spcPct val="115000"/>
              </a:lnSpc>
              <a:spcBef>
                <a:spcPts val="0"/>
              </a:spcBef>
              <a:spcAft>
                <a:spcPts val="0"/>
              </a:spcAft>
              <a:buNone/>
            </a:pPr>
            <a:endParaRPr dirty="0"/>
          </a:p>
        </p:txBody>
      </p:sp>
      <p:pic>
        <p:nvPicPr>
          <p:cNvPr id="200" name="Google Shape;200;p35"/>
          <p:cNvPicPr preferRelativeResize="0"/>
          <p:nvPr/>
        </p:nvPicPr>
        <p:blipFill>
          <a:blip r:embed="rId3">
            <a:alphaModFix/>
          </a:blip>
          <a:stretch>
            <a:fillRect/>
          </a:stretch>
        </p:blipFill>
        <p:spPr>
          <a:xfrm>
            <a:off x="8223186" y="4452257"/>
            <a:ext cx="609114" cy="584736"/>
          </a:xfrm>
          <a:prstGeom prst="rect">
            <a:avLst/>
          </a:prstGeom>
          <a:noFill/>
          <a:ln>
            <a:noFill/>
          </a:ln>
        </p:spPr>
      </p:pic>
      <p:pic>
        <p:nvPicPr>
          <p:cNvPr id="6" name="Google Shape;167;p31"/>
          <p:cNvPicPr preferRelativeResize="0"/>
          <p:nvPr/>
        </p:nvPicPr>
        <p:blipFill>
          <a:blip r:embed="rId4">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198590" y="376929"/>
            <a:ext cx="8760300" cy="74121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Write </a:t>
            </a:r>
            <a:r>
              <a:rPr lang="en" b="1" dirty="0"/>
              <a:t>Key Ideas!</a:t>
            </a:r>
            <a:endParaRPr b="1" dirty="0"/>
          </a:p>
        </p:txBody>
      </p:sp>
      <p:sp>
        <p:nvSpPr>
          <p:cNvPr id="207" name="Google Shape;207;p36"/>
          <p:cNvSpPr txBox="1">
            <a:spLocks noGrp="1"/>
          </p:cNvSpPr>
          <p:nvPr>
            <p:ph type="body" idx="1"/>
          </p:nvPr>
        </p:nvSpPr>
        <p:spPr>
          <a:xfrm>
            <a:off x="198590" y="1302971"/>
            <a:ext cx="4373400" cy="3479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solidFill>
                  <a:schemeClr val="dk1"/>
                </a:solidFill>
              </a:rPr>
              <a:t>Key Ideas:</a:t>
            </a:r>
            <a:r>
              <a:rPr lang="en" dirty="0">
                <a:solidFill>
                  <a:schemeClr val="dk1"/>
                </a:solidFill>
              </a:rPr>
              <a:t> The most important points of the article. By chunking the article and annotating with their partner (in Lesson 4), you have already taken a big step toward identifying the key ideas. </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b="1" dirty="0">
                <a:solidFill>
                  <a:schemeClr val="dk1"/>
                </a:solidFill>
              </a:rPr>
              <a:t>Clincher statement: </a:t>
            </a:r>
            <a:r>
              <a:rPr lang="en" dirty="0">
                <a:solidFill>
                  <a:schemeClr val="dk1"/>
                </a:solidFill>
              </a:rPr>
              <a:t>This last sentence is sometimes called a clincher, a memorable statement that leaves the reader with something to think about.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p>
        </p:txBody>
      </p:sp>
      <p:pic>
        <p:nvPicPr>
          <p:cNvPr id="208" name="Google Shape;208;p36"/>
          <p:cNvPicPr preferRelativeResize="0"/>
          <p:nvPr/>
        </p:nvPicPr>
        <p:blipFill rotWithShape="1">
          <a:blip r:embed="rId3">
            <a:alphaModFix/>
          </a:blip>
          <a:srcRect/>
          <a:stretch/>
        </p:blipFill>
        <p:spPr>
          <a:xfrm>
            <a:off x="4571990" y="1973553"/>
            <a:ext cx="4373272" cy="2094900"/>
          </a:xfrm>
          <a:prstGeom prst="rect">
            <a:avLst/>
          </a:prstGeom>
          <a:noFill/>
          <a:ln w="28575" cap="flat" cmpd="sng">
            <a:solidFill>
              <a:schemeClr val="dk2"/>
            </a:solidFill>
            <a:prstDash val="solid"/>
            <a:round/>
            <a:headEnd type="none" w="sm" len="sm"/>
            <a:tailEnd type="none" w="sm" len="sm"/>
          </a:ln>
        </p:spPr>
      </p:pic>
      <p:pic>
        <p:nvPicPr>
          <p:cNvPr id="7" name="Google Shape;167;p31"/>
          <p:cNvPicPr preferRelativeResize="0"/>
          <p:nvPr/>
        </p:nvPicPr>
        <p:blipFill>
          <a:blip r:embed="rId4">
            <a:alphaModFix/>
          </a:blip>
          <a:stretch>
            <a:fillRect/>
          </a:stretch>
        </p:blipFill>
        <p:spPr>
          <a:xfrm>
            <a:off x="7946571" y="187575"/>
            <a:ext cx="885729" cy="1115396"/>
          </a:xfrm>
          <a:prstGeom prst="rect">
            <a:avLst/>
          </a:prstGeom>
          <a:noFill/>
          <a:ln>
            <a:noFill/>
          </a:ln>
        </p:spPr>
      </p:pic>
      <p:pic>
        <p:nvPicPr>
          <p:cNvPr id="8" name="Google Shape;200;p35"/>
          <p:cNvPicPr preferRelativeResize="0"/>
          <p:nvPr/>
        </p:nvPicPr>
        <p:blipFill>
          <a:blip r:embed="rId5">
            <a:alphaModFix/>
          </a:blip>
          <a:stretch>
            <a:fillRect/>
          </a:stretch>
        </p:blipFill>
        <p:spPr>
          <a:xfrm>
            <a:off x="8223186" y="4452257"/>
            <a:ext cx="609114" cy="58473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7"/>
          <p:cNvSpPr txBox="1">
            <a:spLocks noGrp="1"/>
          </p:cNvSpPr>
          <p:nvPr>
            <p:ph type="title"/>
          </p:nvPr>
        </p:nvSpPr>
        <p:spPr>
          <a:xfrm>
            <a:off x="311700" y="187575"/>
            <a:ext cx="7469100" cy="1096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refocus on our </a:t>
            </a:r>
            <a:r>
              <a:rPr lang="en" b="1"/>
              <a:t>Learning Targets.</a:t>
            </a:r>
            <a:endParaRPr b="1"/>
          </a:p>
        </p:txBody>
      </p:sp>
      <p:sp>
        <p:nvSpPr>
          <p:cNvPr id="216" name="Google Shape;216;p37"/>
          <p:cNvSpPr txBox="1">
            <a:spLocks noGrp="1"/>
          </p:cNvSpPr>
          <p:nvPr>
            <p:ph type="body" idx="1"/>
          </p:nvPr>
        </p:nvSpPr>
        <p:spPr>
          <a:xfrm>
            <a:off x="311700" y="1666214"/>
            <a:ext cx="8520600" cy="25503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identify the strongest evidence in the article “Refugees: Who, Where, Why” and the novel that help me explain challenges refugees face when fleeing home.</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identify the strongest evidence in the article “Refugees: Who, Where, Why” and the novel that help me explain challenges refugees face finding home.</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write a paragraph that provides an objective summary of “Refugees: Who, Where, Why.”</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identify universal themes that connect refugee experiences.</a:t>
            </a:r>
            <a:endParaRPr dirty="0">
              <a:solidFill>
                <a:schemeClr val="dk1"/>
              </a:solidFill>
            </a:endParaRPr>
          </a:p>
          <a:p>
            <a:pPr marL="0" lvl="0" indent="0" rtl="0">
              <a:spcBef>
                <a:spcPts val="0"/>
              </a:spcBef>
              <a:spcAft>
                <a:spcPts val="0"/>
              </a:spcAft>
              <a:buNone/>
            </a:pPr>
            <a:endParaRPr dirty="0"/>
          </a:p>
        </p:txBody>
      </p:sp>
      <p:pic>
        <p:nvPicPr>
          <p:cNvPr id="217" name="Google Shape;217;p37"/>
          <p:cNvPicPr preferRelativeResize="0"/>
          <p:nvPr/>
        </p:nvPicPr>
        <p:blipFill>
          <a:blip r:embed="rId3">
            <a:alphaModFix/>
          </a:blip>
          <a:stretch>
            <a:fillRect/>
          </a:stretch>
        </p:blipFill>
        <p:spPr>
          <a:xfrm>
            <a:off x="8229669" y="4345325"/>
            <a:ext cx="707504" cy="526425"/>
          </a:xfrm>
          <a:prstGeom prst="rect">
            <a:avLst/>
          </a:prstGeom>
          <a:noFill/>
          <a:ln>
            <a:noFill/>
          </a:ln>
        </p:spPr>
      </p:pic>
      <p:pic>
        <p:nvPicPr>
          <p:cNvPr id="6" name="Google Shape;167;p31"/>
          <p:cNvPicPr preferRelativeResize="0"/>
          <p:nvPr/>
        </p:nvPicPr>
        <p:blipFill>
          <a:blip r:embed="rId4">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24" name="Google Shape;224;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solidFill>
                  <a:schemeClr val="dk1"/>
                </a:solidFill>
              </a:rPr>
              <a:t>Today’s homework is a two-part assignment:</a:t>
            </a:r>
            <a:endParaRPr b="1" dirty="0">
              <a:solidFill>
                <a:schemeClr val="dk1"/>
              </a:solidFill>
            </a:endParaRPr>
          </a:p>
          <a:p>
            <a:pPr marL="457200" lvl="0" indent="0" rtl="0">
              <a:spcBef>
                <a:spcPts val="0"/>
              </a:spcBef>
              <a:spcAft>
                <a:spcPts val="0"/>
              </a:spcAft>
              <a:buNone/>
            </a:pPr>
            <a:endParaRPr b="1" dirty="0">
              <a:solidFill>
                <a:schemeClr val="dk1"/>
              </a:solidFill>
            </a:endParaRPr>
          </a:p>
          <a:p>
            <a:pPr marL="457200" lvl="0" indent="0" rtl="0">
              <a:spcBef>
                <a:spcPts val="0"/>
              </a:spcBef>
              <a:spcAft>
                <a:spcPts val="0"/>
              </a:spcAft>
              <a:buNone/>
            </a:pPr>
            <a:r>
              <a:rPr lang="en" dirty="0">
                <a:solidFill>
                  <a:schemeClr val="dk1"/>
                </a:solidFill>
              </a:rPr>
              <a:t>Part 1: Use the </a:t>
            </a:r>
            <a:r>
              <a:rPr lang="en" b="1" dirty="0">
                <a:solidFill>
                  <a:schemeClr val="dk1"/>
                </a:solidFill>
              </a:rPr>
              <a:t>Summary Writing graphic organizer </a:t>
            </a:r>
            <a:r>
              <a:rPr lang="en" dirty="0">
                <a:solidFill>
                  <a:schemeClr val="dk1"/>
                </a:solidFill>
              </a:rPr>
              <a:t>to write a summary paragraph about the article “Refugees: Who, Where, Why.”</a:t>
            </a:r>
            <a:endParaRPr dirty="0">
              <a:solidFill>
                <a:schemeClr val="dk1"/>
              </a:solidFill>
            </a:endParaRPr>
          </a:p>
          <a:p>
            <a:pPr marL="457200" lvl="0" indent="0" rtl="0">
              <a:spcBef>
                <a:spcPts val="0"/>
              </a:spcBef>
              <a:spcAft>
                <a:spcPts val="0"/>
              </a:spcAft>
              <a:buNone/>
            </a:pPr>
            <a:endParaRPr dirty="0">
              <a:solidFill>
                <a:schemeClr val="dk1"/>
              </a:solidFill>
            </a:endParaRPr>
          </a:p>
          <a:p>
            <a:pPr marL="457200" lvl="0" indent="0" rtl="0">
              <a:spcBef>
                <a:spcPts val="0"/>
              </a:spcBef>
              <a:spcAft>
                <a:spcPts val="0"/>
              </a:spcAft>
              <a:buNone/>
            </a:pPr>
            <a:r>
              <a:rPr lang="en" dirty="0">
                <a:solidFill>
                  <a:schemeClr val="dk1"/>
                </a:solidFill>
              </a:rPr>
              <a:t>Part 2: Complete a first read of pages 158–179 of </a:t>
            </a:r>
            <a:r>
              <a:rPr lang="en" i="1" dirty="0">
                <a:solidFill>
                  <a:schemeClr val="dk1"/>
                </a:solidFill>
              </a:rPr>
              <a:t>Inside Out &amp; Back Again</a:t>
            </a:r>
            <a:r>
              <a:rPr lang="en" dirty="0">
                <a:solidFill>
                  <a:schemeClr val="dk1"/>
                </a:solidFill>
              </a:rPr>
              <a:t>. Take notes (in your journal) using the </a:t>
            </a:r>
            <a:r>
              <a:rPr lang="en" b="1" dirty="0">
                <a:solidFill>
                  <a:schemeClr val="dk1"/>
                </a:solidFill>
              </a:rPr>
              <a:t>Structured Notes graphic organizer</a:t>
            </a:r>
            <a:r>
              <a:rPr lang="en" dirty="0">
                <a:solidFill>
                  <a:schemeClr val="dk1"/>
                </a:solidFill>
              </a:rPr>
              <a:t>. Focus on the strongest evidence that reveals how Ha is being turned “inside out,” plus vocabulary that helps you understand her challenges and responses. </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33500"/>
            <a:ext cx="7886700" cy="679449"/>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71750"/>
            <a:ext cx="7886700" cy="7366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AA11FED-B770-4A96-AB43-CB799BA35674}"/>
              </a:ext>
            </a:extLst>
          </p:cNvPr>
          <p:cNvPicPr>
            <a:picLocks noChangeAspect="1"/>
          </p:cNvPicPr>
          <p:nvPr/>
        </p:nvPicPr>
        <p:blipFill>
          <a:blip r:embed="rId3"/>
          <a:stretch>
            <a:fillRect/>
          </a:stretch>
        </p:blipFill>
        <p:spPr>
          <a:xfrm>
            <a:off x="3526278" y="296278"/>
            <a:ext cx="2081919" cy="956841"/>
          </a:xfrm>
          <a:prstGeom prst="rect">
            <a:avLst/>
          </a:prstGeom>
        </p:spPr>
      </p:pic>
    </p:spTree>
    <p:extLst>
      <p:ext uri="{BB962C8B-B14F-4D97-AF65-F5344CB8AC3E}">
        <p14:creationId xmlns:p14="http://schemas.microsoft.com/office/powerpoint/2010/main" val="2511128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949295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525538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2D55E3D8-9C12-43F5-9440-9B6294775C61}"/>
              </a:ext>
            </a:extLst>
          </p:cNvPr>
          <p:cNvPicPr>
            <a:picLocks noChangeAspect="1"/>
          </p:cNvPicPr>
          <p:nvPr/>
        </p:nvPicPr>
        <p:blipFill>
          <a:blip r:embed="rId3"/>
          <a:stretch>
            <a:fillRect/>
          </a:stretch>
        </p:blipFill>
        <p:spPr>
          <a:xfrm>
            <a:off x="8368495" y="4506743"/>
            <a:ext cx="545393" cy="545393"/>
          </a:xfrm>
          <a:prstGeom prst="rect">
            <a:avLst/>
          </a:prstGeom>
        </p:spPr>
      </p:pic>
    </p:spTree>
    <p:extLst>
      <p:ext uri="{BB962C8B-B14F-4D97-AF65-F5344CB8AC3E}">
        <p14:creationId xmlns:p14="http://schemas.microsoft.com/office/powerpoint/2010/main" val="966903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767775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210800"/>
            <a:ext cx="8520600" cy="3694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Post Learning targets and the prompt for “engaging the reader.”</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Pre-make the </a:t>
            </a:r>
            <a:r>
              <a:rPr lang="en" b="1" dirty="0">
                <a:solidFill>
                  <a:schemeClr val="dk1"/>
                </a:solidFill>
              </a:rPr>
              <a:t>Fleeing Home Anchor Chart </a:t>
            </a:r>
            <a:r>
              <a:rPr lang="en" dirty="0">
                <a:solidFill>
                  <a:schemeClr val="dk1"/>
                </a:solidFill>
              </a:rPr>
              <a:t>to be ready for use in this lesson. Display where all students can see it.</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Across the unit, students help to create two class anchor charts: Fleeing Home and Finding Home. These anchor charts build directly on the graphic organizer completed during Lesson 3 about why Ha’s family fled. The two anchor charts help students begin to see patterns and common themes across the novel and the informational texts, and across countries and refugee experiences.</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408841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5: </a:t>
            </a:r>
            <a:r>
              <a:rPr lang="en">
                <a:solidFill>
                  <a:schemeClr val="dk1"/>
                </a:solidFill>
              </a:rPr>
              <a:t>Reading and protocols to read in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the protocol Chalkboard Splash (Appendix 1).</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Review the informational text “Refugees: Who, Where, Why” from lesson 4 for past annotations.</a:t>
            </a:r>
            <a:endParaRPr>
              <a:solidFill>
                <a:schemeClr val="dk1"/>
              </a:solidFill>
            </a:endParaRPr>
          </a:p>
          <a:p>
            <a:pPr marL="457200" lvl="0" indent="0" rtl="0">
              <a:lnSpc>
                <a:spcPct val="90000"/>
              </a:lnSpc>
              <a:spcBef>
                <a:spcPts val="0"/>
              </a:spcBef>
              <a:spcAft>
                <a:spcPts val="0"/>
              </a:spcAft>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5</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18AB2A36-53D2-4120-A29D-8450878676AE}"/>
              </a:ext>
            </a:extLst>
          </p:cNvPr>
          <p:cNvPicPr>
            <a:picLocks noChangeAspect="1"/>
          </p:cNvPicPr>
          <p:nvPr/>
        </p:nvPicPr>
        <p:blipFill>
          <a:blip r:embed="rId3"/>
          <a:stretch>
            <a:fillRect/>
          </a:stretch>
        </p:blipFill>
        <p:spPr>
          <a:xfrm>
            <a:off x="3968443" y="336550"/>
            <a:ext cx="1570711" cy="7218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311700" y="1175272"/>
            <a:ext cx="8520600" cy="3538243"/>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In this unit, you will help to create </a:t>
            </a:r>
            <a:r>
              <a:rPr lang="en" b="1" dirty="0"/>
              <a:t>two class anchor charts: Fleeing Home </a:t>
            </a:r>
            <a:r>
              <a:rPr lang="en" dirty="0"/>
              <a:t>and</a:t>
            </a:r>
            <a:r>
              <a:rPr lang="en" b="1" dirty="0"/>
              <a:t> Finding Home. </a:t>
            </a:r>
            <a:r>
              <a:rPr lang="en" dirty="0"/>
              <a:t>These anchor charts will help you begin to see patterns and common themes among texts, and across countries and refugee experiences. </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b="1" dirty="0"/>
              <a:t>Here’s what you’ll be doing today:</a:t>
            </a:r>
            <a:endParaRPr b="1" dirty="0"/>
          </a:p>
          <a:p>
            <a:pPr marL="0" lvl="0" indent="0" rtl="0">
              <a:lnSpc>
                <a:spcPct val="100000"/>
              </a:lnSpc>
              <a:spcBef>
                <a:spcPts val="0"/>
              </a:spcBef>
              <a:spcAft>
                <a:spcPts val="0"/>
              </a:spcAft>
              <a:buNone/>
            </a:pPr>
            <a:endParaRPr b="1" dirty="0"/>
          </a:p>
          <a:p>
            <a:pPr marL="457200" lvl="0" indent="-342900" rtl="0">
              <a:lnSpc>
                <a:spcPct val="100000"/>
              </a:lnSpc>
              <a:spcBef>
                <a:spcPts val="0"/>
              </a:spcBef>
              <a:spcAft>
                <a:spcPts val="0"/>
              </a:spcAft>
              <a:buSzPts val="1800"/>
              <a:buChar char="●"/>
            </a:pPr>
            <a:r>
              <a:rPr lang="en" dirty="0"/>
              <a:t>Complete a “Chalkboard Splash” with evidence from poems in the novel.</a:t>
            </a:r>
            <a:endParaRPr dirty="0"/>
          </a:p>
          <a:p>
            <a:pPr marL="457200" lvl="0" indent="-342900" rtl="0">
              <a:lnSpc>
                <a:spcPct val="100000"/>
              </a:lnSpc>
              <a:spcBef>
                <a:spcPts val="0"/>
              </a:spcBef>
              <a:spcAft>
                <a:spcPts val="0"/>
              </a:spcAft>
              <a:buSzPts val="1800"/>
              <a:buChar char="●"/>
            </a:pPr>
            <a:r>
              <a:rPr lang="en" dirty="0"/>
              <a:t>Get started with the anchor chart we’ll be using in this lesson.</a:t>
            </a:r>
            <a:endParaRPr dirty="0"/>
          </a:p>
          <a:p>
            <a:pPr marL="457200" lvl="0" indent="-342900" rtl="0">
              <a:lnSpc>
                <a:spcPct val="100000"/>
              </a:lnSpc>
              <a:spcBef>
                <a:spcPts val="0"/>
              </a:spcBef>
              <a:spcAft>
                <a:spcPts val="0"/>
              </a:spcAft>
              <a:buSzPts val="1800"/>
              <a:buChar char="●"/>
            </a:pPr>
            <a:r>
              <a:rPr lang="en" dirty="0"/>
              <a:t>Use a graphic organizer to practice summarizing the informational text.</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1124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Let’s take a look at our </a:t>
            </a:r>
            <a:r>
              <a:rPr lang="en" b="1"/>
              <a:t>Unit 1 Assessments!</a:t>
            </a:r>
            <a:endParaRPr b="1"/>
          </a:p>
        </p:txBody>
      </p:sp>
      <p:sp>
        <p:nvSpPr>
          <p:cNvPr id="160" name="Google Shape;160;p30"/>
          <p:cNvSpPr txBox="1">
            <a:spLocks noGrp="1"/>
          </p:cNvSpPr>
          <p:nvPr>
            <p:ph type="body" idx="1"/>
          </p:nvPr>
        </p:nvSpPr>
        <p:spPr>
          <a:xfrm>
            <a:off x="311700" y="1611275"/>
            <a:ext cx="8520600" cy="3363496"/>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Here are some things we did well on our Unit 1 Assessment:</a:t>
            </a:r>
            <a:endParaRPr dirty="0"/>
          </a:p>
          <a:p>
            <a:pPr marL="457200" lvl="0" indent="-342900" rtl="0">
              <a:lnSpc>
                <a:spcPct val="100000"/>
              </a:lnSpc>
              <a:spcBef>
                <a:spcPts val="0"/>
              </a:spcBef>
              <a:spcAft>
                <a:spcPts val="0"/>
              </a:spcAft>
              <a:buSzPts val="1800"/>
              <a:buChar char="●"/>
            </a:pPr>
            <a:r>
              <a:rPr lang="en" dirty="0"/>
              <a:t>  </a:t>
            </a:r>
            <a:endParaRPr dirty="0"/>
          </a:p>
          <a:p>
            <a:pPr marL="457200" lvl="0" indent="-342900" rtl="0">
              <a:lnSpc>
                <a:spcPct val="100000"/>
              </a:lnSpc>
              <a:spcBef>
                <a:spcPts val="0"/>
              </a:spcBef>
              <a:spcAft>
                <a:spcPts val="0"/>
              </a:spcAft>
              <a:buSzPts val="1800"/>
              <a:buChar char="●"/>
            </a:pPr>
            <a:r>
              <a:rPr lang="en" dirty="0"/>
              <a:t>  </a:t>
            </a:r>
            <a:endParaRPr dirty="0"/>
          </a:p>
          <a:p>
            <a:pPr marL="457200" lvl="0" indent="-342900" rtl="0">
              <a:lnSpc>
                <a:spcPct val="100000"/>
              </a:lnSpc>
              <a:spcBef>
                <a:spcPts val="0"/>
              </a:spcBef>
              <a:spcAft>
                <a:spcPts val="0"/>
              </a:spcAft>
              <a:buSzPts val="1800"/>
              <a:buChar char="●"/>
            </a:pPr>
            <a:r>
              <a:rPr lang="en" dirty="0"/>
              <a:t>  </a:t>
            </a:r>
            <a:endParaRPr dirty="0"/>
          </a:p>
          <a:p>
            <a:pPr marL="457200" lvl="0" indent="-342900" rtl="0">
              <a:lnSpc>
                <a:spcPct val="100000"/>
              </a:lnSpc>
              <a:spcBef>
                <a:spcPts val="0"/>
              </a:spcBef>
              <a:spcAft>
                <a:spcPts val="0"/>
              </a:spcAft>
              <a:buSzPts val="1800"/>
              <a:buChar char="●"/>
            </a:pPr>
            <a:r>
              <a:rPr lang="en" dirty="0"/>
              <a:t>  </a:t>
            </a:r>
            <a:endParaRPr dirty="0"/>
          </a:p>
          <a:p>
            <a:pPr marL="457200" lvl="0" indent="-342900" rtl="0">
              <a:lnSpc>
                <a:spcPct val="100000"/>
              </a:lnSpc>
              <a:spcBef>
                <a:spcPts val="0"/>
              </a:spcBef>
              <a:spcAft>
                <a:spcPts val="0"/>
              </a:spcAft>
              <a:buSzPts val="1800"/>
              <a:buChar char="●"/>
            </a:pPr>
            <a:r>
              <a:rPr lang="en" dirty="0"/>
              <a:t>  </a:t>
            </a:r>
            <a:endParaRPr dirty="0"/>
          </a:p>
          <a:p>
            <a:pPr marL="457200" lvl="0" indent="-342900" rtl="0">
              <a:lnSpc>
                <a:spcPct val="100000"/>
              </a:lnSpc>
              <a:spcBef>
                <a:spcPts val="0"/>
              </a:spcBef>
              <a:spcAft>
                <a:spcPts val="0"/>
              </a:spcAft>
              <a:buSzPts val="1800"/>
              <a:buChar char="●"/>
            </a:pPr>
            <a:endParaRPr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258875"/>
            <a:ext cx="7382100" cy="1215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find the </a:t>
            </a:r>
            <a:r>
              <a:rPr lang="en" sz="3000" b="1" dirty="0"/>
              <a:t>strongest evidence </a:t>
            </a:r>
            <a:r>
              <a:rPr lang="en" sz="3000" dirty="0"/>
              <a:t>from two poems. </a:t>
            </a:r>
            <a:endParaRPr sz="3000" dirty="0"/>
          </a:p>
        </p:txBody>
      </p:sp>
      <p:sp>
        <p:nvSpPr>
          <p:cNvPr id="166" name="Google Shape;166;p31"/>
          <p:cNvSpPr txBox="1">
            <a:spLocks noGrp="1"/>
          </p:cNvSpPr>
          <p:nvPr>
            <p:ph type="body" idx="1"/>
          </p:nvPr>
        </p:nvSpPr>
        <p:spPr>
          <a:xfrm>
            <a:off x="311700" y="1474475"/>
            <a:ext cx="8520600" cy="3315239"/>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600" dirty="0">
                <a:solidFill>
                  <a:schemeClr val="tx1"/>
                </a:solidFill>
              </a:rPr>
              <a:t>Ha and her family face many challenges as they try to make a new home for themselves, and many poems describe how her life feels like it’s being turned “inside out.” You’re going to reread the poems “Quiet Inside” and “Loud Outside” to answer these questions:</a:t>
            </a:r>
            <a:endParaRPr sz="1600" dirty="0">
              <a:solidFill>
                <a:schemeClr val="tx1"/>
              </a:solidFill>
            </a:endParaRPr>
          </a:p>
          <a:p>
            <a:pPr marL="457200" lvl="0" indent="0" rtl="0">
              <a:lnSpc>
                <a:spcPct val="115000"/>
              </a:lnSpc>
              <a:spcBef>
                <a:spcPts val="0"/>
              </a:spcBef>
              <a:spcAft>
                <a:spcPts val="0"/>
              </a:spcAft>
              <a:buNone/>
            </a:pPr>
            <a:endParaRPr sz="1600" dirty="0">
              <a:solidFill>
                <a:schemeClr val="tx1"/>
              </a:solidFill>
            </a:endParaRPr>
          </a:p>
          <a:p>
            <a:pPr marL="914400" lvl="1" indent="-330200" rtl="0">
              <a:lnSpc>
                <a:spcPct val="115000"/>
              </a:lnSpc>
              <a:spcBef>
                <a:spcPts val="0"/>
              </a:spcBef>
              <a:spcAft>
                <a:spcPts val="0"/>
              </a:spcAft>
              <a:buClr>
                <a:schemeClr val="dk1"/>
              </a:buClr>
              <a:buSzPts val="1600"/>
              <a:buChar char="○"/>
            </a:pPr>
            <a:r>
              <a:rPr lang="en" sz="1600" i="1" dirty="0">
                <a:solidFill>
                  <a:schemeClr val="tx1"/>
                </a:solidFill>
              </a:rPr>
              <a:t>“What is the strongest evidence from the text that describes some of the challenges Ha and her family are facing ‘inside?</a:t>
            </a:r>
            <a:r>
              <a:rPr lang="en-US" sz="1600" i="1" dirty="0">
                <a:solidFill>
                  <a:schemeClr val="tx1"/>
                </a:solidFill>
              </a:rPr>
              <a:t>’</a:t>
            </a:r>
            <a:r>
              <a:rPr lang="en" sz="1600" i="1" dirty="0">
                <a:solidFill>
                  <a:schemeClr val="tx1"/>
                </a:solidFill>
              </a:rPr>
              <a:t>” </a:t>
            </a:r>
            <a:endParaRPr sz="1600" i="1" dirty="0">
              <a:solidFill>
                <a:schemeClr val="tx1"/>
              </a:solidFill>
            </a:endParaRPr>
          </a:p>
          <a:p>
            <a:pPr marL="914400" lvl="1" indent="-330200" rtl="0">
              <a:lnSpc>
                <a:spcPct val="115000"/>
              </a:lnSpc>
              <a:spcBef>
                <a:spcPts val="0"/>
              </a:spcBef>
              <a:spcAft>
                <a:spcPts val="0"/>
              </a:spcAft>
              <a:buClr>
                <a:schemeClr val="dk1"/>
              </a:buClr>
              <a:buSzPts val="1600"/>
              <a:buChar char="○"/>
            </a:pPr>
            <a:r>
              <a:rPr lang="en" sz="1600" i="1" dirty="0">
                <a:solidFill>
                  <a:schemeClr val="tx1"/>
                </a:solidFill>
              </a:rPr>
              <a:t>“What is the strongest evidence from the text that describes some of the challenges Ha and her family are facing ‘outside?</a:t>
            </a:r>
            <a:r>
              <a:rPr lang="en-US" sz="1600" i="1" dirty="0">
                <a:solidFill>
                  <a:schemeClr val="tx1"/>
                </a:solidFill>
              </a:rPr>
              <a:t>’</a:t>
            </a:r>
            <a:r>
              <a:rPr lang="en" sz="1600" i="1" dirty="0">
                <a:solidFill>
                  <a:schemeClr val="tx1"/>
                </a:solidFill>
              </a:rPr>
              <a:t>” </a:t>
            </a:r>
            <a:endParaRPr sz="1600" i="1" dirty="0">
              <a:solidFill>
                <a:schemeClr val="tx1"/>
              </a:solidFill>
            </a:endParaRPr>
          </a:p>
          <a:p>
            <a:pPr marL="914400" lvl="0" indent="0" rtl="0">
              <a:lnSpc>
                <a:spcPct val="115000"/>
              </a:lnSpc>
              <a:spcBef>
                <a:spcPts val="0"/>
              </a:spcBef>
              <a:spcAft>
                <a:spcPts val="0"/>
              </a:spcAft>
              <a:buNone/>
            </a:pPr>
            <a:endParaRPr sz="1600" b="1" i="1" dirty="0">
              <a:solidFill>
                <a:schemeClr val="tx1"/>
              </a:solidFill>
            </a:endParaRPr>
          </a:p>
          <a:p>
            <a:pPr marL="0" lvl="0" indent="0" rtl="0">
              <a:lnSpc>
                <a:spcPct val="115000"/>
              </a:lnSpc>
              <a:spcBef>
                <a:spcPts val="0"/>
              </a:spcBef>
              <a:spcAft>
                <a:spcPts val="0"/>
              </a:spcAft>
              <a:buNone/>
            </a:pPr>
            <a:r>
              <a:rPr lang="en" dirty="0">
                <a:solidFill>
                  <a:schemeClr val="tx1"/>
                </a:solidFill>
                <a:highlight>
                  <a:srgbClr val="FFFFFF"/>
                </a:highlight>
              </a:rPr>
              <a:t>Write down two pieces of the strongest evidence for each question.</a:t>
            </a:r>
            <a:endParaRPr dirty="0">
              <a:solidFill>
                <a:schemeClr val="tx1"/>
              </a:solidFill>
            </a:endParaRPr>
          </a:p>
          <a:p>
            <a:pPr marL="0" lvl="0" indent="0" rtl="0">
              <a:spcBef>
                <a:spcPts val="0"/>
              </a:spcBef>
              <a:spcAft>
                <a:spcPts val="0"/>
              </a:spcAft>
              <a:buNone/>
            </a:pPr>
            <a:endParaRPr dirty="0">
              <a:solidFill>
                <a:schemeClr val="tx1"/>
              </a:solidFill>
            </a:endParaRPr>
          </a:p>
        </p:txBody>
      </p:sp>
      <p:pic>
        <p:nvPicPr>
          <p:cNvPr id="167" name="Google Shape;167;p31"/>
          <p:cNvPicPr preferRelativeResize="0"/>
          <p:nvPr/>
        </p:nvPicPr>
        <p:blipFill>
          <a:blip r:embed="rId3">
            <a:alphaModFix/>
          </a:blip>
          <a:stretch>
            <a:fillRect/>
          </a:stretch>
        </p:blipFill>
        <p:spPr>
          <a:xfrm>
            <a:off x="7946571" y="187575"/>
            <a:ext cx="885729" cy="1115396"/>
          </a:xfrm>
          <a:prstGeom prst="rect">
            <a:avLst/>
          </a:prstGeom>
          <a:noFill/>
          <a:ln>
            <a:noFill/>
          </a:ln>
        </p:spPr>
      </p:pic>
      <p:pic>
        <p:nvPicPr>
          <p:cNvPr id="168" name="Google Shape;168;p31"/>
          <p:cNvPicPr preferRelativeResize="0"/>
          <p:nvPr/>
        </p:nvPicPr>
        <p:blipFill>
          <a:blip r:embed="rId4">
            <a:alphaModFix/>
          </a:blip>
          <a:stretch>
            <a:fillRect/>
          </a:stretch>
        </p:blipFill>
        <p:spPr>
          <a:xfrm>
            <a:off x="8397962" y="4452257"/>
            <a:ext cx="548518" cy="50896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273631" y="246916"/>
            <a:ext cx="8713200" cy="1079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closer look at today’s </a:t>
            </a:r>
            <a:r>
              <a:rPr lang="en" b="1" dirty="0"/>
              <a:t>Learning Targets!</a:t>
            </a:r>
            <a:endParaRPr b="1" dirty="0"/>
          </a:p>
        </p:txBody>
      </p:sp>
      <p:sp>
        <p:nvSpPr>
          <p:cNvPr id="174" name="Google Shape;174;p32"/>
          <p:cNvSpPr txBox="1">
            <a:spLocks noGrp="1"/>
          </p:cNvSpPr>
          <p:nvPr>
            <p:ph type="body" idx="1"/>
          </p:nvPr>
        </p:nvSpPr>
        <p:spPr>
          <a:xfrm>
            <a:off x="239485" y="1497260"/>
            <a:ext cx="8781493" cy="3292454"/>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600" dirty="0">
                <a:solidFill>
                  <a:schemeClr val="dk1"/>
                </a:solidFill>
              </a:rPr>
              <a:t>You will use the article and the novel to learn about some of the </a:t>
            </a:r>
            <a:r>
              <a:rPr lang="en" sz="1600" b="1" dirty="0">
                <a:solidFill>
                  <a:schemeClr val="dk1"/>
                </a:solidFill>
              </a:rPr>
              <a:t>universal experiences</a:t>
            </a:r>
            <a:r>
              <a:rPr lang="en" sz="1600" dirty="0">
                <a:solidFill>
                  <a:schemeClr val="dk1"/>
                </a:solidFill>
              </a:rPr>
              <a:t> or common themes among refugees. You’ll find the </a:t>
            </a:r>
            <a:r>
              <a:rPr lang="en" sz="1600" b="1" dirty="0">
                <a:solidFill>
                  <a:schemeClr val="dk1"/>
                </a:solidFill>
              </a:rPr>
              <a:t>strongest evidence from both texts </a:t>
            </a:r>
            <a:r>
              <a:rPr lang="en" sz="1600" dirty="0">
                <a:solidFill>
                  <a:schemeClr val="dk1"/>
                </a:solidFill>
              </a:rPr>
              <a:t>to do this!</a:t>
            </a:r>
            <a:endParaRPr sz="1600" dirty="0">
              <a:solidFill>
                <a:schemeClr val="dk1"/>
              </a:solidFill>
            </a:endParaRPr>
          </a:p>
          <a:p>
            <a:pPr marL="0" lvl="0" indent="0" rtl="0">
              <a:lnSpc>
                <a:spcPct val="115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Today’s Learning Targets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identify the strongest evidence in the article “Refugees: Who, Where, Why” and the novel that help me explain challenges refugees face when fleeing home.</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identify the strongest evidence in the article “Refugees: Who, Where, Why” and the novel that help me explain challenges refugees face finding home.</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write a paragraph that provides an objective summary of “Refugees: Who, Where, Why.”</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identify universal themes that connect refugee experiences.</a:t>
            </a:r>
            <a:endParaRPr sz="1600" dirty="0">
              <a:solidFill>
                <a:schemeClr val="dk1"/>
              </a:solidFill>
            </a:endParaRPr>
          </a:p>
          <a:p>
            <a:pPr marL="0" lvl="0" indent="0" rtl="0">
              <a:lnSpc>
                <a:spcPct val="115000"/>
              </a:lnSpc>
              <a:spcBef>
                <a:spcPts val="0"/>
              </a:spcBef>
              <a:spcAft>
                <a:spcPts val="0"/>
              </a:spcAft>
              <a:buNone/>
            </a:pPr>
            <a:endParaRPr sz="1600" dirty="0">
              <a:solidFill>
                <a:schemeClr val="dk1"/>
              </a:solidFill>
            </a:endParaRPr>
          </a:p>
          <a:p>
            <a:pPr marL="0" lvl="0" indent="0" rtl="0">
              <a:spcBef>
                <a:spcPts val="0"/>
              </a:spcBef>
              <a:spcAft>
                <a:spcPts val="0"/>
              </a:spcAft>
              <a:buNone/>
            </a:pPr>
            <a:endParaRPr dirty="0"/>
          </a:p>
        </p:txBody>
      </p:sp>
      <p:pic>
        <p:nvPicPr>
          <p:cNvPr id="175" name="Google Shape;175;p32"/>
          <p:cNvPicPr preferRelativeResize="0"/>
          <p:nvPr/>
        </p:nvPicPr>
        <p:blipFill>
          <a:blip r:embed="rId3">
            <a:alphaModFix/>
          </a:blip>
          <a:stretch>
            <a:fillRect/>
          </a:stretch>
        </p:blipFill>
        <p:spPr>
          <a:xfrm>
            <a:off x="8359914" y="4365172"/>
            <a:ext cx="661064" cy="554461"/>
          </a:xfrm>
          <a:prstGeom prst="rect">
            <a:avLst/>
          </a:prstGeom>
          <a:noFill/>
          <a:ln>
            <a:noFill/>
          </a:ln>
        </p:spPr>
      </p:pic>
      <p:pic>
        <p:nvPicPr>
          <p:cNvPr id="6" name="Google Shape;167;p31"/>
          <p:cNvPicPr preferRelativeResize="0"/>
          <p:nvPr/>
        </p:nvPicPr>
        <p:blipFill>
          <a:blip r:embed="rId4">
            <a:alphaModFix/>
          </a:blip>
          <a:stretch>
            <a:fillRect/>
          </a:stretch>
        </p:blipFill>
        <p:spPr>
          <a:xfrm>
            <a:off x="7946571" y="187575"/>
            <a:ext cx="885729" cy="11153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394261" y="419960"/>
            <a:ext cx="8343600" cy="650625"/>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record the </a:t>
            </a:r>
            <a:r>
              <a:rPr lang="en" sz="3000" b="1" dirty="0"/>
              <a:t>evidence</a:t>
            </a:r>
            <a:r>
              <a:rPr lang="en" sz="3000" dirty="0"/>
              <a:t> we find!</a:t>
            </a:r>
            <a:endParaRPr sz="3000" dirty="0"/>
          </a:p>
        </p:txBody>
      </p:sp>
      <p:sp>
        <p:nvSpPr>
          <p:cNvPr id="182" name="Google Shape;182;p33"/>
          <p:cNvSpPr txBox="1">
            <a:spLocks noGrp="1"/>
          </p:cNvSpPr>
          <p:nvPr>
            <p:ph type="body" idx="1"/>
          </p:nvPr>
        </p:nvSpPr>
        <p:spPr>
          <a:xfrm>
            <a:off x="394261" y="1145571"/>
            <a:ext cx="7335000" cy="119200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dirty="0">
                <a:solidFill>
                  <a:schemeClr val="dk1"/>
                </a:solidFill>
              </a:rPr>
              <a:t>In the past few lessons, you have been thinking more about the refugee experience. Today, you will start a new anchor chart that will help you capture your thinking as we continue to read the novel and informational texts.</a:t>
            </a:r>
            <a:endParaRPr sz="1600" dirty="0"/>
          </a:p>
        </p:txBody>
      </p:sp>
      <p:pic>
        <p:nvPicPr>
          <p:cNvPr id="183" name="Google Shape;183;p33"/>
          <p:cNvPicPr preferRelativeResize="0"/>
          <p:nvPr/>
        </p:nvPicPr>
        <p:blipFill>
          <a:blip r:embed="rId3">
            <a:alphaModFix/>
          </a:blip>
          <a:stretch>
            <a:fillRect/>
          </a:stretch>
        </p:blipFill>
        <p:spPr>
          <a:xfrm>
            <a:off x="1246461" y="2260600"/>
            <a:ext cx="6586850" cy="2406651"/>
          </a:xfrm>
          <a:prstGeom prst="rect">
            <a:avLst/>
          </a:prstGeom>
          <a:noFill/>
          <a:ln w="28575" cap="flat" cmpd="sng">
            <a:solidFill>
              <a:schemeClr val="dk2"/>
            </a:solidFill>
            <a:prstDash val="solid"/>
            <a:round/>
            <a:headEnd type="none" w="sm" len="sm"/>
            <a:tailEnd type="none" w="sm" len="sm"/>
          </a:ln>
        </p:spPr>
      </p:pic>
      <p:pic>
        <p:nvPicPr>
          <p:cNvPr id="185" name="Google Shape;185;p33"/>
          <p:cNvPicPr preferRelativeResize="0"/>
          <p:nvPr/>
        </p:nvPicPr>
        <p:blipFill>
          <a:blip r:embed="rId4">
            <a:alphaModFix/>
          </a:blip>
          <a:stretch>
            <a:fillRect/>
          </a:stretch>
        </p:blipFill>
        <p:spPr>
          <a:xfrm>
            <a:off x="8341974" y="4376057"/>
            <a:ext cx="642763" cy="669714"/>
          </a:xfrm>
          <a:prstGeom prst="rect">
            <a:avLst/>
          </a:prstGeom>
          <a:noFill/>
          <a:ln>
            <a:noFill/>
          </a:ln>
        </p:spPr>
      </p:pic>
      <p:pic>
        <p:nvPicPr>
          <p:cNvPr id="7" name="Google Shape;167;p31"/>
          <p:cNvPicPr preferRelativeResize="0"/>
          <p:nvPr/>
        </p:nvPicPr>
        <p:blipFill>
          <a:blip r:embed="rId5">
            <a:alphaModFix/>
          </a:blip>
          <a:stretch>
            <a:fillRect/>
          </a:stretch>
        </p:blipFill>
        <p:spPr>
          <a:xfrm>
            <a:off x="7946571" y="187575"/>
            <a:ext cx="885729" cy="111539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EBC8B3-F5E1-4CC2-AF8D-64D014B2ABF5}">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3AD7393A-73FF-495F-81BB-47EAA276D8C9}">
  <ds:schemaRefs>
    <ds:schemaRef ds:uri="http://schemas.microsoft.com/sharepoint/v3/contenttype/forms"/>
  </ds:schemaRefs>
</ds:datastoreItem>
</file>

<file path=customXml/itemProps3.xml><?xml version="1.0" encoding="utf-8"?>
<ds:datastoreItem xmlns:ds="http://schemas.openxmlformats.org/officeDocument/2006/customXml" ds:itemID="{6E3B0258-32A5-4882-8FE3-F0A09898F4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46</TotalTime>
  <Words>4926</Words>
  <Application>Microsoft Office PowerPoint</Application>
  <PresentationFormat>On-screen Show (16:9)</PresentationFormat>
  <Paragraphs>431</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Century Gothic</vt:lpstr>
      <vt:lpstr>Overlock</vt:lpstr>
      <vt:lpstr>Calibri</vt:lpstr>
      <vt:lpstr>Simple Light</vt:lpstr>
      <vt:lpstr>Grade 8: Module 1: Unit 2: Lesson 5 Teacher slide, before teaching.</vt:lpstr>
      <vt:lpstr>Grade 8: Module 1: Unit 2: Lesson 5 Teacher slide, before teaching.</vt:lpstr>
      <vt:lpstr>Grade 8: Module 1: Unit 2: Lesson 5 Teacher slide, before teaching.</vt:lpstr>
      <vt:lpstr>PowerPoint Presentation</vt:lpstr>
      <vt:lpstr>Hello, Students!</vt:lpstr>
      <vt:lpstr>Let’s take a look at our Unit 1 Assessments!</vt:lpstr>
      <vt:lpstr>Let’s find the strongest evidence from two poems. </vt:lpstr>
      <vt:lpstr>Let’s take a closer look at today’s Learning Targets!</vt:lpstr>
      <vt:lpstr>Let’s record the evidence we find!</vt:lpstr>
      <vt:lpstr>Let’s look at the Summary Writing  Graphic Organizer!</vt:lpstr>
      <vt:lpstr>Let’s write a Topic Sentence!</vt:lpstr>
      <vt:lpstr>Let’s Write Key Ideas!</vt:lpstr>
      <vt:lpstr>Let’s refocus on our Learning Targets.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5 Teacher slide, before teaching.</dc:title>
  <dc:creator>nbravo</dc:creator>
  <cp:lastModifiedBy>Natalie Ivey</cp:lastModifiedBy>
  <cp:revision>10</cp:revision>
  <dcterms:modified xsi:type="dcterms:W3CDTF">2018-09-07T15:16:19Z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